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  <p:sldMasterId id="2147483663" r:id="rId2"/>
  </p:sldMasterIdLst>
  <p:notesMasterIdLst>
    <p:notesMasterId r:id="rId2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2192000" cy="6858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omfortaa" panose="020B0604020202020204" charset="0"/>
      <p:regular r:id="rId33"/>
      <p:bold r:id="rId34"/>
    </p:embeddedFont>
    <p:embeddedFont>
      <p:font typeface="Lato" panose="020B0604020202020204" charset="0"/>
      <p:regular r:id="rId35"/>
      <p:bold r:id="rId36"/>
      <p:italic r:id="rId37"/>
      <p:boldItalic r:id="rId38"/>
    </p:embeddedFont>
    <p:embeddedFont>
      <p:font typeface="Libre Franklin" panose="00000500000000000000" charset="0"/>
      <p:regular r:id="rId39"/>
      <p:bold r:id="rId40"/>
      <p:italic r:id="rId41"/>
      <p:boldItalic r:id="rId42"/>
    </p:embeddedFont>
    <p:embeddedFont>
      <p:font typeface="Libre Franklin Medium" panose="00000600000000000000" charset="0"/>
      <p:regular r:id="rId43"/>
      <p:bold r:id="rId44"/>
      <p:italic r:id="rId45"/>
      <p:boldItalic r:id="rId46"/>
    </p:embeddedFont>
    <p:embeddedFont>
      <p:font typeface="Lucida Sans" panose="020B0602030504020204" pitchFamily="34" charset="0"/>
      <p:regular r:id="rId47"/>
      <p:bold r:id="rId48"/>
      <p:italic r:id="rId49"/>
      <p:boldItalic r:id="rId50"/>
    </p:embeddedFont>
    <p:embeddedFont>
      <p:font typeface="Roboto" panose="020B0604020202020204" charset="0"/>
      <p:regular r:id="rId51"/>
      <p:bold r:id="rId52"/>
      <p:italic r:id="rId53"/>
      <p:boldItalic r:id="rId54"/>
    </p:embeddedFont>
    <p:embeddedFont>
      <p:font typeface="Roboto Medium" panose="020B0604020202020204" charset="0"/>
      <p:regular r:id="rId55"/>
      <p:bold r:id="rId56"/>
      <p:italic r:id="rId57"/>
      <p:boldItalic r:id="rId5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540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1.fntdata"/><Relationship Id="rId21" Type="http://schemas.openxmlformats.org/officeDocument/2006/relationships/slide" Target="slides/slide19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font" Target="fonts/font19.fntdata"/><Relationship Id="rId50" Type="http://schemas.openxmlformats.org/officeDocument/2006/relationships/font" Target="fonts/font22.fntdata"/><Relationship Id="rId55" Type="http://schemas.openxmlformats.org/officeDocument/2006/relationships/font" Target="fonts/font27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1.fntdata"/><Relationship Id="rId41" Type="http://schemas.openxmlformats.org/officeDocument/2006/relationships/font" Target="fonts/font13.fntdata"/><Relationship Id="rId54" Type="http://schemas.openxmlformats.org/officeDocument/2006/relationships/font" Target="fonts/font26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font" Target="fonts/font17.fntdata"/><Relationship Id="rId53" Type="http://schemas.openxmlformats.org/officeDocument/2006/relationships/font" Target="fonts/font25.fntdata"/><Relationship Id="rId58" Type="http://schemas.openxmlformats.org/officeDocument/2006/relationships/font" Target="fonts/font30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49" Type="http://schemas.openxmlformats.org/officeDocument/2006/relationships/font" Target="fonts/font21.fntdata"/><Relationship Id="rId57" Type="http://schemas.openxmlformats.org/officeDocument/2006/relationships/font" Target="fonts/font29.fntdata"/><Relationship Id="rId61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52" Type="http://schemas.openxmlformats.org/officeDocument/2006/relationships/font" Target="fonts/font24.fntdata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font" Target="fonts/font20.fntdata"/><Relationship Id="rId56" Type="http://schemas.openxmlformats.org/officeDocument/2006/relationships/font" Target="fonts/font28.fntdata"/><Relationship Id="rId8" Type="http://schemas.openxmlformats.org/officeDocument/2006/relationships/slide" Target="slides/slide6.xml"/><Relationship Id="rId51" Type="http://schemas.openxmlformats.org/officeDocument/2006/relationships/font" Target="fonts/font23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font" Target="fonts/font18.fntdata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5b9bb5ada0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g5b9bb5ada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5b9bb5ada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5b9bb5ada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5b9bb5ada0_3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5b9bb5ada0_3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5b9bb5ada0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5b9bb5ada0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5b9bb5ada0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5b9bb5ada0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5b9bb5ada0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5b9bb5ada0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5b9bb5ada0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5b9bb5ada0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5b9bb5ada0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g5b9bb5ada0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5b9bb5ada0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5b9bb5ada0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5b9bb5ada0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g5b9bb5ada0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5b9bb5ada0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5b9bb5ada0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5b9bb5ada0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5b9bb5ada0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5b9bb5ada0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5b9bb5ada0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5c8674b8d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426" y="685176"/>
            <a:ext cx="6767100" cy="3430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5c8674b8d3_0_0:notes"/>
          <p:cNvSpPr txBox="1">
            <a:spLocks noGrp="1"/>
          </p:cNvSpPr>
          <p:nvPr>
            <p:ph type="body" idx="1"/>
          </p:nvPr>
        </p:nvSpPr>
        <p:spPr>
          <a:xfrm>
            <a:off x="685638" y="4343369"/>
            <a:ext cx="5486700" cy="411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g5c8674b8d3_0_0:notes"/>
          <p:cNvSpPr txBox="1">
            <a:spLocks noGrp="1"/>
          </p:cNvSpPr>
          <p:nvPr>
            <p:ph type="sldNum" idx="12"/>
          </p:nvPr>
        </p:nvSpPr>
        <p:spPr>
          <a:xfrm>
            <a:off x="3885282" y="8685268"/>
            <a:ext cx="2971200" cy="4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5b9bb5ada0_1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g5b9bb5ada0_1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5b9bb5ada0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5b9bb5ada0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5b9bb5ada0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5b9bb5ada0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5b9bb5ada0_1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5b9bb5ada0_1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8674b8d3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8674b8d3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8130968" y="7"/>
            <a:ext cx="4060732" cy="2707359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797467" y="2366963"/>
            <a:ext cx="10962900" cy="111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797451" y="3621217"/>
            <a:ext cx="10962900" cy="577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8130968" y="7"/>
            <a:ext cx="4060732" cy="2707359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797467" y="2869796"/>
            <a:ext cx="10962900" cy="1118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5204762"/>
            <a:ext cx="12191695" cy="1653192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415600" y="546667"/>
            <a:ext cx="11360700" cy="810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415600" y="1639833"/>
            <a:ext cx="11360700" cy="445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415600" y="546667"/>
            <a:ext cx="11360700" cy="810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1"/>
          </p:nvPr>
        </p:nvSpPr>
        <p:spPr>
          <a:xfrm>
            <a:off x="415600" y="1639967"/>
            <a:ext cx="5333100" cy="445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2"/>
          </p:nvPr>
        </p:nvSpPr>
        <p:spPr>
          <a:xfrm>
            <a:off x="6443200" y="1639967"/>
            <a:ext cx="5333100" cy="445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415600" y="546667"/>
            <a:ext cx="11360700" cy="810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415600" y="1954405"/>
            <a:ext cx="3744000" cy="4137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8130968" y="7"/>
            <a:ext cx="4060732" cy="2707359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653667" y="701800"/>
            <a:ext cx="7491600" cy="545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6096000" y="-233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6706233" y="5994000"/>
            <a:ext cx="624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354000" y="1534800"/>
            <a:ext cx="5393700" cy="2085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ubTitle" idx="1"/>
          </p:nvPr>
        </p:nvSpPr>
        <p:spPr>
          <a:xfrm>
            <a:off x="354000" y="3692002"/>
            <a:ext cx="5393700" cy="1692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6586000" y="965600"/>
            <a:ext cx="5115900" cy="492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1pPr>
            <a:lvl2pPr marL="914400" lvl="1" indent="-349250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2pPr>
            <a:lvl3pPr marL="1371600" lvl="2" indent="-349250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3pPr>
            <a:lvl4pPr marL="1828800" lvl="3" indent="-349250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4pPr>
            <a:lvl5pPr marL="2286000" lvl="4" indent="-349250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5pPr>
            <a:lvl6pPr marL="2743200" lvl="5" indent="-349250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6pPr>
            <a:lvl7pPr marL="3200400" lvl="6" indent="-349250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7pPr>
            <a:lvl8pPr marL="3657600" lvl="7" indent="-349250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8pPr>
            <a:lvl9pPr marL="4114800" lvl="8" indent="-349250" rtl="0">
              <a:spcBef>
                <a:spcPts val="2100"/>
              </a:spcBef>
              <a:spcAft>
                <a:spcPts val="210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426000" y="5640767"/>
            <a:ext cx="7998300" cy="798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8130968" y="7"/>
            <a:ext cx="4060732" cy="2707359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" name="Google Shape;76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674733"/>
            <a:ext cx="11360700" cy="27075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>
            <a:off x="415600" y="4492300"/>
            <a:ext cx="11360700" cy="1709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1pPr>
            <a:lvl2pPr marL="914400" lvl="1" indent="-349250" algn="ctr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2pPr>
            <a:lvl3pPr marL="1371600" lvl="2" indent="-349250" algn="ctr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3pPr>
            <a:lvl4pPr marL="1828800" lvl="3" indent="-349250" algn="ctr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4pPr>
            <a:lvl5pPr marL="2286000" lvl="4" indent="-349250" algn="ctr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5pPr>
            <a:lvl6pPr marL="2743200" lvl="5" indent="-349250" algn="ctr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6pPr>
            <a:lvl7pPr marL="3200400" lvl="6" indent="-349250" algn="ctr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7pPr>
            <a:lvl8pPr marL="3657600" lvl="7" indent="-349250" algn="ctr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8pPr>
            <a:lvl9pPr marL="4114800" lvl="8" indent="-349250" algn="ctr" rtl="0">
              <a:spcBef>
                <a:spcPts val="2100"/>
              </a:spcBef>
              <a:spcAft>
                <a:spcPts val="210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609600" y="1481329"/>
            <a:ext cx="109728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6324" algn="l" rtl="0">
              <a:spcBef>
                <a:spcPts val="400"/>
              </a:spcBef>
              <a:spcAft>
                <a:spcPts val="0"/>
              </a:spcAft>
              <a:buSzPts val="1224"/>
              <a:buChar char="●"/>
              <a:defRPr/>
            </a:lvl1pPr>
            <a:lvl2pPr marL="914400" lvl="1" indent="-342900" algn="l" rtl="0">
              <a:spcBef>
                <a:spcPts val="324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algn="l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algn="l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l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dt" idx="10"/>
          </p:nvPr>
        </p:nvSpPr>
        <p:spPr>
          <a:xfrm>
            <a:off x="8969376" y="6407944"/>
            <a:ext cx="25602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ftr" idx="11"/>
          </p:nvPr>
        </p:nvSpPr>
        <p:spPr>
          <a:xfrm>
            <a:off x="5840097" y="6407945"/>
            <a:ext cx="3134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11529696" y="6407945"/>
            <a:ext cx="487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>
  <p:cSld name="Diapositive de titre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5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1167" y="1"/>
            <a:ext cx="548216" cy="688816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6"/>
          <p:cNvSpPr txBox="1"/>
          <p:nvPr/>
        </p:nvSpPr>
        <p:spPr>
          <a:xfrm>
            <a:off x="10224458" y="6414342"/>
            <a:ext cx="1726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500" b="0" i="0" u="none" strike="noStrike" cap="none">
                <a:solidFill>
                  <a:srgbClr val="060E9F"/>
                </a:solidFill>
                <a:latin typeface="Arial"/>
                <a:ea typeface="Arial"/>
                <a:cs typeface="Arial"/>
                <a:sym typeface="Arial"/>
              </a:rPr>
              <a:t>26.11.18</a:t>
            </a:r>
            <a:endParaRPr sz="1500" b="0" i="0" u="none" strike="noStrike" cap="none">
              <a:solidFill>
                <a:srgbClr val="060E9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6"/>
          <p:cNvSpPr txBox="1"/>
          <p:nvPr/>
        </p:nvSpPr>
        <p:spPr>
          <a:xfrm>
            <a:off x="2159563" y="6453336"/>
            <a:ext cx="3264000" cy="3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500" b="0" i="0" u="none" strike="noStrike" cap="none">
                <a:solidFill>
                  <a:srgbClr val="060E9F"/>
                </a:solidFill>
                <a:latin typeface="Arial"/>
                <a:ea typeface="Arial"/>
                <a:cs typeface="Arial"/>
                <a:sym typeface="Arial"/>
              </a:rPr>
              <a:t>• titre </a:t>
            </a:r>
            <a:endParaRPr sz="1500" b="0" i="0" u="none" strike="noStrike" cap="none">
              <a:solidFill>
                <a:srgbClr val="060E9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" name="Google Shape;96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9403" y="6468990"/>
            <a:ext cx="1081856" cy="248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80576" y="481410"/>
            <a:ext cx="288951" cy="292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80576" y="697434"/>
            <a:ext cx="288951" cy="292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80576" y="260648"/>
            <a:ext cx="288951" cy="29277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6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eometr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46667"/>
            <a:ext cx="113607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  <a:defRPr sz="4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  <a:defRPr sz="4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  <a:defRPr sz="4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  <a:defRPr sz="4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  <a:defRPr sz="4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  <a:defRPr sz="4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  <a:defRPr sz="4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  <a:defRPr sz="4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  <a:defRPr sz="4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639833"/>
            <a:ext cx="113607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"/>
              <a:buChar char="●"/>
              <a:defRPr sz="24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/>
              <a:buChar char="○"/>
              <a:defRPr sz="1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/>
              <a:buChar char="■"/>
              <a:defRPr sz="1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/>
              <a:buChar char="●"/>
              <a:defRPr sz="1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/>
              <a:buChar char="○"/>
              <a:defRPr sz="1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/>
              <a:buChar char="■"/>
              <a:defRPr sz="1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/>
              <a:buChar char="●"/>
              <a:defRPr sz="1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/>
              <a:buChar char="○"/>
              <a:defRPr sz="1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4925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Roboto"/>
              <a:buChar char="■"/>
              <a:defRPr sz="1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 rtl="0">
              <a:buNone/>
              <a:defRPr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buNone/>
              <a:defRPr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buNone/>
              <a:defRPr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buNone/>
              <a:defRPr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buNone/>
              <a:defRPr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buNone/>
              <a:defRPr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buNone/>
              <a:defRPr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buNone/>
              <a:defRPr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tx1"/>
                </a:solidFill>
              </a:defRPr>
            </a:lvl1pPr>
            <a:lvl2pPr lvl="1" algn="r" rtl="0">
              <a:buNone/>
              <a:defRPr sz="1300">
                <a:solidFill>
                  <a:schemeClr val="tx1"/>
                </a:solidFill>
              </a:defRPr>
            </a:lvl2pPr>
            <a:lvl3pPr lvl="2" algn="r" rtl="0">
              <a:buNone/>
              <a:defRPr sz="1300">
                <a:solidFill>
                  <a:schemeClr val="tx1"/>
                </a:solidFill>
              </a:defRPr>
            </a:lvl3pPr>
            <a:lvl4pPr lvl="3" algn="r" rtl="0">
              <a:buNone/>
              <a:defRPr sz="1300">
                <a:solidFill>
                  <a:schemeClr val="tx1"/>
                </a:solidFill>
              </a:defRPr>
            </a:lvl4pPr>
            <a:lvl5pPr lvl="4" algn="r" rtl="0">
              <a:buNone/>
              <a:defRPr sz="1300">
                <a:solidFill>
                  <a:schemeClr val="tx1"/>
                </a:solidFill>
              </a:defRPr>
            </a:lvl5pPr>
            <a:lvl6pPr lvl="5" algn="r" rtl="0">
              <a:buNone/>
              <a:defRPr sz="1300">
                <a:solidFill>
                  <a:schemeClr val="tx1"/>
                </a:solidFill>
              </a:defRPr>
            </a:lvl6pPr>
            <a:lvl7pPr lvl="6" algn="r" rtl="0">
              <a:buNone/>
              <a:defRPr sz="1300">
                <a:solidFill>
                  <a:schemeClr val="tx1"/>
                </a:solidFill>
              </a:defRPr>
            </a:lvl7pPr>
            <a:lvl8pPr lvl="7" algn="r" rtl="0">
              <a:buNone/>
              <a:defRPr sz="1300">
                <a:solidFill>
                  <a:schemeClr val="tx1"/>
                </a:solidFill>
              </a:defRPr>
            </a:lvl8pPr>
            <a:lvl9pPr lvl="8" algn="r" rtl="0">
              <a:buNone/>
              <a:defRPr sz="1300">
                <a:solidFill>
                  <a:schemeClr val="tx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>
            <a:spLocks noGrp="1"/>
          </p:cNvSpPr>
          <p:nvPr>
            <p:ph type="ctrTitle"/>
          </p:nvPr>
        </p:nvSpPr>
        <p:spPr>
          <a:xfrm>
            <a:off x="457200" y="1919637"/>
            <a:ext cx="11277600" cy="10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Lucida Sans"/>
              <a:buNone/>
            </a:pPr>
            <a:r>
              <a:rPr lang="fr-FR" sz="6000">
                <a:latin typeface="Comfortaa"/>
                <a:ea typeface="Comfortaa"/>
                <a:cs typeface="Comfortaa"/>
                <a:sym typeface="Comfortaa"/>
              </a:rPr>
              <a:t>Soutenance de stage 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6" name="Google Shape;106;p17"/>
          <p:cNvSpPr txBox="1">
            <a:spLocks noGrp="1"/>
          </p:cNvSpPr>
          <p:nvPr>
            <p:ph type="subTitle" idx="1"/>
          </p:nvPr>
        </p:nvSpPr>
        <p:spPr>
          <a:xfrm>
            <a:off x="951900" y="3578525"/>
            <a:ext cx="10288200" cy="1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176"/>
              <a:buNone/>
            </a:pPr>
            <a:r>
              <a:rPr lang="fr-FR" sz="3600">
                <a:latin typeface="Comfortaa"/>
                <a:ea typeface="Comfortaa"/>
                <a:cs typeface="Comfortaa"/>
                <a:sym typeface="Comfortaa"/>
              </a:rPr>
              <a:t>Requalification d’une zone d’activités : La Marjolaine à La Turballe (44)</a:t>
            </a:r>
            <a:endParaRPr sz="36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07" name="Google Shape;10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74250" y="5647230"/>
            <a:ext cx="1212950" cy="982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300" y="5956568"/>
            <a:ext cx="1732175" cy="56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62700" y="6011775"/>
            <a:ext cx="2066600" cy="61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body" idx="1"/>
          </p:nvPr>
        </p:nvSpPr>
        <p:spPr>
          <a:xfrm>
            <a:off x="609600" y="1696579"/>
            <a:ext cx="109728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lvl="0" indent="-32682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-FR" dirty="0">
                <a:latin typeface="Roboto Medium"/>
                <a:ea typeface="Roboto Medium"/>
                <a:cs typeface="Roboto Medium"/>
                <a:sym typeface="Roboto Medium"/>
              </a:rPr>
              <a:t>Missions : </a:t>
            </a:r>
            <a:endParaRPr dirty="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365760" lvl="0" indent="-174421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285"/>
              <a:buNone/>
            </a:pPr>
            <a:endParaRPr sz="1890" dirty="0"/>
          </a:p>
          <a:p>
            <a:pPr marL="109728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095"/>
              <a:buNone/>
            </a:pPr>
            <a:r>
              <a:rPr lang="fr-FR" sz="1800" dirty="0"/>
              <a:t>	Elaboration d’un diagnostic en vue de la requalification du parc d’activités la Marjolaine</a:t>
            </a:r>
            <a:endParaRPr sz="1800" dirty="0"/>
          </a:p>
          <a:p>
            <a:pPr marL="109728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095"/>
              <a:buNone/>
            </a:pPr>
            <a:endParaRPr sz="1610" dirty="0"/>
          </a:p>
          <a:p>
            <a:pPr marL="109728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095"/>
              <a:buNone/>
            </a:pPr>
            <a:r>
              <a:rPr lang="fr-FR" sz="1610" dirty="0"/>
              <a:t>	</a:t>
            </a:r>
            <a:endParaRPr sz="1610" dirty="0"/>
          </a:p>
          <a:p>
            <a:pPr marL="365760" lvl="0" indent="-326821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400"/>
              <a:buFont typeface="Roboto Medium"/>
              <a:buChar char="●"/>
            </a:pPr>
            <a:r>
              <a:rPr lang="fr-FR" dirty="0">
                <a:latin typeface="Roboto Medium"/>
                <a:ea typeface="Roboto Medium"/>
                <a:cs typeface="Roboto Medium"/>
                <a:sym typeface="Roboto Medium"/>
              </a:rPr>
              <a:t>Tuteurs professionnels : </a:t>
            </a:r>
          </a:p>
          <a:p>
            <a:pPr marL="621792" lvl="1" indent="-240665">
              <a:lnSpc>
                <a:spcPct val="80000"/>
              </a:lnSpc>
            </a:pPr>
            <a:r>
              <a:rPr lang="fr-FR" sz="2000" dirty="0">
                <a:latin typeface="Roboto Medium"/>
                <a:ea typeface="Roboto Medium"/>
                <a:cs typeface="Roboto Medium"/>
                <a:sym typeface="Roboto Medium"/>
              </a:rPr>
              <a:t>PROST Raphaël</a:t>
            </a:r>
            <a:r>
              <a:rPr lang="fr-FR" sz="1800" dirty="0"/>
              <a:t> : Chargé d’études (schéma d’accueil et de parcours résidentiel des entreprises, économie des résidences secondaires et enquête sur la travailleurs détachés)</a:t>
            </a:r>
          </a:p>
          <a:p>
            <a:pPr marL="621792" lvl="1" indent="-126365">
              <a:lnSpc>
                <a:spcPct val="80000"/>
              </a:lnSpc>
              <a:buSzPts val="1610"/>
              <a:buNone/>
            </a:pPr>
            <a:endParaRPr lang="fr-FR" sz="1800" dirty="0"/>
          </a:p>
          <a:p>
            <a:pPr marL="621792" lvl="1" indent="-240665">
              <a:lnSpc>
                <a:spcPct val="80000"/>
              </a:lnSpc>
            </a:pPr>
            <a:r>
              <a:rPr lang="fr-FR" sz="2000" dirty="0">
                <a:latin typeface="Roboto Medium"/>
                <a:ea typeface="Roboto Medium"/>
                <a:cs typeface="Roboto Medium"/>
                <a:sym typeface="Roboto Medium"/>
              </a:rPr>
              <a:t>MAILLERE Claude</a:t>
            </a:r>
            <a:r>
              <a:rPr lang="fr-FR" sz="1800" dirty="0"/>
              <a:t> : Directeur du développement et de l’innovation (coopérations avec les établissements d’enseignement supérieur, élaboration du programme partenarial et enquête sociologique « nouveaux modes de tourisme »</a:t>
            </a:r>
          </a:p>
          <a:p>
            <a:pPr marL="621792" lvl="1" indent="-240665">
              <a:lnSpc>
                <a:spcPct val="80000"/>
              </a:lnSpc>
            </a:pPr>
            <a:r>
              <a:rPr lang="fr-FR" dirty="0">
                <a:latin typeface="Roboto Medium"/>
                <a:ea typeface="Roboto Medium"/>
                <a:cs typeface="Roboto Medium"/>
                <a:sym typeface="Roboto Medium"/>
              </a:rPr>
              <a:t> </a:t>
            </a:r>
          </a:p>
          <a:p>
            <a:pPr marL="365760" lvl="0" indent="-326821">
              <a:lnSpc>
                <a:spcPct val="80000"/>
              </a:lnSpc>
              <a:buSzPts val="2400"/>
              <a:buFont typeface="Roboto Medium"/>
              <a:buChar char="●"/>
            </a:pPr>
            <a:r>
              <a:rPr lang="fr-FR" dirty="0">
                <a:latin typeface="Roboto Medium"/>
                <a:ea typeface="Roboto Medium"/>
                <a:cs typeface="Roboto Medium"/>
                <a:sym typeface="Roboto Medium"/>
              </a:rPr>
              <a:t>Tuteurs académique : </a:t>
            </a:r>
          </a:p>
          <a:p>
            <a:pPr marL="621792" lvl="1" indent="-240665">
              <a:lnSpc>
                <a:spcPct val="80000"/>
              </a:lnSpc>
            </a:pPr>
            <a:r>
              <a:rPr lang="fr-FR" sz="2000" dirty="0">
                <a:latin typeface="Roboto Medium"/>
                <a:ea typeface="Roboto Medium"/>
                <a:cs typeface="Roboto Medium"/>
                <a:sym typeface="Roboto Medium"/>
              </a:rPr>
              <a:t>HAMDOUCH </a:t>
            </a:r>
            <a:r>
              <a:rPr lang="fr-FR" sz="2000" dirty="0" err="1">
                <a:latin typeface="Roboto Medium"/>
                <a:ea typeface="Roboto Medium"/>
                <a:cs typeface="Roboto Medium"/>
                <a:sym typeface="Roboto Medium"/>
              </a:rPr>
              <a:t>Abdelillah</a:t>
            </a:r>
            <a:r>
              <a:rPr lang="fr-FR" sz="2000" dirty="0">
                <a:latin typeface="Roboto Medium"/>
                <a:ea typeface="Roboto Medium"/>
                <a:cs typeface="Roboto Medium"/>
                <a:sym typeface="Roboto Medium"/>
              </a:rPr>
              <a:t> : </a:t>
            </a:r>
            <a:r>
              <a:rPr lang="fr-FR" sz="1800" dirty="0">
                <a:latin typeface="Roboto" panose="020B0604020202020204" charset="0"/>
                <a:ea typeface="Roboto" panose="020B0604020202020204" charset="0"/>
              </a:rPr>
              <a:t>Professeur des Universités en Aménagement de l'Espace et Urbanisme au Département Aménagement et Environnement à l’Ecole Polytechnique de l'Université de Tours, Chercheur à CITERES</a:t>
            </a:r>
            <a:endParaRPr sz="1800" dirty="0">
              <a:latin typeface="Roboto" panose="020B0604020202020204" charset="0"/>
              <a:ea typeface="Roboto" panose="020B0604020202020204" charset="0"/>
              <a:cs typeface="Roboto Medium"/>
              <a:sym typeface="Roboto Medium"/>
            </a:endParaRPr>
          </a:p>
          <a:p>
            <a:pPr marL="109728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285"/>
              <a:buNone/>
            </a:pPr>
            <a:endParaRPr sz="1800" dirty="0"/>
          </a:p>
          <a:p>
            <a:pPr marL="621792" lvl="1" indent="-240665" algn="l" rtl="0">
              <a:lnSpc>
                <a:spcPct val="80000"/>
              </a:lnSpc>
              <a:spcBef>
                <a:spcPts val="324"/>
              </a:spcBef>
              <a:spcAft>
                <a:spcPts val="0"/>
              </a:spcAft>
              <a:buSzPts val="1800"/>
              <a:buChar char="○"/>
            </a:pPr>
            <a:endParaRPr lang="fr-FR" sz="1800" dirty="0"/>
          </a:p>
          <a:p>
            <a:pPr marL="621792" lvl="1" indent="-240665" algn="l" rtl="0">
              <a:lnSpc>
                <a:spcPct val="80000"/>
              </a:lnSpc>
              <a:spcBef>
                <a:spcPts val="324"/>
              </a:spcBef>
              <a:spcAft>
                <a:spcPts val="0"/>
              </a:spcAft>
              <a:buSzPts val="1800"/>
              <a:buChar char="○"/>
            </a:pPr>
            <a:endParaRPr lang="fr-FR" sz="1800" dirty="0"/>
          </a:p>
          <a:p>
            <a:pPr marL="621792" lvl="1" indent="-240665" algn="l" rtl="0">
              <a:lnSpc>
                <a:spcPct val="80000"/>
              </a:lnSpc>
              <a:spcBef>
                <a:spcPts val="324"/>
              </a:spcBef>
              <a:spcAft>
                <a:spcPts val="0"/>
              </a:spcAft>
              <a:buSzPts val="1800"/>
              <a:buChar char="○"/>
            </a:pPr>
            <a:endParaRPr sz="1800" dirty="0"/>
          </a:p>
          <a:p>
            <a:pPr marL="365760" lvl="0" indent="-174421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285"/>
              <a:buNone/>
            </a:pPr>
            <a:endParaRPr sz="1890" dirty="0"/>
          </a:p>
        </p:txBody>
      </p:sp>
      <p:sp>
        <p:nvSpPr>
          <p:cNvPr id="115" name="Google Shape;115;p18"/>
          <p:cNvSpPr txBox="1">
            <a:spLocks noGrp="1"/>
          </p:cNvSpPr>
          <p:nvPr>
            <p:ph type="title"/>
          </p:nvPr>
        </p:nvSpPr>
        <p:spPr>
          <a:xfrm>
            <a:off x="609600" y="3508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90"/>
              <a:buFont typeface="Lucida Sans"/>
              <a:buNone/>
            </a:pPr>
            <a:r>
              <a:rPr lang="fr-FR"/>
              <a:t>L’agence d’urbanisme de la région de Saint Nazaire (ADDRN)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lvl="0" indent="-306209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FR" sz="1800"/>
              <a:t>Commande : Requalification de la ZAE de La Marjolaine à La Turballe</a:t>
            </a:r>
            <a:endParaRPr sz="1800"/>
          </a:p>
          <a:p>
            <a:pPr marL="109728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010"/>
              <a:buNone/>
            </a:pPr>
            <a:endParaRPr sz="1800"/>
          </a:p>
          <a:p>
            <a:pPr marL="365760" lvl="0" indent="-306209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800"/>
              <a:buChar char="●"/>
            </a:pPr>
            <a:r>
              <a:rPr lang="fr-FR" sz="1800"/>
              <a:t>Durée du stage : 2 mois et 16 jours </a:t>
            </a:r>
            <a:endParaRPr sz="1800"/>
          </a:p>
          <a:p>
            <a:pPr marL="365760" lvl="0" indent="-191909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010"/>
              <a:buNone/>
            </a:pPr>
            <a:endParaRPr sz="1800"/>
          </a:p>
          <a:p>
            <a:pPr marL="365760" lvl="0" indent="-306209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800"/>
              <a:buChar char="●"/>
            </a:pPr>
            <a:r>
              <a:rPr lang="fr-FR" sz="1800"/>
              <a:t>Objectifs : </a:t>
            </a:r>
            <a:endParaRPr sz="1800"/>
          </a:p>
          <a:p>
            <a:pPr marL="621792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800"/>
          </a:p>
          <a:p>
            <a:pPr marL="621792" lvl="1" indent="-2286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800"/>
              <a:buChar char="○"/>
            </a:pPr>
            <a:r>
              <a:rPr lang="fr-FR" sz="1800"/>
              <a:t>Elaborer un diagnostic spatial et fonctionnel de la zone </a:t>
            </a:r>
            <a:endParaRPr sz="1800"/>
          </a:p>
          <a:p>
            <a:pPr marL="621792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800"/>
          </a:p>
          <a:p>
            <a:pPr marL="621792" lvl="1" indent="-2286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800"/>
              <a:buChar char="○"/>
            </a:pPr>
            <a:r>
              <a:rPr lang="fr-FR" sz="1800"/>
              <a:t>Identifier auprès des acteurs du territoire les attentes en terme de développement et de requalification de la zone </a:t>
            </a:r>
            <a:endParaRPr sz="1800"/>
          </a:p>
          <a:p>
            <a:pPr marL="621792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800"/>
          </a:p>
          <a:p>
            <a:pPr marL="621792" lvl="1" indent="-2286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800"/>
              <a:buChar char="○"/>
            </a:pPr>
            <a:r>
              <a:rPr lang="fr-FR" sz="1800"/>
              <a:t>Mettre en évidence et en partage les enjeux urbains et économiques de la zone d’activité de La Turballe à l'échelle de son périmètre et au regard des caractéristiques de son environnement territorial </a:t>
            </a:r>
            <a:endParaRPr sz="1800"/>
          </a:p>
          <a:p>
            <a:pPr marL="621792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800"/>
          </a:p>
          <a:p>
            <a:pPr marL="621792" lvl="1" indent="-2286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800"/>
              <a:buChar char="○"/>
            </a:pPr>
            <a:r>
              <a:rPr lang="fr-FR" sz="1800"/>
              <a:t>Formaliser des pistes d’action et esquisser des propositions d’aménagement en vue de sa restructuration 	progressive et de sa requalification </a:t>
            </a:r>
            <a:endParaRPr sz="1800"/>
          </a:p>
          <a:p>
            <a:pPr marL="621792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800"/>
          </a:p>
          <a:p>
            <a:pPr marL="621792" lvl="1" indent="-2286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800"/>
              <a:buChar char="○"/>
            </a:pPr>
            <a:r>
              <a:rPr lang="fr-FR" sz="1800"/>
              <a:t>Proposer un mode opératoire pour la mise en œuvre des actions et orientations proposées </a:t>
            </a:r>
            <a:endParaRPr sz="1800"/>
          </a:p>
          <a:p>
            <a:pPr marL="365760" lvl="0" indent="-191909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010"/>
              <a:buNone/>
            </a:pPr>
            <a:endParaRPr sz="1485"/>
          </a:p>
        </p:txBody>
      </p:sp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</a:pPr>
            <a:r>
              <a:rPr lang="fr-FR"/>
              <a:t>Rappel de la commande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9375" y="2810650"/>
            <a:ext cx="5525975" cy="390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35824" y="468954"/>
            <a:ext cx="4518602" cy="6389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0"/>
          <p:cNvSpPr txBox="1">
            <a:spLocks noGrp="1"/>
          </p:cNvSpPr>
          <p:nvPr>
            <p:ph type="body" idx="1"/>
          </p:nvPr>
        </p:nvSpPr>
        <p:spPr>
          <a:xfrm>
            <a:off x="391175" y="1204850"/>
            <a:ext cx="7385100" cy="19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fr-FR" sz="2000"/>
              <a:t>La Turballe 9ème port de France, 1er port pour la sardine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fr-FR" sz="2000"/>
              <a:t>Mise à l’écart au sein de la Presqu’île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fr-FR" sz="2000"/>
              <a:t>De grands projets structurants sur la commune</a:t>
            </a:r>
            <a:endParaRPr sz="2000"/>
          </a:p>
        </p:txBody>
      </p:sp>
      <p:sp>
        <p:nvSpPr>
          <p:cNvPr id="129" name="Google Shape;129;p20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</a:pPr>
            <a:r>
              <a:rPr lang="fr-FR" b="1">
                <a:latin typeface="Lato"/>
                <a:ea typeface="Lato"/>
                <a:cs typeface="Lato"/>
                <a:sym typeface="Lato"/>
              </a:rPr>
              <a:t>Contexte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body" idx="1"/>
          </p:nvPr>
        </p:nvSpPr>
        <p:spPr>
          <a:xfrm>
            <a:off x="609600" y="1633729"/>
            <a:ext cx="109728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lvl="0" indent="-304546" algn="l" rtl="0">
              <a:spcBef>
                <a:spcPts val="0"/>
              </a:spcBef>
              <a:spcAft>
                <a:spcPts val="0"/>
              </a:spcAft>
              <a:buSzPts val="2600"/>
              <a:buFont typeface="Roboto Medium"/>
              <a:buChar char="●"/>
            </a:pPr>
            <a:r>
              <a:rPr lang="fr-FR" sz="2600">
                <a:latin typeface="Roboto Medium"/>
                <a:ea typeface="Roboto Medium"/>
                <a:cs typeface="Roboto Medium"/>
                <a:sym typeface="Roboto Medium"/>
              </a:rPr>
              <a:t>Matériel et méthodes </a:t>
            </a:r>
            <a:endParaRPr sz="260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109728" lvl="0" indent="0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rPr lang="fr-FR"/>
              <a:t>	Méthodologie du diagnostic</a:t>
            </a:r>
            <a:endParaRPr/>
          </a:p>
          <a:p>
            <a:pPr marL="109728" lvl="0" indent="0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rPr lang="fr-FR"/>
              <a:t>	Méthodologie des enjeux et orientations</a:t>
            </a:r>
            <a:endParaRPr/>
          </a:p>
          <a:p>
            <a:pPr marL="109728" lvl="0" indent="0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rPr lang="fr-FR"/>
              <a:t>	</a:t>
            </a:r>
            <a:endParaRPr/>
          </a:p>
          <a:p>
            <a:pPr marL="365760" lvl="0" indent="-304546" algn="l" rtl="0">
              <a:spcBef>
                <a:spcPts val="400"/>
              </a:spcBef>
              <a:spcAft>
                <a:spcPts val="0"/>
              </a:spcAft>
              <a:buSzPts val="2600"/>
              <a:buFont typeface="Roboto Medium"/>
              <a:buChar char="●"/>
            </a:pPr>
            <a:r>
              <a:rPr lang="fr-FR" sz="2600">
                <a:latin typeface="Roboto Medium"/>
                <a:ea typeface="Roboto Medium"/>
                <a:cs typeface="Roboto Medium"/>
                <a:sym typeface="Roboto Medium"/>
              </a:rPr>
              <a:t>Résultats et discussions</a:t>
            </a:r>
            <a:endParaRPr sz="260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109728" lvl="0" indent="0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rPr lang="fr-FR"/>
              <a:t>	Le diagnostic</a:t>
            </a:r>
            <a:endParaRPr/>
          </a:p>
          <a:p>
            <a:pPr marL="109728" lvl="0" indent="0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rPr lang="fr-FR"/>
              <a:t>	Les enjeux et orientations</a:t>
            </a:r>
            <a:endParaRPr/>
          </a:p>
          <a:p>
            <a:pPr marL="109728" lvl="0" indent="0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endParaRPr/>
          </a:p>
          <a:p>
            <a:pPr marL="457200" lvl="0" indent="-393700" algn="l" rtl="0">
              <a:spcBef>
                <a:spcPts val="400"/>
              </a:spcBef>
              <a:spcAft>
                <a:spcPts val="0"/>
              </a:spcAft>
              <a:buSzPts val="2600"/>
              <a:buFont typeface="Roboto Medium"/>
              <a:buChar char="●"/>
            </a:pPr>
            <a:r>
              <a:rPr lang="fr-FR" sz="2600">
                <a:latin typeface="Roboto Medium"/>
                <a:ea typeface="Roboto Medium"/>
                <a:cs typeface="Roboto Medium"/>
                <a:sym typeface="Roboto Medium"/>
              </a:rPr>
              <a:t>Retour sur expériences</a:t>
            </a:r>
            <a:endParaRPr sz="26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35" name="Google Shape;135;p21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</a:pPr>
            <a:r>
              <a:rPr lang="fr-FR"/>
              <a:t>Plan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>
            <a:spLocks noGrp="1"/>
          </p:cNvSpPr>
          <p:nvPr>
            <p:ph type="ctrTitle"/>
          </p:nvPr>
        </p:nvSpPr>
        <p:spPr>
          <a:xfrm>
            <a:off x="457200" y="2896812"/>
            <a:ext cx="11277600" cy="10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Lucida Sans"/>
              <a:buNone/>
            </a:pPr>
            <a:r>
              <a:rPr lang="fr-FR" sz="6000">
                <a:latin typeface="Comfortaa"/>
                <a:ea typeface="Comfortaa"/>
                <a:cs typeface="Comfortaa"/>
                <a:sym typeface="Comfortaa"/>
              </a:rPr>
              <a:t>Matériel et méthodes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>
            <a:spLocks noGrp="1"/>
          </p:cNvSpPr>
          <p:nvPr>
            <p:ph type="title"/>
          </p:nvPr>
        </p:nvSpPr>
        <p:spPr>
          <a:xfrm>
            <a:off x="609600" y="122238"/>
            <a:ext cx="109728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Calendrier prévisionnel</a:t>
            </a:r>
            <a:endParaRPr/>
          </a:p>
        </p:txBody>
      </p:sp>
      <p:pic>
        <p:nvPicPr>
          <p:cNvPr id="146" name="Google Shape;146;p23"/>
          <p:cNvPicPr preferRelativeResize="0"/>
          <p:nvPr/>
        </p:nvPicPr>
        <p:blipFill rotWithShape="1">
          <a:blip r:embed="rId3">
            <a:alphaModFix/>
          </a:blip>
          <a:srcRect t="10684" b="14861"/>
          <a:stretch/>
        </p:blipFill>
        <p:spPr>
          <a:xfrm>
            <a:off x="1000025" y="1265250"/>
            <a:ext cx="10191950" cy="5369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>
            <a:spLocks noGrp="1"/>
          </p:cNvSpPr>
          <p:nvPr>
            <p:ph type="body" idx="1"/>
          </p:nvPr>
        </p:nvSpPr>
        <p:spPr>
          <a:xfrm>
            <a:off x="609600" y="1481325"/>
            <a:ext cx="10972800" cy="50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fr-FR">
                <a:latin typeface="Roboto Medium"/>
                <a:ea typeface="Roboto Medium"/>
                <a:cs typeface="Roboto Medium"/>
                <a:sym typeface="Roboto Medium"/>
              </a:rPr>
              <a:t>Rencontre des acteurs techniques et administratifs en lien avec le projet de requalification :</a:t>
            </a:r>
            <a:r>
              <a:rPr lang="fr-FR"/>
              <a:t> 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1400"/>
          </a:p>
          <a:p>
            <a:pPr marL="457200" lvl="0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●"/>
            </a:pPr>
            <a:r>
              <a:rPr lang="fr-FR" sz="2000"/>
              <a:t>Réunion de lancement le 9 avril avec M. Didier ÉLIE (Chef de projet à la direction du développement économique de Cap Atlantique)</a:t>
            </a:r>
            <a:endParaRPr sz="2000"/>
          </a:p>
          <a:p>
            <a:pPr marL="45720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2000"/>
          </a:p>
          <a:p>
            <a:pPr marL="457200" lvl="0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●"/>
            </a:pPr>
            <a:r>
              <a:rPr lang="fr-FR" sz="2000"/>
              <a:t>Réunion le 17 Avril avec Mme Catherine PITHOIS, Adjointe chargée développement économique et touristique, plaisance et agriculture à la mairie de La Turballe</a:t>
            </a:r>
            <a:endParaRPr sz="2000"/>
          </a:p>
          <a:p>
            <a:pPr marL="45720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2000"/>
          </a:p>
          <a:p>
            <a:pPr marL="457200" lvl="0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●"/>
            </a:pPr>
            <a:r>
              <a:rPr lang="fr-FR" sz="2000"/>
              <a:t>Réunion le 19 Avril avec M. Joël MARCHAND, chargé du développement des entreprises à Cap Atlantique</a:t>
            </a:r>
            <a:endParaRPr sz="2000"/>
          </a:p>
          <a:p>
            <a:pPr marL="45720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2000"/>
          </a:p>
          <a:p>
            <a:pPr marL="457200" lvl="0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●"/>
            </a:pPr>
            <a:r>
              <a:rPr lang="fr-FR" sz="2000"/>
              <a:t>Réunion le 24 Avril avec M. Christian ROBIN, Adjoint chargé de l’urbanisme à La Turballe</a:t>
            </a:r>
            <a:endParaRPr sz="200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Les réunions de cadrage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>
            <a:spLocks noGrp="1"/>
          </p:cNvSpPr>
          <p:nvPr>
            <p:ph type="body" idx="1"/>
          </p:nvPr>
        </p:nvSpPr>
        <p:spPr>
          <a:xfrm>
            <a:off x="609600" y="1729427"/>
            <a:ext cx="10972800" cy="2480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spcBef>
                <a:spcPts val="400"/>
              </a:spcBef>
              <a:spcAft>
                <a:spcPts val="0"/>
              </a:spcAft>
              <a:buSzPts val="2600"/>
              <a:buFont typeface="Roboto Medium"/>
              <a:buChar char="●"/>
            </a:pPr>
            <a:r>
              <a:rPr lang="fr-FR" sz="2600">
                <a:latin typeface="Roboto Medium"/>
                <a:ea typeface="Roboto Medium"/>
                <a:cs typeface="Roboto Medium"/>
                <a:sym typeface="Roboto Medium"/>
              </a:rPr>
              <a:t>ANALYSES DOCUMENTAIRES</a:t>
            </a:r>
            <a:endParaRPr sz="260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45720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260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914400" lvl="1" indent="-355600" algn="l" rtl="0">
              <a:spcBef>
                <a:spcPts val="324"/>
              </a:spcBef>
              <a:spcAft>
                <a:spcPts val="0"/>
              </a:spcAft>
              <a:buSzPts val="2000"/>
              <a:buFont typeface="Roboto Medium"/>
              <a:buChar char="○"/>
            </a:pPr>
            <a:r>
              <a:rPr lang="fr-FR" sz="2000"/>
              <a:t>Accès aux ressources documentaires de l’ADDRN</a:t>
            </a:r>
            <a:endParaRPr sz="2000"/>
          </a:p>
          <a:p>
            <a:pPr marL="914400" lvl="0" indent="0" algn="l" rtl="0">
              <a:spcBef>
                <a:spcPts val="2100"/>
              </a:spcBef>
              <a:spcAft>
                <a:spcPts val="0"/>
              </a:spcAft>
              <a:buNone/>
            </a:pPr>
            <a:endParaRPr sz="2000"/>
          </a:p>
          <a:p>
            <a:pPr marL="914400" lvl="1" indent="-355600" algn="l" rtl="0">
              <a:spcBef>
                <a:spcPts val="324"/>
              </a:spcBef>
              <a:spcAft>
                <a:spcPts val="0"/>
              </a:spcAft>
              <a:buSzPts val="2000"/>
              <a:buFont typeface="Roboto Medium"/>
              <a:buChar char="○"/>
            </a:pPr>
            <a:r>
              <a:rPr lang="fr-FR" sz="2000"/>
              <a:t>Recherche bibliographique sous forme de benchmarking sur les requalifications déjà effectuées</a:t>
            </a:r>
            <a:endParaRPr sz="2000"/>
          </a:p>
          <a:p>
            <a:pPr marL="0" lvl="0" indent="0" algn="l" rtl="0">
              <a:spcBef>
                <a:spcPts val="21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25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Méthodologie du diagnostic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>
            <a:spLocks noGrp="1"/>
          </p:cNvSpPr>
          <p:nvPr>
            <p:ph type="body" idx="1"/>
          </p:nvPr>
        </p:nvSpPr>
        <p:spPr>
          <a:xfrm>
            <a:off x="609600" y="1481325"/>
            <a:ext cx="48270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spcBef>
                <a:spcPts val="400"/>
              </a:spcBef>
              <a:spcAft>
                <a:spcPts val="0"/>
              </a:spcAft>
              <a:buSzPts val="2600"/>
              <a:buFont typeface="Roboto Medium"/>
              <a:buChar char="●"/>
            </a:pPr>
            <a:r>
              <a:rPr lang="fr-FR" sz="2600">
                <a:latin typeface="Roboto Medium"/>
                <a:ea typeface="Roboto Medium"/>
                <a:cs typeface="Roboto Medium"/>
                <a:sym typeface="Roboto Medium"/>
              </a:rPr>
              <a:t>OBSERVATION SUR LE TERRAIN</a:t>
            </a:r>
            <a:endParaRPr sz="260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45720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140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914400" lvl="1" indent="-355600" algn="l" rtl="0">
              <a:spcBef>
                <a:spcPts val="324"/>
              </a:spcBef>
              <a:spcAft>
                <a:spcPts val="0"/>
              </a:spcAft>
              <a:buSzPts val="2000"/>
              <a:buFont typeface="Roboto Medium"/>
              <a:buChar char="○"/>
            </a:pPr>
            <a:r>
              <a:rPr lang="fr-FR" sz="2000"/>
              <a:t>Comptage des véhicules sur le parc</a:t>
            </a:r>
            <a:endParaRPr sz="2000"/>
          </a:p>
          <a:p>
            <a:pPr marL="0" lvl="0" indent="457200" algn="l" rtl="0">
              <a:spcBef>
                <a:spcPts val="210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fr-FR" sz="1800"/>
              <a:t>Le Mercredi 15 Mai de 10h à 11h</a:t>
            </a:r>
            <a:endParaRPr sz="1800"/>
          </a:p>
          <a:p>
            <a:pPr marL="45720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fr-FR" sz="1800"/>
              <a:t>Le Mercredi 15 Mai de 14h à 15h</a:t>
            </a:r>
            <a:endParaRPr sz="1800"/>
          </a:p>
          <a:p>
            <a:pPr marL="45720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fr-FR" sz="1800"/>
              <a:t>Le Vendredi 17 Mai de 10h à 11h</a:t>
            </a:r>
            <a:endParaRPr sz="180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6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Méthodologie du diagnostic </a:t>
            </a:r>
            <a:endParaRPr/>
          </a:p>
        </p:txBody>
      </p:sp>
      <p:pic>
        <p:nvPicPr>
          <p:cNvPr id="165" name="Google Shape;16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2320" y="1698575"/>
            <a:ext cx="6400557" cy="4526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 txBox="1">
            <a:spLocks noGrp="1"/>
          </p:cNvSpPr>
          <p:nvPr>
            <p:ph type="body" idx="1"/>
          </p:nvPr>
        </p:nvSpPr>
        <p:spPr>
          <a:xfrm>
            <a:off x="609600" y="1481325"/>
            <a:ext cx="10732500" cy="1882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spcBef>
                <a:spcPts val="400"/>
              </a:spcBef>
              <a:spcAft>
                <a:spcPts val="0"/>
              </a:spcAft>
              <a:buSzPts val="2600"/>
              <a:buFont typeface="Roboto Medium"/>
              <a:buChar char="●"/>
            </a:pPr>
            <a:r>
              <a:rPr lang="fr-FR" sz="2600">
                <a:latin typeface="Roboto Medium"/>
                <a:ea typeface="Roboto Medium"/>
                <a:cs typeface="Roboto Medium"/>
                <a:sym typeface="Roboto Medium"/>
              </a:rPr>
              <a:t>QUESTIONNAIRE ET ENTRETIENS</a:t>
            </a:r>
            <a:endParaRPr sz="260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45720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140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914400" lvl="1" indent="-355600" algn="l" rtl="0">
              <a:spcBef>
                <a:spcPts val="324"/>
              </a:spcBef>
              <a:spcAft>
                <a:spcPts val="0"/>
              </a:spcAft>
              <a:buSzPts val="2000"/>
              <a:buFont typeface="Roboto Medium"/>
              <a:buChar char="○"/>
            </a:pPr>
            <a:r>
              <a:rPr lang="fr-FR" sz="2000"/>
              <a:t>28 questions</a:t>
            </a:r>
            <a:endParaRPr sz="20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Roboto Medium"/>
              <a:buChar char="○"/>
            </a:pPr>
            <a:r>
              <a:rPr lang="fr-FR" sz="2200">
                <a:latin typeface="Roboto Medium"/>
                <a:ea typeface="Roboto Medium"/>
                <a:cs typeface="Roboto Medium"/>
                <a:sym typeface="Roboto Medium"/>
              </a:rPr>
              <a:t>16 entreprises</a:t>
            </a:r>
            <a:r>
              <a:rPr lang="fr-FR" sz="2200"/>
              <a:t> </a:t>
            </a:r>
            <a:r>
              <a:rPr lang="fr-FR" sz="2000"/>
              <a:t>ont répondu soit </a:t>
            </a:r>
            <a:r>
              <a:rPr lang="fr-FR" sz="2200">
                <a:latin typeface="Roboto Medium"/>
                <a:ea typeface="Roboto Medium"/>
                <a:cs typeface="Roboto Medium"/>
                <a:sym typeface="Roboto Medium"/>
              </a:rPr>
              <a:t>67%</a:t>
            </a:r>
            <a:endParaRPr sz="220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457200" algn="l" rtl="0">
              <a:spcBef>
                <a:spcPts val="2100"/>
              </a:spcBef>
              <a:spcAft>
                <a:spcPts val="0"/>
              </a:spcAft>
              <a:buNone/>
            </a:pPr>
            <a:endParaRPr sz="1400"/>
          </a:p>
          <a:p>
            <a:pPr marL="45720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27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Méthodologie du diagnostic </a:t>
            </a:r>
            <a:endParaRPr/>
          </a:p>
        </p:txBody>
      </p:sp>
      <p:pic>
        <p:nvPicPr>
          <p:cNvPr id="172" name="Google Shape;17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5525" y="3455000"/>
            <a:ext cx="2996675" cy="286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35902" y="1527765"/>
            <a:ext cx="3906200" cy="2346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5900" y="3874725"/>
            <a:ext cx="3906200" cy="23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7"/>
          <p:cNvSpPr txBox="1"/>
          <p:nvPr/>
        </p:nvSpPr>
        <p:spPr>
          <a:xfrm>
            <a:off x="1362800" y="6415125"/>
            <a:ext cx="4308300" cy="3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i="1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Durée des entretiens avec les entreprises</a:t>
            </a:r>
            <a:endParaRPr i="1">
              <a:solidFill>
                <a:srgbClr val="1C458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6" name="Google Shape;176;p27"/>
          <p:cNvSpPr txBox="1"/>
          <p:nvPr/>
        </p:nvSpPr>
        <p:spPr>
          <a:xfrm>
            <a:off x="7234850" y="6415125"/>
            <a:ext cx="4308300" cy="3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i="1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Profil type des entreprises du parc de la Marjolaine</a:t>
            </a:r>
            <a:endParaRPr i="1">
              <a:solidFill>
                <a:srgbClr val="1C458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8"/>
          <p:cNvSpPr txBox="1">
            <a:spLocks noGrp="1"/>
          </p:cNvSpPr>
          <p:nvPr>
            <p:ph type="body" idx="1"/>
          </p:nvPr>
        </p:nvSpPr>
        <p:spPr>
          <a:xfrm>
            <a:off x="609600" y="4044450"/>
            <a:ext cx="10972800" cy="1538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●"/>
            </a:pPr>
            <a:r>
              <a:rPr lang="fr-FR" sz="2000"/>
              <a:t>3 enjeux ressortis du diagnostic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fr-FR" sz="2000"/>
              <a:t>Actions opérationnelles classées:</a:t>
            </a:r>
            <a:endParaRPr sz="20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fr-FR" sz="2000"/>
              <a:t>selon leur importance </a:t>
            </a:r>
            <a:endParaRPr sz="20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fr-FR" sz="2000"/>
              <a:t>selon leur coût </a:t>
            </a:r>
            <a:endParaRPr sz="2000"/>
          </a:p>
        </p:txBody>
      </p:sp>
      <p:sp>
        <p:nvSpPr>
          <p:cNvPr id="182" name="Google Shape;182;p28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Méthodologie des enjeux et orientations</a:t>
            </a:r>
            <a:endParaRPr/>
          </a:p>
        </p:txBody>
      </p:sp>
      <p:pic>
        <p:nvPicPr>
          <p:cNvPr id="183" name="Google Shape;18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913" y="2392146"/>
            <a:ext cx="11146174" cy="103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9"/>
          <p:cNvSpPr txBox="1">
            <a:spLocks noGrp="1"/>
          </p:cNvSpPr>
          <p:nvPr>
            <p:ph type="ctrTitle"/>
          </p:nvPr>
        </p:nvSpPr>
        <p:spPr>
          <a:xfrm>
            <a:off x="457200" y="2896812"/>
            <a:ext cx="11277600" cy="10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Lucida Sans"/>
              <a:buNone/>
            </a:pPr>
            <a:r>
              <a:rPr lang="fr-FR" sz="6000">
                <a:latin typeface="Comfortaa"/>
                <a:ea typeface="Comfortaa"/>
                <a:cs typeface="Comfortaa"/>
                <a:sym typeface="Comfortaa"/>
              </a:rPr>
              <a:t>Résultats et discussions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0"/>
          <p:cNvSpPr txBox="1">
            <a:spLocks noGrp="1"/>
          </p:cNvSpPr>
          <p:nvPr>
            <p:ph type="body" idx="1"/>
          </p:nvPr>
        </p:nvSpPr>
        <p:spPr>
          <a:xfrm>
            <a:off x="609600" y="1860925"/>
            <a:ext cx="4870200" cy="36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Roboto Medium"/>
              <a:buChar char="●"/>
            </a:pPr>
            <a:r>
              <a:rPr lang="fr-FR" sz="2600">
                <a:latin typeface="Roboto Medium"/>
                <a:ea typeface="Roboto Medium"/>
                <a:cs typeface="Roboto Medium"/>
                <a:sym typeface="Roboto Medium"/>
              </a:rPr>
              <a:t>Observations et constats</a:t>
            </a:r>
            <a:endParaRPr sz="260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-FR" sz="1900"/>
              <a:t>3 secteurs d’activités dans 2 pôles: Commerce - Artisanat - Pêche</a:t>
            </a:r>
            <a:endParaRPr/>
          </a:p>
          <a:p>
            <a:pPr marL="914400" lvl="0" indent="0" algn="l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rPr lang="fr-FR" sz="1900"/>
              <a:t>→ Problème de cohabitation</a:t>
            </a:r>
            <a:endParaRPr/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-FR"/>
              <a:t>Manque d’offre foncière et immobilière</a:t>
            </a:r>
            <a:endParaRPr/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00"/>
              <a:t>→ Pas de possibilité d’évolution et de développement</a:t>
            </a:r>
            <a:endParaRPr sz="1900"/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00"/>
              <a:t> </a:t>
            </a:r>
            <a:endParaRPr sz="1900"/>
          </a:p>
        </p:txBody>
      </p:sp>
      <p:sp>
        <p:nvSpPr>
          <p:cNvPr id="194" name="Google Shape;194;p30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</a:pPr>
            <a:r>
              <a:rPr lang="fr-FR" b="1">
                <a:latin typeface="Lato"/>
                <a:ea typeface="Lato"/>
                <a:cs typeface="Lato"/>
                <a:sym typeface="Lato"/>
              </a:rPr>
              <a:t>Le diagnostic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95" name="Google Shape;19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7702" y="1301050"/>
            <a:ext cx="6740226" cy="4766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1"/>
          <p:cNvSpPr txBox="1">
            <a:spLocks noGrp="1"/>
          </p:cNvSpPr>
          <p:nvPr>
            <p:ph type="body" idx="1"/>
          </p:nvPr>
        </p:nvSpPr>
        <p:spPr>
          <a:xfrm>
            <a:off x="609600" y="1417650"/>
            <a:ext cx="54864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Roboto Medium"/>
              <a:buChar char="●"/>
            </a:pPr>
            <a:r>
              <a:rPr lang="fr-FR" sz="2600">
                <a:latin typeface="Roboto Medium"/>
                <a:ea typeface="Roboto Medium"/>
                <a:cs typeface="Roboto Medium"/>
                <a:sym typeface="Roboto Medium"/>
              </a:rPr>
              <a:t>Observations et constats</a:t>
            </a:r>
            <a:endParaRPr sz="260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-FR"/>
              <a:t>Parc enclavé par un tissu résidentiel</a:t>
            </a:r>
            <a:endParaRPr/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-FR"/>
              <a:t>Une signalétique inefficace</a:t>
            </a:r>
            <a:endParaRPr/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-FR"/>
              <a:t>Une gestion des déchets compliquée</a:t>
            </a:r>
            <a:endParaRPr/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-FR"/>
              <a:t>Une opportunité environnementale</a:t>
            </a:r>
            <a:endParaRPr/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-FR"/>
              <a:t>Une accessibilité compliqué et dangereuse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00"/>
              <a:t>	</a:t>
            </a:r>
            <a:endParaRPr sz="1900"/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00"/>
              <a:t> </a:t>
            </a:r>
            <a:endParaRPr sz="1900"/>
          </a:p>
        </p:txBody>
      </p:sp>
      <p:sp>
        <p:nvSpPr>
          <p:cNvPr id="201" name="Google Shape;201;p31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</a:pPr>
            <a:r>
              <a:rPr lang="fr-FR" b="1">
                <a:latin typeface="Lato"/>
                <a:ea typeface="Lato"/>
                <a:cs typeface="Lato"/>
                <a:sym typeface="Lato"/>
              </a:rPr>
              <a:t>Le diagnostic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02" name="Google Shape;20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8400" y="1570038"/>
            <a:ext cx="5791200" cy="4054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Enjeux et orientations</a:t>
            </a:r>
            <a:endParaRPr/>
          </a:p>
        </p:txBody>
      </p:sp>
      <p:sp>
        <p:nvSpPr>
          <p:cNvPr id="208" name="Google Shape;208;p32"/>
          <p:cNvSpPr/>
          <p:nvPr/>
        </p:nvSpPr>
        <p:spPr>
          <a:xfrm>
            <a:off x="4656750" y="1417650"/>
            <a:ext cx="2878500" cy="2267700"/>
          </a:xfrm>
          <a:prstGeom prst="diamond">
            <a:avLst/>
          </a:prstGeom>
          <a:solidFill>
            <a:srgbClr val="1155CC"/>
          </a:solidFill>
          <a:ln w="9525" cap="flat" cmpd="sng">
            <a:solidFill>
              <a:srgbClr val="4343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latin typeface="Libre Franklin"/>
                <a:ea typeface="Libre Franklin"/>
                <a:cs typeface="Libre Franklin"/>
                <a:sym typeface="Libre Franklin"/>
              </a:rPr>
              <a:t>Diagnostic</a:t>
            </a:r>
            <a:endParaRPr sz="1800" b="1"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609600" y="4423125"/>
            <a:ext cx="2181000" cy="2118000"/>
          </a:xfrm>
          <a:prstGeom prst="ellipse">
            <a:avLst/>
          </a:prstGeom>
          <a:solidFill>
            <a:srgbClr val="96C0E8"/>
          </a:solidFill>
          <a:ln w="9525" cap="flat" cmpd="sng">
            <a:solidFill>
              <a:srgbClr val="4343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00000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Attractivité économique</a:t>
            </a:r>
            <a:endParaRPr sz="1800"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4955100" y="4382625"/>
            <a:ext cx="2281800" cy="2199000"/>
          </a:xfrm>
          <a:prstGeom prst="ellipse">
            <a:avLst/>
          </a:prstGeom>
          <a:solidFill>
            <a:srgbClr val="96C0E8"/>
          </a:solidFill>
          <a:ln w="9525" cap="flat" cmpd="sng">
            <a:solidFill>
              <a:srgbClr val="4343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latin typeface="Libre Franklin Medium"/>
                <a:ea typeface="Libre Franklin Medium"/>
                <a:cs typeface="Libre Franklin Medium"/>
                <a:sym typeface="Libre Franklin Medium"/>
              </a:rPr>
              <a:t>Identité du parc </a:t>
            </a:r>
            <a:endParaRPr sz="1800"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9401400" y="4423125"/>
            <a:ext cx="2181000" cy="2118000"/>
          </a:xfrm>
          <a:prstGeom prst="ellipse">
            <a:avLst/>
          </a:prstGeom>
          <a:solidFill>
            <a:srgbClr val="96C0E8"/>
          </a:solidFill>
          <a:ln w="9525" cap="flat" cmpd="sng">
            <a:solidFill>
              <a:srgbClr val="4343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000000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Intégration urbaine et paysagère</a:t>
            </a:r>
            <a:endParaRPr sz="1800"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cxnSp>
        <p:nvCxnSpPr>
          <p:cNvPr id="212" name="Google Shape;212;p32"/>
          <p:cNvCxnSpPr>
            <a:stCxn id="208" idx="2"/>
            <a:endCxn id="209" idx="0"/>
          </p:cNvCxnSpPr>
          <p:nvPr/>
        </p:nvCxnSpPr>
        <p:spPr>
          <a:xfrm flipH="1">
            <a:off x="1700100" y="3685350"/>
            <a:ext cx="4395900" cy="737700"/>
          </a:xfrm>
          <a:prstGeom prst="straightConnector1">
            <a:avLst/>
          </a:prstGeom>
          <a:noFill/>
          <a:ln w="38100" cap="flat" cmpd="sng">
            <a:solidFill>
              <a:srgbClr val="060E9F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213" name="Google Shape;213;p32"/>
          <p:cNvCxnSpPr>
            <a:stCxn id="208" idx="2"/>
            <a:endCxn id="210" idx="0"/>
          </p:cNvCxnSpPr>
          <p:nvPr/>
        </p:nvCxnSpPr>
        <p:spPr>
          <a:xfrm>
            <a:off x="6096000" y="3685350"/>
            <a:ext cx="0" cy="697200"/>
          </a:xfrm>
          <a:prstGeom prst="straightConnector1">
            <a:avLst/>
          </a:prstGeom>
          <a:noFill/>
          <a:ln w="38100" cap="flat" cmpd="sng">
            <a:solidFill>
              <a:srgbClr val="060E9F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214" name="Google Shape;214;p32"/>
          <p:cNvCxnSpPr>
            <a:stCxn id="208" idx="2"/>
            <a:endCxn id="211" idx="0"/>
          </p:cNvCxnSpPr>
          <p:nvPr/>
        </p:nvCxnSpPr>
        <p:spPr>
          <a:xfrm>
            <a:off x="6096000" y="3685350"/>
            <a:ext cx="4395900" cy="737700"/>
          </a:xfrm>
          <a:prstGeom prst="straightConnector1">
            <a:avLst/>
          </a:prstGeom>
          <a:noFill/>
          <a:ln w="38100" cap="flat" cmpd="sng">
            <a:solidFill>
              <a:srgbClr val="060E9F"/>
            </a:solidFill>
            <a:prstDash val="solid"/>
            <a:round/>
            <a:headEnd type="none" w="med" len="med"/>
            <a:tailEnd type="stealth" w="med" len="med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3"/>
          <p:cNvSpPr txBox="1">
            <a:spLocks noGrp="1"/>
          </p:cNvSpPr>
          <p:nvPr>
            <p:ph type="body" idx="1"/>
          </p:nvPr>
        </p:nvSpPr>
        <p:spPr>
          <a:xfrm>
            <a:off x="533400" y="1518850"/>
            <a:ext cx="7951500" cy="314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fr-FR" sz="2800">
                <a:latin typeface="Roboto Medium"/>
                <a:ea typeface="Roboto Medium"/>
                <a:cs typeface="Roboto Medium"/>
                <a:sym typeface="Roboto Medium"/>
              </a:rPr>
              <a:t>2 préconisations:</a:t>
            </a:r>
            <a:endParaRPr sz="280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1400"/>
          </a:p>
          <a:p>
            <a:pPr marL="457200" lvl="0" indent="-306324" algn="l" rtl="0">
              <a:spcBef>
                <a:spcPts val="400"/>
              </a:spcBef>
              <a:spcAft>
                <a:spcPts val="0"/>
              </a:spcAft>
              <a:buSzPts val="1224"/>
              <a:buChar char="●"/>
            </a:pPr>
            <a:r>
              <a:rPr lang="fr-FR"/>
              <a:t>Permettre aux entreprises de se développer et de s’agrandir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-FR"/>
              <a:t>Lancement de l’extension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-FR"/>
              <a:t>Prioriser l’offre foncière de l’extension aux entreprises présentes sur le parc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-FR"/>
              <a:t>Regrouper les entreprises par secteurs d’activités</a:t>
            </a:r>
            <a:endParaRPr/>
          </a:p>
          <a:p>
            <a:pPr marL="0" lvl="0" indent="0" algn="l" rtl="0">
              <a:spcBef>
                <a:spcPts val="2100"/>
              </a:spcBef>
              <a:spcAft>
                <a:spcPts val="0"/>
              </a:spcAft>
              <a:buNone/>
            </a:pPr>
            <a:endParaRPr sz="1400"/>
          </a:p>
          <a:p>
            <a:pPr marL="457200" lvl="0" indent="-306324" algn="l" rtl="0">
              <a:spcBef>
                <a:spcPts val="400"/>
              </a:spcBef>
              <a:spcAft>
                <a:spcPts val="0"/>
              </a:spcAft>
              <a:buSzPts val="1224"/>
              <a:buChar char="●"/>
            </a:pPr>
            <a:r>
              <a:rPr lang="fr-FR"/>
              <a:t>Instaurer le dialogue d’accompagnement et d’échange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-FR"/>
              <a:t>Mettre en place des réunions entre les élus et les entreprises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-FR"/>
              <a:t>Nommer des représentants pour chaque pôle d’activités au sein du parc</a:t>
            </a:r>
            <a:endParaRPr/>
          </a:p>
          <a:p>
            <a:pPr marL="0" lvl="0" indent="0" algn="l" rtl="0">
              <a:spcBef>
                <a:spcPts val="21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33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Attractivité économique</a:t>
            </a:r>
            <a:endParaRPr/>
          </a:p>
        </p:txBody>
      </p:sp>
      <p:pic>
        <p:nvPicPr>
          <p:cNvPr id="221" name="Google Shape;221;p33"/>
          <p:cNvPicPr preferRelativeResize="0"/>
          <p:nvPr/>
        </p:nvPicPr>
        <p:blipFill rotWithShape="1">
          <a:blip r:embed="rId3">
            <a:alphaModFix/>
          </a:blip>
          <a:srcRect l="9857" t="8016" r="22579" b="1706"/>
          <a:stretch/>
        </p:blipFill>
        <p:spPr>
          <a:xfrm>
            <a:off x="8710950" y="728751"/>
            <a:ext cx="3160302" cy="5971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4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Identité</a:t>
            </a:r>
            <a:endParaRPr/>
          </a:p>
        </p:txBody>
      </p:sp>
      <p:sp>
        <p:nvSpPr>
          <p:cNvPr id="227" name="Google Shape;227;p34"/>
          <p:cNvSpPr txBox="1">
            <a:spLocks noGrp="1"/>
          </p:cNvSpPr>
          <p:nvPr>
            <p:ph type="body" idx="1"/>
          </p:nvPr>
        </p:nvSpPr>
        <p:spPr>
          <a:xfrm>
            <a:off x="533400" y="1318975"/>
            <a:ext cx="5562600" cy="314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fr-FR" sz="2800">
                <a:latin typeface="Roboto Medium"/>
                <a:ea typeface="Roboto Medium"/>
                <a:cs typeface="Roboto Medium"/>
                <a:sym typeface="Roboto Medium"/>
              </a:rPr>
              <a:t>3 préconisations:</a:t>
            </a:r>
            <a:endParaRPr sz="280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1400"/>
          </a:p>
          <a:p>
            <a:pPr marL="457200" lvl="0" indent="-306324" algn="l" rtl="0">
              <a:spcBef>
                <a:spcPts val="400"/>
              </a:spcBef>
              <a:spcAft>
                <a:spcPts val="0"/>
              </a:spcAft>
              <a:buSzPts val="1224"/>
              <a:buChar char="●"/>
            </a:pPr>
            <a:r>
              <a:rPr lang="fr-FR"/>
              <a:t>Réserver une partie de l’extension aux entreprises</a:t>
            </a:r>
            <a:endParaRPr/>
          </a:p>
          <a:p>
            <a:pPr marL="45720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1400"/>
          </a:p>
          <a:p>
            <a:pPr marL="457200" lvl="0" indent="-306324" algn="l" rtl="0">
              <a:spcBef>
                <a:spcPts val="400"/>
              </a:spcBef>
              <a:spcAft>
                <a:spcPts val="0"/>
              </a:spcAft>
              <a:buSzPts val="1224"/>
              <a:buChar char="●"/>
            </a:pPr>
            <a:r>
              <a:rPr lang="fr-FR"/>
              <a:t>Identifier clairement le pôle pêche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-FR"/>
              <a:t>Mettre en place une signalétique préventive et dissuasive</a:t>
            </a:r>
            <a:endParaRPr/>
          </a:p>
          <a:p>
            <a:pPr marL="0" lvl="0" indent="0" algn="l" rtl="0">
              <a:spcBef>
                <a:spcPts val="2100"/>
              </a:spcBef>
              <a:spcAft>
                <a:spcPts val="0"/>
              </a:spcAft>
              <a:buNone/>
            </a:pPr>
            <a:endParaRPr sz="1400"/>
          </a:p>
          <a:p>
            <a:pPr marL="457200" lvl="0" indent="-306324" algn="l" rtl="0">
              <a:spcBef>
                <a:spcPts val="400"/>
              </a:spcBef>
              <a:spcAft>
                <a:spcPts val="0"/>
              </a:spcAft>
              <a:buSzPts val="1224"/>
              <a:buChar char="●"/>
            </a:pPr>
            <a:r>
              <a:rPr lang="fr-FR"/>
              <a:t>Améliorer l’organisation du parc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-FR"/>
              <a:t>Redéfinir l’adressage du parc d’activités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-FR"/>
              <a:t>Adopter la signalétique de Cap Atlantique</a:t>
            </a:r>
            <a:endParaRPr/>
          </a:p>
          <a:p>
            <a:pPr marL="0" lvl="0" indent="0" algn="l" rtl="0">
              <a:spcBef>
                <a:spcPts val="21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8" name="Google Shape;22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3075" y="1757075"/>
            <a:ext cx="5562600" cy="3843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35"/>
          <p:cNvPicPr preferRelativeResize="0"/>
          <p:nvPr/>
        </p:nvPicPr>
        <p:blipFill rotWithShape="1">
          <a:blip r:embed="rId3">
            <a:alphaModFix/>
          </a:blip>
          <a:srcRect l="3323" r="3305"/>
          <a:stretch/>
        </p:blipFill>
        <p:spPr>
          <a:xfrm>
            <a:off x="6095988" y="1267649"/>
            <a:ext cx="5976262" cy="4526101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5"/>
          <p:cNvSpPr txBox="1">
            <a:spLocks noGrp="1"/>
          </p:cNvSpPr>
          <p:nvPr>
            <p:ph type="body" idx="1"/>
          </p:nvPr>
        </p:nvSpPr>
        <p:spPr>
          <a:xfrm>
            <a:off x="609600" y="1481325"/>
            <a:ext cx="62178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fr-FR" sz="2800">
                <a:latin typeface="Roboto Medium"/>
                <a:ea typeface="Roboto Medium"/>
                <a:cs typeface="Roboto Medium"/>
                <a:sym typeface="Roboto Medium"/>
              </a:rPr>
              <a:t>5 préconisations</a:t>
            </a:r>
            <a:endParaRPr sz="1400"/>
          </a:p>
          <a:p>
            <a:pPr marL="457200" lvl="0" indent="-306324" algn="l" rtl="0">
              <a:spcBef>
                <a:spcPts val="400"/>
              </a:spcBef>
              <a:spcAft>
                <a:spcPts val="0"/>
              </a:spcAft>
              <a:buSzPts val="1224"/>
              <a:buChar char="●"/>
            </a:pPr>
            <a:r>
              <a:rPr lang="fr-FR"/>
              <a:t>Identifier au sein du parc les différents pôles d’activités</a:t>
            </a:r>
            <a:endParaRPr/>
          </a:p>
          <a:p>
            <a:pPr marL="457200" lvl="0" indent="-306324" algn="l" rtl="0">
              <a:spcBef>
                <a:spcPts val="0"/>
              </a:spcBef>
              <a:spcAft>
                <a:spcPts val="0"/>
              </a:spcAft>
              <a:buSzPts val="1224"/>
              <a:buChar char="●"/>
            </a:pPr>
            <a:r>
              <a:rPr lang="fr-FR"/>
              <a:t>Mettre en place une trame verte et bleue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-FR"/>
              <a:t>Intégrer la trame verte à la voirie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-FR"/>
              <a:t>Privilégier les lisières végétales afin de créer des échanges entre la zone et ses alentours</a:t>
            </a:r>
            <a:endParaRPr/>
          </a:p>
          <a:p>
            <a:pPr marL="457200" lvl="0" indent="-306324" algn="l" rtl="0">
              <a:spcBef>
                <a:spcPts val="0"/>
              </a:spcBef>
              <a:spcAft>
                <a:spcPts val="0"/>
              </a:spcAft>
              <a:buSzPts val="1224"/>
              <a:buChar char="●"/>
            </a:pPr>
            <a:r>
              <a:rPr lang="fr-FR"/>
              <a:t>Favoriser les mobilités durables</a:t>
            </a:r>
            <a:endParaRPr/>
          </a:p>
          <a:p>
            <a:pPr marL="457200" lvl="0" indent="-306324" algn="l" rtl="0">
              <a:spcBef>
                <a:spcPts val="0"/>
              </a:spcBef>
              <a:spcAft>
                <a:spcPts val="0"/>
              </a:spcAft>
              <a:buSzPts val="1224"/>
              <a:buChar char="●"/>
            </a:pPr>
            <a:r>
              <a:rPr lang="fr-FR"/>
              <a:t>Désengorger les flux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-FR"/>
              <a:t>Redéfinir les sens de circulation sur l’ensemble du parc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-FR"/>
              <a:t>Créer des nouveaux axes de circulation</a:t>
            </a:r>
            <a:endParaRPr/>
          </a:p>
          <a:p>
            <a:pPr marL="457200" lvl="0" indent="-306324" algn="l" rtl="0">
              <a:spcBef>
                <a:spcPts val="0"/>
              </a:spcBef>
              <a:spcAft>
                <a:spcPts val="0"/>
              </a:spcAft>
              <a:buSzPts val="1224"/>
              <a:buChar char="●"/>
            </a:pPr>
            <a:r>
              <a:rPr lang="fr-FR"/>
              <a:t>Simplifier le lien entre le parc et le port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365760" lvl="0" indent="-139446" algn="l" rtl="0">
              <a:spcBef>
                <a:spcPts val="0"/>
              </a:spcBef>
              <a:spcAft>
                <a:spcPts val="0"/>
              </a:spcAft>
              <a:buSzPts val="1836"/>
              <a:buNone/>
            </a:pPr>
            <a:endParaRPr/>
          </a:p>
        </p:txBody>
      </p:sp>
      <p:sp>
        <p:nvSpPr>
          <p:cNvPr id="235" name="Google Shape;235;p35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</a:pPr>
            <a:r>
              <a:rPr lang="fr-FR"/>
              <a:t>Intégration urbaine et paysagère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6"/>
          <p:cNvSpPr txBox="1"/>
          <p:nvPr/>
        </p:nvSpPr>
        <p:spPr>
          <a:xfrm>
            <a:off x="631467" y="6472450"/>
            <a:ext cx="3206100" cy="38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2" name="Google Shape;242;p36"/>
          <p:cNvPicPr preferRelativeResize="0"/>
          <p:nvPr/>
        </p:nvPicPr>
        <p:blipFill rotWithShape="1">
          <a:blip r:embed="rId3">
            <a:alphaModFix/>
          </a:blip>
          <a:srcRect t="13247" b="13239"/>
          <a:stretch/>
        </p:blipFill>
        <p:spPr>
          <a:xfrm>
            <a:off x="2331400" y="3485950"/>
            <a:ext cx="7099122" cy="3372175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36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20</a:t>
            </a:fld>
            <a:endParaRPr/>
          </a:p>
        </p:txBody>
      </p:sp>
      <p:sp>
        <p:nvSpPr>
          <p:cNvPr id="244" name="Google Shape;244;p36"/>
          <p:cNvSpPr txBox="1"/>
          <p:nvPr/>
        </p:nvSpPr>
        <p:spPr>
          <a:xfrm>
            <a:off x="1029150" y="859133"/>
            <a:ext cx="9828900" cy="3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060E9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Action opérationnelle n°2 : Faire de la route une voie partagée</a:t>
            </a:r>
            <a:endParaRPr sz="2000">
              <a:solidFill>
                <a:srgbClr val="060E9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45" name="Google Shape;245;p36"/>
          <p:cNvSpPr txBox="1"/>
          <p:nvPr/>
        </p:nvSpPr>
        <p:spPr>
          <a:xfrm>
            <a:off x="1127475" y="1431000"/>
            <a:ext cx="4624500" cy="19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6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L’objectif est de faciliter les déplacements des modes actifs sur le parc </a:t>
            </a:r>
            <a:endParaRPr sz="1600" u="sng"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u="sng"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u="sng">
                <a:latin typeface="Libre Franklin Medium"/>
                <a:ea typeface="Libre Franklin Medium"/>
                <a:cs typeface="Libre Franklin Medium"/>
                <a:sym typeface="Libre Franklin Medium"/>
              </a:rPr>
              <a:t>Importance : </a:t>
            </a:r>
            <a:endParaRPr sz="2000" u="sng"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000" u="sng"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246" name="Google Shape;246;p36"/>
          <p:cNvSpPr txBox="1"/>
          <p:nvPr/>
        </p:nvSpPr>
        <p:spPr>
          <a:xfrm>
            <a:off x="6364425" y="1300338"/>
            <a:ext cx="5197500" cy="19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2000" u="sng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Acteur(s) </a:t>
            </a:r>
            <a:r>
              <a:rPr lang="fr-FR" sz="200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: </a:t>
            </a:r>
            <a:endParaRPr sz="2000">
              <a:solidFill>
                <a:schemeClr val="dk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Cap Atlantique et Mairie </a:t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u="sng">
                <a:latin typeface="Libre Franklin Medium"/>
                <a:ea typeface="Libre Franklin Medium"/>
                <a:cs typeface="Libre Franklin Medium"/>
                <a:sym typeface="Libre Franklin Medium"/>
              </a:rPr>
              <a:t>Budget</a:t>
            </a:r>
            <a:r>
              <a:rPr lang="fr-FR" sz="2200" u="sng">
                <a:latin typeface="Libre Franklin Medium"/>
                <a:ea typeface="Libre Franklin Medium"/>
                <a:cs typeface="Libre Franklin Medium"/>
                <a:sym typeface="Libre Franklin Medium"/>
              </a:rPr>
              <a:t>:</a:t>
            </a:r>
            <a:r>
              <a:rPr lang="fr-FR" sz="2200" b="1">
                <a:latin typeface="Libre Franklin"/>
                <a:ea typeface="Libre Franklin"/>
                <a:cs typeface="Libre Franklin"/>
                <a:sym typeface="Libre Franklin"/>
              </a:rPr>
              <a:t> €€€</a:t>
            </a:r>
            <a:endParaRPr sz="1800" b="1"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u="sng">
                <a:latin typeface="Libre Franklin Medium"/>
                <a:ea typeface="Libre Franklin Medium"/>
                <a:cs typeface="Libre Franklin Medium"/>
                <a:sym typeface="Libre Franklin Medium"/>
              </a:rPr>
              <a:t>Enjeu(x)</a:t>
            </a:r>
            <a:r>
              <a:rPr lang="fr-FR" sz="2000">
                <a:latin typeface="Libre Franklin Medium"/>
                <a:ea typeface="Libre Franklin Medium"/>
                <a:cs typeface="Libre Franklin Medium"/>
                <a:sym typeface="Libre Franklin Medium"/>
              </a:rPr>
              <a:t>: </a:t>
            </a:r>
            <a:endParaRPr sz="2000"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latin typeface="Libre Franklin"/>
                <a:ea typeface="Libre Franklin"/>
                <a:cs typeface="Libre Franklin"/>
                <a:sym typeface="Libre Franklin"/>
              </a:rPr>
              <a:t>Attractivité économique / Intégration urbaine</a:t>
            </a:r>
            <a:endParaRPr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247" name="Google Shape;247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8284" y="2859000"/>
            <a:ext cx="3114886" cy="646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6"/>
          <p:cNvSpPr txBox="1"/>
          <p:nvPr/>
        </p:nvSpPr>
        <p:spPr>
          <a:xfrm>
            <a:off x="815388" y="157214"/>
            <a:ext cx="9828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600">
                <a:solidFill>
                  <a:srgbClr val="060E9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Exemple de fiche action</a:t>
            </a:r>
            <a:endParaRPr sz="2600">
              <a:solidFill>
                <a:srgbClr val="060E9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49" name="Google Shape;249;p36"/>
          <p:cNvSpPr/>
          <p:nvPr/>
        </p:nvSpPr>
        <p:spPr>
          <a:xfrm>
            <a:off x="10515600" y="6273800"/>
            <a:ext cx="1143000" cy="525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7"/>
          <p:cNvSpPr txBox="1">
            <a:spLocks noGrp="1"/>
          </p:cNvSpPr>
          <p:nvPr>
            <p:ph type="ctrTitle"/>
          </p:nvPr>
        </p:nvSpPr>
        <p:spPr>
          <a:xfrm>
            <a:off x="457200" y="2896812"/>
            <a:ext cx="11277600" cy="10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Lucida Sans"/>
              <a:buNone/>
            </a:pPr>
            <a:r>
              <a:rPr lang="fr-FR" sz="6000">
                <a:latin typeface="Comfortaa"/>
                <a:ea typeface="Comfortaa"/>
                <a:cs typeface="Comfortaa"/>
                <a:sym typeface="Comfortaa"/>
              </a:rPr>
              <a:t>Retour sur expériences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8"/>
          <p:cNvSpPr txBox="1">
            <a:spLocks noGrp="1"/>
          </p:cNvSpPr>
          <p:nvPr>
            <p:ph type="body" idx="1"/>
          </p:nvPr>
        </p:nvSpPr>
        <p:spPr>
          <a:xfrm>
            <a:off x="609600" y="1481329"/>
            <a:ext cx="109728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38"/>
          <p:cNvSpPr txBox="1">
            <a:spLocks noGrp="1"/>
          </p:cNvSpPr>
          <p:nvPr>
            <p:ph type="title"/>
          </p:nvPr>
        </p:nvSpPr>
        <p:spPr>
          <a:xfrm>
            <a:off x="342075" y="255550"/>
            <a:ext cx="67668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Restitution avec les entreprises du parc</a:t>
            </a:r>
            <a:endParaRPr/>
          </a:p>
        </p:txBody>
      </p:sp>
      <p:sp>
        <p:nvSpPr>
          <p:cNvPr id="261" name="Google Shape;261;p38"/>
          <p:cNvSpPr txBox="1">
            <a:spLocks noGrp="1"/>
          </p:cNvSpPr>
          <p:nvPr>
            <p:ph type="body" idx="1"/>
          </p:nvPr>
        </p:nvSpPr>
        <p:spPr>
          <a:xfrm>
            <a:off x="609600" y="1882625"/>
            <a:ext cx="54864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fr-FR"/>
              <a:t>Restitution le 24 Juin 2019 en mairie de La Turballe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fr-FR"/>
              <a:t>18 acteurs présents :</a:t>
            </a:r>
            <a:endParaRPr/>
          </a:p>
          <a:p>
            <a:pPr marL="457200" lvl="0" indent="-306324" algn="l" rtl="0">
              <a:spcBef>
                <a:spcPts val="400"/>
              </a:spcBef>
              <a:spcAft>
                <a:spcPts val="0"/>
              </a:spcAft>
              <a:buSzPts val="1224"/>
              <a:buChar char="-"/>
            </a:pPr>
            <a:r>
              <a:rPr lang="fr-FR"/>
              <a:t>6 représentants d’entreprise</a:t>
            </a:r>
            <a:endParaRPr/>
          </a:p>
          <a:p>
            <a:pPr marL="457200" lvl="0" indent="-306324" algn="l" rtl="0">
              <a:spcBef>
                <a:spcPts val="0"/>
              </a:spcBef>
              <a:spcAft>
                <a:spcPts val="0"/>
              </a:spcAft>
              <a:buSzPts val="1224"/>
              <a:buChar char="-"/>
            </a:pPr>
            <a:r>
              <a:rPr lang="fr-FR"/>
              <a:t>6 représentants de la Mairie de la Turballe</a:t>
            </a:r>
            <a:endParaRPr/>
          </a:p>
          <a:p>
            <a:pPr marL="457200" lvl="0" indent="-306324" algn="l" rtl="0">
              <a:spcBef>
                <a:spcPts val="0"/>
              </a:spcBef>
              <a:spcAft>
                <a:spcPts val="0"/>
              </a:spcAft>
              <a:buSzPts val="1224"/>
              <a:buChar char="-"/>
            </a:pPr>
            <a:r>
              <a:rPr lang="fr-FR"/>
              <a:t>6 représentants de Cap Atlantique</a:t>
            </a:r>
            <a:endParaRPr/>
          </a:p>
        </p:txBody>
      </p:sp>
      <p:pic>
        <p:nvPicPr>
          <p:cNvPr id="262" name="Google Shape;26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2449" y="0"/>
            <a:ext cx="4849549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7725" y="3775976"/>
            <a:ext cx="3268150" cy="2806349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9"/>
          <p:cNvSpPr txBox="1">
            <a:spLocks noGrp="1"/>
          </p:cNvSpPr>
          <p:nvPr>
            <p:ph type="body" idx="1"/>
          </p:nvPr>
        </p:nvSpPr>
        <p:spPr>
          <a:xfrm>
            <a:off x="609600" y="1882625"/>
            <a:ext cx="5444700" cy="4041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06324" algn="l" rtl="0">
              <a:spcBef>
                <a:spcPts val="400"/>
              </a:spcBef>
              <a:spcAft>
                <a:spcPts val="0"/>
              </a:spcAft>
              <a:buSzPts val="1224"/>
              <a:buChar char="●"/>
            </a:pPr>
            <a:r>
              <a:rPr lang="fr-FR"/>
              <a:t>Des échanges parfois rendus difficiles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-FR" sz="1900"/>
              <a:t>Elus</a:t>
            </a:r>
            <a:endParaRPr sz="19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-FR" sz="1900"/>
              <a:t>Cap Atlantique</a:t>
            </a:r>
            <a:endParaRPr sz="19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-FR"/>
              <a:t>Entreprises</a:t>
            </a:r>
            <a:endParaRPr/>
          </a:p>
          <a:p>
            <a:pPr marL="914400" lvl="0" indent="0" algn="l" rtl="0">
              <a:spcBef>
                <a:spcPts val="2100"/>
              </a:spcBef>
              <a:spcAft>
                <a:spcPts val="0"/>
              </a:spcAft>
              <a:buNone/>
            </a:pPr>
            <a:endParaRPr sz="1000"/>
          </a:p>
          <a:p>
            <a:pPr marL="457200" lvl="0" indent="-306324" algn="l" rtl="0">
              <a:spcBef>
                <a:spcPts val="2100"/>
              </a:spcBef>
              <a:spcAft>
                <a:spcPts val="0"/>
              </a:spcAft>
              <a:buSzPts val="1224"/>
              <a:buChar char="●"/>
            </a:pPr>
            <a:r>
              <a:rPr lang="fr-FR"/>
              <a:t>Des temps morts inattendus</a:t>
            </a:r>
            <a:endParaRPr/>
          </a:p>
          <a:p>
            <a:pPr marL="914400" lvl="1" indent="-342900" algn="l" rtl="0">
              <a:spcBef>
                <a:spcPts val="324"/>
              </a:spcBef>
              <a:spcAft>
                <a:spcPts val="0"/>
              </a:spcAft>
              <a:buSzPts val="1800"/>
              <a:buChar char="○"/>
            </a:pPr>
            <a:r>
              <a:rPr lang="fr-FR"/>
              <a:t>Délai de relai des messages aux entreprises </a:t>
            </a:r>
            <a:endParaRPr/>
          </a:p>
          <a:p>
            <a:pPr marL="0" lvl="0" indent="0" algn="l" rtl="0">
              <a:spcBef>
                <a:spcPts val="21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9" name="Google Shape;269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17825" y="1175575"/>
            <a:ext cx="3268150" cy="2646375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9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La collaboration avec les acteurs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0"/>
          <p:cNvSpPr txBox="1">
            <a:spLocks noGrp="1"/>
          </p:cNvSpPr>
          <p:nvPr>
            <p:ph type="body" idx="1"/>
          </p:nvPr>
        </p:nvSpPr>
        <p:spPr>
          <a:xfrm>
            <a:off x="609600" y="1823063"/>
            <a:ext cx="8945400" cy="4184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fr-FR"/>
              <a:t>Des entretiens à la base de la compréhension du parc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fr-FR"/>
              <a:t>Des entreprises avec l’envie d’échanger et de faire évoluer la Marjolaine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fr-FR"/>
              <a:t>L’instauration de groupe de travail avec les entreprises et et les élus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fr-FR"/>
              <a:t>La co-construction est primordiale dans notre approche urbanistique</a:t>
            </a:r>
            <a:endParaRPr/>
          </a:p>
        </p:txBody>
      </p:sp>
      <p:sp>
        <p:nvSpPr>
          <p:cNvPr id="276" name="Google Shape;276;p40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L’importance de la co-construction</a:t>
            </a:r>
            <a:endParaRPr/>
          </a:p>
        </p:txBody>
      </p:sp>
      <p:pic>
        <p:nvPicPr>
          <p:cNvPr id="277" name="Google Shape;277;p40" descr="Résultat de recherche d'images pour &quot;coopération&quot;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7499429" y="2165444"/>
            <a:ext cx="6862650" cy="252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1"/>
          <p:cNvSpPr txBox="1">
            <a:spLocks noGrp="1"/>
          </p:cNvSpPr>
          <p:nvPr>
            <p:ph type="body" idx="1"/>
          </p:nvPr>
        </p:nvSpPr>
        <p:spPr>
          <a:xfrm>
            <a:off x="619175" y="2418875"/>
            <a:ext cx="4072200" cy="3688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400"/>
              </a:spcBef>
              <a:spcAft>
                <a:spcPts val="0"/>
              </a:spcAft>
              <a:buNone/>
            </a:pPr>
            <a:r>
              <a:rPr lang="fr-FR"/>
              <a:t>Une expérience instructive pour s’organiser en groupe</a:t>
            </a:r>
            <a:endParaRPr/>
          </a:p>
          <a:p>
            <a:pPr marL="0" lvl="0" indent="0" algn="just" rtl="0">
              <a:spcBef>
                <a:spcPts val="4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just" rtl="0">
              <a:spcBef>
                <a:spcPts val="400"/>
              </a:spcBef>
              <a:spcAft>
                <a:spcPts val="0"/>
              </a:spcAft>
              <a:buNone/>
            </a:pPr>
            <a:r>
              <a:rPr lang="fr-FR"/>
              <a:t>L’enrichissement de nos réseaux professionnels</a:t>
            </a:r>
            <a:endParaRPr/>
          </a:p>
          <a:p>
            <a:pPr marL="0" lvl="0" indent="0" algn="just" rtl="0">
              <a:spcBef>
                <a:spcPts val="4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just" rtl="0">
              <a:spcBef>
                <a:spcPts val="400"/>
              </a:spcBef>
              <a:spcAft>
                <a:spcPts val="0"/>
              </a:spcAft>
              <a:buNone/>
            </a:pPr>
            <a:r>
              <a:rPr lang="fr-FR"/>
              <a:t>Un diagnostic cohérent avec les attentes des membres du  COPIL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41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Critiques du travail réalisé</a:t>
            </a:r>
            <a:endParaRPr/>
          </a:p>
        </p:txBody>
      </p:sp>
      <p:pic>
        <p:nvPicPr>
          <p:cNvPr id="284" name="Google Shape;28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0050" y="2851225"/>
            <a:ext cx="2135550" cy="213555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41"/>
          <p:cNvSpPr txBox="1"/>
          <p:nvPr/>
        </p:nvSpPr>
        <p:spPr>
          <a:xfrm>
            <a:off x="7796775" y="2476175"/>
            <a:ext cx="4072200" cy="35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Prendre davantage en compte la saisonnalité de façon quantitative</a:t>
            </a:r>
            <a:endParaRPr sz="24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Plus mettre en avant les freins en lien avec nos actions opérationnelles</a:t>
            </a:r>
            <a:endParaRPr sz="24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4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6" name="Google Shape;286;p41"/>
          <p:cNvSpPr txBox="1"/>
          <p:nvPr/>
        </p:nvSpPr>
        <p:spPr>
          <a:xfrm>
            <a:off x="7959225" y="1692575"/>
            <a:ext cx="3747300" cy="7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600">
                <a:latin typeface="Roboto Medium"/>
                <a:ea typeface="Roboto Medium"/>
                <a:cs typeface="Roboto Medium"/>
                <a:sym typeface="Roboto Medium"/>
              </a:rPr>
              <a:t>POINTS À AMÉLIORER</a:t>
            </a:r>
            <a:endParaRPr sz="26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87" name="Google Shape;287;p41"/>
          <p:cNvSpPr txBox="1"/>
          <p:nvPr/>
        </p:nvSpPr>
        <p:spPr>
          <a:xfrm>
            <a:off x="781625" y="1692575"/>
            <a:ext cx="3747300" cy="7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600">
                <a:latin typeface="Roboto Medium"/>
                <a:ea typeface="Roboto Medium"/>
                <a:cs typeface="Roboto Medium"/>
                <a:sym typeface="Roboto Medium"/>
              </a:rPr>
              <a:t>POINTS POSITIFS</a:t>
            </a:r>
            <a:endParaRPr sz="26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ele_Diaporama">
  <a:themeElements>
    <a:clrScheme name="Charte addrn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1A1D56"/>
      </a:accent1>
      <a:accent2>
        <a:srgbClr val="060E9F"/>
      </a:accent2>
      <a:accent3>
        <a:srgbClr val="0055A4"/>
      </a:accent3>
      <a:accent4>
        <a:srgbClr val="0092D5"/>
      </a:accent4>
      <a:accent5>
        <a:srgbClr val="62B8E8"/>
      </a:accent5>
      <a:accent6>
        <a:srgbClr val="BCDCF5"/>
      </a:accent6>
      <a:hlink>
        <a:srgbClr val="5F5F5F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848</Words>
  <Application>Microsoft Office PowerPoint</Application>
  <PresentationFormat>Grand écran</PresentationFormat>
  <Paragraphs>217</Paragraphs>
  <Slides>25</Slides>
  <Notes>25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25</vt:i4>
      </vt:variant>
    </vt:vector>
  </HeadingPairs>
  <TitlesOfParts>
    <vt:vector size="36" baseType="lpstr">
      <vt:lpstr>Roboto</vt:lpstr>
      <vt:lpstr>Calibri</vt:lpstr>
      <vt:lpstr>Lucida Sans</vt:lpstr>
      <vt:lpstr>Libre Franklin</vt:lpstr>
      <vt:lpstr>Lato</vt:lpstr>
      <vt:lpstr>Arial</vt:lpstr>
      <vt:lpstr>Comfortaa</vt:lpstr>
      <vt:lpstr>Roboto Medium</vt:lpstr>
      <vt:lpstr>Libre Franklin Medium</vt:lpstr>
      <vt:lpstr>Geometric</vt:lpstr>
      <vt:lpstr>Modele_Diaporama</vt:lpstr>
      <vt:lpstr>Soutenance de stage </vt:lpstr>
      <vt:lpstr>L’agence d’urbanisme de la région de Saint Nazaire (ADDRN) </vt:lpstr>
      <vt:lpstr>Rappel de la commande </vt:lpstr>
      <vt:lpstr>Contexte</vt:lpstr>
      <vt:lpstr>Plan </vt:lpstr>
      <vt:lpstr>Matériel et méthodes</vt:lpstr>
      <vt:lpstr>Calendrier prévisionnel</vt:lpstr>
      <vt:lpstr>Les réunions de cadrage</vt:lpstr>
      <vt:lpstr>Méthodologie du diagnostic </vt:lpstr>
      <vt:lpstr>Méthodologie du diagnostic </vt:lpstr>
      <vt:lpstr>Méthodologie du diagnostic </vt:lpstr>
      <vt:lpstr>Méthodologie des enjeux et orientations</vt:lpstr>
      <vt:lpstr>Résultats et discussions</vt:lpstr>
      <vt:lpstr>Le diagnostic</vt:lpstr>
      <vt:lpstr>Le diagnostic</vt:lpstr>
      <vt:lpstr>Enjeux et orientations</vt:lpstr>
      <vt:lpstr>Attractivité économique</vt:lpstr>
      <vt:lpstr>Identité</vt:lpstr>
      <vt:lpstr>Intégration urbaine et paysagère</vt:lpstr>
      <vt:lpstr>Présentation PowerPoint</vt:lpstr>
      <vt:lpstr>Retour sur expériences</vt:lpstr>
      <vt:lpstr>Restitution avec les entreprises du parc</vt:lpstr>
      <vt:lpstr>La collaboration avec les acteurs</vt:lpstr>
      <vt:lpstr>L’importance de la co-construction</vt:lpstr>
      <vt:lpstr>Critiques du travail réalisé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Soutenance de stage </dc:title>
  <dc:creator>Clément Choury</dc:creator>
  <cp:lastModifiedBy>Clément Choury</cp:lastModifiedBy>
  <cp:revision>1</cp:revision>
  <dcterms:modified xsi:type="dcterms:W3CDTF">2019-06-28T16:04:23Z</dcterms:modified>
</cp:coreProperties>
</file>