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30275213" cy="42803763"/>
  <p:notesSz cx="6858000" cy="9144000"/>
  <p:defaultTextStyle>
    <a:defPPr>
      <a:defRPr lang="fr-FR"/>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C992"/>
    <a:srgbClr val="73C970"/>
    <a:srgbClr val="2A3648"/>
    <a:srgbClr val="FFA24B"/>
    <a:srgbClr val="00B3B9"/>
    <a:srgbClr val="FFA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p:scale>
          <a:sx n="75" d="100"/>
          <a:sy n="75" d="100"/>
        </p:scale>
        <p:origin x="-336" y="-4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fr-FR"/>
              <a:t>Cliquez et modifiez le titre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fr-FR"/>
              <a:t>Cliquez pour modifier le style des sous-titres du masque</a:t>
            </a:r>
            <a:endParaRPr lang="en-US" dirty="0"/>
          </a:p>
        </p:txBody>
      </p:sp>
      <p:sp>
        <p:nvSpPr>
          <p:cNvPr id="4" name="Date Placeholder 3"/>
          <p:cNvSpPr>
            <a:spLocks noGrp="1"/>
          </p:cNvSpPr>
          <p:nvPr>
            <p:ph type="dt" sz="half" idx="10"/>
          </p:nvPr>
        </p:nvSpPr>
        <p:spPr/>
        <p:txBody>
          <a:bodyPr/>
          <a:lstStyle/>
          <a:p>
            <a:fld id="{AA982CFA-9436-3E4C-B042-C85D43D3ABAD}" type="datetimeFigureOut">
              <a:rPr lang="fr-FR" smtClean="0"/>
              <a:t>26/08/2019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85109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982CFA-9436-3E4C-B042-C85D43D3ABAD}" type="datetimeFigureOut">
              <a:rPr lang="fr-FR" smtClean="0"/>
              <a:t>26/08/2019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193331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fr-FR"/>
              <a:t>Cliquez et modifiez le titre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982CFA-9436-3E4C-B042-C85D43D3ABAD}" type="datetimeFigureOut">
              <a:rPr lang="fr-FR" smtClean="0"/>
              <a:t>26/08/2019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178518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982CFA-9436-3E4C-B042-C85D43D3ABAD}" type="datetimeFigureOut">
              <a:rPr lang="fr-FR" smtClean="0"/>
              <a:t>26/08/2019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32824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fr-FR"/>
              <a:t>Cliquez et modifiez le titre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A982CFA-9436-3E4C-B042-C85D43D3ABAD}" type="datetimeFigureOut">
              <a:rPr lang="fr-FR" smtClean="0"/>
              <a:t>26/08/2019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192628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A982CFA-9436-3E4C-B042-C85D43D3ABAD}" type="datetimeFigureOut">
              <a:rPr lang="fr-FR" smtClean="0"/>
              <a:t>26/08/2019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168154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fr-FR"/>
              <a:t>Cliquez et modifiez le titre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fr-FR"/>
              <a:t>Cliquez pour modifier les styles du texte du masque</a:t>
            </a:r>
          </a:p>
        </p:txBody>
      </p:sp>
      <p:sp>
        <p:nvSpPr>
          <p:cNvPr id="4" name="Content Placeholder 3"/>
          <p:cNvSpPr>
            <a:spLocks noGrp="1"/>
          </p:cNvSpPr>
          <p:nvPr>
            <p:ph sz="half" idx="2"/>
          </p:nvPr>
        </p:nvSpPr>
        <p:spPr>
          <a:xfrm>
            <a:off x="2085368" y="15635264"/>
            <a:ext cx="12807832" cy="2299711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fr-FR"/>
              <a:t>Cliquez pour modifier les styles du texte du masque</a:t>
            </a:r>
          </a:p>
        </p:txBody>
      </p:sp>
      <p:sp>
        <p:nvSpPr>
          <p:cNvPr id="6" name="Content Placeholder 5"/>
          <p:cNvSpPr>
            <a:spLocks noGrp="1"/>
          </p:cNvSpPr>
          <p:nvPr>
            <p:ph sz="quarter" idx="4"/>
          </p:nvPr>
        </p:nvSpPr>
        <p:spPr>
          <a:xfrm>
            <a:off x="15326828" y="15635264"/>
            <a:ext cx="12870909" cy="2299711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A982CFA-9436-3E4C-B042-C85D43D3ABAD}" type="datetimeFigureOut">
              <a:rPr lang="fr-FR" smtClean="0"/>
              <a:t>26/08/2019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836272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Date Placeholder 2"/>
          <p:cNvSpPr>
            <a:spLocks noGrp="1"/>
          </p:cNvSpPr>
          <p:nvPr>
            <p:ph type="dt" sz="half" idx="10"/>
          </p:nvPr>
        </p:nvSpPr>
        <p:spPr/>
        <p:txBody>
          <a:bodyPr/>
          <a:lstStyle/>
          <a:p>
            <a:fld id="{AA982CFA-9436-3E4C-B042-C85D43D3ABAD}" type="datetimeFigureOut">
              <a:rPr lang="fr-FR" smtClean="0"/>
              <a:t>26/08/2019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209868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982CFA-9436-3E4C-B042-C85D43D3ABAD}" type="datetimeFigureOut">
              <a:rPr lang="fr-FR" smtClean="0"/>
              <a:t>26/08/2019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200632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fr-FR"/>
              <a:t>Cliquez et modifiez le titre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A982CFA-9436-3E4C-B042-C85D43D3ABAD}" type="datetimeFigureOut">
              <a:rPr lang="fr-FR" smtClean="0"/>
              <a:t>26/08/2019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487202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fr-FR"/>
              <a:t>Cliquez et modifiez le titre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fr-FR"/>
              <a:t>Faire glisser l'image vers l'espace réservé ou cliquer sur l'icône pour l'ajouter</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A982CFA-9436-3E4C-B042-C85D43D3ABAD}" type="datetimeFigureOut">
              <a:rPr lang="fr-FR" smtClean="0"/>
              <a:t>26/08/2019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E7F4419-E879-944A-B5B0-D1AE56762096}" type="slidenum">
              <a:rPr lang="fr-FR" smtClean="0"/>
              <a:t>‹N°›</a:t>
            </a:fld>
            <a:endParaRPr lang="fr-FR"/>
          </a:p>
        </p:txBody>
      </p:sp>
    </p:spTree>
    <p:extLst>
      <p:ext uri="{BB962C8B-B14F-4D97-AF65-F5344CB8AC3E}">
        <p14:creationId xmlns:p14="http://schemas.microsoft.com/office/powerpoint/2010/main" val="59809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fr-FR"/>
              <a:t>Cliquez et modifiez le titre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AA982CFA-9436-3E4C-B042-C85D43D3ABAD}" type="datetimeFigureOut">
              <a:rPr lang="fr-FR" smtClean="0"/>
              <a:t>26/08/2019</a:t>
            </a:fld>
            <a:endParaRPr lang="fr-FR"/>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6E7F4419-E879-944A-B5B0-D1AE56762096}" type="slidenum">
              <a:rPr lang="fr-FR" smtClean="0"/>
              <a:t>‹N°›</a:t>
            </a:fld>
            <a:endParaRPr lang="fr-FR"/>
          </a:p>
        </p:txBody>
      </p:sp>
    </p:spTree>
    <p:extLst>
      <p:ext uri="{BB962C8B-B14F-4D97-AF65-F5344CB8AC3E}">
        <p14:creationId xmlns:p14="http://schemas.microsoft.com/office/powerpoint/2010/main" val="1116532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EBE10A5-4495-EA46-896A-DD20CAE2B830}"/>
              </a:ext>
            </a:extLst>
          </p:cNvPr>
          <p:cNvSpPr/>
          <p:nvPr/>
        </p:nvSpPr>
        <p:spPr>
          <a:xfrm rot="5400000">
            <a:off x="8683514" y="19128504"/>
            <a:ext cx="30941799" cy="9281150"/>
          </a:xfrm>
          <a:prstGeom prst="rect">
            <a:avLst/>
          </a:prstGeom>
          <a:solidFill>
            <a:srgbClr val="2A3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i="1" dirty="0">
              <a:latin typeface="Century Gothic" panose="020B0502020202020204" pitchFamily="34" charset="0"/>
              <a:cs typeface="Raanana" pitchFamily="2" charset="-79"/>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24336"/>
            <a:ext cx="30275213" cy="42843247"/>
          </a:xfrm>
          <a:prstGeom prst="rect">
            <a:avLst/>
          </a:prstGeom>
          <a:noFill/>
          <a:ln>
            <a:noFill/>
          </a:ln>
        </p:spPr>
      </p:pic>
      <p:sp>
        <p:nvSpPr>
          <p:cNvPr id="3" name="Rectangle 2">
            <a:extLst>
              <a:ext uri="{FF2B5EF4-FFF2-40B4-BE49-F238E27FC236}">
                <a16:creationId xmlns:a16="http://schemas.microsoft.com/office/drawing/2014/main" id="{6FEA5505-66AC-EC49-88BE-BAED6FD0D427}"/>
              </a:ext>
            </a:extLst>
          </p:cNvPr>
          <p:cNvSpPr/>
          <p:nvPr/>
        </p:nvSpPr>
        <p:spPr>
          <a:xfrm>
            <a:off x="0" y="0"/>
            <a:ext cx="30275213" cy="6541610"/>
          </a:xfrm>
          <a:prstGeom prst="rect">
            <a:avLst/>
          </a:prstGeom>
          <a:solidFill>
            <a:srgbClr val="2A3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i="1" dirty="0">
              <a:latin typeface="Century Gothic" panose="020B0502020202020204" pitchFamily="34" charset="0"/>
              <a:cs typeface="Raanana" pitchFamily="2" charset="-79"/>
            </a:endParaRPr>
          </a:p>
          <a:p>
            <a:pPr algn="ctr"/>
            <a:r>
              <a:rPr lang="fr-FR" sz="9600" b="1" i="1" dirty="0">
                <a:latin typeface="Century Gothic" panose="020B0502020202020204" pitchFamily="34" charset="0"/>
                <a:cs typeface="Raanana" pitchFamily="2" charset="-79"/>
              </a:rPr>
              <a:t>RESPONSABLE RSE</a:t>
            </a:r>
          </a:p>
          <a:p>
            <a:pPr algn="ctr"/>
            <a:endParaRPr lang="fr-FR" sz="9600" b="1" i="1" dirty="0">
              <a:latin typeface="Century Gothic" panose="020B0502020202020204" pitchFamily="34" charset="0"/>
              <a:cs typeface="Raanana" pitchFamily="2" charset="-79"/>
            </a:endParaRPr>
          </a:p>
          <a:p>
            <a:pPr algn="ctr"/>
            <a:r>
              <a:rPr lang="fr-FR" sz="6600" i="1" dirty="0">
                <a:latin typeface="Century Gothic" panose="020B0502020202020204" pitchFamily="34" charset="0"/>
                <a:cs typeface="Raanana" pitchFamily="2" charset="-79"/>
              </a:rPr>
              <a:t>par LUCAS EMEL</a:t>
            </a:r>
          </a:p>
        </p:txBody>
      </p:sp>
      <p:pic>
        <p:nvPicPr>
          <p:cNvPr id="5" name="Image 4">
            <a:extLst>
              <a:ext uri="{FF2B5EF4-FFF2-40B4-BE49-F238E27FC236}">
                <a16:creationId xmlns:a16="http://schemas.microsoft.com/office/drawing/2014/main" id="{BD21E1A5-B21D-794D-9A3D-2EDBB0B0F11B}"/>
              </a:ext>
            </a:extLst>
          </p:cNvPr>
          <p:cNvPicPr>
            <a:picLocks noChangeAspect="1"/>
          </p:cNvPicPr>
          <p:nvPr/>
        </p:nvPicPr>
        <p:blipFill>
          <a:blip r:embed="rId3"/>
          <a:stretch>
            <a:fillRect/>
          </a:stretch>
        </p:blipFill>
        <p:spPr>
          <a:xfrm>
            <a:off x="7375574" y="17176531"/>
            <a:ext cx="6495342" cy="1683978"/>
          </a:xfrm>
          <a:prstGeom prst="rect">
            <a:avLst/>
          </a:prstGeom>
        </p:spPr>
      </p:pic>
      <p:sp>
        <p:nvSpPr>
          <p:cNvPr id="4" name="ZoneTexte 3">
            <a:extLst>
              <a:ext uri="{FF2B5EF4-FFF2-40B4-BE49-F238E27FC236}">
                <a16:creationId xmlns:a16="http://schemas.microsoft.com/office/drawing/2014/main" id="{B55212A4-81C1-CA47-9A67-2D87BA07F531}"/>
              </a:ext>
            </a:extLst>
          </p:cNvPr>
          <p:cNvSpPr txBox="1"/>
          <p:nvPr/>
        </p:nvSpPr>
        <p:spPr>
          <a:xfrm>
            <a:off x="10761372" y="70338"/>
            <a:ext cx="8752468" cy="1107996"/>
          </a:xfrm>
          <a:prstGeom prst="rect">
            <a:avLst/>
          </a:prstGeom>
          <a:noFill/>
        </p:spPr>
        <p:txBody>
          <a:bodyPr wrap="square" rtlCol="0">
            <a:spAutoFit/>
          </a:bodyPr>
          <a:lstStyle/>
          <a:p>
            <a:r>
              <a:rPr lang="fr-FR" sz="6600" dirty="0">
                <a:solidFill>
                  <a:srgbClr val="73C992"/>
                </a:solidFill>
                <a:latin typeface="Century Gothic" panose="020B0502020202020204" pitchFamily="34" charset="0"/>
              </a:rPr>
              <a:t>Stage de fin d’étude </a:t>
            </a:r>
          </a:p>
        </p:txBody>
      </p:sp>
      <p:sp>
        <p:nvSpPr>
          <p:cNvPr id="7" name="ZoneTexte 6">
            <a:extLst>
              <a:ext uri="{FF2B5EF4-FFF2-40B4-BE49-F238E27FC236}">
                <a16:creationId xmlns:a16="http://schemas.microsoft.com/office/drawing/2014/main" id="{079441BF-F3EE-2149-ADFC-4D20C357C0B1}"/>
              </a:ext>
            </a:extLst>
          </p:cNvPr>
          <p:cNvSpPr txBox="1"/>
          <p:nvPr/>
        </p:nvSpPr>
        <p:spPr>
          <a:xfrm>
            <a:off x="0" y="6792108"/>
            <a:ext cx="17654954" cy="707886"/>
          </a:xfrm>
          <a:prstGeom prst="rect">
            <a:avLst/>
          </a:prstGeom>
          <a:noFill/>
        </p:spPr>
        <p:txBody>
          <a:bodyPr wrap="square" rtlCol="0">
            <a:spAutoFit/>
          </a:bodyPr>
          <a:lstStyle/>
          <a:p>
            <a:r>
              <a:rPr lang="fr-FR" sz="4000" dirty="0">
                <a:solidFill>
                  <a:srgbClr val="2A3648"/>
                </a:solidFill>
                <a:latin typeface="Century Gothic" panose="020B0502020202020204" pitchFamily="34" charset="0"/>
              </a:rPr>
              <a:t>Encadrants : José Serrano &amp; Agnès </a:t>
            </a:r>
            <a:r>
              <a:rPr lang="fr-FR" sz="4000" dirty="0" err="1">
                <a:solidFill>
                  <a:srgbClr val="2A3648"/>
                </a:solidFill>
                <a:latin typeface="Century Gothic" panose="020B0502020202020204" pitchFamily="34" charset="0"/>
              </a:rPr>
              <a:t>Decramer</a:t>
            </a:r>
            <a:endParaRPr lang="fr-FR" sz="4000" dirty="0">
              <a:solidFill>
                <a:srgbClr val="2A3648"/>
              </a:solidFill>
              <a:latin typeface="Century Gothic" panose="020B0502020202020204" pitchFamily="34" charset="0"/>
            </a:endParaRPr>
          </a:p>
        </p:txBody>
      </p:sp>
      <p:sp>
        <p:nvSpPr>
          <p:cNvPr id="8" name="ZoneTexte 7">
            <a:extLst>
              <a:ext uri="{FF2B5EF4-FFF2-40B4-BE49-F238E27FC236}">
                <a16:creationId xmlns:a16="http://schemas.microsoft.com/office/drawing/2014/main" id="{3DEDAA95-2EA5-B14C-9252-B9427F0ACA19}"/>
              </a:ext>
            </a:extLst>
          </p:cNvPr>
          <p:cNvSpPr txBox="1"/>
          <p:nvPr/>
        </p:nvSpPr>
        <p:spPr>
          <a:xfrm>
            <a:off x="960535" y="8298179"/>
            <a:ext cx="14625664" cy="1446550"/>
          </a:xfrm>
          <a:prstGeom prst="rect">
            <a:avLst/>
          </a:prstGeom>
          <a:noFill/>
        </p:spPr>
        <p:txBody>
          <a:bodyPr wrap="square" rtlCol="0">
            <a:spAutoFit/>
          </a:bodyPr>
          <a:lstStyle/>
          <a:p>
            <a:r>
              <a:rPr lang="fr-FR" sz="8800" b="1" dirty="0">
                <a:solidFill>
                  <a:srgbClr val="2A3648"/>
                </a:solidFill>
                <a:latin typeface="Century Gothic" panose="020B0502020202020204" pitchFamily="34" charset="0"/>
              </a:rPr>
              <a:t>Introduction</a:t>
            </a:r>
            <a:r>
              <a:rPr lang="fr-FR" sz="7200" b="1" dirty="0">
                <a:solidFill>
                  <a:srgbClr val="2A3648"/>
                </a:solidFill>
                <a:latin typeface="Century Gothic" panose="020B0502020202020204" pitchFamily="34" charset="0"/>
              </a:rPr>
              <a:t> </a:t>
            </a:r>
          </a:p>
        </p:txBody>
      </p:sp>
      <p:sp>
        <p:nvSpPr>
          <p:cNvPr id="9" name="ZoneTexte 8">
            <a:extLst>
              <a:ext uri="{FF2B5EF4-FFF2-40B4-BE49-F238E27FC236}">
                <a16:creationId xmlns:a16="http://schemas.microsoft.com/office/drawing/2014/main" id="{435FE832-242A-8540-BDBC-3B0C93185647}"/>
              </a:ext>
            </a:extLst>
          </p:cNvPr>
          <p:cNvSpPr txBox="1"/>
          <p:nvPr/>
        </p:nvSpPr>
        <p:spPr>
          <a:xfrm>
            <a:off x="19498511" y="8465070"/>
            <a:ext cx="9023589" cy="2800767"/>
          </a:xfrm>
          <a:prstGeom prst="rect">
            <a:avLst/>
          </a:prstGeom>
          <a:noFill/>
        </p:spPr>
        <p:txBody>
          <a:bodyPr wrap="square" rtlCol="0">
            <a:spAutoFit/>
          </a:bodyPr>
          <a:lstStyle/>
          <a:p>
            <a:pPr algn="ctr"/>
            <a:r>
              <a:rPr lang="fr-FR" sz="8800" b="1" dirty="0">
                <a:solidFill>
                  <a:srgbClr val="73C992"/>
                </a:solidFill>
                <a:latin typeface="Century Gothic" panose="020B0502020202020204" pitchFamily="34" charset="0"/>
              </a:rPr>
              <a:t>Suivi de projet et discussions</a:t>
            </a:r>
          </a:p>
        </p:txBody>
      </p:sp>
      <p:sp>
        <p:nvSpPr>
          <p:cNvPr id="10" name="Rectangle 9">
            <a:extLst>
              <a:ext uri="{FF2B5EF4-FFF2-40B4-BE49-F238E27FC236}">
                <a16:creationId xmlns:a16="http://schemas.microsoft.com/office/drawing/2014/main" id="{48D71F82-5FD0-1D4B-BAE6-3BC1E5DD3074}"/>
              </a:ext>
            </a:extLst>
          </p:cNvPr>
          <p:cNvSpPr/>
          <p:nvPr/>
        </p:nvSpPr>
        <p:spPr>
          <a:xfrm>
            <a:off x="1" y="6190049"/>
            <a:ext cx="30275212" cy="628887"/>
          </a:xfrm>
          <a:prstGeom prst="rect">
            <a:avLst/>
          </a:prstGeom>
          <a:solidFill>
            <a:srgbClr val="73C9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8585CEFE-7C93-E247-A388-4FE8CEA856A0}"/>
              </a:ext>
            </a:extLst>
          </p:cNvPr>
          <p:cNvSpPr txBox="1"/>
          <p:nvPr/>
        </p:nvSpPr>
        <p:spPr>
          <a:xfrm>
            <a:off x="960535" y="19222374"/>
            <a:ext cx="14625664" cy="1446550"/>
          </a:xfrm>
          <a:prstGeom prst="rect">
            <a:avLst/>
          </a:prstGeom>
          <a:noFill/>
        </p:spPr>
        <p:txBody>
          <a:bodyPr wrap="square" rtlCol="0">
            <a:spAutoFit/>
          </a:bodyPr>
          <a:lstStyle/>
          <a:p>
            <a:r>
              <a:rPr lang="fr-FR" sz="8800" b="1" dirty="0">
                <a:solidFill>
                  <a:srgbClr val="2A3648"/>
                </a:solidFill>
                <a:latin typeface="Century Gothic" panose="020B0502020202020204" pitchFamily="34" charset="0"/>
              </a:rPr>
              <a:t>Missions réalisées</a:t>
            </a:r>
            <a:endParaRPr lang="fr-FR" sz="7200" b="1" dirty="0">
              <a:solidFill>
                <a:srgbClr val="2A3648"/>
              </a:solidFill>
              <a:latin typeface="Century Gothic" panose="020B0502020202020204" pitchFamily="34" charset="0"/>
            </a:endParaRPr>
          </a:p>
        </p:txBody>
      </p:sp>
      <p:pic>
        <p:nvPicPr>
          <p:cNvPr id="13" name="Image 12">
            <a:extLst>
              <a:ext uri="{FF2B5EF4-FFF2-40B4-BE49-F238E27FC236}">
                <a16:creationId xmlns:a16="http://schemas.microsoft.com/office/drawing/2014/main" id="{3103A80C-C262-CD4F-B0D5-A01ABE6B13EF}"/>
              </a:ext>
            </a:extLst>
          </p:cNvPr>
          <p:cNvPicPr>
            <a:picLocks noChangeAspect="1"/>
          </p:cNvPicPr>
          <p:nvPr/>
        </p:nvPicPr>
        <p:blipFill rotWithShape="1">
          <a:blip r:embed="rId4"/>
          <a:srcRect b="2005"/>
          <a:stretch/>
        </p:blipFill>
        <p:spPr>
          <a:xfrm>
            <a:off x="12163297" y="21024686"/>
            <a:ext cx="6572912" cy="4566714"/>
          </a:xfrm>
          <a:prstGeom prst="rect">
            <a:avLst/>
          </a:prstGeom>
        </p:spPr>
      </p:pic>
      <p:sp>
        <p:nvSpPr>
          <p:cNvPr id="14" name="ZoneTexte 13">
            <a:extLst>
              <a:ext uri="{FF2B5EF4-FFF2-40B4-BE49-F238E27FC236}">
                <a16:creationId xmlns:a16="http://schemas.microsoft.com/office/drawing/2014/main" id="{497741FC-D324-674F-A85A-0BE409DB43BB}"/>
              </a:ext>
            </a:extLst>
          </p:cNvPr>
          <p:cNvSpPr txBox="1"/>
          <p:nvPr/>
        </p:nvSpPr>
        <p:spPr>
          <a:xfrm>
            <a:off x="19771401" y="11920496"/>
            <a:ext cx="8719424" cy="21759803"/>
          </a:xfrm>
          <a:prstGeom prst="rect">
            <a:avLst/>
          </a:prstGeom>
          <a:noFill/>
        </p:spPr>
        <p:txBody>
          <a:bodyPr wrap="square" rtlCol="0">
            <a:spAutoFit/>
          </a:bodyPr>
          <a:lstStyle/>
          <a:p>
            <a:pPr algn="just"/>
            <a:r>
              <a:rPr lang="fr-FR" sz="3200" dirty="0">
                <a:solidFill>
                  <a:schemeClr val="bg1"/>
                </a:solidFill>
              </a:rPr>
              <a:t>Mon stage finissant un mois après la remise de ce rendu, certaines missions restent inachevées. Pour la valorisation des engagements durables de </a:t>
            </a:r>
            <a:r>
              <a:rPr lang="fr-FR" sz="3200" dirty="0" err="1">
                <a:solidFill>
                  <a:schemeClr val="bg1"/>
                </a:solidFill>
              </a:rPr>
              <a:t>Feelingo</a:t>
            </a:r>
            <a:r>
              <a:rPr lang="fr-FR" sz="3200" dirty="0">
                <a:solidFill>
                  <a:schemeClr val="bg1"/>
                </a:solidFill>
              </a:rPr>
              <a:t>, le </a:t>
            </a:r>
            <a:r>
              <a:rPr lang="fr-FR" sz="3200" i="1" dirty="0" err="1">
                <a:solidFill>
                  <a:schemeClr val="bg1"/>
                </a:solidFill>
              </a:rPr>
              <a:t>reporting</a:t>
            </a:r>
            <a:r>
              <a:rPr lang="fr-FR" sz="3200" dirty="0">
                <a:solidFill>
                  <a:schemeClr val="bg1"/>
                </a:solidFill>
              </a:rPr>
              <a:t> est terminé. Il est en ce moment contrôlé par l’organisme certificateur afin d’obtenir le statut de partenaire. Un nouveau </a:t>
            </a:r>
            <a:r>
              <a:rPr lang="fr-FR" sz="3200" i="1" dirty="0" err="1">
                <a:solidFill>
                  <a:schemeClr val="bg1"/>
                </a:solidFill>
              </a:rPr>
              <a:t>reporting</a:t>
            </a:r>
            <a:r>
              <a:rPr lang="fr-FR" sz="3200" dirty="0">
                <a:solidFill>
                  <a:schemeClr val="bg1"/>
                </a:solidFill>
              </a:rPr>
              <a:t> aura ensuite lieu pour être certifié Travelife. Cela entrainera la mise en place de nouvelles actions dans l’entreprise. Cette tâche va aussi impliquer la création de contenu pour le site internet qui sera en ligne en janvier 2020. Ensuite, pour la qualification des engagements durables des hôtels, une veille est nécessaire pour permettre d’enrichir la base de données existante. Fort de l’outil élaboré à cet effet, vérifier leurs engagements et leur fiabilité sera une mission à part entière. Enfin, s’agissant des partenariats, ayant sélectionné les partenaires d’intérêts, il faut maintenant les contacter, établir le dialogue,  leur proposer une collaboration gagnant-gagnant et finalement contracter. </a:t>
            </a:r>
          </a:p>
          <a:p>
            <a:pPr algn="just"/>
            <a:endParaRPr lang="fr-FR" sz="3200" dirty="0">
              <a:solidFill>
                <a:schemeClr val="bg1"/>
              </a:solidFill>
            </a:endParaRPr>
          </a:p>
          <a:p>
            <a:pPr algn="just"/>
            <a:r>
              <a:rPr lang="fr-FR" sz="3200" dirty="0">
                <a:solidFill>
                  <a:schemeClr val="bg1"/>
                </a:solidFill>
              </a:rPr>
              <a:t>Ce stage, en plus d’une expérience dans le monde du travail, m’a apporté différents apprentissages et capacités : </a:t>
            </a:r>
          </a:p>
          <a:p>
            <a:pPr marL="457200" indent="-457200" algn="just">
              <a:buFontTx/>
              <a:buChar char="-"/>
            </a:pPr>
            <a:r>
              <a:rPr lang="fr-FR" sz="3200" b="1" dirty="0">
                <a:solidFill>
                  <a:schemeClr val="bg1"/>
                </a:solidFill>
              </a:rPr>
              <a:t>Expertise</a:t>
            </a:r>
            <a:r>
              <a:rPr lang="fr-FR" sz="3200" dirty="0">
                <a:solidFill>
                  <a:schemeClr val="bg1"/>
                </a:solidFill>
              </a:rPr>
              <a:t>, étant la référence pour le développement durable dans la société, cela rend mon rôle crucial et amène donc des responsabilités croissantes ; </a:t>
            </a:r>
          </a:p>
          <a:p>
            <a:pPr marL="457200" indent="-457200" algn="just">
              <a:buFontTx/>
              <a:buChar char="-"/>
            </a:pPr>
            <a:r>
              <a:rPr lang="fr-FR" sz="3200" b="1" dirty="0">
                <a:solidFill>
                  <a:schemeClr val="bg1"/>
                </a:solidFill>
              </a:rPr>
              <a:t>Organisation</a:t>
            </a:r>
            <a:r>
              <a:rPr lang="fr-FR" sz="3200" dirty="0">
                <a:solidFill>
                  <a:schemeClr val="bg1"/>
                </a:solidFill>
              </a:rPr>
              <a:t>, de par la multitude des tâches à réaliser et les deadlines imposées ;</a:t>
            </a:r>
          </a:p>
          <a:p>
            <a:pPr marL="457200" indent="-457200" algn="just">
              <a:buFontTx/>
              <a:buChar char="-"/>
            </a:pPr>
            <a:r>
              <a:rPr lang="fr-FR" sz="3200" b="1" dirty="0">
                <a:solidFill>
                  <a:schemeClr val="bg1"/>
                </a:solidFill>
              </a:rPr>
              <a:t>Suivi</a:t>
            </a:r>
            <a:r>
              <a:rPr lang="fr-FR" sz="3200" dirty="0">
                <a:solidFill>
                  <a:schemeClr val="bg1"/>
                </a:solidFill>
              </a:rPr>
              <a:t>, des différents projets nécessitant un travail continu et cohérent ;</a:t>
            </a:r>
          </a:p>
          <a:p>
            <a:pPr marL="457200" indent="-457200" algn="just">
              <a:buFontTx/>
              <a:buChar char="-"/>
            </a:pPr>
            <a:r>
              <a:rPr lang="fr-FR" sz="3200" b="1" dirty="0">
                <a:solidFill>
                  <a:schemeClr val="bg1"/>
                </a:solidFill>
              </a:rPr>
              <a:t>Introspection</a:t>
            </a:r>
            <a:r>
              <a:rPr lang="fr-FR" sz="3200" dirty="0">
                <a:solidFill>
                  <a:schemeClr val="bg1"/>
                </a:solidFill>
              </a:rPr>
              <a:t>, analyser objectivement ses compétences et performances afin de trouver ses axes d’amélioration.</a:t>
            </a:r>
          </a:p>
          <a:p>
            <a:pPr lvl="0" algn="just"/>
            <a:endParaRPr lang="fr-FR" sz="3200" dirty="0">
              <a:solidFill>
                <a:schemeClr val="bg1"/>
              </a:solidFill>
            </a:endParaRPr>
          </a:p>
          <a:p>
            <a:pPr algn="just"/>
            <a:r>
              <a:rPr lang="fr-FR" sz="3200" dirty="0">
                <a:solidFill>
                  <a:schemeClr val="bg1"/>
                </a:solidFill>
              </a:rPr>
              <a:t>De plus, ce stage se conclu sur une note positive, la proposition d’un CDI au sein de </a:t>
            </a:r>
            <a:r>
              <a:rPr lang="fr-FR" sz="3200" dirty="0" err="1">
                <a:solidFill>
                  <a:schemeClr val="bg1"/>
                </a:solidFill>
              </a:rPr>
              <a:t>Feelingo</a:t>
            </a:r>
            <a:r>
              <a:rPr lang="fr-FR" sz="3200" dirty="0">
                <a:solidFill>
                  <a:schemeClr val="bg1"/>
                </a:solidFill>
              </a:rPr>
              <a:t>. Ainsi, j’aurais la possibilité de continuer le travail déjà effectué et de vivre le lancement et les débuts du projet auquel je participe déjà pleinement.  </a:t>
            </a:r>
          </a:p>
          <a:p>
            <a:r>
              <a:rPr lang="fr-FR" sz="3200" dirty="0">
                <a:solidFill>
                  <a:schemeClr val="bg1"/>
                </a:solidFill>
              </a:rPr>
              <a:t>                                                                                                                                                                                                                                                                                                                                                                                                                                                                                                                                                                                                                                                                                                                                                                                                                                                                                                                                                                                                                                                                                                                                                                                                                                                                                                                                                                                                                                                                                                                                                                                                                                                                                                                                                                                                                                                                                                                                                                                                                                                                                                                                                                                                                                                                                                                                                                                                </a:t>
            </a:r>
          </a:p>
        </p:txBody>
      </p:sp>
      <p:sp>
        <p:nvSpPr>
          <p:cNvPr id="15" name="ZoneTexte 14">
            <a:extLst>
              <a:ext uri="{FF2B5EF4-FFF2-40B4-BE49-F238E27FC236}">
                <a16:creationId xmlns:a16="http://schemas.microsoft.com/office/drawing/2014/main" id="{ECE31BF0-D201-424D-9182-F8D3AA2BD7DD}"/>
              </a:ext>
            </a:extLst>
          </p:cNvPr>
          <p:cNvSpPr txBox="1"/>
          <p:nvPr/>
        </p:nvSpPr>
        <p:spPr>
          <a:xfrm>
            <a:off x="960535" y="21256497"/>
            <a:ext cx="10425134" cy="5016758"/>
          </a:xfrm>
          <a:prstGeom prst="rect">
            <a:avLst/>
          </a:prstGeom>
          <a:noFill/>
        </p:spPr>
        <p:txBody>
          <a:bodyPr wrap="square" rtlCol="0">
            <a:spAutoFit/>
          </a:bodyPr>
          <a:lstStyle/>
          <a:p>
            <a:pPr algn="just"/>
            <a:r>
              <a:rPr lang="fr-FR" sz="3200" b="1" dirty="0">
                <a:solidFill>
                  <a:srgbClr val="2A3648"/>
                </a:solidFill>
              </a:rPr>
              <a:t>Garantir la valorisation des engagements durables de </a:t>
            </a:r>
            <a:r>
              <a:rPr lang="fr-FR" sz="3200" b="1" dirty="0" err="1">
                <a:solidFill>
                  <a:srgbClr val="2A3648"/>
                </a:solidFill>
              </a:rPr>
              <a:t>Feelingo</a:t>
            </a:r>
            <a:r>
              <a:rPr lang="fr-FR" sz="3200" b="1" dirty="0">
                <a:solidFill>
                  <a:srgbClr val="2A3648"/>
                </a:solidFill>
              </a:rPr>
              <a:t> à travers la certification Travelife. </a:t>
            </a:r>
            <a:r>
              <a:rPr lang="fr-FR" sz="3200" dirty="0">
                <a:solidFill>
                  <a:srgbClr val="2A3648"/>
                </a:solidFill>
              </a:rPr>
              <a:t>Tout d’abord il a fallu définir la vision, la mission et les valeurs de l’entreprise. Ensuite, un </a:t>
            </a:r>
            <a:r>
              <a:rPr lang="fr-FR" sz="3200" i="1" dirty="0" err="1">
                <a:solidFill>
                  <a:srgbClr val="2A3648"/>
                </a:solidFill>
              </a:rPr>
              <a:t>reporting</a:t>
            </a:r>
            <a:r>
              <a:rPr lang="fr-FR" sz="3200" dirty="0">
                <a:solidFill>
                  <a:srgbClr val="2A3648"/>
                </a:solidFill>
              </a:rPr>
              <a:t> sur plus de 150 critères a été nécessaire. Pour cela, la rédaction de plusieurs documents internes de l’entreprise, tels que la politique de développement durable ou le code déontologique a été effectuée. Enfin, dans la continuité de cette deuxième tâche, il a fallu former les autres membres de la société sur les actions à mener et les notions nouvelles entrainées par la certification. </a:t>
            </a:r>
            <a:endParaRPr lang="fr-FR" sz="1100" dirty="0">
              <a:solidFill>
                <a:srgbClr val="2A3648"/>
              </a:solidFill>
            </a:endParaRPr>
          </a:p>
        </p:txBody>
      </p:sp>
      <p:sp>
        <p:nvSpPr>
          <p:cNvPr id="16" name="ZoneTexte 15">
            <a:extLst>
              <a:ext uri="{FF2B5EF4-FFF2-40B4-BE49-F238E27FC236}">
                <a16:creationId xmlns:a16="http://schemas.microsoft.com/office/drawing/2014/main" id="{722EC9BB-2F2F-4542-A243-B2C8A0C4AD4D}"/>
              </a:ext>
            </a:extLst>
          </p:cNvPr>
          <p:cNvSpPr txBox="1"/>
          <p:nvPr/>
        </p:nvSpPr>
        <p:spPr>
          <a:xfrm>
            <a:off x="960535" y="33730778"/>
            <a:ext cx="10425134" cy="6001643"/>
          </a:xfrm>
          <a:prstGeom prst="rect">
            <a:avLst/>
          </a:prstGeom>
          <a:noFill/>
        </p:spPr>
        <p:txBody>
          <a:bodyPr wrap="square" rtlCol="0">
            <a:spAutoFit/>
          </a:bodyPr>
          <a:lstStyle/>
          <a:p>
            <a:pPr algn="just"/>
            <a:r>
              <a:rPr lang="fr-FR" sz="3200" b="1" dirty="0">
                <a:solidFill>
                  <a:srgbClr val="2A3648"/>
                </a:solidFill>
              </a:rPr>
              <a:t>Développer les partenariats de </a:t>
            </a:r>
            <a:r>
              <a:rPr lang="fr-FR" sz="3200" b="1" dirty="0" err="1">
                <a:solidFill>
                  <a:srgbClr val="2A3648"/>
                </a:solidFill>
              </a:rPr>
              <a:t>Feelingo</a:t>
            </a:r>
            <a:r>
              <a:rPr lang="fr-FR" sz="3200" b="1" dirty="0">
                <a:solidFill>
                  <a:srgbClr val="2A3648"/>
                </a:solidFill>
              </a:rPr>
              <a:t>. </a:t>
            </a:r>
            <a:r>
              <a:rPr lang="fr-FR" sz="3200" dirty="0">
                <a:solidFill>
                  <a:srgbClr val="2A3648"/>
                </a:solidFill>
              </a:rPr>
              <a:t>Pour cela, un </a:t>
            </a:r>
            <a:r>
              <a:rPr lang="fr-FR" sz="3200">
                <a:solidFill>
                  <a:srgbClr val="2A3648"/>
                </a:solidFill>
              </a:rPr>
              <a:t>plan d’actions </a:t>
            </a:r>
            <a:r>
              <a:rPr lang="fr-FR" sz="3200" dirty="0">
                <a:solidFill>
                  <a:srgbClr val="2A3648"/>
                </a:solidFill>
              </a:rPr>
              <a:t>en 5 étapes a été élaboré :</a:t>
            </a:r>
          </a:p>
          <a:p>
            <a:pPr marL="457200" indent="-457200" algn="just">
              <a:buFontTx/>
              <a:buChar char="-"/>
            </a:pPr>
            <a:r>
              <a:rPr lang="fr-FR" sz="3200" dirty="0">
                <a:solidFill>
                  <a:srgbClr val="2A3648"/>
                </a:solidFill>
              </a:rPr>
              <a:t>Définir les partenariats que nous voulons mettre en place ; </a:t>
            </a:r>
          </a:p>
          <a:p>
            <a:pPr marL="457200" indent="-457200" algn="just">
              <a:buFontTx/>
              <a:buChar char="-"/>
            </a:pPr>
            <a:r>
              <a:rPr lang="fr-FR" sz="3200" dirty="0">
                <a:solidFill>
                  <a:srgbClr val="2A3648"/>
                </a:solidFill>
              </a:rPr>
              <a:t>Choisir les domaines d’action de nos futurs partenaires (ont été choisis la réduction de l’impact carbone et du plastique) ;</a:t>
            </a:r>
          </a:p>
          <a:p>
            <a:pPr marL="457200" indent="-457200" algn="just">
              <a:buFontTx/>
              <a:buChar char="-"/>
            </a:pPr>
            <a:r>
              <a:rPr lang="fr-FR" sz="3200" dirty="0">
                <a:solidFill>
                  <a:srgbClr val="2A3648"/>
                </a:solidFill>
              </a:rPr>
              <a:t>Référencer et classer tous les partenaires possibles (création d’un outil Excel pour classer chaque partenaire potentiel sur les mêmes critères ;</a:t>
            </a:r>
          </a:p>
          <a:p>
            <a:pPr marL="457200" indent="-457200" algn="just">
              <a:buFontTx/>
              <a:buChar char="-"/>
            </a:pPr>
            <a:r>
              <a:rPr lang="fr-FR" sz="3200" dirty="0">
                <a:solidFill>
                  <a:srgbClr val="2A3648"/>
                </a:solidFill>
              </a:rPr>
              <a:t>Sélectionner les partenaires les plus proches de nos valeurs pour leur proposer un partenariat ;</a:t>
            </a:r>
          </a:p>
          <a:p>
            <a:pPr marL="457200" indent="-457200" algn="just">
              <a:buFontTx/>
              <a:buChar char="-"/>
            </a:pPr>
            <a:r>
              <a:rPr lang="fr-FR" sz="3200" dirty="0">
                <a:solidFill>
                  <a:srgbClr val="2A3648"/>
                </a:solidFill>
              </a:rPr>
              <a:t>Contacter et contracter avec les partenaires ciblés. </a:t>
            </a:r>
          </a:p>
        </p:txBody>
      </p:sp>
      <p:sp>
        <p:nvSpPr>
          <p:cNvPr id="17" name="ZoneTexte 16">
            <a:extLst>
              <a:ext uri="{FF2B5EF4-FFF2-40B4-BE49-F238E27FC236}">
                <a16:creationId xmlns:a16="http://schemas.microsoft.com/office/drawing/2014/main" id="{387A8A5A-35BD-CB45-90C4-EC29AFD61860}"/>
              </a:ext>
            </a:extLst>
          </p:cNvPr>
          <p:cNvSpPr txBox="1"/>
          <p:nvPr/>
        </p:nvSpPr>
        <p:spPr>
          <a:xfrm>
            <a:off x="1370067" y="9809081"/>
            <a:ext cx="8241765" cy="8463855"/>
          </a:xfrm>
          <a:prstGeom prst="rect">
            <a:avLst/>
          </a:prstGeom>
          <a:noFill/>
        </p:spPr>
        <p:txBody>
          <a:bodyPr wrap="square" rtlCol="0">
            <a:spAutoFit/>
          </a:bodyPr>
          <a:lstStyle/>
          <a:p>
            <a:pPr algn="just"/>
            <a:r>
              <a:rPr lang="fr-FR" sz="3600" b="1" dirty="0" err="1">
                <a:solidFill>
                  <a:srgbClr val="2A3648"/>
                </a:solidFill>
              </a:rPr>
              <a:t>Feelingo</a:t>
            </a:r>
            <a:r>
              <a:rPr lang="fr-FR" sz="3200" dirty="0">
                <a:solidFill>
                  <a:srgbClr val="2A3648"/>
                </a:solidFill>
              </a:rPr>
              <a:t> est une agence de voyage en ligne spécialisée dans la réservation d’hôtels qui placent le développement durable au cœur de leurs valeurs. L’objectif de la plateforme est simple : transformer le secteur de la réservation en ligne en l’humanisant et en le rendant plus responsable et durable. Pour cela, elle se base sur les valeurs suivantes :</a:t>
            </a:r>
          </a:p>
          <a:p>
            <a:pPr marL="457200" indent="-457200" algn="just">
              <a:buFontTx/>
              <a:buChar char="-"/>
            </a:pPr>
            <a:r>
              <a:rPr lang="fr-FR" sz="3200" dirty="0">
                <a:solidFill>
                  <a:srgbClr val="2A3648"/>
                </a:solidFill>
              </a:rPr>
              <a:t>Durabilité : être certifiée et ne proposer que des  hôtels avec un engagement concret envers le développement durable ;</a:t>
            </a:r>
          </a:p>
          <a:p>
            <a:pPr marL="457200" indent="-457200" algn="just">
              <a:buFontTx/>
              <a:buChar char="-"/>
            </a:pPr>
            <a:r>
              <a:rPr lang="fr-FR" sz="3200" dirty="0">
                <a:solidFill>
                  <a:srgbClr val="2A3648"/>
                </a:solidFill>
              </a:rPr>
              <a:t>Personnalisation : proposer un </a:t>
            </a:r>
            <a:r>
              <a:rPr lang="fr-FR" sz="3200" i="1" dirty="0" err="1">
                <a:solidFill>
                  <a:srgbClr val="2A3648"/>
                </a:solidFill>
              </a:rPr>
              <a:t>matching</a:t>
            </a:r>
            <a:r>
              <a:rPr lang="fr-FR" sz="3200" dirty="0">
                <a:solidFill>
                  <a:srgbClr val="2A3648"/>
                </a:solidFill>
              </a:rPr>
              <a:t> entre les hôtels et les attentes des voyageurs ; </a:t>
            </a:r>
          </a:p>
          <a:p>
            <a:pPr marL="457200" indent="-457200" algn="just">
              <a:buFontTx/>
              <a:buChar char="-"/>
            </a:pPr>
            <a:r>
              <a:rPr lang="fr-FR" sz="3200" dirty="0">
                <a:solidFill>
                  <a:srgbClr val="2A3648"/>
                </a:solidFill>
              </a:rPr>
              <a:t>Communauté : Créer un espace d’échange entre les acteurs du voyage.</a:t>
            </a:r>
          </a:p>
          <a:p>
            <a:endParaRPr lang="fr-FR" sz="3200" dirty="0">
              <a:solidFill>
                <a:srgbClr val="2A3648"/>
              </a:solidFill>
            </a:endParaRPr>
          </a:p>
          <a:p>
            <a:endParaRPr lang="fr-FR" sz="3200" dirty="0">
              <a:solidFill>
                <a:srgbClr val="2A3648"/>
              </a:solidFill>
            </a:endParaRPr>
          </a:p>
        </p:txBody>
      </p:sp>
      <p:sp>
        <p:nvSpPr>
          <p:cNvPr id="18" name="ZoneTexte 17">
            <a:extLst>
              <a:ext uri="{FF2B5EF4-FFF2-40B4-BE49-F238E27FC236}">
                <a16:creationId xmlns:a16="http://schemas.microsoft.com/office/drawing/2014/main" id="{BAC053D4-E538-CF47-8E21-6B59968D9E72}"/>
              </a:ext>
            </a:extLst>
          </p:cNvPr>
          <p:cNvSpPr txBox="1"/>
          <p:nvPr/>
        </p:nvSpPr>
        <p:spPr>
          <a:xfrm>
            <a:off x="10676954" y="9809081"/>
            <a:ext cx="7589781" cy="6986528"/>
          </a:xfrm>
          <a:prstGeom prst="rect">
            <a:avLst/>
          </a:prstGeom>
          <a:noFill/>
        </p:spPr>
        <p:txBody>
          <a:bodyPr wrap="square" rtlCol="0">
            <a:spAutoFit/>
          </a:bodyPr>
          <a:lstStyle/>
          <a:p>
            <a:pPr algn="just"/>
            <a:r>
              <a:rPr lang="fr-FR" sz="3200" dirty="0">
                <a:solidFill>
                  <a:srgbClr val="2A3648"/>
                </a:solidFill>
              </a:rPr>
              <a:t>Un </a:t>
            </a:r>
            <a:r>
              <a:rPr lang="fr-FR" sz="3600" b="1" dirty="0">
                <a:solidFill>
                  <a:srgbClr val="2A3648"/>
                </a:solidFill>
              </a:rPr>
              <a:t>responsable RSE </a:t>
            </a:r>
            <a:r>
              <a:rPr lang="fr-FR" sz="3200" dirty="0">
                <a:solidFill>
                  <a:srgbClr val="2A3648"/>
                </a:solidFill>
              </a:rPr>
              <a:t>(responsabilité sociétale (ou sociale) des entreprises) gère la stratégie, les orientations et les accomplissements de son entreprise en termes de développement durable. Il est alors impliqué dans les domaines social, économique et environnemental de sa société. Pour cela, il remplit des fonctions de </a:t>
            </a:r>
            <a:r>
              <a:rPr lang="fr-FR" sz="3200" i="1" dirty="0" err="1">
                <a:solidFill>
                  <a:srgbClr val="2A3648"/>
                </a:solidFill>
              </a:rPr>
              <a:t>reporting</a:t>
            </a:r>
            <a:r>
              <a:rPr lang="fr-FR" sz="3200" dirty="0">
                <a:solidFill>
                  <a:srgbClr val="2A3648"/>
                </a:solidFill>
              </a:rPr>
              <a:t>, partage, sensibilisation, innovation, </a:t>
            </a:r>
            <a:r>
              <a:rPr lang="fr-FR" sz="3200" i="1" dirty="0">
                <a:solidFill>
                  <a:srgbClr val="2A3648"/>
                </a:solidFill>
              </a:rPr>
              <a:t>guidance</a:t>
            </a:r>
            <a:r>
              <a:rPr lang="fr-FR" sz="3200" dirty="0">
                <a:solidFill>
                  <a:srgbClr val="2A3648"/>
                </a:solidFill>
              </a:rPr>
              <a:t> et communication. Toutes ces taches ont le même but : transformer l’entreprise de l’intérieur pour atteindre un modèle, une politique et une gouvernance durable. </a:t>
            </a:r>
          </a:p>
        </p:txBody>
      </p:sp>
      <p:pic>
        <p:nvPicPr>
          <p:cNvPr id="12" name="Image 11">
            <a:extLst>
              <a:ext uri="{FF2B5EF4-FFF2-40B4-BE49-F238E27FC236}">
                <a16:creationId xmlns:a16="http://schemas.microsoft.com/office/drawing/2014/main" id="{AC9D8F80-1F7E-0941-8BA2-598ECD53E22E}"/>
              </a:ext>
            </a:extLst>
          </p:cNvPr>
          <p:cNvPicPr>
            <a:picLocks noChangeAspect="1"/>
          </p:cNvPicPr>
          <p:nvPr/>
        </p:nvPicPr>
        <p:blipFill>
          <a:blip r:embed="rId5"/>
          <a:stretch>
            <a:fillRect/>
          </a:stretch>
        </p:blipFill>
        <p:spPr>
          <a:xfrm>
            <a:off x="13110866" y="34704132"/>
            <a:ext cx="4924071" cy="3562491"/>
          </a:xfrm>
          <a:prstGeom prst="rect">
            <a:avLst/>
          </a:prstGeom>
        </p:spPr>
      </p:pic>
      <p:pic>
        <p:nvPicPr>
          <p:cNvPr id="19" name="Image 18">
            <a:extLst>
              <a:ext uri="{FF2B5EF4-FFF2-40B4-BE49-F238E27FC236}">
                <a16:creationId xmlns:a16="http://schemas.microsoft.com/office/drawing/2014/main" id="{4686E814-EA37-2341-B527-A58010923A13}"/>
              </a:ext>
            </a:extLst>
          </p:cNvPr>
          <p:cNvPicPr>
            <a:picLocks noChangeAspect="1"/>
          </p:cNvPicPr>
          <p:nvPr/>
        </p:nvPicPr>
        <p:blipFill>
          <a:blip r:embed="rId6"/>
          <a:stretch>
            <a:fillRect/>
          </a:stretch>
        </p:blipFill>
        <p:spPr>
          <a:xfrm>
            <a:off x="960535" y="27750634"/>
            <a:ext cx="6320744" cy="4293927"/>
          </a:xfrm>
          <a:prstGeom prst="rect">
            <a:avLst/>
          </a:prstGeom>
        </p:spPr>
      </p:pic>
      <p:sp>
        <p:nvSpPr>
          <p:cNvPr id="20" name="ZoneTexte 19">
            <a:extLst>
              <a:ext uri="{FF2B5EF4-FFF2-40B4-BE49-F238E27FC236}">
                <a16:creationId xmlns:a16="http://schemas.microsoft.com/office/drawing/2014/main" id="{ECE31BF0-D201-424D-9182-F8D3AA2BD7DD}"/>
              </a:ext>
            </a:extLst>
          </p:cNvPr>
          <p:cNvSpPr txBox="1"/>
          <p:nvPr/>
        </p:nvSpPr>
        <p:spPr>
          <a:xfrm>
            <a:off x="8447521" y="26896777"/>
            <a:ext cx="10425134" cy="6494085"/>
          </a:xfrm>
          <a:prstGeom prst="rect">
            <a:avLst/>
          </a:prstGeom>
          <a:noFill/>
        </p:spPr>
        <p:txBody>
          <a:bodyPr wrap="square" rtlCol="0">
            <a:spAutoFit/>
          </a:bodyPr>
          <a:lstStyle/>
          <a:p>
            <a:pPr algn="just"/>
            <a:r>
              <a:rPr lang="fr-FR" sz="3200" b="1" dirty="0">
                <a:solidFill>
                  <a:srgbClr val="2A3648"/>
                </a:solidFill>
              </a:rPr>
              <a:t>Qualification des engagements durables des hôtels</a:t>
            </a:r>
            <a:r>
              <a:rPr lang="fr-FR" sz="3200" dirty="0">
                <a:solidFill>
                  <a:srgbClr val="2A3648"/>
                </a:solidFill>
              </a:rPr>
              <a:t>. </a:t>
            </a:r>
            <a:r>
              <a:rPr lang="fr-FR" sz="3200" dirty="0" err="1">
                <a:solidFill>
                  <a:srgbClr val="2A3648"/>
                </a:solidFill>
              </a:rPr>
              <a:t>Feelingo</a:t>
            </a:r>
            <a:r>
              <a:rPr lang="fr-FR" sz="3200" dirty="0">
                <a:solidFill>
                  <a:srgbClr val="2A3648"/>
                </a:solidFill>
              </a:rPr>
              <a:t> se focalise sur une offre d’hôtels à l’engagement durable fort, qu’ils soient certifiés ou non. Le choix de nos partenaires est donc primordial. Pour les sélectionner, deux outils ont été créés à l’aide d’Excel. Se basant sur les 17 objectifs de développement durable (ODD) des Nations Unies, ils remplissent tous deux un rôle différent :</a:t>
            </a:r>
          </a:p>
          <a:p>
            <a:pPr marL="457200" indent="-457200" algn="just">
              <a:buFontTx/>
              <a:buChar char="-"/>
            </a:pPr>
            <a:r>
              <a:rPr lang="fr-FR" sz="3200" dirty="0">
                <a:solidFill>
                  <a:srgbClr val="2A3648"/>
                </a:solidFill>
              </a:rPr>
              <a:t>Définir l’engagement des hôtels certifiés déjà acceptés dans la base de données grâce à une organisation en cluster en fonction des ODD. </a:t>
            </a:r>
          </a:p>
          <a:p>
            <a:pPr marL="457200" indent="-457200" algn="just">
              <a:buFontTx/>
              <a:buChar char="-"/>
            </a:pPr>
            <a:r>
              <a:rPr lang="fr-FR" sz="3200" dirty="0">
                <a:solidFill>
                  <a:srgbClr val="2A3648"/>
                </a:solidFill>
              </a:rPr>
              <a:t>Juger acceptable ou non un hôtel non certifié selon un barème établi en fonction des actions menées en faveur des ODD. </a:t>
            </a:r>
          </a:p>
        </p:txBody>
      </p:sp>
      <p:pic>
        <p:nvPicPr>
          <p:cNvPr id="22" name="Image 21">
            <a:extLst>
              <a:ext uri="{FF2B5EF4-FFF2-40B4-BE49-F238E27FC236}">
                <a16:creationId xmlns:a16="http://schemas.microsoft.com/office/drawing/2014/main" id="{98DB5E26-3F69-D747-AF23-0252C863016C}"/>
              </a:ext>
            </a:extLst>
          </p:cNvPr>
          <p:cNvPicPr>
            <a:picLocks noChangeAspect="1"/>
          </p:cNvPicPr>
          <p:nvPr/>
        </p:nvPicPr>
        <p:blipFill>
          <a:blip r:embed="rId7"/>
          <a:stretch>
            <a:fillRect/>
          </a:stretch>
        </p:blipFill>
        <p:spPr>
          <a:xfrm>
            <a:off x="20105272" y="33249412"/>
            <a:ext cx="8098282" cy="4642041"/>
          </a:xfrm>
          <a:prstGeom prst="rect">
            <a:avLst/>
          </a:prstGeom>
        </p:spPr>
      </p:pic>
      <p:sp>
        <p:nvSpPr>
          <p:cNvPr id="23" name="Rectangle 22">
            <a:extLst>
              <a:ext uri="{FF2B5EF4-FFF2-40B4-BE49-F238E27FC236}">
                <a16:creationId xmlns:a16="http://schemas.microsoft.com/office/drawing/2014/main" id="{C68847DD-6E92-2E44-A58E-B8B319CFF41B}"/>
              </a:ext>
            </a:extLst>
          </p:cNvPr>
          <p:cNvSpPr/>
          <p:nvPr/>
        </p:nvSpPr>
        <p:spPr>
          <a:xfrm>
            <a:off x="22672703" y="35767926"/>
            <a:ext cx="2887966" cy="31897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1613032633"/>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525</TotalTime>
  <Words>631</Words>
  <Application>Microsoft Macintosh PowerPoint</Application>
  <PresentationFormat>Personnalisé</PresentationFormat>
  <Paragraphs>34</Paragraphs>
  <Slides>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vt:i4>
      </vt:variant>
    </vt:vector>
  </HeadingPairs>
  <TitlesOfParts>
    <vt:vector size="7" baseType="lpstr">
      <vt:lpstr>Arial</vt:lpstr>
      <vt:lpstr>Calibri</vt:lpstr>
      <vt:lpstr>Calibri Light</vt:lpstr>
      <vt:lpstr>Century Gothic</vt:lpstr>
      <vt:lpstr>Raanana</vt:lpstr>
      <vt:lpstr>Thème Office</vt:lpstr>
      <vt:lpstr>Présentation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Microsoft Office</cp:lastModifiedBy>
  <cp:revision>55</cp:revision>
  <cp:lastPrinted>2019-08-26T15:12:14Z</cp:lastPrinted>
  <dcterms:created xsi:type="dcterms:W3CDTF">2018-05-28T07:34:57Z</dcterms:created>
  <dcterms:modified xsi:type="dcterms:W3CDTF">2019-08-26T15:18:34Z</dcterms:modified>
</cp:coreProperties>
</file>