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Lst>
  <p:sldSz cx="30275213" cy="42803763"/>
  <p:notesSz cx="6858000" cy="9144000"/>
  <p:defaultTextStyle>
    <a:defPPr>
      <a:defRPr lang="fr-FR"/>
    </a:defPPr>
    <a:lvl1pPr marL="0" algn="l" defTabSz="3507730" rtl="0" eaLnBrk="1" latinLnBrk="0" hangingPunct="1">
      <a:defRPr sz="6905" kern="1200">
        <a:solidFill>
          <a:schemeClr val="tx1"/>
        </a:solidFill>
        <a:latin typeface="+mn-lt"/>
        <a:ea typeface="+mn-ea"/>
        <a:cs typeface="+mn-cs"/>
      </a:defRPr>
    </a:lvl1pPr>
    <a:lvl2pPr marL="1753865" algn="l" defTabSz="3507730" rtl="0" eaLnBrk="1" latinLnBrk="0" hangingPunct="1">
      <a:defRPr sz="6905" kern="1200">
        <a:solidFill>
          <a:schemeClr val="tx1"/>
        </a:solidFill>
        <a:latin typeface="+mn-lt"/>
        <a:ea typeface="+mn-ea"/>
        <a:cs typeface="+mn-cs"/>
      </a:defRPr>
    </a:lvl2pPr>
    <a:lvl3pPr marL="3507730" algn="l" defTabSz="3507730" rtl="0" eaLnBrk="1" latinLnBrk="0" hangingPunct="1">
      <a:defRPr sz="6905" kern="1200">
        <a:solidFill>
          <a:schemeClr val="tx1"/>
        </a:solidFill>
        <a:latin typeface="+mn-lt"/>
        <a:ea typeface="+mn-ea"/>
        <a:cs typeface="+mn-cs"/>
      </a:defRPr>
    </a:lvl3pPr>
    <a:lvl4pPr marL="5261595" algn="l" defTabSz="3507730" rtl="0" eaLnBrk="1" latinLnBrk="0" hangingPunct="1">
      <a:defRPr sz="6905" kern="1200">
        <a:solidFill>
          <a:schemeClr val="tx1"/>
        </a:solidFill>
        <a:latin typeface="+mn-lt"/>
        <a:ea typeface="+mn-ea"/>
        <a:cs typeface="+mn-cs"/>
      </a:defRPr>
    </a:lvl4pPr>
    <a:lvl5pPr marL="7015460" algn="l" defTabSz="3507730" rtl="0" eaLnBrk="1" latinLnBrk="0" hangingPunct="1">
      <a:defRPr sz="6905" kern="1200">
        <a:solidFill>
          <a:schemeClr val="tx1"/>
        </a:solidFill>
        <a:latin typeface="+mn-lt"/>
        <a:ea typeface="+mn-ea"/>
        <a:cs typeface="+mn-cs"/>
      </a:defRPr>
    </a:lvl5pPr>
    <a:lvl6pPr marL="8769325" algn="l" defTabSz="3507730" rtl="0" eaLnBrk="1" latinLnBrk="0" hangingPunct="1">
      <a:defRPr sz="6905" kern="1200">
        <a:solidFill>
          <a:schemeClr val="tx1"/>
        </a:solidFill>
        <a:latin typeface="+mn-lt"/>
        <a:ea typeface="+mn-ea"/>
        <a:cs typeface="+mn-cs"/>
      </a:defRPr>
    </a:lvl6pPr>
    <a:lvl7pPr marL="10523190" algn="l" defTabSz="3507730" rtl="0" eaLnBrk="1" latinLnBrk="0" hangingPunct="1">
      <a:defRPr sz="6905" kern="1200">
        <a:solidFill>
          <a:schemeClr val="tx1"/>
        </a:solidFill>
        <a:latin typeface="+mn-lt"/>
        <a:ea typeface="+mn-ea"/>
        <a:cs typeface="+mn-cs"/>
      </a:defRPr>
    </a:lvl7pPr>
    <a:lvl8pPr marL="12277054" algn="l" defTabSz="3507730" rtl="0" eaLnBrk="1" latinLnBrk="0" hangingPunct="1">
      <a:defRPr sz="6905" kern="1200">
        <a:solidFill>
          <a:schemeClr val="tx1"/>
        </a:solidFill>
        <a:latin typeface="+mn-lt"/>
        <a:ea typeface="+mn-ea"/>
        <a:cs typeface="+mn-cs"/>
      </a:defRPr>
    </a:lvl8pPr>
    <a:lvl9pPr marL="14030919" algn="l" defTabSz="3507730" rtl="0" eaLnBrk="1" latinLnBrk="0" hangingPunct="1">
      <a:defRPr sz="6905"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ctoria DEMETTRE" initials="VD" lastIdx="6" clrIdx="0">
    <p:extLst>
      <p:ext uri="{19B8F6BF-5375-455C-9EA6-DF929625EA0E}">
        <p15:presenceInfo xmlns:p15="http://schemas.microsoft.com/office/powerpoint/2012/main" userId="Victoria DEMETTR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6"/>
  </p:normalViewPr>
  <p:slideViewPr>
    <p:cSldViewPr snapToGrid="0" snapToObjects="1">
      <p:cViewPr>
        <p:scale>
          <a:sx n="26" d="100"/>
          <a:sy n="26" d="100"/>
        </p:scale>
        <p:origin x="2050" y="-26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fr-FR"/>
              <a:t>Cliquez et modifiez le titre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fr-FR"/>
              <a:t>Cliquez pour modifier le style des sous-titres du masque</a:t>
            </a:r>
            <a:endParaRPr lang="en-US" dirty="0"/>
          </a:p>
        </p:txBody>
      </p:sp>
      <p:sp>
        <p:nvSpPr>
          <p:cNvPr id="4" name="Date Placeholder 3"/>
          <p:cNvSpPr>
            <a:spLocks noGrp="1"/>
          </p:cNvSpPr>
          <p:nvPr>
            <p:ph type="dt" sz="half" idx="10"/>
          </p:nvPr>
        </p:nvSpPr>
        <p:spPr/>
        <p:txBody>
          <a:bodyPr/>
          <a:lstStyle/>
          <a:p>
            <a:fld id="{AA982CFA-9436-3E4C-B042-C85D43D3ABAD}" type="datetimeFigureOut">
              <a:rPr lang="fr-FR" smtClean="0"/>
              <a:t>26/08/2019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E7F4419-E879-944A-B5B0-D1AE56762096}" type="slidenum">
              <a:rPr lang="fr-FR" smtClean="0"/>
              <a:t>‹N°›</a:t>
            </a:fld>
            <a:endParaRPr lang="fr-FR"/>
          </a:p>
        </p:txBody>
      </p:sp>
    </p:spTree>
    <p:extLst>
      <p:ext uri="{BB962C8B-B14F-4D97-AF65-F5344CB8AC3E}">
        <p14:creationId xmlns:p14="http://schemas.microsoft.com/office/powerpoint/2010/main" val="851099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A982CFA-9436-3E4C-B042-C85D43D3ABAD}" type="datetimeFigureOut">
              <a:rPr lang="fr-FR" smtClean="0"/>
              <a:t>26/08/2019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E7F4419-E879-944A-B5B0-D1AE56762096}" type="slidenum">
              <a:rPr lang="fr-FR" smtClean="0"/>
              <a:t>‹N°›</a:t>
            </a:fld>
            <a:endParaRPr lang="fr-FR"/>
          </a:p>
        </p:txBody>
      </p:sp>
    </p:spTree>
    <p:extLst>
      <p:ext uri="{BB962C8B-B14F-4D97-AF65-F5344CB8AC3E}">
        <p14:creationId xmlns:p14="http://schemas.microsoft.com/office/powerpoint/2010/main" val="193331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fr-FR"/>
              <a:t>Cliquez et modifiez le titre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A982CFA-9436-3E4C-B042-C85D43D3ABAD}" type="datetimeFigureOut">
              <a:rPr lang="fr-FR" smtClean="0"/>
              <a:t>26/08/2019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E7F4419-E879-944A-B5B0-D1AE56762096}" type="slidenum">
              <a:rPr lang="fr-FR" smtClean="0"/>
              <a:t>‹N°›</a:t>
            </a:fld>
            <a:endParaRPr lang="fr-FR"/>
          </a:p>
        </p:txBody>
      </p:sp>
    </p:spTree>
    <p:extLst>
      <p:ext uri="{BB962C8B-B14F-4D97-AF65-F5344CB8AC3E}">
        <p14:creationId xmlns:p14="http://schemas.microsoft.com/office/powerpoint/2010/main" val="178518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A982CFA-9436-3E4C-B042-C85D43D3ABAD}" type="datetimeFigureOut">
              <a:rPr lang="fr-FR" smtClean="0"/>
              <a:t>26/08/2019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E7F4419-E879-944A-B5B0-D1AE56762096}" type="slidenum">
              <a:rPr lang="fr-FR" smtClean="0"/>
              <a:t>‹N°›</a:t>
            </a:fld>
            <a:endParaRPr lang="fr-FR"/>
          </a:p>
        </p:txBody>
      </p:sp>
    </p:spTree>
    <p:extLst>
      <p:ext uri="{BB962C8B-B14F-4D97-AF65-F5344CB8AC3E}">
        <p14:creationId xmlns:p14="http://schemas.microsoft.com/office/powerpoint/2010/main" val="32824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fr-FR"/>
              <a:t>Cliquez et modifiez le titre</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982CFA-9436-3E4C-B042-C85D43D3ABAD}" type="datetimeFigureOut">
              <a:rPr lang="fr-FR" smtClean="0"/>
              <a:t>26/08/2019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E7F4419-E879-944A-B5B0-D1AE56762096}" type="slidenum">
              <a:rPr lang="fr-FR" smtClean="0"/>
              <a:t>‹N°›</a:t>
            </a:fld>
            <a:endParaRPr lang="fr-FR"/>
          </a:p>
        </p:txBody>
      </p:sp>
    </p:spTree>
    <p:extLst>
      <p:ext uri="{BB962C8B-B14F-4D97-AF65-F5344CB8AC3E}">
        <p14:creationId xmlns:p14="http://schemas.microsoft.com/office/powerpoint/2010/main" val="1926280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A982CFA-9436-3E4C-B042-C85D43D3ABAD}" type="datetimeFigureOut">
              <a:rPr lang="fr-FR" smtClean="0"/>
              <a:t>26/08/2019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E7F4419-E879-944A-B5B0-D1AE56762096}" type="slidenum">
              <a:rPr lang="fr-FR" smtClean="0"/>
              <a:t>‹N°›</a:t>
            </a:fld>
            <a:endParaRPr lang="fr-FR"/>
          </a:p>
        </p:txBody>
      </p:sp>
    </p:spTree>
    <p:extLst>
      <p:ext uri="{BB962C8B-B14F-4D97-AF65-F5344CB8AC3E}">
        <p14:creationId xmlns:p14="http://schemas.microsoft.com/office/powerpoint/2010/main" val="1681544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fr-FR"/>
              <a:t>Cliquez et modifiez le titre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fr-FR"/>
              <a:t>Cliquez pour modifier les styles du texte du masque</a:t>
            </a:r>
          </a:p>
        </p:txBody>
      </p:sp>
      <p:sp>
        <p:nvSpPr>
          <p:cNvPr id="4" name="Content Placeholder 3"/>
          <p:cNvSpPr>
            <a:spLocks noGrp="1"/>
          </p:cNvSpPr>
          <p:nvPr>
            <p:ph sz="half" idx="2"/>
          </p:nvPr>
        </p:nvSpPr>
        <p:spPr>
          <a:xfrm>
            <a:off x="2085368" y="15635264"/>
            <a:ext cx="12807832" cy="2299711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fr-FR"/>
              <a:t>Cliquez pour modifier les styles du texte du masque</a:t>
            </a:r>
          </a:p>
        </p:txBody>
      </p:sp>
      <p:sp>
        <p:nvSpPr>
          <p:cNvPr id="6" name="Content Placeholder 5"/>
          <p:cNvSpPr>
            <a:spLocks noGrp="1"/>
          </p:cNvSpPr>
          <p:nvPr>
            <p:ph sz="quarter" idx="4"/>
          </p:nvPr>
        </p:nvSpPr>
        <p:spPr>
          <a:xfrm>
            <a:off x="15326828" y="15635264"/>
            <a:ext cx="12870909" cy="2299711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A982CFA-9436-3E4C-B042-C85D43D3ABAD}" type="datetimeFigureOut">
              <a:rPr lang="fr-FR" smtClean="0"/>
              <a:t>26/08/2019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E7F4419-E879-944A-B5B0-D1AE56762096}" type="slidenum">
              <a:rPr lang="fr-FR" smtClean="0"/>
              <a:t>‹N°›</a:t>
            </a:fld>
            <a:endParaRPr lang="fr-FR"/>
          </a:p>
        </p:txBody>
      </p:sp>
    </p:spTree>
    <p:extLst>
      <p:ext uri="{BB962C8B-B14F-4D97-AF65-F5344CB8AC3E}">
        <p14:creationId xmlns:p14="http://schemas.microsoft.com/office/powerpoint/2010/main" val="836272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Cliquez et modifiez le titre</a:t>
            </a:r>
            <a:endParaRPr lang="en-US" dirty="0"/>
          </a:p>
        </p:txBody>
      </p:sp>
      <p:sp>
        <p:nvSpPr>
          <p:cNvPr id="3" name="Date Placeholder 2"/>
          <p:cNvSpPr>
            <a:spLocks noGrp="1"/>
          </p:cNvSpPr>
          <p:nvPr>
            <p:ph type="dt" sz="half" idx="10"/>
          </p:nvPr>
        </p:nvSpPr>
        <p:spPr/>
        <p:txBody>
          <a:bodyPr/>
          <a:lstStyle/>
          <a:p>
            <a:fld id="{AA982CFA-9436-3E4C-B042-C85D43D3ABAD}" type="datetimeFigureOut">
              <a:rPr lang="fr-FR" smtClean="0"/>
              <a:t>26/08/2019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E7F4419-E879-944A-B5B0-D1AE56762096}" type="slidenum">
              <a:rPr lang="fr-FR" smtClean="0"/>
              <a:t>‹N°›</a:t>
            </a:fld>
            <a:endParaRPr lang="fr-FR"/>
          </a:p>
        </p:txBody>
      </p:sp>
    </p:spTree>
    <p:extLst>
      <p:ext uri="{BB962C8B-B14F-4D97-AF65-F5344CB8AC3E}">
        <p14:creationId xmlns:p14="http://schemas.microsoft.com/office/powerpoint/2010/main" val="2098686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982CFA-9436-3E4C-B042-C85D43D3ABAD}" type="datetimeFigureOut">
              <a:rPr lang="fr-FR" smtClean="0"/>
              <a:t>26/08/2019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E7F4419-E879-944A-B5B0-D1AE56762096}" type="slidenum">
              <a:rPr lang="fr-FR" smtClean="0"/>
              <a:t>‹N°›</a:t>
            </a:fld>
            <a:endParaRPr lang="fr-FR"/>
          </a:p>
        </p:txBody>
      </p:sp>
    </p:spTree>
    <p:extLst>
      <p:ext uri="{BB962C8B-B14F-4D97-AF65-F5344CB8AC3E}">
        <p14:creationId xmlns:p14="http://schemas.microsoft.com/office/powerpoint/2010/main" val="200632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fr-FR"/>
              <a:t>Cliquez et modifiez le titre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A982CFA-9436-3E4C-B042-C85D43D3ABAD}" type="datetimeFigureOut">
              <a:rPr lang="fr-FR" smtClean="0"/>
              <a:t>26/08/2019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E7F4419-E879-944A-B5B0-D1AE56762096}" type="slidenum">
              <a:rPr lang="fr-FR" smtClean="0"/>
              <a:t>‹N°›</a:t>
            </a:fld>
            <a:endParaRPr lang="fr-FR"/>
          </a:p>
        </p:txBody>
      </p:sp>
    </p:spTree>
    <p:extLst>
      <p:ext uri="{BB962C8B-B14F-4D97-AF65-F5344CB8AC3E}">
        <p14:creationId xmlns:p14="http://schemas.microsoft.com/office/powerpoint/2010/main" val="487202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fr-FR"/>
              <a:t>Cliquez et modifiez le titre</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fr-FR"/>
              <a:t>Faire glisser l'image vers l'espace réservé ou cliquer sur l'icône pour l'ajouter</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A982CFA-9436-3E4C-B042-C85D43D3ABAD}" type="datetimeFigureOut">
              <a:rPr lang="fr-FR" smtClean="0"/>
              <a:t>26/08/2019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E7F4419-E879-944A-B5B0-D1AE56762096}" type="slidenum">
              <a:rPr lang="fr-FR" smtClean="0"/>
              <a:t>‹N°›</a:t>
            </a:fld>
            <a:endParaRPr lang="fr-FR"/>
          </a:p>
        </p:txBody>
      </p:sp>
    </p:spTree>
    <p:extLst>
      <p:ext uri="{BB962C8B-B14F-4D97-AF65-F5344CB8AC3E}">
        <p14:creationId xmlns:p14="http://schemas.microsoft.com/office/powerpoint/2010/main" val="59809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fr-FR"/>
              <a:t>Cliquez et modifiez le titre</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AA982CFA-9436-3E4C-B042-C85D43D3ABAD}" type="datetimeFigureOut">
              <a:rPr lang="fr-FR" smtClean="0"/>
              <a:t>26/08/2019</a:t>
            </a:fld>
            <a:endParaRPr lang="fr-FR"/>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6E7F4419-E879-944A-B5B0-D1AE56762096}" type="slidenum">
              <a:rPr lang="fr-FR" smtClean="0"/>
              <a:t>‹N°›</a:t>
            </a:fld>
            <a:endParaRPr lang="fr-FR"/>
          </a:p>
        </p:txBody>
      </p:sp>
    </p:spTree>
    <p:extLst>
      <p:ext uri="{BB962C8B-B14F-4D97-AF65-F5344CB8AC3E}">
        <p14:creationId xmlns:p14="http://schemas.microsoft.com/office/powerpoint/2010/main" val="1116532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1.emf"/><Relationship Id="rId3" Type="http://schemas.openxmlformats.org/officeDocument/2006/relationships/image" Target="../media/image2.emf"/><Relationship Id="rId7" Type="http://schemas.openxmlformats.org/officeDocument/2006/relationships/image" Target="../media/image6.png"/><Relationship Id="rId12" Type="http://schemas.openxmlformats.org/officeDocument/2006/relationships/image" Target="../media/image10.em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emf"/><Relationship Id="rId4" Type="http://schemas.openxmlformats.org/officeDocument/2006/relationships/image" Target="../media/image3.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60F4D1E5-F2AF-4F26-941B-CB565F868F1C}"/>
              </a:ext>
            </a:extLst>
          </p:cNvPr>
          <p:cNvPicPr>
            <a:picLocks noChangeAspect="1"/>
          </p:cNvPicPr>
          <p:nvPr/>
        </p:nvPicPr>
        <p:blipFill rotWithShape="1">
          <a:blip r:embed="rId2"/>
          <a:srcRect l="30676" b="48052"/>
          <a:stretch/>
        </p:blipFill>
        <p:spPr>
          <a:xfrm flipH="1">
            <a:off x="-1" y="0"/>
            <a:ext cx="30275213" cy="9753600"/>
          </a:xfrm>
          <a:prstGeom prst="rect">
            <a:avLst/>
          </a:prstGeom>
        </p:spPr>
      </p:pic>
      <p:sp>
        <p:nvSpPr>
          <p:cNvPr id="7" name="Zone de texte 3"/>
          <p:cNvSpPr txBox="1"/>
          <p:nvPr/>
        </p:nvSpPr>
        <p:spPr>
          <a:xfrm>
            <a:off x="433068" y="7668143"/>
            <a:ext cx="30275212" cy="4602388"/>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0"/>
              </a:spcAft>
            </a:pPr>
            <a:r>
              <a:rPr lang="fr-FR" sz="11500" b="1" dirty="0">
                <a:solidFill>
                  <a:srgbClr val="374045"/>
                </a:solidFill>
                <a:effectLst/>
                <a:latin typeface="Helvetica Neue" charset="0"/>
                <a:ea typeface="Calibri" charset="0"/>
                <a:cs typeface="Times New Roman" charset="0"/>
              </a:rPr>
              <a:t>Chargé d’études naturalistes</a:t>
            </a:r>
            <a:r>
              <a:rPr lang="fr-FR" sz="13800" b="1" dirty="0">
                <a:solidFill>
                  <a:srgbClr val="374045"/>
                </a:solidFill>
                <a:effectLst/>
                <a:latin typeface="Helvetica Neue" charset="0"/>
                <a:ea typeface="Calibri" charset="0"/>
                <a:cs typeface="Times New Roman" charset="0"/>
              </a:rPr>
              <a:t>: </a:t>
            </a:r>
            <a:r>
              <a:rPr lang="fr-FR" sz="8800" b="1" dirty="0">
                <a:solidFill>
                  <a:srgbClr val="374045"/>
                </a:solidFill>
                <a:latin typeface="Helvetica Neue" charset="0"/>
                <a:ea typeface="Calibri" charset="0"/>
                <a:cs typeface="Times New Roman" charset="0"/>
              </a:rPr>
              <a:t>L</a:t>
            </a:r>
            <a:r>
              <a:rPr lang="fr-FR" sz="8800" b="1" dirty="0">
                <a:solidFill>
                  <a:srgbClr val="374045"/>
                </a:solidFill>
                <a:effectLst/>
                <a:latin typeface="Helvetica Neue" charset="0"/>
                <a:ea typeface="Calibri" charset="0"/>
                <a:cs typeface="Times New Roman" charset="0"/>
              </a:rPr>
              <a:t>a conservation des chiroptères dans le cadre des projets ENR</a:t>
            </a:r>
            <a:endParaRPr lang="fr-FR" sz="6000" b="1" dirty="0">
              <a:effectLst/>
              <a:ea typeface="Calibri" charset="0"/>
              <a:cs typeface="Times New Roman" charset="0"/>
            </a:endParaRPr>
          </a:p>
        </p:txBody>
      </p:sp>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t="88075"/>
          <a:stretch/>
        </p:blipFill>
        <p:spPr>
          <a:xfrm>
            <a:off x="-2" y="38628534"/>
            <a:ext cx="30275213" cy="5109006"/>
          </a:xfrm>
          <a:prstGeom prst="rect">
            <a:avLst/>
          </a:prstGeom>
        </p:spPr>
      </p:pic>
      <p:pic>
        <p:nvPicPr>
          <p:cNvPr id="8" name="Image 7">
            <a:extLst>
              <a:ext uri="{FF2B5EF4-FFF2-40B4-BE49-F238E27FC236}">
                <a16:creationId xmlns:a16="http://schemas.microsoft.com/office/drawing/2014/main" id="{C4DFE271-F04F-4683-A2D0-9F02887318C2}"/>
              </a:ext>
            </a:extLst>
          </p:cNvPr>
          <p:cNvPicPr>
            <a:picLocks noChangeAspect="1"/>
          </p:cNvPicPr>
          <p:nvPr/>
        </p:nvPicPr>
        <p:blipFill>
          <a:blip r:embed="rId4"/>
          <a:stretch>
            <a:fillRect/>
          </a:stretch>
        </p:blipFill>
        <p:spPr>
          <a:xfrm>
            <a:off x="20182045" y="290955"/>
            <a:ext cx="10670117" cy="4001294"/>
          </a:xfrm>
          <a:prstGeom prst="rect">
            <a:avLst/>
          </a:prstGeom>
        </p:spPr>
      </p:pic>
      <p:sp>
        <p:nvSpPr>
          <p:cNvPr id="9" name="ZoneTexte 8">
            <a:extLst>
              <a:ext uri="{FF2B5EF4-FFF2-40B4-BE49-F238E27FC236}">
                <a16:creationId xmlns:a16="http://schemas.microsoft.com/office/drawing/2014/main" id="{D7D46FC1-A6EC-4A0E-B5D8-EED8E71EA253}"/>
              </a:ext>
            </a:extLst>
          </p:cNvPr>
          <p:cNvSpPr txBox="1"/>
          <p:nvPr/>
        </p:nvSpPr>
        <p:spPr>
          <a:xfrm>
            <a:off x="669516" y="1620726"/>
            <a:ext cx="15591128" cy="2646878"/>
          </a:xfrm>
          <a:prstGeom prst="rect">
            <a:avLst/>
          </a:prstGeom>
          <a:noFill/>
        </p:spPr>
        <p:txBody>
          <a:bodyPr wrap="none" rtlCol="0">
            <a:spAutoFit/>
          </a:bodyPr>
          <a:lstStyle/>
          <a:p>
            <a:r>
              <a:rPr lang="fr-FR" sz="16600" dirty="0">
                <a:solidFill>
                  <a:schemeClr val="bg1"/>
                </a:solidFill>
                <a:latin typeface="Bahnschrift Light Condensed" panose="020B0502040204020203" pitchFamily="34" charset="0"/>
              </a:rPr>
              <a:t>STAGE DE FIN D’ETUDES</a:t>
            </a:r>
          </a:p>
        </p:txBody>
      </p:sp>
      <p:sp>
        <p:nvSpPr>
          <p:cNvPr id="10" name="ZoneTexte 9">
            <a:extLst>
              <a:ext uri="{FF2B5EF4-FFF2-40B4-BE49-F238E27FC236}">
                <a16:creationId xmlns:a16="http://schemas.microsoft.com/office/drawing/2014/main" id="{8FD8F7FD-9BB3-4223-A59F-F24184855BDC}"/>
              </a:ext>
            </a:extLst>
          </p:cNvPr>
          <p:cNvSpPr txBox="1"/>
          <p:nvPr/>
        </p:nvSpPr>
        <p:spPr>
          <a:xfrm>
            <a:off x="1571533" y="11633112"/>
            <a:ext cx="4876656" cy="830997"/>
          </a:xfrm>
          <a:prstGeom prst="rect">
            <a:avLst/>
          </a:prstGeom>
          <a:noFill/>
        </p:spPr>
        <p:txBody>
          <a:bodyPr wrap="none" rtlCol="0">
            <a:spAutoFit/>
          </a:bodyPr>
          <a:lstStyle/>
          <a:p>
            <a:r>
              <a:rPr lang="fr-FR" sz="4800" dirty="0">
                <a:latin typeface="Helvetica Neue"/>
              </a:rPr>
              <a:t>Benjamin </a:t>
            </a:r>
            <a:r>
              <a:rPr lang="fr-FR" sz="4800" dirty="0" err="1">
                <a:latin typeface="Helvetica Neue"/>
              </a:rPr>
              <a:t>Guilhot</a:t>
            </a:r>
            <a:endParaRPr lang="fr-FR" sz="4800" dirty="0">
              <a:latin typeface="Helvetica Neue"/>
            </a:endParaRPr>
          </a:p>
        </p:txBody>
      </p:sp>
      <p:sp>
        <p:nvSpPr>
          <p:cNvPr id="11" name="ZoneTexte 10">
            <a:extLst>
              <a:ext uri="{FF2B5EF4-FFF2-40B4-BE49-F238E27FC236}">
                <a16:creationId xmlns:a16="http://schemas.microsoft.com/office/drawing/2014/main" id="{754D128E-C941-42C9-B59C-0B84600250A5}"/>
              </a:ext>
            </a:extLst>
          </p:cNvPr>
          <p:cNvSpPr txBox="1"/>
          <p:nvPr/>
        </p:nvSpPr>
        <p:spPr>
          <a:xfrm>
            <a:off x="13295682" y="11586894"/>
            <a:ext cx="17556480" cy="1569660"/>
          </a:xfrm>
          <a:prstGeom prst="rect">
            <a:avLst/>
          </a:prstGeom>
          <a:noFill/>
        </p:spPr>
        <p:txBody>
          <a:bodyPr wrap="square" rtlCol="0">
            <a:spAutoFit/>
          </a:bodyPr>
          <a:lstStyle/>
          <a:p>
            <a:r>
              <a:rPr lang="fr-FR" sz="4800" dirty="0">
                <a:latin typeface="Helvetica Neue"/>
              </a:rPr>
              <a:t>Tuteur pédagogique: </a:t>
            </a:r>
            <a:r>
              <a:rPr lang="fr-FR" sz="4800" dirty="0" err="1">
                <a:latin typeface="Helvetica Neue"/>
              </a:rPr>
              <a:t>Françis</a:t>
            </a:r>
            <a:r>
              <a:rPr lang="fr-FR" sz="4800" dirty="0">
                <a:latin typeface="Helvetica Neue"/>
              </a:rPr>
              <a:t> </a:t>
            </a:r>
            <a:r>
              <a:rPr lang="fr-FR" sz="4800" dirty="0" err="1">
                <a:latin typeface="Helvetica Neue"/>
              </a:rPr>
              <a:t>Isselin</a:t>
            </a:r>
            <a:endParaRPr lang="fr-FR" sz="4800" dirty="0">
              <a:latin typeface="Helvetica Neue"/>
            </a:endParaRPr>
          </a:p>
          <a:p>
            <a:r>
              <a:rPr lang="fr-FR" sz="4800" dirty="0">
                <a:latin typeface="Helvetica Neue"/>
              </a:rPr>
              <a:t>Tuteurs Professionnels: Bertrand Delprat &amp; Benjamin Lapeyre</a:t>
            </a:r>
          </a:p>
        </p:txBody>
      </p:sp>
      <p:sp>
        <p:nvSpPr>
          <p:cNvPr id="12" name="ZoneTexte 11">
            <a:extLst>
              <a:ext uri="{FF2B5EF4-FFF2-40B4-BE49-F238E27FC236}">
                <a16:creationId xmlns:a16="http://schemas.microsoft.com/office/drawing/2014/main" id="{5B38CCEA-05CE-4774-B4CF-26153A801568}"/>
              </a:ext>
            </a:extLst>
          </p:cNvPr>
          <p:cNvSpPr txBox="1"/>
          <p:nvPr/>
        </p:nvSpPr>
        <p:spPr>
          <a:xfrm>
            <a:off x="677891" y="18593404"/>
            <a:ext cx="12208500" cy="5355312"/>
          </a:xfrm>
          <a:prstGeom prst="rect">
            <a:avLst/>
          </a:prstGeom>
          <a:noFill/>
        </p:spPr>
        <p:txBody>
          <a:bodyPr wrap="square" rtlCol="0">
            <a:spAutoFit/>
          </a:bodyPr>
          <a:lstStyle/>
          <a:p>
            <a:r>
              <a:rPr lang="fr-FR" sz="4800" u="sng" dirty="0"/>
              <a:t>Relevés sur le terrain:</a:t>
            </a:r>
          </a:p>
          <a:p>
            <a:pPr algn="just"/>
            <a:endParaRPr lang="fr-FR" sz="1400" u="sng" dirty="0"/>
          </a:p>
          <a:p>
            <a:pPr marL="857250" indent="-857250" algn="just">
              <a:buFont typeface="Arial" panose="020B0604020202020204" pitchFamily="34" charset="0"/>
              <a:buChar char="•"/>
            </a:pPr>
            <a:r>
              <a:rPr lang="fr-FR" sz="4000" dirty="0"/>
              <a:t>Recherches bibliographiques  sur le site (aires protégées, type de milieu…)</a:t>
            </a:r>
          </a:p>
          <a:p>
            <a:pPr marL="857250" indent="-857250" algn="just">
              <a:buFont typeface="Arial" panose="020B0604020202020204" pitchFamily="34" charset="0"/>
              <a:buChar char="•"/>
            </a:pPr>
            <a:r>
              <a:rPr lang="fr-FR" sz="4000" dirty="0"/>
              <a:t>Repérage sur le terrain</a:t>
            </a:r>
          </a:p>
          <a:p>
            <a:pPr marL="857250" indent="-857250" algn="just">
              <a:buFont typeface="Arial" panose="020B0604020202020204" pitchFamily="34" charset="0"/>
              <a:buChar char="•"/>
            </a:pPr>
            <a:r>
              <a:rPr lang="fr-FR" sz="4000" dirty="0"/>
              <a:t>Pose du matériel d’écoute passive (</a:t>
            </a:r>
            <a:r>
              <a:rPr lang="fr-FR" sz="4000" dirty="0" err="1"/>
              <a:t>SongMeter</a:t>
            </a:r>
            <a:r>
              <a:rPr lang="fr-FR" sz="4000" dirty="0"/>
              <a:t>, </a:t>
            </a:r>
            <a:r>
              <a:rPr lang="fr-FR" sz="4000" dirty="0" err="1"/>
              <a:t>Batcorder</a:t>
            </a:r>
            <a:r>
              <a:rPr lang="fr-FR" sz="4000" dirty="0"/>
              <a:t>)</a:t>
            </a:r>
          </a:p>
          <a:p>
            <a:pPr marL="857250" indent="-857250" algn="just">
              <a:buFont typeface="Arial" panose="020B0604020202020204" pitchFamily="34" charset="0"/>
              <a:buChar char="•"/>
            </a:pPr>
            <a:r>
              <a:rPr lang="fr-FR" sz="4000" dirty="0"/>
              <a:t>Réalisation des écoutes  actives</a:t>
            </a:r>
          </a:p>
          <a:p>
            <a:pPr marL="857250" indent="-857250" algn="just">
              <a:buFont typeface="Arial" panose="020B0604020202020204" pitchFamily="34" charset="0"/>
              <a:buChar char="•"/>
            </a:pPr>
            <a:r>
              <a:rPr lang="fr-FR" sz="4000" dirty="0"/>
              <a:t>Recherche de gîtes et des potentialités du site</a:t>
            </a:r>
            <a:endParaRPr lang="fr-FR" sz="6000" dirty="0"/>
          </a:p>
        </p:txBody>
      </p:sp>
      <p:sp>
        <p:nvSpPr>
          <p:cNvPr id="18" name="Rectangle : coins arrondis 17">
            <a:extLst>
              <a:ext uri="{FF2B5EF4-FFF2-40B4-BE49-F238E27FC236}">
                <a16:creationId xmlns:a16="http://schemas.microsoft.com/office/drawing/2014/main" id="{E1A49BCF-FED0-44B9-BD3A-D41746AD37DE}"/>
              </a:ext>
            </a:extLst>
          </p:cNvPr>
          <p:cNvSpPr/>
          <p:nvPr/>
        </p:nvSpPr>
        <p:spPr>
          <a:xfrm>
            <a:off x="981708" y="34971863"/>
            <a:ext cx="28129956" cy="4781871"/>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dirty="0"/>
          </a:p>
        </p:txBody>
      </p:sp>
      <p:pic>
        <p:nvPicPr>
          <p:cNvPr id="23" name="Image 22">
            <a:extLst>
              <a:ext uri="{FF2B5EF4-FFF2-40B4-BE49-F238E27FC236}">
                <a16:creationId xmlns:a16="http://schemas.microsoft.com/office/drawing/2014/main" id="{4D9F4CD5-9754-4E53-99E5-D043AB6A5B5B}"/>
              </a:ext>
            </a:extLst>
          </p:cNvPr>
          <p:cNvPicPr>
            <a:picLocks noChangeAspect="1"/>
          </p:cNvPicPr>
          <p:nvPr/>
        </p:nvPicPr>
        <p:blipFill rotWithShape="1">
          <a:blip r:embed="rId5"/>
          <a:srcRect l="17198" t="16087" r="16559" b="16538"/>
          <a:stretch/>
        </p:blipFill>
        <p:spPr>
          <a:xfrm>
            <a:off x="-12495883" y="32001642"/>
            <a:ext cx="853450" cy="868038"/>
          </a:xfrm>
          <a:prstGeom prst="rect">
            <a:avLst/>
          </a:prstGeom>
        </p:spPr>
      </p:pic>
      <p:pic>
        <p:nvPicPr>
          <p:cNvPr id="25" name="Image 24">
            <a:extLst>
              <a:ext uri="{FF2B5EF4-FFF2-40B4-BE49-F238E27FC236}">
                <a16:creationId xmlns:a16="http://schemas.microsoft.com/office/drawing/2014/main" id="{9319F851-F741-4A5A-A712-62F76501915C}"/>
              </a:ext>
            </a:extLst>
          </p:cNvPr>
          <p:cNvPicPr>
            <a:picLocks noChangeAspect="1"/>
          </p:cNvPicPr>
          <p:nvPr/>
        </p:nvPicPr>
        <p:blipFill>
          <a:blip r:embed="rId6"/>
          <a:stretch>
            <a:fillRect/>
          </a:stretch>
        </p:blipFill>
        <p:spPr>
          <a:xfrm>
            <a:off x="-12511579" y="30774522"/>
            <a:ext cx="853450" cy="853450"/>
          </a:xfrm>
          <a:prstGeom prst="rect">
            <a:avLst/>
          </a:prstGeom>
        </p:spPr>
      </p:pic>
      <p:pic>
        <p:nvPicPr>
          <p:cNvPr id="27" name="Image 26">
            <a:extLst>
              <a:ext uri="{FF2B5EF4-FFF2-40B4-BE49-F238E27FC236}">
                <a16:creationId xmlns:a16="http://schemas.microsoft.com/office/drawing/2014/main" id="{B7B72E48-3408-4F68-A000-8A59E1A94474}"/>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475" b="95763" l="9524" r="93651">
                        <a14:foregroundMark x1="26190" y1="50000" x2="26190" y2="50000"/>
                        <a14:foregroundMark x1="37302" y1="66949" x2="37302" y2="66949"/>
                        <a14:foregroundMark x1="50794" y1="82203" x2="50794" y2="82203"/>
                        <a14:foregroundMark x1="27778" y1="37288" x2="27778" y2="37288"/>
                        <a14:foregroundMark x1="59524" y1="15254" x2="59524" y2="15254"/>
                        <a14:foregroundMark x1="83333" y1="43220" x2="83333" y2="43220"/>
                        <a14:foregroundMark x1="69048" y1="41525" x2="69048" y2="41525"/>
                        <a14:foregroundMark x1="58730" y1="38136" x2="58730" y2="38136"/>
                        <a14:foregroundMark x1="43651" y1="56780" x2="43651" y2="56780"/>
                        <a14:foregroundMark x1="61111" y1="19492" x2="61111" y2="19492"/>
                        <a14:foregroundMark x1="41270" y1="35593" x2="41270" y2="35593"/>
                        <a14:foregroundMark x1="30952" y1="31356" x2="30952" y2="31356"/>
                        <a14:foregroundMark x1="22222" y1="35593" x2="22222" y2="35593"/>
                        <a14:foregroundMark x1="19841" y1="46610" x2="19841" y2="46610"/>
                        <a14:foregroundMark x1="28571" y1="61017" x2="28571" y2="61017"/>
                        <a14:foregroundMark x1="31746" y1="53390" x2="31746" y2="53390"/>
                        <a14:foregroundMark x1="45238" y1="70339" x2="45238" y2="70339"/>
                        <a14:foregroundMark x1="43651" y1="77966" x2="43651" y2="77966"/>
                        <a14:foregroundMark x1="56349" y1="84746" x2="56349" y2="84746"/>
                        <a14:foregroundMark x1="57143" y1="35593" x2="57143" y2="35593"/>
                      </a14:backgroundRemoval>
                    </a14:imgEffect>
                  </a14:imgLayer>
                </a14:imgProps>
              </a:ext>
            </a:extLst>
          </a:blip>
          <a:stretch>
            <a:fillRect/>
          </a:stretch>
        </p:blipFill>
        <p:spPr>
          <a:xfrm>
            <a:off x="-8217979" y="34761447"/>
            <a:ext cx="1064605" cy="997011"/>
          </a:xfrm>
          <a:prstGeom prst="rect">
            <a:avLst/>
          </a:prstGeom>
        </p:spPr>
      </p:pic>
      <p:pic>
        <p:nvPicPr>
          <p:cNvPr id="31" name="Image 30">
            <a:extLst>
              <a:ext uri="{FF2B5EF4-FFF2-40B4-BE49-F238E27FC236}">
                <a16:creationId xmlns:a16="http://schemas.microsoft.com/office/drawing/2014/main" id="{23E3B066-E351-4B94-B75A-0C136E81B2CB}"/>
              </a:ext>
            </a:extLst>
          </p:cNvPr>
          <p:cNvPicPr>
            <a:picLocks noChangeAspect="1"/>
          </p:cNvPicPr>
          <p:nvPr/>
        </p:nvPicPr>
        <p:blipFill>
          <a:blip r:embed="rId9"/>
          <a:stretch>
            <a:fillRect/>
          </a:stretch>
        </p:blipFill>
        <p:spPr>
          <a:xfrm>
            <a:off x="-10515129" y="34445255"/>
            <a:ext cx="1024279" cy="1128983"/>
          </a:xfrm>
          <a:prstGeom prst="rect">
            <a:avLst/>
          </a:prstGeom>
        </p:spPr>
      </p:pic>
      <p:cxnSp>
        <p:nvCxnSpPr>
          <p:cNvPr id="5" name="Connecteur droit 4">
            <a:extLst>
              <a:ext uri="{FF2B5EF4-FFF2-40B4-BE49-F238E27FC236}">
                <a16:creationId xmlns:a16="http://schemas.microsoft.com/office/drawing/2014/main" id="{3CA830B3-D403-4E19-9679-FD1456DD35CD}"/>
              </a:ext>
            </a:extLst>
          </p:cNvPr>
          <p:cNvCxnSpPr>
            <a:cxnSpLocks/>
          </p:cNvCxnSpPr>
          <p:nvPr/>
        </p:nvCxnSpPr>
        <p:spPr>
          <a:xfrm>
            <a:off x="14752920" y="18837647"/>
            <a:ext cx="83708" cy="767847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9" name="Rectangle : coins arrondis 28">
            <a:extLst>
              <a:ext uri="{FF2B5EF4-FFF2-40B4-BE49-F238E27FC236}">
                <a16:creationId xmlns:a16="http://schemas.microsoft.com/office/drawing/2014/main" id="{B7ABB7A6-EEFE-41D9-B29C-541CBFD7B075}"/>
              </a:ext>
            </a:extLst>
          </p:cNvPr>
          <p:cNvSpPr/>
          <p:nvPr/>
        </p:nvSpPr>
        <p:spPr>
          <a:xfrm>
            <a:off x="1373607" y="13656090"/>
            <a:ext cx="28129956" cy="3918509"/>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ZoneTexte 18">
            <a:extLst>
              <a:ext uri="{FF2B5EF4-FFF2-40B4-BE49-F238E27FC236}">
                <a16:creationId xmlns:a16="http://schemas.microsoft.com/office/drawing/2014/main" id="{9EFA7FCD-3A18-48F5-8E32-4652626A030B}"/>
              </a:ext>
            </a:extLst>
          </p:cNvPr>
          <p:cNvSpPr txBox="1"/>
          <p:nvPr/>
        </p:nvSpPr>
        <p:spPr>
          <a:xfrm>
            <a:off x="1407222" y="14966836"/>
            <a:ext cx="28129956" cy="1938992"/>
          </a:xfrm>
          <a:prstGeom prst="rect">
            <a:avLst/>
          </a:prstGeom>
          <a:noFill/>
        </p:spPr>
        <p:txBody>
          <a:bodyPr wrap="square" rtlCol="0">
            <a:spAutoFit/>
          </a:bodyPr>
          <a:lstStyle/>
          <a:p>
            <a:pPr algn="just"/>
            <a:r>
              <a:rPr lang="fr-FR" sz="4000" dirty="0" err="1"/>
              <a:t>Calidris</a:t>
            </a:r>
            <a:r>
              <a:rPr lang="fr-FR" sz="4000" dirty="0"/>
              <a:t> est un bureau d’étude spécialisé dans la réalisation des volets faune et flore des dossiers réglementaires (Etudes d’impact, Etudes d’incidence Natura 2000, Dossier de dérogation pour espèces protégées, suivis d’activité et de mortalité…). Les équipes de </a:t>
            </a:r>
            <a:r>
              <a:rPr lang="fr-FR" sz="4000" dirty="0" err="1"/>
              <a:t>Calidris</a:t>
            </a:r>
            <a:r>
              <a:rPr lang="fr-FR" sz="4000" dirty="0"/>
              <a:t> interviennent majoritairement dans le cadre de projets </a:t>
            </a:r>
            <a:r>
              <a:rPr lang="fr-FR" sz="4000" dirty="0" err="1"/>
              <a:t>EnR</a:t>
            </a:r>
            <a:r>
              <a:rPr lang="fr-FR" sz="4000" dirty="0"/>
              <a:t> (éoliens terrestre et offshore, photovoltaïque…).</a:t>
            </a:r>
            <a:endParaRPr lang="fr-FR" sz="6000" dirty="0"/>
          </a:p>
        </p:txBody>
      </p:sp>
      <p:cxnSp>
        <p:nvCxnSpPr>
          <p:cNvPr id="32" name="Connecteur droit 31">
            <a:extLst>
              <a:ext uri="{FF2B5EF4-FFF2-40B4-BE49-F238E27FC236}">
                <a16:creationId xmlns:a16="http://schemas.microsoft.com/office/drawing/2014/main" id="{D1F34F81-5246-4DA8-88A2-1BB504A7DBE9}"/>
              </a:ext>
            </a:extLst>
          </p:cNvPr>
          <p:cNvCxnSpPr>
            <a:cxnSpLocks/>
          </p:cNvCxnSpPr>
          <p:nvPr/>
        </p:nvCxnSpPr>
        <p:spPr>
          <a:xfrm flipH="1">
            <a:off x="669516" y="27057488"/>
            <a:ext cx="2884763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3D4B6526-8427-48D2-B4DC-3615896C7F00}"/>
              </a:ext>
            </a:extLst>
          </p:cNvPr>
          <p:cNvSpPr txBox="1"/>
          <p:nvPr/>
        </p:nvSpPr>
        <p:spPr>
          <a:xfrm>
            <a:off x="1933200" y="13649572"/>
            <a:ext cx="6812506" cy="1154932"/>
          </a:xfrm>
          <a:prstGeom prst="rect">
            <a:avLst/>
          </a:prstGeom>
          <a:noFill/>
        </p:spPr>
        <p:txBody>
          <a:bodyPr wrap="none" rtlCol="0">
            <a:spAutoFit/>
          </a:bodyPr>
          <a:lstStyle/>
          <a:p>
            <a:r>
              <a:rPr lang="fr-FR" sz="6000" b="1" u="sng" dirty="0"/>
              <a:t>Organisme d’accueil</a:t>
            </a:r>
            <a:r>
              <a:rPr lang="fr-FR" b="1" u="sng" dirty="0"/>
              <a:t>:</a:t>
            </a:r>
          </a:p>
        </p:txBody>
      </p:sp>
      <p:sp>
        <p:nvSpPr>
          <p:cNvPr id="6" name="ZoneTexte 5">
            <a:extLst>
              <a:ext uri="{FF2B5EF4-FFF2-40B4-BE49-F238E27FC236}">
                <a16:creationId xmlns:a16="http://schemas.microsoft.com/office/drawing/2014/main" id="{DA5C6881-B3B8-4548-9AB7-110885D59574}"/>
              </a:ext>
            </a:extLst>
          </p:cNvPr>
          <p:cNvSpPr txBox="1"/>
          <p:nvPr/>
        </p:nvSpPr>
        <p:spPr>
          <a:xfrm>
            <a:off x="1933200" y="34971864"/>
            <a:ext cx="8295669" cy="1015663"/>
          </a:xfrm>
          <a:prstGeom prst="rect">
            <a:avLst/>
          </a:prstGeom>
          <a:noFill/>
        </p:spPr>
        <p:txBody>
          <a:bodyPr wrap="none" rtlCol="0">
            <a:spAutoFit/>
          </a:bodyPr>
          <a:lstStyle/>
          <a:p>
            <a:pPr algn="ctr"/>
            <a:r>
              <a:rPr lang="fr-FR" sz="6000" b="1" u="sng" dirty="0"/>
              <a:t>Compétences mobilisées:</a:t>
            </a:r>
            <a:endParaRPr lang="fr-FR" sz="6000" b="1" dirty="0"/>
          </a:p>
        </p:txBody>
      </p:sp>
      <p:sp>
        <p:nvSpPr>
          <p:cNvPr id="24" name="ZoneTexte 23">
            <a:extLst>
              <a:ext uri="{FF2B5EF4-FFF2-40B4-BE49-F238E27FC236}">
                <a16:creationId xmlns:a16="http://schemas.microsoft.com/office/drawing/2014/main" id="{EA8E1A70-22C7-47FB-8783-17827589A7EB}"/>
              </a:ext>
            </a:extLst>
          </p:cNvPr>
          <p:cNvSpPr txBox="1"/>
          <p:nvPr/>
        </p:nvSpPr>
        <p:spPr>
          <a:xfrm>
            <a:off x="1914068" y="36020438"/>
            <a:ext cx="11824069" cy="3170099"/>
          </a:xfrm>
          <a:prstGeom prst="rect">
            <a:avLst/>
          </a:prstGeom>
          <a:noFill/>
        </p:spPr>
        <p:txBody>
          <a:bodyPr wrap="square" rtlCol="0">
            <a:spAutoFit/>
          </a:bodyPr>
          <a:lstStyle/>
          <a:p>
            <a:pPr marL="685800" indent="-685800" algn="just">
              <a:buFont typeface="Arial" panose="020B0604020202020204" pitchFamily="34" charset="0"/>
              <a:buChar char="•"/>
            </a:pPr>
            <a:r>
              <a:rPr lang="fr-FR" sz="4000" dirty="0"/>
              <a:t>Capacité d’intégration dans une équipe</a:t>
            </a:r>
          </a:p>
          <a:p>
            <a:pPr marL="685800" indent="-685800" algn="just">
              <a:buFont typeface="Arial" panose="020B0604020202020204" pitchFamily="34" charset="0"/>
              <a:buChar char="•"/>
            </a:pPr>
            <a:r>
              <a:rPr lang="fr-FR" sz="4000" dirty="0"/>
              <a:t>Capacité de discernement, d’analyse et de synthèse</a:t>
            </a:r>
          </a:p>
          <a:p>
            <a:pPr marL="685800" indent="-685800" algn="just">
              <a:buFont typeface="Arial" panose="020B0604020202020204" pitchFamily="34" charset="0"/>
              <a:buChar char="•"/>
            </a:pPr>
            <a:r>
              <a:rPr lang="fr-FR" sz="4000" dirty="0"/>
              <a:t>Aptitude à effectuer des activités de recherche et à mobiliser des ressources</a:t>
            </a:r>
          </a:p>
          <a:p>
            <a:pPr marL="685800" indent="-685800" algn="just">
              <a:buFont typeface="Arial" panose="020B0604020202020204" pitchFamily="34" charset="0"/>
              <a:buChar char="•"/>
            </a:pPr>
            <a:r>
              <a:rPr lang="fr-FR" sz="4000" dirty="0"/>
              <a:t>Aptitude à évoluer sur le terrain</a:t>
            </a:r>
          </a:p>
        </p:txBody>
      </p:sp>
      <p:sp>
        <p:nvSpPr>
          <p:cNvPr id="15" name="ZoneTexte 14">
            <a:extLst>
              <a:ext uri="{FF2B5EF4-FFF2-40B4-BE49-F238E27FC236}">
                <a16:creationId xmlns:a16="http://schemas.microsoft.com/office/drawing/2014/main" id="{0744238E-9311-4AAB-B3E1-2200A70B5F01}"/>
              </a:ext>
            </a:extLst>
          </p:cNvPr>
          <p:cNvSpPr txBox="1"/>
          <p:nvPr/>
        </p:nvSpPr>
        <p:spPr>
          <a:xfrm>
            <a:off x="15291100" y="35648402"/>
            <a:ext cx="12358687" cy="4848250"/>
          </a:xfrm>
          <a:prstGeom prst="rect">
            <a:avLst/>
          </a:prstGeom>
          <a:noFill/>
        </p:spPr>
        <p:txBody>
          <a:bodyPr wrap="square" rtlCol="0">
            <a:spAutoFit/>
          </a:bodyPr>
          <a:lstStyle/>
          <a:p>
            <a:pPr marL="685800" indent="-685800" algn="just">
              <a:buFont typeface="Arial" panose="020B0604020202020204" pitchFamily="34" charset="0"/>
              <a:buChar char="•"/>
            </a:pPr>
            <a:r>
              <a:rPr lang="fr-FR" sz="4000" dirty="0"/>
              <a:t>Mobilisation de compétences et de connaissances techniques</a:t>
            </a:r>
          </a:p>
          <a:p>
            <a:pPr marL="685800" indent="-685800" algn="just">
              <a:buFont typeface="Arial" panose="020B0604020202020204" pitchFamily="34" charset="0"/>
              <a:buChar char="•"/>
            </a:pPr>
            <a:r>
              <a:rPr lang="fr-FR" sz="4000" dirty="0"/>
              <a:t>Maîtrise de l’anglais</a:t>
            </a:r>
          </a:p>
          <a:p>
            <a:pPr marL="685800" indent="-685800" algn="just">
              <a:buFont typeface="Arial" panose="020B0604020202020204" pitchFamily="34" charset="0"/>
              <a:buChar char="•"/>
            </a:pPr>
            <a:r>
              <a:rPr lang="fr-FR" sz="4000" dirty="0"/>
              <a:t>Maîtrise des outils informatiques liés à l’analyse et à la cartographie (</a:t>
            </a:r>
            <a:r>
              <a:rPr lang="fr-FR" sz="4000" dirty="0" err="1"/>
              <a:t>Qgis</a:t>
            </a:r>
            <a:r>
              <a:rPr lang="fr-FR" sz="4000" dirty="0"/>
              <a:t>, </a:t>
            </a:r>
            <a:r>
              <a:rPr lang="fr-FR" sz="4000" dirty="0" err="1"/>
              <a:t>Kaleidoscope</a:t>
            </a:r>
            <a:r>
              <a:rPr lang="fr-FR" sz="4000" dirty="0"/>
              <a:t>, R, </a:t>
            </a:r>
            <a:r>
              <a:rPr lang="fr-FR" sz="4000" dirty="0" err="1"/>
              <a:t>ScanneR</a:t>
            </a:r>
            <a:r>
              <a:rPr lang="fr-FR" sz="4000" dirty="0"/>
              <a:t>, </a:t>
            </a:r>
            <a:r>
              <a:rPr lang="fr-FR" sz="4000" dirty="0" err="1"/>
              <a:t>Batsound</a:t>
            </a:r>
            <a:r>
              <a:rPr lang="fr-FR" sz="4000" dirty="0"/>
              <a:t>…)</a:t>
            </a:r>
          </a:p>
          <a:p>
            <a:endParaRPr lang="fr-FR" dirty="0"/>
          </a:p>
        </p:txBody>
      </p:sp>
      <p:pic>
        <p:nvPicPr>
          <p:cNvPr id="13" name="Image 12">
            <a:extLst>
              <a:ext uri="{FF2B5EF4-FFF2-40B4-BE49-F238E27FC236}">
                <a16:creationId xmlns:a16="http://schemas.microsoft.com/office/drawing/2014/main" id="{4E47D594-5AEB-4794-B4ED-8F437294C561}"/>
              </a:ext>
            </a:extLst>
          </p:cNvPr>
          <p:cNvPicPr>
            <a:picLocks noChangeAspect="1"/>
          </p:cNvPicPr>
          <p:nvPr/>
        </p:nvPicPr>
        <p:blipFill>
          <a:blip r:embed="rId10"/>
          <a:stretch>
            <a:fillRect/>
          </a:stretch>
        </p:blipFill>
        <p:spPr>
          <a:xfrm>
            <a:off x="2978196" y="24027964"/>
            <a:ext cx="6920789" cy="2862202"/>
          </a:xfrm>
          <a:prstGeom prst="rect">
            <a:avLst/>
          </a:prstGeom>
        </p:spPr>
      </p:pic>
      <p:sp>
        <p:nvSpPr>
          <p:cNvPr id="26" name="ZoneTexte 25">
            <a:extLst>
              <a:ext uri="{FF2B5EF4-FFF2-40B4-BE49-F238E27FC236}">
                <a16:creationId xmlns:a16="http://schemas.microsoft.com/office/drawing/2014/main" id="{D39E25A8-BA70-44B7-9F96-201316B103C2}"/>
              </a:ext>
            </a:extLst>
          </p:cNvPr>
          <p:cNvSpPr txBox="1"/>
          <p:nvPr/>
        </p:nvSpPr>
        <p:spPr>
          <a:xfrm>
            <a:off x="7508358" y="17454082"/>
            <a:ext cx="10853484" cy="1107996"/>
          </a:xfrm>
          <a:prstGeom prst="rect">
            <a:avLst/>
          </a:prstGeom>
          <a:noFill/>
        </p:spPr>
        <p:txBody>
          <a:bodyPr wrap="none" rtlCol="0">
            <a:spAutoFit/>
          </a:bodyPr>
          <a:lstStyle/>
          <a:p>
            <a:r>
              <a:rPr lang="fr-FR" sz="6000" b="1" u="sng" dirty="0"/>
              <a:t>Déroulement</a:t>
            </a:r>
            <a:r>
              <a:rPr lang="fr-FR" sz="6600" b="1" u="sng" dirty="0"/>
              <a:t> </a:t>
            </a:r>
            <a:r>
              <a:rPr lang="fr-FR" sz="6000" b="1" u="sng" dirty="0"/>
              <a:t>d’une mission type:</a:t>
            </a:r>
            <a:endParaRPr lang="fr-FR" sz="7200" b="1" u="sng" dirty="0"/>
          </a:p>
        </p:txBody>
      </p:sp>
      <p:sp>
        <p:nvSpPr>
          <p:cNvPr id="16" name="ZoneTexte 15">
            <a:extLst>
              <a:ext uri="{FF2B5EF4-FFF2-40B4-BE49-F238E27FC236}">
                <a16:creationId xmlns:a16="http://schemas.microsoft.com/office/drawing/2014/main" id="{712904AD-DB51-41CE-9917-62878B677DAE}"/>
              </a:ext>
            </a:extLst>
          </p:cNvPr>
          <p:cNvSpPr txBox="1"/>
          <p:nvPr/>
        </p:nvSpPr>
        <p:spPr>
          <a:xfrm>
            <a:off x="687840" y="26282431"/>
            <a:ext cx="3484031" cy="461665"/>
          </a:xfrm>
          <a:prstGeom prst="rect">
            <a:avLst/>
          </a:prstGeom>
          <a:noFill/>
        </p:spPr>
        <p:txBody>
          <a:bodyPr wrap="none" rtlCol="0">
            <a:spAutoFit/>
          </a:bodyPr>
          <a:lstStyle/>
          <a:p>
            <a:r>
              <a:rPr lang="fr-FR" sz="2400" i="1" dirty="0"/>
              <a:t>SM2 par </a:t>
            </a:r>
            <a:r>
              <a:rPr lang="fr-FR" sz="2400" i="1" dirty="0" err="1"/>
              <a:t>Wildlife</a:t>
            </a:r>
            <a:r>
              <a:rPr lang="fr-FR" sz="2400" i="1" dirty="0"/>
              <a:t> </a:t>
            </a:r>
            <a:r>
              <a:rPr lang="fr-FR" sz="2400" i="1" dirty="0" err="1"/>
              <a:t>Acoustics</a:t>
            </a:r>
            <a:endParaRPr lang="fr-FR" sz="2400" i="1" dirty="0"/>
          </a:p>
        </p:txBody>
      </p:sp>
      <p:sp>
        <p:nvSpPr>
          <p:cNvPr id="28" name="ZoneTexte 27">
            <a:extLst>
              <a:ext uri="{FF2B5EF4-FFF2-40B4-BE49-F238E27FC236}">
                <a16:creationId xmlns:a16="http://schemas.microsoft.com/office/drawing/2014/main" id="{406E658C-A664-4839-B608-1C667B58FA1A}"/>
              </a:ext>
            </a:extLst>
          </p:cNvPr>
          <p:cNvSpPr txBox="1"/>
          <p:nvPr/>
        </p:nvSpPr>
        <p:spPr>
          <a:xfrm>
            <a:off x="16000534" y="18582984"/>
            <a:ext cx="13503021" cy="3955698"/>
          </a:xfrm>
          <a:prstGeom prst="rect">
            <a:avLst/>
          </a:prstGeom>
          <a:noFill/>
        </p:spPr>
        <p:txBody>
          <a:bodyPr wrap="square" rtlCol="0">
            <a:spAutoFit/>
          </a:bodyPr>
          <a:lstStyle/>
          <a:p>
            <a:r>
              <a:rPr lang="fr-FR" sz="4800" u="sng" dirty="0"/>
              <a:t>Traitement et analyse des données:</a:t>
            </a:r>
          </a:p>
          <a:p>
            <a:pPr algn="just"/>
            <a:endParaRPr lang="fr-FR" sz="1400" u="sng" dirty="0"/>
          </a:p>
          <a:p>
            <a:pPr marL="857250" indent="-857250" algn="just">
              <a:buFont typeface="Arial" panose="020B0604020202020204" pitchFamily="34" charset="0"/>
              <a:buChar char="•"/>
            </a:pPr>
            <a:r>
              <a:rPr lang="fr-FR" sz="4000" dirty="0"/>
              <a:t>Traitement des sons à l’aide de logiciels spécialisés</a:t>
            </a:r>
          </a:p>
          <a:p>
            <a:pPr marL="857250" indent="-857250" algn="just">
              <a:buFont typeface="Arial" panose="020B0604020202020204" pitchFamily="34" charset="0"/>
              <a:buChar char="•"/>
            </a:pPr>
            <a:r>
              <a:rPr lang="fr-FR" sz="4000" dirty="0"/>
              <a:t>Analyse et interprétation des résultats</a:t>
            </a:r>
          </a:p>
          <a:p>
            <a:pPr marL="857250" indent="-857250" algn="just">
              <a:buFont typeface="Arial" panose="020B0604020202020204" pitchFamily="34" charset="0"/>
              <a:buChar char="•"/>
            </a:pPr>
            <a:r>
              <a:rPr lang="fr-FR" sz="4000" dirty="0"/>
              <a:t>Synthèse des enjeux</a:t>
            </a:r>
            <a:endParaRPr lang="fr-FR" sz="6000" dirty="0"/>
          </a:p>
          <a:p>
            <a:endParaRPr lang="fr-FR" dirty="0"/>
          </a:p>
        </p:txBody>
      </p:sp>
      <p:pic>
        <p:nvPicPr>
          <p:cNvPr id="21" name="Image 20">
            <a:extLst>
              <a:ext uri="{FF2B5EF4-FFF2-40B4-BE49-F238E27FC236}">
                <a16:creationId xmlns:a16="http://schemas.microsoft.com/office/drawing/2014/main" id="{468661A4-D1C4-4ED4-AE0C-F1B1C2BC4F1E}"/>
              </a:ext>
            </a:extLst>
          </p:cNvPr>
          <p:cNvPicPr>
            <a:picLocks noChangeAspect="1"/>
          </p:cNvPicPr>
          <p:nvPr/>
        </p:nvPicPr>
        <p:blipFill>
          <a:blip r:embed="rId11"/>
          <a:stretch>
            <a:fillRect/>
          </a:stretch>
        </p:blipFill>
        <p:spPr>
          <a:xfrm>
            <a:off x="16883923" y="21467743"/>
            <a:ext cx="8713603" cy="5197906"/>
          </a:xfrm>
          <a:prstGeom prst="rect">
            <a:avLst/>
          </a:prstGeom>
        </p:spPr>
      </p:pic>
      <p:sp>
        <p:nvSpPr>
          <p:cNvPr id="33" name="ZoneTexte 32">
            <a:extLst>
              <a:ext uri="{FF2B5EF4-FFF2-40B4-BE49-F238E27FC236}">
                <a16:creationId xmlns:a16="http://schemas.microsoft.com/office/drawing/2014/main" id="{12542192-62A9-47C6-828B-9F6C8999BCBC}"/>
              </a:ext>
            </a:extLst>
          </p:cNvPr>
          <p:cNvSpPr txBox="1"/>
          <p:nvPr/>
        </p:nvSpPr>
        <p:spPr>
          <a:xfrm>
            <a:off x="24401571" y="26574828"/>
            <a:ext cx="3292953" cy="461665"/>
          </a:xfrm>
          <a:prstGeom prst="rect">
            <a:avLst/>
          </a:prstGeom>
          <a:noFill/>
        </p:spPr>
        <p:txBody>
          <a:bodyPr wrap="none" rtlCol="0">
            <a:spAutoFit/>
          </a:bodyPr>
          <a:lstStyle/>
          <a:p>
            <a:r>
              <a:rPr lang="fr-FR" sz="2400" i="1" dirty="0" err="1"/>
              <a:t>Batsound</a:t>
            </a:r>
            <a:r>
              <a:rPr lang="fr-FR" sz="2400" i="1" dirty="0"/>
              <a:t>® par </a:t>
            </a:r>
            <a:r>
              <a:rPr lang="fr-FR" sz="2400" i="1" dirty="0" err="1"/>
              <a:t>Petersson</a:t>
            </a:r>
            <a:endParaRPr lang="fr-FR" sz="2400" i="1" dirty="0"/>
          </a:p>
        </p:txBody>
      </p:sp>
      <p:sp>
        <p:nvSpPr>
          <p:cNvPr id="34" name="ZoneTexte 33">
            <a:extLst>
              <a:ext uri="{FF2B5EF4-FFF2-40B4-BE49-F238E27FC236}">
                <a16:creationId xmlns:a16="http://schemas.microsoft.com/office/drawing/2014/main" id="{AB334310-02B0-4E02-B2A8-3B186AEAEC59}"/>
              </a:ext>
            </a:extLst>
          </p:cNvPr>
          <p:cNvSpPr txBox="1"/>
          <p:nvPr/>
        </p:nvSpPr>
        <p:spPr>
          <a:xfrm>
            <a:off x="530406" y="27921429"/>
            <a:ext cx="8097312" cy="5386090"/>
          </a:xfrm>
          <a:prstGeom prst="rect">
            <a:avLst/>
          </a:prstGeom>
          <a:noFill/>
        </p:spPr>
        <p:txBody>
          <a:bodyPr wrap="square" rtlCol="0">
            <a:spAutoFit/>
          </a:bodyPr>
          <a:lstStyle/>
          <a:p>
            <a:r>
              <a:rPr lang="fr-FR" sz="4800" u="sng" dirty="0"/>
              <a:t>Rédaction et cartographie:</a:t>
            </a:r>
          </a:p>
          <a:p>
            <a:endParaRPr lang="fr-FR" sz="1600" u="sng" dirty="0"/>
          </a:p>
          <a:p>
            <a:pPr marL="857250" indent="-857250" algn="just">
              <a:buFont typeface="Arial" panose="020B0604020202020204" pitchFamily="34" charset="0"/>
              <a:buChar char="•"/>
            </a:pPr>
            <a:r>
              <a:rPr lang="fr-FR" sz="4000" dirty="0"/>
              <a:t>Rédaction de rapports intermédiaires tout au long du projet</a:t>
            </a:r>
          </a:p>
          <a:p>
            <a:pPr marL="857250" indent="-857250" algn="just">
              <a:buFont typeface="Arial" panose="020B0604020202020204" pitchFamily="34" charset="0"/>
              <a:buChar char="•"/>
            </a:pPr>
            <a:r>
              <a:rPr lang="fr-FR" sz="4000" dirty="0"/>
              <a:t>Rédaction du volet chiroptères de l’étude finale</a:t>
            </a:r>
          </a:p>
          <a:p>
            <a:pPr marL="857250" indent="-857250" algn="just">
              <a:buFont typeface="Arial" panose="020B0604020202020204" pitchFamily="34" charset="0"/>
              <a:buChar char="•"/>
            </a:pPr>
            <a:r>
              <a:rPr lang="fr-FR" sz="4000" dirty="0"/>
              <a:t>Cartographie des enjeux sur la Zone d’Implantation Potentielle</a:t>
            </a:r>
            <a:endParaRPr lang="fr-FR" sz="6000" dirty="0"/>
          </a:p>
        </p:txBody>
      </p:sp>
      <p:pic>
        <p:nvPicPr>
          <p:cNvPr id="22" name="Image 21">
            <a:extLst>
              <a:ext uri="{FF2B5EF4-FFF2-40B4-BE49-F238E27FC236}">
                <a16:creationId xmlns:a16="http://schemas.microsoft.com/office/drawing/2014/main" id="{8CE2D191-A4EC-4B07-8A43-523CA6AFC91C}"/>
              </a:ext>
            </a:extLst>
          </p:cNvPr>
          <p:cNvPicPr>
            <a:picLocks noChangeAspect="1"/>
          </p:cNvPicPr>
          <p:nvPr/>
        </p:nvPicPr>
        <p:blipFill>
          <a:blip r:embed="rId12"/>
          <a:stretch>
            <a:fillRect/>
          </a:stretch>
        </p:blipFill>
        <p:spPr>
          <a:xfrm>
            <a:off x="8891232" y="27392528"/>
            <a:ext cx="10155893" cy="7195377"/>
          </a:xfrm>
          <a:prstGeom prst="rect">
            <a:avLst/>
          </a:prstGeom>
        </p:spPr>
      </p:pic>
      <p:pic>
        <p:nvPicPr>
          <p:cNvPr id="36" name="Image 35">
            <a:extLst>
              <a:ext uri="{FF2B5EF4-FFF2-40B4-BE49-F238E27FC236}">
                <a16:creationId xmlns:a16="http://schemas.microsoft.com/office/drawing/2014/main" id="{1BD9AE5D-1260-41DF-A7D6-41E950422755}"/>
              </a:ext>
            </a:extLst>
          </p:cNvPr>
          <p:cNvPicPr>
            <a:picLocks noChangeAspect="1"/>
          </p:cNvPicPr>
          <p:nvPr/>
        </p:nvPicPr>
        <p:blipFill>
          <a:blip r:embed="rId13"/>
          <a:stretch>
            <a:fillRect/>
          </a:stretch>
        </p:blipFill>
        <p:spPr>
          <a:xfrm>
            <a:off x="19236470" y="27422025"/>
            <a:ext cx="10161258" cy="7195377"/>
          </a:xfrm>
          <a:prstGeom prst="rect">
            <a:avLst/>
          </a:prstGeom>
        </p:spPr>
      </p:pic>
    </p:spTree>
    <p:extLst>
      <p:ext uri="{BB962C8B-B14F-4D97-AF65-F5344CB8AC3E}">
        <p14:creationId xmlns:p14="http://schemas.microsoft.com/office/powerpoint/2010/main" val="1613032633"/>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610</TotalTime>
  <Words>268</Words>
  <Application>Microsoft Office PowerPoint</Application>
  <PresentationFormat>Personnalisé</PresentationFormat>
  <Paragraphs>35</Paragraphs>
  <Slides>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vt:i4>
      </vt:variant>
    </vt:vector>
  </HeadingPairs>
  <TitlesOfParts>
    <vt:vector size="7" baseType="lpstr">
      <vt:lpstr>Arial</vt:lpstr>
      <vt:lpstr>Bahnschrift Light Condensed</vt:lpstr>
      <vt:lpstr>Calibri</vt:lpstr>
      <vt:lpstr>Calibri Light</vt:lpstr>
      <vt:lpstr>Helvetica Neue</vt:lpstr>
      <vt:lpstr>Thème Office</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de Microsoft Office</dc:creator>
  <cp:lastModifiedBy>bengu</cp:lastModifiedBy>
  <cp:revision>33</cp:revision>
  <dcterms:created xsi:type="dcterms:W3CDTF">2018-05-28T07:34:57Z</dcterms:created>
  <dcterms:modified xsi:type="dcterms:W3CDTF">2019-08-26T17:45:06Z</dcterms:modified>
</cp:coreProperties>
</file>