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86" r:id="rId11"/>
    <p:sldId id="268" r:id="rId12"/>
    <p:sldId id="265" r:id="rId13"/>
    <p:sldId id="266" r:id="rId14"/>
    <p:sldId id="287" r:id="rId15"/>
    <p:sldId id="285" r:id="rId16"/>
    <p:sldId id="272" r:id="rId17"/>
    <p:sldId id="273" r:id="rId18"/>
    <p:sldId id="274" r:id="rId19"/>
    <p:sldId id="275" r:id="rId20"/>
    <p:sldId id="284" r:id="rId21"/>
    <p:sldId id="269" r:id="rId22"/>
    <p:sldId id="270" r:id="rId23"/>
    <p:sldId id="276" r:id="rId24"/>
    <p:sldId id="277" r:id="rId25"/>
    <p:sldId id="278" r:id="rId26"/>
    <p:sldId id="279" r:id="rId27"/>
    <p:sldId id="280" r:id="rId28"/>
    <p:sldId id="281" r:id="rId2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58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750" autoAdjust="0"/>
  </p:normalViewPr>
  <p:slideViewPr>
    <p:cSldViewPr snapToGrid="0">
      <p:cViewPr varScale="1">
        <p:scale>
          <a:sx n="91" d="100"/>
          <a:sy n="91" d="100"/>
        </p:scale>
        <p:origin x="754" y="62"/>
      </p:cViewPr>
      <p:guideLst>
        <p:guide orient="horz" pos="158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9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altLang="zh-CN"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 name="Google Shape;7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4da7e6efdd_1_3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g4da7e6efdd_1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1" name="Google Shape;421;g4da7e6efdd_1_3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e43e31bec_0_1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g4e43e31bec_0_1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CN" sz="1200"/>
              <a:t>zhu</a:t>
            </a:r>
            <a:endParaRPr sz="1200"/>
          </a:p>
          <a:p>
            <a:pPr marL="0" lvl="0" indent="0" algn="l" rtl="0">
              <a:spcBef>
                <a:spcPts val="0"/>
              </a:spcBef>
              <a:spcAft>
                <a:spcPts val="0"/>
              </a:spcAft>
              <a:buNone/>
            </a:pPr>
            <a:r>
              <a:rPr lang="zh-CN" sz="1200"/>
              <a:t> </a:t>
            </a:r>
            <a:r>
              <a:rPr lang="zh-CN" sz="1200">
                <a:latin typeface="Arial"/>
                <a:ea typeface="Arial"/>
                <a:cs typeface="Arial"/>
                <a:sym typeface="Arial"/>
              </a:rPr>
              <a:t>- ………..,Shenzhen est une ville à côté de la mer, alors la marée est un important facteur de l’inondation. Quand les précipitations fortes et la marée haute arrivent en même temps,</a:t>
            </a:r>
            <a:endParaRPr sz="1200">
              <a:latin typeface="Arial"/>
              <a:ea typeface="Arial"/>
              <a:cs typeface="Arial"/>
              <a:sym typeface="Arial"/>
            </a:endParaRPr>
          </a:p>
          <a:p>
            <a:pPr marL="0" lvl="0" indent="0" algn="l" rtl="0">
              <a:spcBef>
                <a:spcPts val="0"/>
              </a:spcBef>
              <a:spcAft>
                <a:spcPts val="0"/>
              </a:spcAft>
              <a:buNone/>
            </a:pPr>
            <a:r>
              <a:rPr lang="zh-CN" sz="1200">
                <a:latin typeface="Arial"/>
                <a:ea typeface="Arial"/>
                <a:cs typeface="Arial"/>
                <a:sym typeface="Arial"/>
              </a:rPr>
              <a:t>- ….. le développement est trop rapid,la capacité d’absorber de l’eau est plus faible</a:t>
            </a:r>
            <a:endParaRPr sz="1200">
              <a:latin typeface="Arial"/>
              <a:ea typeface="Arial"/>
              <a:cs typeface="Arial"/>
              <a:sym typeface="Arial"/>
            </a:endParaRPr>
          </a:p>
          <a:p>
            <a:pPr marL="0" lvl="0" indent="0" algn="l" rtl="0">
              <a:lnSpc>
                <a:spcPct val="115000"/>
              </a:lnSpc>
              <a:spcBef>
                <a:spcPts val="0"/>
              </a:spcBef>
              <a:spcAft>
                <a:spcPts val="0"/>
              </a:spcAft>
              <a:buSzPts val="1100"/>
              <a:buNone/>
            </a:pPr>
            <a:r>
              <a:rPr lang="zh-CN" sz="1200">
                <a:latin typeface="Arial"/>
                <a:ea typeface="Arial"/>
                <a:cs typeface="Arial"/>
                <a:sym typeface="Arial"/>
              </a:rPr>
              <a:t> qu'avant, et le coefficient de ruissellement augmente. Et le risque d’inondation augmente.</a:t>
            </a:r>
            <a:endParaRPr sz="1200">
              <a:latin typeface="Arial"/>
              <a:ea typeface="Arial"/>
              <a:cs typeface="Arial"/>
              <a:sym typeface="Arial"/>
            </a:endParaRPr>
          </a:p>
          <a:p>
            <a:pPr marL="0" lvl="0" indent="0" algn="l" rtl="0">
              <a:lnSpc>
                <a:spcPct val="115000"/>
              </a:lnSpc>
              <a:spcBef>
                <a:spcPts val="0"/>
              </a:spcBef>
              <a:spcAft>
                <a:spcPts val="0"/>
              </a:spcAft>
              <a:buSzPts val="1100"/>
              <a:buNone/>
            </a:pPr>
            <a:r>
              <a:rPr lang="zh-CN" sz="1200">
                <a:latin typeface="Arial"/>
                <a:ea typeface="Arial"/>
                <a:cs typeface="Arial"/>
                <a:sym typeface="Arial"/>
              </a:rPr>
              <a:t>- </a:t>
            </a:r>
            <a:endParaRPr sz="1200">
              <a:latin typeface="Arial"/>
              <a:ea typeface="Arial"/>
              <a:cs typeface="Arial"/>
              <a:sym typeface="Arial"/>
            </a:endParaRPr>
          </a:p>
          <a:p>
            <a:pPr marL="0" lvl="0" indent="0" algn="l" rtl="0">
              <a:spcBef>
                <a:spcPts val="0"/>
              </a:spcBef>
              <a:spcAft>
                <a:spcPts val="0"/>
              </a:spcAft>
              <a:buNone/>
            </a:pPr>
            <a:endParaRPr sz="1200">
              <a:latin typeface="Arial"/>
              <a:ea typeface="Arial"/>
              <a:cs typeface="Arial"/>
              <a:sym typeface="Arial"/>
            </a:endParaRPr>
          </a:p>
          <a:p>
            <a:pPr marL="0" lvl="0" indent="0" algn="l" rtl="0">
              <a:spcBef>
                <a:spcPts val="0"/>
              </a:spcBef>
              <a:spcAft>
                <a:spcPts val="0"/>
              </a:spcAft>
              <a:buClr>
                <a:schemeClr val="dk1"/>
              </a:buClr>
              <a:buFont typeface="Arial"/>
              <a:buNone/>
            </a:pPr>
            <a:endParaRPr sz="1200">
              <a:latin typeface="Arial"/>
              <a:ea typeface="Arial"/>
              <a:cs typeface="Arial"/>
              <a:sym typeface="Arial"/>
            </a:endParaRPr>
          </a:p>
        </p:txBody>
      </p:sp>
      <p:sp>
        <p:nvSpPr>
          <p:cNvPr id="324" name="Google Shape;324;g4e43e31bec_0_1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4da7e6efdd_1_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g4da7e6efdd_1_10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g4da7e6efdd_1_10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e43e31bec_0_2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4e43e31bec_0_2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CN" sz="1200"/>
              <a:t>zhu</a:t>
            </a:r>
            <a:endParaRPr sz="1200"/>
          </a:p>
          <a:p>
            <a:pPr marL="0" lvl="0" indent="0" algn="l" rtl="0">
              <a:spcBef>
                <a:spcPts val="0"/>
              </a:spcBef>
              <a:spcAft>
                <a:spcPts val="0"/>
              </a:spcAft>
              <a:buNone/>
            </a:pPr>
            <a:r>
              <a:rPr lang="zh-CN" sz="1200"/>
              <a:t>jardin: les eaux sont adsorbé par le sol, diminuer des polluants, bon habitat pour incestes et oiseaux, construction est moins cher, l'entretien est simple.// eau de passage ou toilette </a:t>
            </a:r>
            <a:endParaRPr sz="1200"/>
          </a:p>
          <a:p>
            <a:pPr marL="0" lvl="0" indent="0" algn="l" rtl="0">
              <a:spcBef>
                <a:spcPts val="0"/>
              </a:spcBef>
              <a:spcAft>
                <a:spcPts val="0"/>
              </a:spcAft>
              <a:buNone/>
            </a:pPr>
            <a:r>
              <a:rPr lang="zh-CN" sz="1200"/>
              <a:t>toiture: arroser</a:t>
            </a:r>
            <a:endParaRPr sz="1200"/>
          </a:p>
          <a:p>
            <a:pPr marL="0" lvl="0" indent="0" algn="l" rtl="0">
              <a:spcBef>
                <a:spcPts val="0"/>
              </a:spcBef>
              <a:spcAft>
                <a:spcPts val="0"/>
              </a:spcAft>
              <a:buClr>
                <a:schemeClr val="dk1"/>
              </a:buClr>
              <a:buFont typeface="Arial"/>
              <a:buNone/>
            </a:pPr>
            <a:r>
              <a:rPr lang="zh-CN" sz="1200"/>
              <a:t>trame: espace verte</a:t>
            </a:r>
            <a:endParaRPr sz="1200"/>
          </a:p>
        </p:txBody>
      </p:sp>
      <p:sp>
        <p:nvSpPr>
          <p:cNvPr id="311" name="Google Shape;311;g4e43e31bec_0_2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4da7e6efdd_1_3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g4da7e6efdd_1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1" name="Google Shape;421;g4da7e6efdd_1_3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4da7e6efdd_1_1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g4da7e6efdd_1_1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defRPr/>
            </a:pPr>
            <a:r>
              <a:rPr lang="fr-FR" altLang="zh-CN" sz="900" dirty="0">
                <a:solidFill>
                  <a:schemeClr val="lt1"/>
                </a:solidFill>
              </a:rPr>
              <a:t>La partie nord est un parc forestier d'une superficie de 680 hectares. La zone centrale couvre 330 hectares. Le "Nid d'oiseau" et le "Cube d'eau" se trouvent tous les deux ici. La zone sud est de 140 hectares. La superficie totale est de 1150 hectares</a:t>
            </a:r>
            <a:r>
              <a:rPr lang="fr-FR" altLang="zh-CN" sz="900" dirty="0">
                <a:solidFill>
                  <a:schemeClr val="lt1"/>
                </a:solidFill>
                <a:latin typeface="Arial"/>
                <a:ea typeface="Arial"/>
                <a:cs typeface="Arial"/>
                <a:sym typeface="Arial"/>
              </a:rPr>
              <a:t> </a:t>
            </a:r>
          </a:p>
          <a:p>
            <a:pPr marL="0" lvl="0" indent="0" algn="l" rtl="0">
              <a:spcBef>
                <a:spcPts val="0"/>
              </a:spcBef>
              <a:spcAft>
                <a:spcPts val="0"/>
              </a:spcAft>
              <a:buNone/>
            </a:pPr>
            <a:endParaRPr dirty="0"/>
          </a:p>
        </p:txBody>
      </p:sp>
      <p:sp>
        <p:nvSpPr>
          <p:cNvPr id="428" name="Google Shape;428;g4da7e6efdd_1_1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4da7e6efdd_1_2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g4da7e6efdd_1_2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50000"/>
              </a:lnSpc>
              <a:spcBef>
                <a:spcPts val="0"/>
              </a:spcBef>
              <a:spcAft>
                <a:spcPts val="0"/>
              </a:spcAft>
              <a:buSzPts val="1100"/>
              <a:buNone/>
            </a:pPr>
            <a:r>
              <a:rPr lang="zh-CN" sz="1200"/>
              <a:t>Le système comprend un système de récupération d'eau de pluie, un système de stockage d'eau de pluie et un système d'irrigation automatique.</a:t>
            </a:r>
            <a:endParaRPr sz="1200"/>
          </a:p>
          <a:p>
            <a:pPr marL="0" lvl="0" indent="0" algn="l" rtl="0">
              <a:lnSpc>
                <a:spcPct val="150000"/>
              </a:lnSpc>
              <a:spcBef>
                <a:spcPts val="0"/>
              </a:spcBef>
              <a:spcAft>
                <a:spcPts val="0"/>
              </a:spcAft>
              <a:buSzPts val="1100"/>
              <a:buNone/>
            </a:pPr>
            <a:r>
              <a:rPr lang="zh-CN" sz="1200"/>
              <a:t>Dans cette méthode, un pavage dur et perméable est utilisé entre chaque arbre. Pour atteindre le but de la collecte des infiltrations d’eau, un fossé d'osmose perméable est nécessaire. Le fossé d'osmose est pavée d’une brique perméable et d’un coussin perméable. Un tuyau perméable est enterré sous celle-ci. L'eau de pluie peut lentement s'infiltrer dans les arbres du réseau d'irrigation du sol, réduisant ainsi la quantité d'irrigation sans même une irrigation artificielle. Les eaux de pluie d'infiltration en excès sont collectées par des conduites de collecte souterraines, puis introduites dans des réservoirs spéciaux destinés à l'irrigation en arrière-plan</a:t>
            </a:r>
          </a:p>
        </p:txBody>
      </p:sp>
      <p:sp>
        <p:nvSpPr>
          <p:cNvPr id="446" name="Google Shape;446;g4da7e6efdd_1_2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4da7e6efdd_1_1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5" name="Google Shape;455;g4da7e6efdd_1_1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defRPr/>
            </a:pPr>
            <a:r>
              <a:rPr lang="zh-CN" altLang="en-US" dirty="0"/>
              <a:t>优</a:t>
            </a:r>
            <a:r>
              <a:rPr lang="en-US" altLang="zh-CN" dirty="0"/>
              <a:t>1+</a:t>
            </a:r>
            <a:r>
              <a:rPr lang="fr-FR" altLang="zh-CN" sz="900" dirty="0">
                <a:solidFill>
                  <a:srgbClr val="3F3F3F"/>
                </a:solidFill>
              </a:rPr>
              <a:t>Économisez sur les coûts d‘entretien écologiques. </a:t>
            </a:r>
            <a:r>
              <a:rPr lang="zh-CN" altLang="zh-CN" sz="900" dirty="0">
                <a:solidFill>
                  <a:srgbClr val="3F3F3F"/>
                </a:solidFill>
              </a:rPr>
              <a:t>Cela permet non seulement d</a:t>
            </a:r>
            <a:r>
              <a:rPr lang="zh-CN" altLang="en-US" sz="900" dirty="0">
                <a:solidFill>
                  <a:srgbClr val="3F3F3F"/>
                </a:solidFill>
              </a:rPr>
              <a:t>’</a:t>
            </a:r>
            <a:r>
              <a:rPr lang="zh-CN" altLang="zh-CN" sz="900" dirty="0">
                <a:solidFill>
                  <a:srgbClr val="3F3F3F"/>
                </a:solidFill>
              </a:rPr>
              <a:t>économiser de l</a:t>
            </a:r>
            <a:r>
              <a:rPr lang="zh-CN" altLang="en-US" sz="900" dirty="0">
                <a:solidFill>
                  <a:srgbClr val="3F3F3F"/>
                </a:solidFill>
              </a:rPr>
              <a:t>‘</a:t>
            </a:r>
            <a:r>
              <a:rPr lang="zh-CN" altLang="zh-CN" sz="900" dirty="0">
                <a:solidFill>
                  <a:srgbClr val="3F3F3F"/>
                </a:solidFill>
              </a:rPr>
              <a:t>eau, mais </a:t>
            </a:r>
            <a:r>
              <a:rPr lang="en-US" altLang="zh-CN" sz="900" dirty="0">
                <a:solidFill>
                  <a:srgbClr val="3F3F3F"/>
                </a:solidFill>
              </a:rPr>
              <a:t>+</a:t>
            </a:r>
            <a:r>
              <a:rPr lang="zh-CN" altLang="en-US" sz="900" dirty="0">
                <a:solidFill>
                  <a:srgbClr val="3F3F3F"/>
                </a:solidFill>
              </a:rPr>
              <a:t>优</a:t>
            </a:r>
            <a:r>
              <a:rPr lang="en-US" altLang="zh-CN" sz="900" dirty="0">
                <a:solidFill>
                  <a:srgbClr val="3F3F3F"/>
                </a:solidFill>
              </a:rPr>
              <a:t>2+</a:t>
            </a:r>
            <a:r>
              <a:rPr lang="zh-CN" altLang="en-US" sz="900" dirty="0">
                <a:solidFill>
                  <a:srgbClr val="3F3F3F"/>
                </a:solidFill>
              </a:rPr>
              <a:t>优</a:t>
            </a:r>
            <a:r>
              <a:rPr lang="en-US" altLang="zh-CN" sz="900" dirty="0">
                <a:solidFill>
                  <a:srgbClr val="3F3F3F"/>
                </a:solidFill>
              </a:rPr>
              <a:t>3+ </a:t>
            </a:r>
            <a:r>
              <a:rPr lang="zh-CN" altLang="zh-CN" sz="900" dirty="0">
                <a:solidFill>
                  <a:srgbClr val="3F3F3F"/>
                </a:solidFill>
              </a:rPr>
              <a:t>les contaminants en particules, les coliformes, les matières organiques ainsi que certains métaux et nutriments solubles dans les eaux de ruissellement.</a:t>
            </a:r>
            <a:endParaRPr lang="en-US" altLang="zh-CN" sz="900" dirty="0">
              <a:solidFill>
                <a:srgbClr val="3F3F3F"/>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defRPr/>
            </a:pPr>
            <a:r>
              <a:rPr lang="zh-CN" altLang="en-US" sz="900" dirty="0">
                <a:solidFill>
                  <a:srgbClr val="3F3F3F"/>
                </a:solidFill>
              </a:rPr>
              <a:t>缺</a:t>
            </a:r>
            <a:r>
              <a:rPr lang="en-US" altLang="zh-CN" sz="900" dirty="0">
                <a:solidFill>
                  <a:srgbClr val="3F3F3F"/>
                </a:solidFill>
              </a:rPr>
              <a:t>1+</a:t>
            </a:r>
            <a:r>
              <a:rPr lang="fr-FR" altLang="zh-CN" sz="900" dirty="0">
                <a:solidFill>
                  <a:srgbClr val="3F3F3F"/>
                </a:solidFill>
              </a:rPr>
              <a:t>ainsi qu‘un entretien inadéquat, est susceptible de provoquer une défaillance prématurée. </a:t>
            </a:r>
            <a:r>
              <a:rPr lang="en-US" altLang="zh-CN" sz="900" dirty="0">
                <a:solidFill>
                  <a:srgbClr val="3F3F3F"/>
                </a:solidFill>
              </a:rPr>
              <a:t>+</a:t>
            </a:r>
            <a:r>
              <a:rPr lang="zh-CN" altLang="en-US" sz="900" dirty="0">
                <a:solidFill>
                  <a:srgbClr val="3F3F3F"/>
                </a:solidFill>
              </a:rPr>
              <a:t>缺</a:t>
            </a:r>
            <a:r>
              <a:rPr lang="en-US" altLang="zh-CN" sz="900" dirty="0">
                <a:solidFill>
                  <a:srgbClr val="3F3F3F"/>
                </a:solidFill>
              </a:rPr>
              <a:t>2+</a:t>
            </a:r>
            <a:r>
              <a:rPr lang="zh-CN" altLang="zh-CN" sz="900" dirty="0">
                <a:solidFill>
                  <a:srgbClr val="3F3F3F"/>
                </a:solidFill>
              </a:rPr>
              <a:t>notamment le type de sol, le climat et l</a:t>
            </a:r>
            <a:r>
              <a:rPr lang="zh-CN" altLang="en-US" sz="900" dirty="0">
                <a:solidFill>
                  <a:srgbClr val="3F3F3F"/>
                </a:solidFill>
              </a:rPr>
              <a:t>’</a:t>
            </a:r>
            <a:r>
              <a:rPr lang="zh-CN" altLang="zh-CN" sz="900" dirty="0">
                <a:solidFill>
                  <a:srgbClr val="3F3F3F"/>
                </a:solidFill>
              </a:rPr>
              <a:t>emplacement de la nappe phréatique.</a:t>
            </a:r>
            <a:r>
              <a:rPr lang="fr-FR" altLang="zh-CN" sz="900" dirty="0">
                <a:solidFill>
                  <a:srgbClr val="3F3F3F"/>
                </a:solidFill>
              </a:rPr>
              <a:t> Par exemple, par temps froid, la surface du fossé d‘osmose peut geler et le sol environnant peut geler, ce qui réduit le degré de perméation.</a:t>
            </a:r>
            <a:r>
              <a:rPr lang="zh-CN" altLang="zh-CN" sz="900" dirty="0">
                <a:solidFill>
                  <a:srgbClr val="3F3F3F"/>
                </a:solidFill>
              </a:rPr>
              <a:t> Le fossé d</a:t>
            </a:r>
            <a:r>
              <a:rPr lang="zh-CN" altLang="en-US" sz="900" dirty="0">
                <a:solidFill>
                  <a:srgbClr val="3F3F3F"/>
                </a:solidFill>
              </a:rPr>
              <a:t>’</a:t>
            </a:r>
            <a:r>
              <a:rPr lang="zh-CN" altLang="zh-CN" sz="900" dirty="0">
                <a:solidFill>
                  <a:srgbClr val="3F3F3F"/>
                </a:solidFill>
              </a:rPr>
              <a:t>osmose a une courte durée de vie </a:t>
            </a:r>
            <a:r>
              <a:rPr lang="en-US" altLang="zh-CN" sz="900" dirty="0">
                <a:solidFill>
                  <a:srgbClr val="3F3F3F"/>
                </a:solidFill>
              </a:rPr>
              <a:t>+</a:t>
            </a:r>
            <a:r>
              <a:rPr lang="zh-CN" altLang="en-US" sz="900" dirty="0">
                <a:solidFill>
                  <a:srgbClr val="3F3F3F"/>
                </a:solidFill>
              </a:rPr>
              <a:t>缺</a:t>
            </a:r>
            <a:r>
              <a:rPr lang="en-US" altLang="zh-CN" sz="900" dirty="0">
                <a:solidFill>
                  <a:srgbClr val="3F3F3F"/>
                </a:solidFill>
              </a:rPr>
              <a:t>3</a:t>
            </a:r>
            <a:endParaRPr lang="fr-FR" altLang="zh-CN" sz="900" dirty="0">
              <a:solidFill>
                <a:srgbClr val="3F3F3F"/>
              </a:solidFil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defRPr/>
            </a:pPr>
            <a:endParaRPr lang="fr-FR" altLang="zh-CN" sz="900" dirty="0">
              <a:solidFill>
                <a:srgbClr val="3F3F3F"/>
              </a:solidFill>
            </a:endParaRPr>
          </a:p>
          <a:p>
            <a:pPr marL="0" lvl="0" indent="0" algn="l" rtl="0">
              <a:spcBef>
                <a:spcPts val="0"/>
              </a:spcBef>
              <a:spcAft>
                <a:spcPts val="0"/>
              </a:spcAft>
              <a:buNone/>
            </a:pPr>
            <a:endParaRPr dirty="0"/>
          </a:p>
        </p:txBody>
      </p:sp>
      <p:sp>
        <p:nvSpPr>
          <p:cNvPr id="456" name="Google Shape;456;g4da7e6efdd_1_1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4da7e6efdd_1_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g4da7e6efdd_1_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1 </a:t>
            </a:r>
            <a:r>
              <a:rPr lang="zh-CN" altLang="zh-CN" sz="900" dirty="0">
                <a:solidFill>
                  <a:srgbClr val="3F3F3F"/>
                </a:solidFill>
              </a:rPr>
              <a:t>afin de déterminer si le site convient à l'installation du fossé d'osmose.</a:t>
            </a:r>
            <a:endParaRPr lang="fr-FR" dirty="0"/>
          </a:p>
          <a:p>
            <a:pPr marL="0" lvl="0" indent="0" algn="l" rtl="0">
              <a:spcBef>
                <a:spcPts val="0"/>
              </a:spcBef>
              <a:spcAft>
                <a:spcPts val="0"/>
              </a:spcAft>
              <a:buNone/>
            </a:pPr>
            <a:r>
              <a:rPr lang="fr-FR" dirty="0"/>
              <a:t>2 </a:t>
            </a:r>
            <a:r>
              <a:rPr lang="fr-FR" altLang="zh-CN" sz="900" dirty="0">
                <a:solidFill>
                  <a:srgbClr val="3F3F3F"/>
                </a:solidFill>
              </a:rPr>
              <a:t>Après la construction, la surface du fossé d'osmose a été maintenue libre de neige et de glace.</a:t>
            </a:r>
            <a:endParaRPr lang="fr-FR"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defRPr/>
            </a:pPr>
            <a:r>
              <a:rPr lang="fr-FR" altLang="zh-CN" sz="900" dirty="0">
                <a:solidFill>
                  <a:srgbClr val="3F3F3F"/>
                </a:solidFill>
              </a:rPr>
              <a:t>une évaluation géotechnique minutieuse peut être effectuée avant la construction</a:t>
            </a:r>
            <a:r>
              <a:rPr lang="fr-FR" altLang="zh-CN" sz="900" dirty="0">
                <a:solidFill>
                  <a:srgbClr val="3F3F3F"/>
                </a:solidFill>
                <a:latin typeface="Arial"/>
                <a:cs typeface="Arial"/>
                <a:sym typeface="Arial"/>
              </a:rPr>
              <a:t> </a:t>
            </a:r>
            <a:r>
              <a:rPr lang="fr-FR" dirty="0"/>
              <a:t>et l'espérance de vie peut être améliorée en concevant et en mettant en œuvre des plans d'inspection et de maintenance.</a:t>
            </a:r>
          </a:p>
          <a:p>
            <a:pPr marL="0" lvl="0" indent="0" algn="l" rtl="0">
              <a:spcBef>
                <a:spcPts val="0"/>
              </a:spcBef>
              <a:spcAft>
                <a:spcPts val="0"/>
              </a:spcAft>
              <a:buNone/>
            </a:pPr>
            <a:endParaRPr dirty="0"/>
          </a:p>
        </p:txBody>
      </p:sp>
      <p:sp>
        <p:nvSpPr>
          <p:cNvPr id="468" name="Google Shape;468;g4da7e6efdd_1_1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4da7e6efdd_1_3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g4da7e6efdd_1_3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1" name="Google Shape;421;g4da7e6efdd_1_3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4e43e31bec_0_2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g4e43e31bec_0_2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CN" sz="1200"/>
              <a:t>zhu</a:t>
            </a:r>
            <a:endParaRPr sz="1200"/>
          </a:p>
          <a:p>
            <a:pPr marL="0" lvl="0" indent="0" algn="l" rtl="0">
              <a:spcBef>
                <a:spcPts val="0"/>
              </a:spcBef>
              <a:spcAft>
                <a:spcPts val="0"/>
              </a:spcAft>
              <a:buClr>
                <a:schemeClr val="dk1"/>
              </a:buClr>
              <a:buFont typeface="Arial"/>
              <a:buNone/>
            </a:pPr>
            <a:r>
              <a:rPr lang="zh-CN" sz="1200">
                <a:latin typeface="Arial"/>
                <a:ea typeface="Arial"/>
                <a:cs typeface="Arial"/>
                <a:sym typeface="Arial"/>
              </a:rPr>
              <a:t>(low Influence Develepement</a:t>
            </a:r>
            <a:endParaRPr sz="1200"/>
          </a:p>
        </p:txBody>
      </p:sp>
      <p:sp>
        <p:nvSpPr>
          <p:cNvPr id="378" name="Google Shape;378;g4e43e31bec_0_2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4e43e31bec_0_2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g4e43e31bec_0_2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zh-CN" sz="1200"/>
              <a:t>zhu</a:t>
            </a:r>
          </a:p>
          <a:p>
            <a:pPr marL="0" lvl="0" indent="0" algn="l" rtl="0">
              <a:spcBef>
                <a:spcPts val="0"/>
              </a:spcBef>
              <a:spcAft>
                <a:spcPts val="0"/>
              </a:spcAft>
              <a:buClr>
                <a:schemeClr val="dk1"/>
              </a:buClr>
              <a:buFont typeface="Arial"/>
              <a:buNone/>
            </a:pPr>
            <a:r>
              <a:rPr lang="en-US"/>
              <a:t>2 sites de reservoirs,..., les </a:t>
            </a:r>
            <a:r>
              <a:rPr lang="en-US" altLang="zh-CN">
                <a:ea typeface="宋体" charset="0"/>
              </a:rPr>
              <a:t>recevoirs acceptent les eaux temporairement quand il y a des fortes pr</a:t>
            </a:r>
            <a:r>
              <a:rPr lang="zh-CN" altLang="en-US">
                <a:ea typeface="宋体" charset="0"/>
              </a:rPr>
              <a:t>é</a:t>
            </a:r>
            <a:r>
              <a:rPr lang="en-US" altLang="zh-CN">
                <a:ea typeface="宋体" charset="0"/>
              </a:rPr>
              <a:t>cipitations, apr</a:t>
            </a:r>
            <a:r>
              <a:rPr lang="zh-CN" altLang="en-US">
                <a:ea typeface="宋体" charset="0"/>
              </a:rPr>
              <a:t>è</a:t>
            </a:r>
            <a:r>
              <a:rPr lang="en-US" altLang="zh-CN">
                <a:ea typeface="宋体" charset="0"/>
              </a:rPr>
              <a:t>s le pic, les eaux </a:t>
            </a:r>
            <a:r>
              <a:rPr lang="zh-CN" altLang="en-US">
                <a:ea typeface="宋体" charset="0"/>
              </a:rPr>
              <a:t>é</a:t>
            </a:r>
            <a:r>
              <a:rPr lang="en-US" altLang="zh-CN">
                <a:ea typeface="宋体" charset="0"/>
              </a:rPr>
              <a:t>vacuent sous la forve de gravit</a:t>
            </a:r>
            <a:r>
              <a:rPr lang="zh-CN" altLang="en-US">
                <a:ea typeface="宋体" charset="0"/>
              </a:rPr>
              <a:t>é</a:t>
            </a:r>
            <a:r>
              <a:rPr lang="en-US" altLang="zh-CN">
                <a:ea typeface="宋体" charset="0"/>
              </a:rPr>
              <a:t>.</a:t>
            </a:r>
          </a:p>
          <a:p>
            <a:pPr marL="0" lvl="0" indent="0" algn="l" rtl="0">
              <a:spcBef>
                <a:spcPts val="0"/>
              </a:spcBef>
              <a:spcAft>
                <a:spcPts val="0"/>
              </a:spcAft>
              <a:buClr>
                <a:schemeClr val="dk1"/>
              </a:buClr>
              <a:buFont typeface="Arial"/>
              <a:buNone/>
            </a:pPr>
            <a:r>
              <a:rPr lang="en-US" altLang="zh-CN">
                <a:ea typeface="宋体" charset="0"/>
              </a:rPr>
              <a:t>diminuer ... (figure)</a:t>
            </a:r>
          </a:p>
          <a:p>
            <a:pPr marL="0" lvl="0" indent="0" algn="l" rtl="0">
              <a:spcBef>
                <a:spcPts val="0"/>
              </a:spcBef>
              <a:spcAft>
                <a:spcPts val="0"/>
              </a:spcAft>
              <a:buClr>
                <a:schemeClr val="dk1"/>
              </a:buClr>
              <a:buFont typeface="Arial"/>
              <a:buNone/>
            </a:pPr>
            <a:r>
              <a:rPr lang="en-US" altLang="zh-CN">
                <a:ea typeface="宋体" charset="0"/>
              </a:rPr>
              <a:t>3, pas technique mais important, ...., les installations urbaines construit selon le standard de subir l'inondation le plus forte pendant 50 ans.</a:t>
            </a:r>
          </a:p>
          <a:p>
            <a:pPr marL="0" lvl="0" indent="0" algn="l" rtl="0">
              <a:spcBef>
                <a:spcPts val="0"/>
              </a:spcBef>
              <a:spcAft>
                <a:spcPts val="0"/>
              </a:spcAft>
              <a:buClr>
                <a:schemeClr val="dk1"/>
              </a:buClr>
              <a:buFont typeface="Arial"/>
              <a:buNone/>
            </a:pPr>
            <a:r>
              <a:rPr lang="en-US" altLang="zh-CN">
                <a:ea typeface="宋体" charset="0"/>
              </a:rPr>
              <a:t>et aussi mise en jour la m</a:t>
            </a:r>
            <a:r>
              <a:rPr lang="zh-CN" altLang="en-US">
                <a:ea typeface="宋体" charset="0"/>
              </a:rPr>
              <a:t>é</a:t>
            </a:r>
            <a:r>
              <a:rPr lang="en-US" altLang="zh-CN">
                <a:ea typeface="宋体" charset="0"/>
              </a:rPr>
              <a:t>canisme d'urgence. car les </a:t>
            </a:r>
            <a:r>
              <a:rPr lang="zh-CN" altLang="en-US">
                <a:ea typeface="宋体" charset="0"/>
              </a:rPr>
              <a:t>é</a:t>
            </a:r>
            <a:r>
              <a:rPr lang="en-US" altLang="zh-CN">
                <a:ea typeface="宋体" charset="0"/>
              </a:rPr>
              <a:t>v</a:t>
            </a:r>
            <a:r>
              <a:rPr lang="zh-CN" altLang="en-US">
                <a:ea typeface="宋体" charset="0"/>
              </a:rPr>
              <a:t>é</a:t>
            </a:r>
            <a:r>
              <a:rPr lang="en-US" altLang="zh-CN">
                <a:ea typeface="宋体" charset="0"/>
              </a:rPr>
              <a:t>nement accidentels ne peuvent pas </a:t>
            </a:r>
            <a:r>
              <a:rPr lang="zh-CN" altLang="en-US">
                <a:ea typeface="宋体" charset="0"/>
              </a:rPr>
              <a:t>ê</a:t>
            </a:r>
            <a:r>
              <a:rPr lang="en-US" altLang="zh-CN">
                <a:ea typeface="宋体" charset="0"/>
              </a:rPr>
              <a:t>tre </a:t>
            </a:r>
            <a:r>
              <a:rPr lang="zh-CN" altLang="en-US">
                <a:ea typeface="宋体" charset="0"/>
              </a:rPr>
              <a:t>é</a:t>
            </a:r>
            <a:r>
              <a:rPr lang="en-US" altLang="zh-CN">
                <a:ea typeface="宋体" charset="0"/>
              </a:rPr>
              <a:t>vitable absolument.</a:t>
            </a:r>
          </a:p>
        </p:txBody>
      </p:sp>
      <p:sp>
        <p:nvSpPr>
          <p:cNvPr id="394" name="Google Shape;394;g4e43e31bec_0_2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4da7e6efdd_1_3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2" name="Google Shape;492;g4da7e6efdd_1_3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3" name="Google Shape;493;g4da7e6efdd_1_3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4da7e6efdd_1_2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g4da7e6efdd_1_2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CN" dirty="0" err="1"/>
              <a:t>En</a:t>
            </a:r>
            <a:r>
              <a:rPr lang="en-US" altLang="zh-CN" dirty="0"/>
              <a:t> meme temps, </a:t>
            </a:r>
            <a:r>
              <a:rPr lang="fr-FR" dirty="0"/>
              <a:t>Les gouvernements du Japon attachent une grande importance à la préservation des rivières et des lacs lors de la planification urbaine.</a:t>
            </a:r>
          </a:p>
          <a:p>
            <a:pPr marL="0" lvl="0" indent="0" algn="l" rtl="0">
              <a:spcBef>
                <a:spcPts val="0"/>
              </a:spcBef>
              <a:spcAft>
                <a:spcPts val="0"/>
              </a:spcAft>
              <a:buNone/>
            </a:pPr>
            <a:r>
              <a:rPr lang="fr-FR" dirty="0"/>
              <a:t>Au cours des dernières années, de nombreux gouvernements locaux au Japon ont progressivement transformé la surface de la route en asphalte perméable respectueux de l'environnement.</a:t>
            </a:r>
            <a:endParaRPr dirty="0"/>
          </a:p>
          <a:p>
            <a:pPr marL="0" lvl="0" indent="0" algn="l" rtl="0">
              <a:spcBef>
                <a:spcPts val="0"/>
              </a:spcBef>
              <a:spcAft>
                <a:spcPts val="0"/>
              </a:spcAft>
              <a:buNone/>
            </a:pPr>
            <a:endParaRPr dirty="0"/>
          </a:p>
        </p:txBody>
      </p:sp>
      <p:sp>
        <p:nvSpPr>
          <p:cNvPr id="500" name="Google Shape;500;g4da7e6efdd_1_2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4da7e6efdd_1_2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g4da7e6efdd_1_25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CN" altLang="zh-CN" dirty="0"/>
              <a:t>Au point de vue du développement des villes-éponges à pékin et à Shenzhen, les difficultés restent nombreuses.</a:t>
            </a:r>
            <a:endParaRPr lang="en-US" altLang="zh-CN" dirty="0"/>
          </a:p>
          <a:p>
            <a:pPr marL="0" lvl="0" indent="0" algn="l" rtl="0">
              <a:spcBef>
                <a:spcPts val="0"/>
              </a:spcBef>
              <a:spcAft>
                <a:spcPts val="0"/>
              </a:spcAft>
              <a:buNone/>
            </a:pPr>
            <a:r>
              <a:rPr lang="fr-FR" altLang="zh-CN" dirty="0"/>
              <a:t>D'une part, pour le projet de rénovation urbaine ancien, le taux de terres vertes est très bas et il est difficile de fournir un espace au sol suffisant pour aménager un développement à faible impact ou une infrastructure d'eau de pluie verte. D'autre part, il est également confronté à la transformation de l'espace vert existant, à la transformation de l'espace et des relations verticales des routes municipales, à la modernisation du réseau régional du système de confluence, à la coordination de nombreux services et à la compréhension du public.</a:t>
            </a:r>
          </a:p>
          <a:p>
            <a:pPr marL="0" lvl="0" indent="0" algn="l" rtl="0">
              <a:spcBef>
                <a:spcPts val="0"/>
              </a:spcBef>
              <a:spcAft>
                <a:spcPts val="0"/>
              </a:spcAft>
              <a:buNone/>
            </a:pPr>
            <a:endParaRPr dirty="0"/>
          </a:p>
        </p:txBody>
      </p:sp>
      <p:sp>
        <p:nvSpPr>
          <p:cNvPr id="513" name="Google Shape;513;g4da7e6efdd_1_2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4da7e6efdd_1_3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g4da7e6efdd_1_38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tLang="zh-CN" sz="900" dirty="0">
                <a:solidFill>
                  <a:srgbClr val="3F3F3F"/>
                </a:solidFill>
              </a:rPr>
              <a:t>C'est un projet à la fois long et ardu qui nécessite des avancées majeures dans les concepts de gestion et les mécanismes politiques. Il est nécessaire d’établir une théorie de base plus systématique, un système de technologie d’ingénierie, une équipe de professionnels et de favoriser la création de nouvelles industries. Il est impossible d’obtenir des résultats rapides à court terme.</a:t>
            </a:r>
            <a:endParaRPr lang="fr-FR" altLang="zh-CN" sz="900" dirty="0"/>
          </a:p>
          <a:p>
            <a:pPr marL="0" lvl="0" indent="0" algn="l" rtl="0">
              <a:spcBef>
                <a:spcPts val="0"/>
              </a:spcBef>
              <a:spcAft>
                <a:spcPts val="0"/>
              </a:spcAft>
              <a:buNone/>
            </a:pPr>
            <a:endParaRPr dirty="0"/>
          </a:p>
        </p:txBody>
      </p:sp>
      <p:sp>
        <p:nvSpPr>
          <p:cNvPr id="521" name="Google Shape;521;g4da7e6efdd_1_38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2" name="Google Shape;532;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3" name="Google Shape;533;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4da7e6efdd_1_2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2" name="Google Shape;542;g4da7e6efdd_1_2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3" name="Google Shape;543;g4da7e6efdd_1_2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28</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4da7e6efdd_1_2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g4da7e6efdd_1_2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 name="Google Shape;106;g4da7e6efdd_1_2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r>
              <a:rPr lang="zh-CN" sz="1200" b="1">
                <a:solidFill>
                  <a:srgbClr val="1B4367"/>
                </a:solidFill>
                <a:latin typeface="Arial"/>
                <a:ea typeface="Arial"/>
                <a:cs typeface="Arial"/>
                <a:sym typeface="Arial"/>
              </a:rPr>
              <a:t>ZHU</a:t>
            </a:r>
            <a:endParaRPr sz="1200" b="1">
              <a:solidFill>
                <a:srgbClr val="1B4367"/>
              </a:solidFill>
              <a:latin typeface="Arial"/>
              <a:ea typeface="Arial"/>
              <a:cs typeface="Arial"/>
              <a:sym typeface="Arial"/>
            </a:endParaRPr>
          </a:p>
          <a:p>
            <a:pPr marL="0" lvl="0" indent="0" algn="l" rtl="0">
              <a:lnSpc>
                <a:spcPct val="115000"/>
              </a:lnSpc>
              <a:spcBef>
                <a:spcPts val="0"/>
              </a:spcBef>
              <a:spcAft>
                <a:spcPts val="0"/>
              </a:spcAft>
              <a:buSzPts val="1100"/>
              <a:buNone/>
            </a:pPr>
            <a:r>
              <a:rPr lang="zh-CN" sz="1200">
                <a:solidFill>
                  <a:srgbClr val="1B4367"/>
                </a:solidFill>
                <a:latin typeface="Arial"/>
                <a:ea typeface="Arial"/>
                <a:cs typeface="Arial"/>
                <a:sym typeface="Arial"/>
              </a:rPr>
              <a:t>Une inondation urbaine se produit quand des précipitations abondantes ou continues dépassent la capacité de drainage d'une ville. </a:t>
            </a:r>
            <a:r>
              <a:rPr lang="zh-CN" sz="1200">
                <a:latin typeface="Arial"/>
                <a:ea typeface="Arial"/>
                <a:cs typeface="Arial"/>
                <a:sym typeface="Arial"/>
              </a:rPr>
              <a:t>Cela est devenu une problématique majeure pour l’aménagement urbain en Chine, après des problèmes urbains tels que la population surpeuplée, les embouteillages et la pollution de l'environnement.</a:t>
            </a:r>
            <a:endParaRPr sz="1200">
              <a:latin typeface="Arial"/>
              <a:ea typeface="Arial"/>
              <a:cs typeface="Arial"/>
              <a:sym typeface="Arial"/>
            </a:endParaRPr>
          </a:p>
          <a:p>
            <a:pPr marL="0" lvl="0" indent="0" algn="l" rtl="0">
              <a:lnSpc>
                <a:spcPct val="115000"/>
              </a:lnSpc>
              <a:spcBef>
                <a:spcPts val="0"/>
              </a:spcBef>
              <a:spcAft>
                <a:spcPts val="0"/>
              </a:spcAft>
              <a:buSzPts val="1100"/>
              <a:buNone/>
            </a:pPr>
            <a:r>
              <a:rPr lang="zh-CN" sz="1200">
                <a:latin typeface="Arial"/>
                <a:ea typeface="Arial"/>
                <a:cs typeface="Arial"/>
                <a:sym typeface="Arial"/>
              </a:rPr>
              <a:t>Au cours des。。。</a:t>
            </a:r>
            <a:endParaRPr sz="12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200">
              <a:solidFill>
                <a:srgbClr val="1B4367"/>
              </a:solidFill>
              <a:latin typeface="Arial"/>
              <a:ea typeface="Arial"/>
              <a:cs typeface="Arial"/>
              <a:sym typeface="Arial"/>
            </a:endParaRPr>
          </a:p>
          <a:p>
            <a:pPr marL="0" lvl="0" indent="0" algn="l" rtl="0">
              <a:spcBef>
                <a:spcPts val="0"/>
              </a:spcBef>
              <a:spcAft>
                <a:spcPts val="0"/>
              </a:spcAft>
              <a:buNone/>
            </a:pPr>
            <a:endParaRPr sz="1200">
              <a:solidFill>
                <a:srgbClr val="1B4367"/>
              </a:solidFill>
              <a:latin typeface="Arial"/>
              <a:ea typeface="Arial"/>
              <a:cs typeface="Arial"/>
              <a:sym typeface="Arial"/>
            </a:endParaRPr>
          </a:p>
        </p:txBody>
      </p:sp>
      <p:sp>
        <p:nvSpPr>
          <p:cNvPr id="114" name="Google Shape;11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4e43e31bec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4e43e31bec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CN" sz="1200"/>
              <a:t>zhu</a:t>
            </a:r>
            <a:endParaRPr sz="1200"/>
          </a:p>
          <a:p>
            <a:pPr marL="0" lvl="0" indent="0" algn="l" rtl="0">
              <a:lnSpc>
                <a:spcPct val="115000"/>
              </a:lnSpc>
              <a:spcBef>
                <a:spcPts val="0"/>
              </a:spcBef>
              <a:spcAft>
                <a:spcPts val="0"/>
              </a:spcAft>
              <a:buSzPts val="1100"/>
              <a:buNone/>
            </a:pPr>
            <a:r>
              <a:rPr lang="zh-CN" sz="1200">
                <a:latin typeface="Arial"/>
                <a:ea typeface="Arial"/>
                <a:cs typeface="Arial"/>
                <a:sym typeface="Arial"/>
              </a:rPr>
              <a:t>la quantité totale et l‘intensite de précipitations sont énormes………...</a:t>
            </a:r>
            <a:endParaRPr sz="12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200">
              <a:latin typeface="Arial"/>
              <a:ea typeface="Arial"/>
              <a:cs typeface="Arial"/>
              <a:sym typeface="Arial"/>
            </a:endParaRPr>
          </a:p>
          <a:p>
            <a:pPr marL="0" lvl="0" indent="0" algn="l" rtl="0">
              <a:spcBef>
                <a:spcPts val="0"/>
              </a:spcBef>
              <a:spcAft>
                <a:spcPts val="0"/>
              </a:spcAft>
              <a:buNone/>
            </a:pPr>
            <a:endParaRPr sz="1200"/>
          </a:p>
        </p:txBody>
      </p:sp>
      <p:sp>
        <p:nvSpPr>
          <p:cNvPr id="135" name="Google Shape;135;g4e43e31bec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0" name="Google Shape;16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4e43e31bec_0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4e43e31bec_0_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CN" sz="1200"/>
              <a:t>zhu</a:t>
            </a:r>
            <a:endParaRPr sz="1200"/>
          </a:p>
          <a:p>
            <a:pPr marL="0" lvl="0" indent="0" algn="l" rtl="0">
              <a:spcBef>
                <a:spcPts val="0"/>
              </a:spcBef>
              <a:spcAft>
                <a:spcPts val="0"/>
              </a:spcAft>
              <a:buNone/>
            </a:pPr>
            <a:r>
              <a:rPr lang="zh-CN" sz="1200"/>
              <a:t>polulation résidente est ..</a:t>
            </a:r>
            <a:endParaRPr sz="1200"/>
          </a:p>
          <a:p>
            <a:pPr marL="0" lvl="0" indent="0" algn="l" rtl="0">
              <a:spcBef>
                <a:spcPts val="0"/>
              </a:spcBef>
              <a:spcAft>
                <a:spcPts val="0"/>
              </a:spcAft>
              <a:buClr>
                <a:schemeClr val="dk1"/>
              </a:buClr>
              <a:buFont typeface="Arial"/>
              <a:buNone/>
            </a:pPr>
            <a:r>
              <a:rPr lang="zh-CN" sz="1200"/>
              <a:t>le relif</a:t>
            </a:r>
            <a:endParaRPr sz="1200"/>
          </a:p>
        </p:txBody>
      </p:sp>
      <p:sp>
        <p:nvSpPr>
          <p:cNvPr id="169" name="Google Shape;169;g4e43e31bec_0_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e43e31bec_0_1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4e43e31bec_0_1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CN" sz="1200"/>
              <a:t>zhu</a:t>
            </a:r>
            <a:endParaRPr sz="1200"/>
          </a:p>
          <a:p>
            <a:pPr marL="0" lvl="0" indent="0" algn="l" rtl="0">
              <a:spcBef>
                <a:spcPts val="0"/>
              </a:spcBef>
              <a:spcAft>
                <a:spcPts val="0"/>
              </a:spcAft>
              <a:buNone/>
            </a:pPr>
            <a:r>
              <a:rPr lang="zh-CN" sz="1200"/>
              <a:t>Hydrau: </a:t>
            </a:r>
            <a:r>
              <a:rPr lang="zh-CN" sz="1200">
                <a:latin typeface="Arial"/>
                <a:ea typeface="Arial"/>
                <a:cs typeface="Arial"/>
                <a:sym typeface="Arial"/>
              </a:rPr>
              <a:t>Shenzhen a des ressources abondants en l’eau……..</a:t>
            </a:r>
            <a:endParaRPr sz="1200">
              <a:latin typeface="Arial"/>
              <a:ea typeface="Arial"/>
              <a:cs typeface="Arial"/>
              <a:sym typeface="Arial"/>
            </a:endParaRPr>
          </a:p>
          <a:p>
            <a:pPr marL="0" lvl="0" indent="0" algn="l" rtl="0">
              <a:spcBef>
                <a:spcPts val="0"/>
              </a:spcBef>
              <a:spcAft>
                <a:spcPts val="0"/>
              </a:spcAft>
              <a:buClr>
                <a:schemeClr val="dk1"/>
              </a:buClr>
              <a:buFont typeface="Arial"/>
              <a:buNone/>
            </a:pPr>
            <a:r>
              <a:rPr lang="zh-CN" sz="1200">
                <a:latin typeface="Arial"/>
                <a:ea typeface="Arial"/>
                <a:cs typeface="Arial"/>
                <a:sym typeface="Arial"/>
              </a:rPr>
              <a:t>L'utilisation de l’eau du citoyen vient des réservoirs principalement.</a:t>
            </a:r>
            <a:endParaRPr sz="1200">
              <a:latin typeface="Arial"/>
              <a:ea typeface="Arial"/>
              <a:cs typeface="Arial"/>
              <a:sym typeface="Arial"/>
            </a:endParaRPr>
          </a:p>
        </p:txBody>
      </p:sp>
      <p:sp>
        <p:nvSpPr>
          <p:cNvPr id="204" name="Google Shape;204;g4e43e31bec_0_1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CN" dirty="0"/>
              <a:t>1 </a:t>
            </a:r>
            <a:r>
              <a:rPr lang="zh-CN" dirty="0"/>
              <a:t>Pékin est située dans la partie nord de la Chine Est (nord de la plaine HUA Bei), à proximité de la baie de Bohai.</a:t>
            </a:r>
            <a:endParaRPr lang="en-US" altLang="zh-CN" dirty="0"/>
          </a:p>
          <a:p>
            <a:pPr marL="0" marR="0" lvl="0" indent="0" algn="l" rtl="0">
              <a:lnSpc>
                <a:spcPct val="150000"/>
              </a:lnSpc>
              <a:spcBef>
                <a:spcPts val="0"/>
              </a:spcBef>
              <a:spcAft>
                <a:spcPts val="0"/>
              </a:spcAft>
              <a:buNone/>
            </a:pPr>
            <a:r>
              <a:rPr lang="fr-FR" altLang="zh-CN" sz="900" dirty="0">
                <a:solidFill>
                  <a:srgbClr val="3F3F3F"/>
                </a:solidFill>
              </a:rPr>
              <a:t>2 </a:t>
            </a:r>
            <a:r>
              <a:rPr lang="zh-CN" altLang="en-US" sz="900" dirty="0">
                <a:solidFill>
                  <a:srgbClr val="3F3F3F"/>
                </a:solidFill>
              </a:rPr>
              <a:t>（点击）</a:t>
            </a:r>
            <a:r>
              <a:rPr lang="fr-FR" altLang="zh-CN" sz="900" dirty="0">
                <a:solidFill>
                  <a:srgbClr val="3F3F3F"/>
                </a:solidFill>
              </a:rPr>
              <a:t>Plaine et montagne dominée</a:t>
            </a:r>
            <a:r>
              <a:rPr lang="zh-CN" altLang="en-US" sz="900" dirty="0">
                <a:solidFill>
                  <a:srgbClr val="3F3F3F"/>
                </a:solidFill>
              </a:rPr>
              <a:t>，</a:t>
            </a:r>
            <a:r>
              <a:rPr lang="fr-FR" altLang="zh-CN" sz="900" dirty="0">
                <a:solidFill>
                  <a:srgbClr val="3F3F3F"/>
                </a:solidFill>
              </a:rPr>
              <a:t>Le terrain est en pente du nord-ouest au sud-est</a:t>
            </a:r>
            <a:r>
              <a:rPr lang="zh-CN" altLang="en-US" sz="900" dirty="0">
                <a:solidFill>
                  <a:srgbClr val="3F3F3F"/>
                </a:solidFill>
              </a:rPr>
              <a:t>，</a:t>
            </a:r>
            <a:r>
              <a:rPr lang="en-US" altLang="zh-CN" sz="900" b="0" i="0" u="none" strike="noStrike" cap="none" dirty="0">
                <a:solidFill>
                  <a:schemeClr val="dk1"/>
                </a:solidFill>
                <a:effectLst/>
                <a:latin typeface="Calibri"/>
                <a:ea typeface="Calibri"/>
                <a:cs typeface="Calibri"/>
                <a:sym typeface="Calibri"/>
              </a:rPr>
              <a:t>Le </a:t>
            </a:r>
            <a:r>
              <a:rPr lang="en-US" altLang="zh-CN" sz="900" b="0" i="0" u="none" strike="noStrike" cap="none" dirty="0" err="1">
                <a:solidFill>
                  <a:schemeClr val="dk1"/>
                </a:solidFill>
                <a:effectLst/>
                <a:latin typeface="Calibri"/>
                <a:ea typeface="Calibri"/>
                <a:cs typeface="Calibri"/>
                <a:sym typeface="Calibri"/>
              </a:rPr>
              <a:t>sud-est</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appartient</a:t>
            </a:r>
            <a:r>
              <a:rPr lang="en-US" altLang="zh-CN" sz="900" b="0" i="0" u="none" strike="noStrike" cap="none" dirty="0">
                <a:solidFill>
                  <a:schemeClr val="dk1"/>
                </a:solidFill>
                <a:effectLst/>
                <a:latin typeface="Calibri"/>
                <a:ea typeface="Calibri"/>
                <a:cs typeface="Calibri"/>
                <a:sym typeface="Calibri"/>
              </a:rPr>
              <a:t> </a:t>
            </a:r>
            <a:r>
              <a:rPr lang="zh-CN" altLang="zh-CN" sz="900" b="0" i="0" u="none" strike="noStrike" cap="none" dirty="0">
                <a:solidFill>
                  <a:schemeClr val="dk1"/>
                </a:solidFill>
                <a:effectLst/>
                <a:latin typeface="Calibri"/>
                <a:ea typeface="Calibri"/>
                <a:cs typeface="Calibri"/>
                <a:sym typeface="Calibri"/>
              </a:rPr>
              <a:t>à</a:t>
            </a:r>
            <a:r>
              <a:rPr lang="en-US" altLang="zh-CN" sz="900" b="0" i="0" u="none" strike="noStrike" cap="none" dirty="0">
                <a:solidFill>
                  <a:schemeClr val="dk1"/>
                </a:solidFill>
                <a:effectLst/>
                <a:latin typeface="Calibri"/>
                <a:ea typeface="Calibri"/>
                <a:cs typeface="Calibri"/>
                <a:sym typeface="Calibri"/>
              </a:rPr>
              <a:t> la </a:t>
            </a:r>
            <a:r>
              <a:rPr lang="en-US" altLang="zh-CN" sz="900" b="0" i="0" u="none" strike="noStrike" cap="none" dirty="0" err="1">
                <a:solidFill>
                  <a:schemeClr val="dk1"/>
                </a:solidFill>
                <a:effectLst/>
                <a:latin typeface="Calibri"/>
                <a:ea typeface="Calibri"/>
                <a:cs typeface="Calibri"/>
                <a:sym typeface="Calibri"/>
              </a:rPr>
              <a:t>plaine</a:t>
            </a:r>
            <a:r>
              <a:rPr lang="en-US" altLang="zh-CN" sz="900" b="0" i="0" u="none" strike="noStrike" cap="none" dirty="0">
                <a:solidFill>
                  <a:schemeClr val="dk1"/>
                </a:solidFill>
                <a:effectLst/>
                <a:latin typeface="Calibri"/>
                <a:ea typeface="Calibri"/>
                <a:cs typeface="Calibri"/>
                <a:sym typeface="Calibri"/>
              </a:rPr>
              <a:t> HUA Bei. Au </a:t>
            </a:r>
            <a:r>
              <a:rPr lang="en-US" altLang="zh-CN" sz="900" b="0" i="0" u="none" strike="noStrike" cap="none" dirty="0" err="1">
                <a:solidFill>
                  <a:schemeClr val="dk1"/>
                </a:solidFill>
                <a:effectLst/>
                <a:latin typeface="Calibri"/>
                <a:ea typeface="Calibri"/>
                <a:cs typeface="Calibri"/>
                <a:sym typeface="Calibri"/>
              </a:rPr>
              <a:t>nord</a:t>
            </a:r>
            <a:r>
              <a:rPr lang="en-US" altLang="zh-CN" sz="900" b="0" i="0" u="none" strike="noStrike" cap="none" dirty="0">
                <a:solidFill>
                  <a:schemeClr val="dk1"/>
                </a:solidFill>
                <a:effectLst/>
                <a:latin typeface="Calibri"/>
                <a:ea typeface="Calibri"/>
                <a:cs typeface="Calibri"/>
                <a:sym typeface="Calibri"/>
              </a:rPr>
              <a:t> et </a:t>
            </a:r>
            <a:r>
              <a:rPr lang="zh-CN" altLang="zh-CN" sz="900" b="0" i="0" u="none" strike="noStrike" cap="none" dirty="0">
                <a:solidFill>
                  <a:schemeClr val="dk1"/>
                </a:solidFill>
                <a:effectLst/>
                <a:latin typeface="Calibri"/>
                <a:ea typeface="Calibri"/>
                <a:cs typeface="Calibri"/>
                <a:sym typeface="Calibri"/>
              </a:rPr>
              <a:t>à</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l'ouest</a:t>
            </a:r>
            <a:r>
              <a:rPr lang="en-US" altLang="zh-CN" sz="900" b="0" i="0" u="none" strike="noStrike" cap="none" dirty="0">
                <a:solidFill>
                  <a:schemeClr val="dk1"/>
                </a:solidFill>
                <a:effectLst/>
                <a:latin typeface="Calibri"/>
                <a:ea typeface="Calibri"/>
                <a:cs typeface="Calibri"/>
                <a:sym typeface="Calibri"/>
              </a:rPr>
              <a:t> se </a:t>
            </a:r>
            <a:r>
              <a:rPr lang="en-US" altLang="zh-CN" sz="900" b="0" i="0" u="none" strike="noStrike" cap="none" dirty="0" err="1">
                <a:solidFill>
                  <a:schemeClr val="dk1"/>
                </a:solidFill>
                <a:effectLst/>
                <a:latin typeface="Calibri"/>
                <a:ea typeface="Calibri"/>
                <a:cs typeface="Calibri"/>
                <a:sym typeface="Calibri"/>
              </a:rPr>
              <a:t>trouvent</a:t>
            </a:r>
            <a:r>
              <a:rPr lang="en-US" altLang="zh-CN" sz="900" b="0" i="0" u="none" strike="noStrike" cap="none" dirty="0">
                <a:solidFill>
                  <a:schemeClr val="dk1"/>
                </a:solidFill>
                <a:effectLst/>
                <a:latin typeface="Calibri"/>
                <a:ea typeface="Calibri"/>
                <a:cs typeface="Calibri"/>
                <a:sym typeface="Calibri"/>
              </a:rPr>
              <a:t> les </a:t>
            </a:r>
            <a:r>
              <a:rPr lang="en-US" altLang="zh-CN" sz="900" b="0" i="0" u="none" strike="noStrike" cap="none" dirty="0" err="1">
                <a:solidFill>
                  <a:schemeClr val="dk1"/>
                </a:solidFill>
                <a:effectLst/>
                <a:latin typeface="Calibri"/>
                <a:ea typeface="Calibri"/>
                <a:cs typeface="Calibri"/>
                <a:sym typeface="Calibri"/>
              </a:rPr>
              <a:t>montagnes</a:t>
            </a:r>
            <a:endParaRPr lang="en-US" altLang="zh-CN" sz="900" b="0" i="0" u="none" strike="noStrike" cap="none" dirty="0">
              <a:solidFill>
                <a:schemeClr val="dk1"/>
              </a:solidFill>
              <a:effectLst/>
              <a:latin typeface="Calibri"/>
              <a:ea typeface="Calibri"/>
              <a:cs typeface="Calibri"/>
              <a:sym typeface="Calibri"/>
            </a:endParaRPr>
          </a:p>
          <a:p>
            <a:pPr marL="0" marR="0" lvl="0" indent="0" algn="l" rtl="0">
              <a:lnSpc>
                <a:spcPct val="150000"/>
              </a:lnSpc>
              <a:spcBef>
                <a:spcPts val="0"/>
              </a:spcBef>
              <a:spcAft>
                <a:spcPts val="0"/>
              </a:spcAft>
              <a:buNone/>
            </a:pPr>
            <a:r>
              <a:rPr lang="en-US" altLang="zh-CN" sz="900" b="0" i="0" u="none" strike="noStrike" cap="none" dirty="0">
                <a:solidFill>
                  <a:schemeClr val="dk1"/>
                </a:solidFill>
                <a:effectLst/>
                <a:latin typeface="Calibri"/>
                <a:cs typeface="Calibri"/>
                <a:sym typeface="Calibri"/>
              </a:rPr>
              <a:t>3 </a:t>
            </a:r>
            <a:r>
              <a:rPr lang="en-US" altLang="zh-CN" sz="900" b="0" i="0" u="none" strike="noStrike" cap="none" dirty="0">
                <a:solidFill>
                  <a:schemeClr val="dk1"/>
                </a:solidFill>
                <a:effectLst/>
                <a:latin typeface="Calibri"/>
                <a:ea typeface="Calibri"/>
                <a:cs typeface="Calibri"/>
                <a:sym typeface="Calibri"/>
              </a:rPr>
              <a:t>Type de </a:t>
            </a:r>
            <a:r>
              <a:rPr lang="en-US" altLang="zh-CN" sz="900" b="0" i="0" u="none" strike="noStrike" cap="none" dirty="0" err="1">
                <a:solidFill>
                  <a:schemeClr val="dk1"/>
                </a:solidFill>
                <a:effectLst/>
                <a:latin typeface="Calibri"/>
                <a:ea typeface="Calibri"/>
                <a:cs typeface="Calibri"/>
                <a:sym typeface="Calibri"/>
              </a:rPr>
              <a:t>climat</a:t>
            </a:r>
            <a:r>
              <a:rPr lang="en-US" altLang="zh-CN" sz="900" b="0" i="0" u="none" strike="noStrike" cap="none" dirty="0">
                <a:solidFill>
                  <a:schemeClr val="dk1"/>
                </a:solidFill>
                <a:effectLst/>
                <a:latin typeface="Calibri"/>
                <a:ea typeface="Calibri"/>
                <a:cs typeface="Calibri"/>
                <a:sym typeface="Calibri"/>
              </a:rPr>
              <a:t> de pekin et le </a:t>
            </a:r>
            <a:r>
              <a:rPr lang="en-US" altLang="zh-CN" sz="900" b="0" i="0" u="none" strike="noStrike" cap="none" dirty="0" err="1">
                <a:solidFill>
                  <a:schemeClr val="dk1"/>
                </a:solidFill>
                <a:effectLst/>
                <a:latin typeface="Calibri"/>
                <a:ea typeface="Calibri"/>
                <a:cs typeface="Calibri"/>
                <a:sym typeface="Calibri"/>
              </a:rPr>
              <a:t>climat</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typique</a:t>
            </a:r>
            <a:r>
              <a:rPr lang="en-US" altLang="zh-CN" sz="900" b="0" i="0" u="none" strike="noStrike" cap="none" dirty="0">
                <a:solidFill>
                  <a:schemeClr val="dk1"/>
                </a:solidFill>
                <a:effectLst/>
                <a:latin typeface="Calibri"/>
                <a:ea typeface="Calibri"/>
                <a:cs typeface="Calibri"/>
                <a:sym typeface="Calibri"/>
              </a:rPr>
              <a:t> de la </a:t>
            </a:r>
            <a:r>
              <a:rPr lang="en-US" altLang="zh-CN" sz="900" b="0" i="0" u="none" strike="noStrike" cap="none" dirty="0" err="1">
                <a:solidFill>
                  <a:schemeClr val="dk1"/>
                </a:solidFill>
                <a:effectLst/>
                <a:latin typeface="Calibri"/>
                <a:ea typeface="Calibri"/>
                <a:cs typeface="Calibri"/>
                <a:sym typeface="Calibri"/>
              </a:rPr>
              <a:t>mousson</a:t>
            </a:r>
            <a:r>
              <a:rPr lang="en-US" altLang="zh-CN" sz="900" b="0" i="0" u="none" strike="noStrike" cap="none" dirty="0">
                <a:solidFill>
                  <a:schemeClr val="dk1"/>
                </a:solidFill>
                <a:effectLst/>
                <a:latin typeface="Calibri"/>
                <a:ea typeface="Calibri"/>
                <a:cs typeface="Calibri"/>
                <a:sym typeface="Calibri"/>
              </a:rPr>
              <a:t>. +3</a:t>
            </a:r>
          </a:p>
          <a:p>
            <a:pPr marL="0" marR="0" lvl="0" indent="0" algn="l" rtl="0">
              <a:lnSpc>
                <a:spcPct val="150000"/>
              </a:lnSpc>
              <a:spcBef>
                <a:spcPts val="0"/>
              </a:spcBef>
              <a:spcAft>
                <a:spcPts val="0"/>
              </a:spcAft>
              <a:buNone/>
            </a:pPr>
            <a:r>
              <a:rPr lang="en-US" altLang="zh-CN" sz="900" b="0" i="0" u="none" strike="noStrike" cap="none" dirty="0">
                <a:solidFill>
                  <a:schemeClr val="dk1"/>
                </a:solidFill>
                <a:effectLst/>
                <a:latin typeface="Calibri"/>
                <a:cs typeface="Calibri"/>
                <a:sym typeface="Calibri"/>
              </a:rPr>
              <a:t>4 </a:t>
            </a:r>
            <a:r>
              <a:rPr lang="en-US" altLang="zh-CN" sz="900" b="0" i="0" u="none" strike="noStrike" cap="none" dirty="0">
                <a:solidFill>
                  <a:schemeClr val="dk1"/>
                </a:solidFill>
                <a:effectLst/>
                <a:latin typeface="Calibri"/>
                <a:ea typeface="Calibri"/>
                <a:cs typeface="Calibri"/>
                <a:sym typeface="Calibri"/>
              </a:rPr>
              <a:t>la longueur </a:t>
            </a:r>
            <a:r>
              <a:rPr lang="en-US" altLang="zh-CN" sz="900" b="0" i="0" u="none" strike="noStrike" cap="none" dirty="0" err="1">
                <a:solidFill>
                  <a:schemeClr val="dk1"/>
                </a:solidFill>
                <a:effectLst/>
                <a:latin typeface="Calibri"/>
                <a:ea typeface="Calibri"/>
                <a:cs typeface="Calibri"/>
                <a:sym typeface="Calibri"/>
              </a:rPr>
              <a:t>totale</a:t>
            </a:r>
            <a:r>
              <a:rPr lang="en-US" altLang="zh-CN" sz="900" b="0" i="0" u="none" strike="noStrike" cap="none" dirty="0">
                <a:solidFill>
                  <a:schemeClr val="dk1"/>
                </a:solidFill>
                <a:effectLst/>
                <a:latin typeface="Calibri"/>
                <a:ea typeface="Calibri"/>
                <a:cs typeface="Calibri"/>
                <a:sym typeface="Calibri"/>
              </a:rPr>
              <a:t> du pipeline de drainage de </a:t>
            </a:r>
            <a:r>
              <a:rPr lang="en-US" altLang="zh-CN" sz="900" b="0" i="0" u="none" strike="noStrike" cap="none" dirty="0" err="1">
                <a:solidFill>
                  <a:schemeClr val="dk1"/>
                </a:solidFill>
                <a:effectLst/>
                <a:latin typeface="Calibri"/>
                <a:ea typeface="Calibri"/>
                <a:cs typeface="Calibri"/>
                <a:sym typeface="Calibri"/>
              </a:rPr>
              <a:t>pékin</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est</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actuellement</a:t>
            </a:r>
            <a:r>
              <a:rPr lang="en-US" altLang="zh-CN" sz="900" b="0" i="0" u="none" strike="noStrike" cap="none" dirty="0">
                <a:solidFill>
                  <a:schemeClr val="dk1"/>
                </a:solidFill>
                <a:effectLst/>
                <a:latin typeface="Calibri"/>
                <a:ea typeface="Calibri"/>
                <a:cs typeface="Calibri"/>
                <a:sym typeface="Calibri"/>
              </a:rPr>
              <a:t> de 4 349 km, </a:t>
            </a:r>
            <a:r>
              <a:rPr lang="en-US" altLang="zh-CN" sz="900" b="0" i="0" u="none" strike="noStrike" cap="none" dirty="0" err="1">
                <a:solidFill>
                  <a:schemeClr val="dk1"/>
                </a:solidFill>
                <a:effectLst/>
                <a:latin typeface="Calibri"/>
                <a:ea typeface="Calibri"/>
                <a:cs typeface="Calibri"/>
                <a:sym typeface="Calibri"/>
              </a:rPr>
              <a:t>parmi</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lesquels</a:t>
            </a:r>
            <a:r>
              <a:rPr lang="en-US" altLang="zh-CN" sz="900" b="0" i="0" u="none" strike="noStrike" cap="none" dirty="0">
                <a:solidFill>
                  <a:schemeClr val="dk1"/>
                </a:solidFill>
                <a:effectLst/>
                <a:latin typeface="Calibri"/>
                <a:ea typeface="Calibri"/>
                <a:cs typeface="Calibri"/>
                <a:sym typeface="Calibri"/>
              </a:rPr>
              <a:t>: +4</a:t>
            </a:r>
          </a:p>
          <a:p>
            <a:pPr marL="0" marR="0" lvl="0" indent="0" algn="l" rtl="0">
              <a:lnSpc>
                <a:spcPct val="150000"/>
              </a:lnSpc>
              <a:spcBef>
                <a:spcPts val="0"/>
              </a:spcBef>
              <a:spcAft>
                <a:spcPts val="0"/>
              </a:spcAft>
              <a:buNone/>
            </a:pPr>
            <a:r>
              <a:rPr lang="zh-CN" altLang="en-US" sz="900" b="0" i="0" u="none" strike="noStrike" cap="none" dirty="0">
                <a:solidFill>
                  <a:schemeClr val="dk1"/>
                </a:solidFill>
                <a:effectLst/>
                <a:latin typeface="Calibri"/>
                <a:cs typeface="Calibri"/>
                <a:sym typeface="Calibri"/>
              </a:rPr>
              <a:t>下面随机使用</a:t>
            </a:r>
            <a:r>
              <a:rPr lang="en-US" altLang="zh-CN" sz="900" b="0" i="0" u="none" strike="noStrike" cap="none" dirty="0">
                <a:solidFill>
                  <a:schemeClr val="dk1"/>
                </a:solidFill>
                <a:effectLst/>
                <a:latin typeface="Calibri"/>
                <a:ea typeface="Calibri"/>
                <a:cs typeface="Calibri"/>
                <a:sym typeface="Calibri"/>
              </a:rPr>
              <a:t>Le </a:t>
            </a:r>
            <a:r>
              <a:rPr lang="en-US" altLang="zh-CN" sz="900" b="0" i="0" u="none" strike="noStrike" cap="none" dirty="0" err="1">
                <a:solidFill>
                  <a:schemeClr val="dk1"/>
                </a:solidFill>
                <a:effectLst/>
                <a:latin typeface="Calibri"/>
                <a:ea typeface="Calibri"/>
                <a:cs typeface="Calibri"/>
                <a:sym typeface="Calibri"/>
              </a:rPr>
              <a:t>système</a:t>
            </a:r>
            <a:r>
              <a:rPr lang="en-US" altLang="zh-CN" sz="900" b="0" i="0" u="none" strike="noStrike" cap="none" dirty="0">
                <a:solidFill>
                  <a:schemeClr val="dk1"/>
                </a:solidFill>
                <a:effectLst/>
                <a:latin typeface="Calibri"/>
                <a:ea typeface="Calibri"/>
                <a:cs typeface="Calibri"/>
                <a:sym typeface="Calibri"/>
              </a:rPr>
              <a:t> de drainage </a:t>
            </a:r>
            <a:r>
              <a:rPr lang="en-US" altLang="zh-CN" sz="900" b="0" i="0" u="none" strike="noStrike" cap="none" dirty="0" err="1">
                <a:solidFill>
                  <a:schemeClr val="dk1"/>
                </a:solidFill>
                <a:effectLst/>
                <a:latin typeface="Calibri"/>
                <a:ea typeface="Calibri"/>
                <a:cs typeface="Calibri"/>
                <a:sym typeface="Calibri"/>
              </a:rPr>
              <a:t>combiné</a:t>
            </a:r>
            <a:r>
              <a:rPr lang="en-US" altLang="zh-CN" sz="900" b="0" i="0" u="none" strike="noStrike" cap="none" dirty="0">
                <a:solidFill>
                  <a:schemeClr val="dk1"/>
                </a:solidFill>
                <a:effectLst/>
                <a:latin typeface="Calibri"/>
                <a:ea typeface="Calibri"/>
                <a:cs typeface="Calibri"/>
                <a:sym typeface="Calibri"/>
              </a:rPr>
              <a:t> assure non </a:t>
            </a:r>
            <a:r>
              <a:rPr lang="en-US" altLang="zh-CN" sz="900" b="0" i="0" u="none" strike="noStrike" cap="none" dirty="0" err="1">
                <a:solidFill>
                  <a:schemeClr val="dk1"/>
                </a:solidFill>
                <a:effectLst/>
                <a:latin typeface="Calibri"/>
                <a:ea typeface="Calibri"/>
                <a:cs typeface="Calibri"/>
                <a:sym typeface="Calibri"/>
              </a:rPr>
              <a:t>seulement</a:t>
            </a:r>
            <a:r>
              <a:rPr lang="en-US" altLang="zh-CN" sz="900" b="0" i="0" u="none" strike="noStrike" cap="none" dirty="0">
                <a:solidFill>
                  <a:schemeClr val="dk1"/>
                </a:solidFill>
                <a:effectLst/>
                <a:latin typeface="Calibri"/>
                <a:ea typeface="Calibri"/>
                <a:cs typeface="Calibri"/>
                <a:sym typeface="Calibri"/>
              </a:rPr>
              <a:t> le </a:t>
            </a:r>
            <a:r>
              <a:rPr lang="en-US" altLang="zh-CN" sz="900" b="0" i="0" u="none" strike="noStrike" cap="none" dirty="0" err="1">
                <a:solidFill>
                  <a:schemeClr val="dk1"/>
                </a:solidFill>
                <a:effectLst/>
                <a:latin typeface="Calibri"/>
                <a:ea typeface="Calibri"/>
                <a:cs typeface="Calibri"/>
                <a:sym typeface="Calibri"/>
              </a:rPr>
              <a:t>rejet</a:t>
            </a:r>
            <a:r>
              <a:rPr lang="en-US" altLang="zh-CN" sz="900" b="0" i="0" u="none" strike="noStrike" cap="none" dirty="0">
                <a:solidFill>
                  <a:schemeClr val="dk1"/>
                </a:solidFill>
                <a:effectLst/>
                <a:latin typeface="Calibri"/>
                <a:ea typeface="Calibri"/>
                <a:cs typeface="Calibri"/>
                <a:sym typeface="Calibri"/>
              </a:rPr>
              <a:t> des </a:t>
            </a:r>
            <a:r>
              <a:rPr lang="en-US" altLang="zh-CN" sz="900" b="0" i="0" u="none" strike="noStrike" cap="none" dirty="0" err="1">
                <a:solidFill>
                  <a:schemeClr val="dk1"/>
                </a:solidFill>
                <a:effectLst/>
                <a:latin typeface="Calibri"/>
                <a:ea typeface="Calibri"/>
                <a:cs typeface="Calibri"/>
                <a:sym typeface="Calibri"/>
              </a:rPr>
              <a:t>eaux</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usées</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quotidiennes</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mais</a:t>
            </a:r>
            <a:r>
              <a:rPr lang="en-US" altLang="zh-CN" sz="900" b="0" i="0" u="none" strike="noStrike" cap="none" dirty="0">
                <a:solidFill>
                  <a:schemeClr val="dk1"/>
                </a:solidFill>
                <a:effectLst/>
                <a:latin typeface="Calibri"/>
                <a:ea typeface="Calibri"/>
                <a:cs typeface="Calibri"/>
                <a:sym typeface="Calibri"/>
              </a:rPr>
              <a:t> </a:t>
            </a:r>
            <a:r>
              <a:rPr lang="en-US" altLang="zh-CN" sz="900" b="0" i="0" u="none" strike="noStrike" cap="none" dirty="0" err="1">
                <a:solidFill>
                  <a:schemeClr val="dk1"/>
                </a:solidFill>
                <a:effectLst/>
                <a:latin typeface="Calibri"/>
                <a:ea typeface="Calibri"/>
                <a:cs typeface="Calibri"/>
                <a:sym typeface="Calibri"/>
              </a:rPr>
              <a:t>également</a:t>
            </a:r>
            <a:r>
              <a:rPr lang="en-US" altLang="zh-CN" sz="900" b="0" i="0" u="none" strike="noStrike" cap="none" dirty="0">
                <a:solidFill>
                  <a:schemeClr val="dk1"/>
                </a:solidFill>
                <a:effectLst/>
                <a:latin typeface="Calibri"/>
                <a:ea typeface="Calibri"/>
                <a:cs typeface="Calibri"/>
                <a:sym typeface="Calibri"/>
              </a:rPr>
              <a:t> le canal de </a:t>
            </a:r>
            <a:r>
              <a:rPr lang="en-US" altLang="zh-CN" sz="900" b="0" i="0" u="none" strike="noStrike" cap="none" dirty="0" err="1">
                <a:solidFill>
                  <a:schemeClr val="dk1"/>
                </a:solidFill>
                <a:effectLst/>
                <a:latin typeface="Calibri"/>
                <a:ea typeface="Calibri"/>
                <a:cs typeface="Calibri"/>
                <a:sym typeface="Calibri"/>
              </a:rPr>
              <a:t>rejet</a:t>
            </a:r>
            <a:r>
              <a:rPr lang="en-US" altLang="zh-CN" sz="900" b="0" i="0" u="none" strike="noStrike" cap="none" dirty="0">
                <a:solidFill>
                  <a:schemeClr val="dk1"/>
                </a:solidFill>
                <a:effectLst/>
                <a:latin typeface="Calibri"/>
                <a:ea typeface="Calibri"/>
                <a:cs typeface="Calibri"/>
                <a:sym typeface="Calibri"/>
              </a:rPr>
              <a:t> des </a:t>
            </a:r>
            <a:r>
              <a:rPr lang="en-US" altLang="zh-CN" sz="900" b="0" i="0" u="none" strike="noStrike" cap="none" dirty="0" err="1">
                <a:solidFill>
                  <a:schemeClr val="dk1"/>
                </a:solidFill>
                <a:effectLst/>
                <a:latin typeface="Calibri"/>
                <a:ea typeface="Calibri"/>
                <a:cs typeface="Calibri"/>
                <a:sym typeface="Calibri"/>
              </a:rPr>
              <a:t>eaux</a:t>
            </a:r>
            <a:r>
              <a:rPr lang="en-US" altLang="zh-CN" sz="900" b="0" i="0" u="none" strike="noStrike" cap="none" dirty="0">
                <a:solidFill>
                  <a:schemeClr val="dk1"/>
                </a:solidFill>
                <a:effectLst/>
                <a:latin typeface="Calibri"/>
                <a:ea typeface="Calibri"/>
                <a:cs typeface="Calibri"/>
                <a:sym typeface="Calibri"/>
              </a:rPr>
              <a:t> de </a:t>
            </a:r>
            <a:r>
              <a:rPr lang="en-US" altLang="zh-CN" sz="900" b="0" i="0" u="none" strike="noStrike" cap="none" dirty="0" err="1">
                <a:solidFill>
                  <a:schemeClr val="dk1"/>
                </a:solidFill>
                <a:effectLst/>
                <a:latin typeface="Calibri"/>
                <a:ea typeface="Calibri"/>
                <a:cs typeface="Calibri"/>
                <a:sym typeface="Calibri"/>
              </a:rPr>
              <a:t>ruissellement</a:t>
            </a:r>
            <a:r>
              <a:rPr lang="en-US" altLang="zh-CN" sz="900" b="0" i="0" u="none" strike="noStrike" cap="none" dirty="0">
                <a:solidFill>
                  <a:schemeClr val="dk1"/>
                </a:solidFill>
                <a:effectLst/>
                <a:latin typeface="Calibri"/>
                <a:ea typeface="Calibri"/>
                <a:cs typeface="Calibri"/>
                <a:sym typeface="Calibri"/>
              </a:rPr>
              <a:t>.</a:t>
            </a:r>
            <a:endParaRPr lang="en-US" altLang="zh-CN" sz="900" b="0" i="0" u="none" strike="noStrike" cap="none" dirty="0">
              <a:solidFill>
                <a:schemeClr val="dk1"/>
              </a:solidFill>
              <a:effectLst/>
              <a:latin typeface="Calibri"/>
              <a:cs typeface="Calibri"/>
              <a:sym typeface="Calibri"/>
            </a:endParaRPr>
          </a:p>
          <a:p>
            <a:pPr marL="0" marR="0" lvl="0" indent="0" algn="l" rtl="0">
              <a:lnSpc>
                <a:spcPct val="150000"/>
              </a:lnSpc>
              <a:spcBef>
                <a:spcPts val="0"/>
              </a:spcBef>
              <a:spcAft>
                <a:spcPts val="0"/>
              </a:spcAft>
              <a:buNone/>
            </a:pPr>
            <a:endParaRPr dirty="0"/>
          </a:p>
          <a:p>
            <a:pPr marL="0" lvl="0" indent="0" algn="l" rtl="0">
              <a:spcBef>
                <a:spcPts val="0"/>
              </a:spcBef>
              <a:spcAft>
                <a:spcPts val="0"/>
              </a:spcAft>
              <a:buNone/>
            </a:pPr>
            <a:endParaRPr dirty="0"/>
          </a:p>
        </p:txBody>
      </p:sp>
      <p:sp>
        <p:nvSpPr>
          <p:cNvPr id="223" name="Google Shape;22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CN"/>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143000" y="2701528"/>
            <a:ext cx="6858000" cy="1241822"/>
          </a:xfrm>
          <a:prstGeom prst="rect">
            <a:avLst/>
          </a:prstGeom>
          <a:noFill/>
          <a:ln>
            <a:noFill/>
          </a:ln>
        </p:spPr>
        <p:txBody>
          <a:bodyPr spcFirstLastPara="1" wrap="square" lIns="68575" tIns="34275" rIns="68575" bIns="34275" anchor="t" anchorCtr="0"/>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400"/>
              <a:buNone/>
              <a:defRPr sz="140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内容" type="objOnly">
  <p:cSld name="OBJECT_ONLY">
    <p:spTree>
      <p:nvGrpSpPr>
        <p:cNvPr id="1" name="Shape 66"/>
        <p:cNvGrpSpPr/>
        <p:nvPr/>
      </p:nvGrpSpPr>
      <p:grpSpPr>
        <a:xfrm>
          <a:off x="0" y="0"/>
          <a:ext cx="0" cy="0"/>
          <a:chOff x="0" y="0"/>
          <a:chExt cx="0" cy="0"/>
        </a:xfrm>
      </p:grpSpPr>
      <p:sp>
        <p:nvSpPr>
          <p:cNvPr id="67" name="Google Shape;67;p11"/>
          <p:cNvSpPr txBox="1">
            <a:spLocks noGrp="1"/>
          </p:cNvSpPr>
          <p:nvPr>
            <p:ph type="body" idx="1"/>
          </p:nvPr>
        </p:nvSpPr>
        <p:spPr>
          <a:xfrm>
            <a:off x="628650" y="273843"/>
            <a:ext cx="7886700" cy="4358879"/>
          </a:xfrm>
          <a:prstGeom prst="rect">
            <a:avLst/>
          </a:prstGeom>
          <a:noFill/>
          <a:ln>
            <a:noFill/>
          </a:ln>
        </p:spPr>
        <p:txBody>
          <a:bodyPr spcFirstLastPara="1" wrap="square" lIns="68575" tIns="34275" rIns="68575" bIns="34275" anchor="t" anchorCtr="0"/>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8" name="Google Shape;68;p1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1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p:cSld name="标题和内容">
    <p:bg>
      <p:bgPr>
        <a:blipFill>
          <a:blip r:embed="rId2"/>
          <a:stretch>
            <a:fillRect/>
          </a:stretch>
        </a:blip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2"/>
        <p:cNvGrpSpPr/>
        <p:nvPr/>
      </p:nvGrpSpPr>
      <p:grpSpPr>
        <a:xfrm>
          <a:off x="0" y="0"/>
          <a:ext cx="0" cy="0"/>
          <a:chOff x="0" y="0"/>
          <a:chExt cx="0" cy="0"/>
        </a:xfrm>
      </p:grpSpPr>
      <p:sp>
        <p:nvSpPr>
          <p:cNvPr id="23" name="Google Shape;23;p4"/>
          <p:cNvSpPr txBox="1">
            <a:spLocks noGrp="1"/>
          </p:cNvSpPr>
          <p:nvPr>
            <p:ph type="title"/>
          </p:nvPr>
        </p:nvSpPr>
        <p:spPr>
          <a:xfrm>
            <a:off x="623887" y="1282304"/>
            <a:ext cx="7886700" cy="2139553"/>
          </a:xfrm>
          <a:prstGeom prst="rect">
            <a:avLst/>
          </a:prstGeom>
          <a:noFill/>
          <a:ln>
            <a:noFill/>
          </a:ln>
        </p:spPr>
        <p:txBody>
          <a:bodyPr spcFirstLastPara="1" wrap="square" lIns="68575" tIns="34275" rIns="68575" bIns="34275" anchor="b" anchorCtr="0"/>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4"/>
          <p:cNvSpPr txBox="1">
            <a:spLocks noGrp="1"/>
          </p:cNvSpPr>
          <p:nvPr>
            <p:ph type="body" idx="1"/>
          </p:nvPr>
        </p:nvSpPr>
        <p:spPr>
          <a:xfrm>
            <a:off x="623887" y="3442098"/>
            <a:ext cx="7886700" cy="1125140"/>
          </a:xfrm>
          <a:prstGeom prst="rect">
            <a:avLst/>
          </a:prstGeom>
          <a:noFill/>
          <a:ln>
            <a:noFill/>
          </a:ln>
        </p:spPr>
        <p:txBody>
          <a:bodyPr spcFirstLastPara="1" wrap="square" lIns="68575" tIns="34275" rIns="68575" bIns="34275" anchor="t" anchorCtr="0"/>
          <a:lstStyle>
            <a:lvl1pPr marL="457200" lvl="0" indent="-228600" algn="l">
              <a:lnSpc>
                <a:spcPct val="90000"/>
              </a:lnSpc>
              <a:spcBef>
                <a:spcPts val="750"/>
              </a:spcBef>
              <a:spcAft>
                <a:spcPts val="0"/>
              </a:spcAft>
              <a:buClr>
                <a:srgbClr val="888888"/>
              </a:buClr>
              <a:buSzPts val="1800"/>
              <a:buNone/>
              <a:defRPr sz="1800">
                <a:solidFill>
                  <a:srgbClr val="888888"/>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400"/>
              <a:buNone/>
              <a:defRPr sz="140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25" name="Google Shape;25;p4"/>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5"/>
          <p:cNvSpPr txBox="1">
            <a:spLocks noGrp="1"/>
          </p:cNvSpPr>
          <p:nvPr>
            <p:ph type="body" idx="1"/>
          </p:nvPr>
        </p:nvSpPr>
        <p:spPr>
          <a:xfrm>
            <a:off x="628650" y="1369218"/>
            <a:ext cx="3886200" cy="3263504"/>
          </a:xfrm>
          <a:prstGeom prst="rect">
            <a:avLst/>
          </a:prstGeom>
          <a:noFill/>
          <a:ln>
            <a:noFill/>
          </a:ln>
        </p:spPr>
        <p:txBody>
          <a:bodyPr spcFirstLastPara="1" wrap="square" lIns="68575" tIns="34275" rIns="68575" bIns="34275" anchor="t" anchorCtr="0"/>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1" name="Google Shape;31;p5"/>
          <p:cNvSpPr txBox="1">
            <a:spLocks noGrp="1"/>
          </p:cNvSpPr>
          <p:nvPr>
            <p:ph type="body" idx="2"/>
          </p:nvPr>
        </p:nvSpPr>
        <p:spPr>
          <a:xfrm>
            <a:off x="4629150" y="1369218"/>
            <a:ext cx="3886200" cy="3263504"/>
          </a:xfrm>
          <a:prstGeom prst="rect">
            <a:avLst/>
          </a:prstGeom>
          <a:noFill/>
          <a:ln>
            <a:noFill/>
          </a:ln>
        </p:spPr>
        <p:txBody>
          <a:bodyPr spcFirstLastPara="1" wrap="square" lIns="68575" tIns="34275" rIns="68575" bIns="34275" anchor="t" anchorCtr="0"/>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2" name="Google Shape;32;p5"/>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5"/>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6"/>
          <p:cNvSpPr txBox="1">
            <a:spLocks noGrp="1"/>
          </p:cNvSpPr>
          <p:nvPr>
            <p:ph type="body" idx="1"/>
          </p:nvPr>
        </p:nvSpPr>
        <p:spPr>
          <a:xfrm>
            <a:off x="890080" y="1333829"/>
            <a:ext cx="3655181" cy="617934"/>
          </a:xfrm>
          <a:prstGeom prst="rect">
            <a:avLst/>
          </a:prstGeom>
          <a:noFill/>
          <a:ln>
            <a:noFill/>
          </a:ln>
        </p:spPr>
        <p:txBody>
          <a:bodyPr spcFirstLastPara="1" wrap="square" lIns="68575" tIns="34275" rIns="68575" bIns="34275" anchor="ctr" anchorCtr="0"/>
          <a:lstStyle>
            <a:lvl1pPr marL="457200" lvl="0" indent="-228600" algn="l">
              <a:lnSpc>
                <a:spcPct val="90000"/>
              </a:lnSpc>
              <a:spcBef>
                <a:spcPts val="750"/>
              </a:spcBef>
              <a:spcAft>
                <a:spcPts val="0"/>
              </a:spcAft>
              <a:buClr>
                <a:schemeClr val="dk1"/>
              </a:buClr>
              <a:buSzPts val="2100"/>
              <a:buNone/>
              <a:defRPr sz="2100"/>
            </a:lvl1pPr>
            <a:lvl2pPr marL="914400" lvl="1" indent="-228600" algn="l">
              <a:lnSpc>
                <a:spcPct val="90000"/>
              </a:lnSpc>
              <a:spcBef>
                <a:spcPts val="375"/>
              </a:spcBef>
              <a:spcAft>
                <a:spcPts val="0"/>
              </a:spcAft>
              <a:buClr>
                <a:schemeClr val="dk1"/>
              </a:buClr>
              <a:buSzPts val="1800"/>
              <a:buNone/>
              <a:defRPr sz="1800"/>
            </a:lvl2pPr>
            <a:lvl3pPr marL="1371600" lvl="2" indent="-228600" algn="l">
              <a:lnSpc>
                <a:spcPct val="90000"/>
              </a:lnSpc>
              <a:spcBef>
                <a:spcPts val="375"/>
              </a:spcBef>
              <a:spcAft>
                <a:spcPts val="0"/>
              </a:spcAft>
              <a:buClr>
                <a:schemeClr val="dk1"/>
              </a:buClr>
              <a:buSzPts val="1500"/>
              <a:buNone/>
              <a:defRPr sz="1500"/>
            </a:lvl3pPr>
            <a:lvl4pPr marL="1828800" lvl="3" indent="-228600" algn="l">
              <a:lnSpc>
                <a:spcPct val="90000"/>
              </a:lnSpc>
              <a:spcBef>
                <a:spcPts val="375"/>
              </a:spcBef>
              <a:spcAft>
                <a:spcPts val="0"/>
              </a:spcAft>
              <a:buClr>
                <a:schemeClr val="dk1"/>
              </a:buClr>
              <a:buSzPts val="1400"/>
              <a:buNone/>
              <a:defRPr sz="1400"/>
            </a:lvl4pPr>
            <a:lvl5pPr marL="2286000" lvl="4" indent="-228600" algn="l">
              <a:lnSpc>
                <a:spcPct val="90000"/>
              </a:lnSpc>
              <a:spcBef>
                <a:spcPts val="375"/>
              </a:spcBef>
              <a:spcAft>
                <a:spcPts val="0"/>
              </a:spcAft>
              <a:buClr>
                <a:schemeClr val="dk1"/>
              </a:buClr>
              <a:buSzPts val="1400"/>
              <a:buNone/>
              <a:defRPr sz="1400"/>
            </a:lvl5pPr>
            <a:lvl6pPr marL="2743200" lvl="5" indent="-228600" algn="l">
              <a:lnSpc>
                <a:spcPct val="90000"/>
              </a:lnSpc>
              <a:spcBef>
                <a:spcPts val="375"/>
              </a:spcBef>
              <a:spcAft>
                <a:spcPts val="0"/>
              </a:spcAft>
              <a:buClr>
                <a:schemeClr val="dk1"/>
              </a:buClr>
              <a:buSzPts val="1400"/>
              <a:buNone/>
              <a:defRPr sz="1400"/>
            </a:lvl6pPr>
            <a:lvl7pPr marL="3200400" lvl="6" indent="-228600" algn="l">
              <a:lnSpc>
                <a:spcPct val="90000"/>
              </a:lnSpc>
              <a:spcBef>
                <a:spcPts val="375"/>
              </a:spcBef>
              <a:spcAft>
                <a:spcPts val="0"/>
              </a:spcAft>
              <a:buClr>
                <a:schemeClr val="dk1"/>
              </a:buClr>
              <a:buSzPts val="1400"/>
              <a:buNone/>
              <a:defRPr sz="1400"/>
            </a:lvl7pPr>
            <a:lvl8pPr marL="3657600" lvl="7" indent="-228600" algn="l">
              <a:lnSpc>
                <a:spcPct val="90000"/>
              </a:lnSpc>
              <a:spcBef>
                <a:spcPts val="375"/>
              </a:spcBef>
              <a:spcAft>
                <a:spcPts val="0"/>
              </a:spcAft>
              <a:buClr>
                <a:schemeClr val="dk1"/>
              </a:buClr>
              <a:buSzPts val="1400"/>
              <a:buNone/>
              <a:defRPr sz="1400"/>
            </a:lvl8pPr>
            <a:lvl9pPr marL="4114800" lvl="8" indent="-228600" algn="l">
              <a:lnSpc>
                <a:spcPct val="90000"/>
              </a:lnSpc>
              <a:spcBef>
                <a:spcPts val="375"/>
              </a:spcBef>
              <a:spcAft>
                <a:spcPts val="0"/>
              </a:spcAft>
              <a:buClr>
                <a:schemeClr val="dk1"/>
              </a:buClr>
              <a:buSzPts val="1400"/>
              <a:buNone/>
              <a:defRPr sz="1400"/>
            </a:lvl9pPr>
          </a:lstStyle>
          <a:p>
            <a:endParaRPr/>
          </a:p>
        </p:txBody>
      </p:sp>
      <p:sp>
        <p:nvSpPr>
          <p:cNvPr id="38" name="Google Shape;38;p6"/>
          <p:cNvSpPr txBox="1">
            <a:spLocks noGrp="1"/>
          </p:cNvSpPr>
          <p:nvPr>
            <p:ph type="body" idx="2"/>
          </p:nvPr>
        </p:nvSpPr>
        <p:spPr>
          <a:xfrm>
            <a:off x="890080" y="1999034"/>
            <a:ext cx="3655181" cy="2643213"/>
          </a:xfrm>
          <a:prstGeom prst="rect">
            <a:avLst/>
          </a:prstGeom>
          <a:noFill/>
          <a:ln>
            <a:noFill/>
          </a:ln>
        </p:spPr>
        <p:txBody>
          <a:bodyPr spcFirstLastPara="1" wrap="square" lIns="68575" tIns="34275" rIns="68575" bIns="34275" anchor="t" anchorCtr="0"/>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9" name="Google Shape;39;p6"/>
          <p:cNvSpPr txBox="1">
            <a:spLocks noGrp="1"/>
          </p:cNvSpPr>
          <p:nvPr>
            <p:ph type="body" idx="3"/>
          </p:nvPr>
        </p:nvSpPr>
        <p:spPr>
          <a:xfrm>
            <a:off x="4692704" y="1333829"/>
            <a:ext cx="3673182" cy="617934"/>
          </a:xfrm>
          <a:prstGeom prst="rect">
            <a:avLst/>
          </a:prstGeom>
          <a:noFill/>
          <a:ln>
            <a:noFill/>
          </a:ln>
        </p:spPr>
        <p:txBody>
          <a:bodyPr spcFirstLastPara="1" wrap="square" lIns="68575" tIns="34275" rIns="68575" bIns="34275" anchor="ctr" anchorCtr="0"/>
          <a:lstStyle>
            <a:lvl1pPr marL="457200" lvl="0" indent="-228600" algn="l">
              <a:lnSpc>
                <a:spcPct val="90000"/>
              </a:lnSpc>
              <a:spcBef>
                <a:spcPts val="750"/>
              </a:spcBef>
              <a:spcAft>
                <a:spcPts val="0"/>
              </a:spcAft>
              <a:buClr>
                <a:schemeClr val="dk1"/>
              </a:buClr>
              <a:buSzPts val="2100"/>
              <a:buNone/>
              <a:defRPr sz="2100"/>
            </a:lvl1pPr>
            <a:lvl2pPr marL="914400" lvl="1" indent="-228600" algn="l">
              <a:lnSpc>
                <a:spcPct val="90000"/>
              </a:lnSpc>
              <a:spcBef>
                <a:spcPts val="375"/>
              </a:spcBef>
              <a:spcAft>
                <a:spcPts val="0"/>
              </a:spcAft>
              <a:buClr>
                <a:schemeClr val="dk1"/>
              </a:buClr>
              <a:buSzPts val="1800"/>
              <a:buNone/>
              <a:defRPr sz="1800"/>
            </a:lvl2pPr>
            <a:lvl3pPr marL="1371600" lvl="2" indent="-228600" algn="l">
              <a:lnSpc>
                <a:spcPct val="90000"/>
              </a:lnSpc>
              <a:spcBef>
                <a:spcPts val="375"/>
              </a:spcBef>
              <a:spcAft>
                <a:spcPts val="0"/>
              </a:spcAft>
              <a:buClr>
                <a:schemeClr val="dk1"/>
              </a:buClr>
              <a:buSzPts val="1500"/>
              <a:buNone/>
              <a:defRPr sz="1500"/>
            </a:lvl3pPr>
            <a:lvl4pPr marL="1828800" lvl="3" indent="-228600" algn="l">
              <a:lnSpc>
                <a:spcPct val="90000"/>
              </a:lnSpc>
              <a:spcBef>
                <a:spcPts val="375"/>
              </a:spcBef>
              <a:spcAft>
                <a:spcPts val="0"/>
              </a:spcAft>
              <a:buClr>
                <a:schemeClr val="dk1"/>
              </a:buClr>
              <a:buSzPts val="1400"/>
              <a:buNone/>
              <a:defRPr sz="1400"/>
            </a:lvl4pPr>
            <a:lvl5pPr marL="2286000" lvl="4" indent="-228600" algn="l">
              <a:lnSpc>
                <a:spcPct val="90000"/>
              </a:lnSpc>
              <a:spcBef>
                <a:spcPts val="375"/>
              </a:spcBef>
              <a:spcAft>
                <a:spcPts val="0"/>
              </a:spcAft>
              <a:buClr>
                <a:schemeClr val="dk1"/>
              </a:buClr>
              <a:buSzPts val="1400"/>
              <a:buNone/>
              <a:defRPr sz="1400"/>
            </a:lvl5pPr>
            <a:lvl6pPr marL="2743200" lvl="5" indent="-228600" algn="l">
              <a:lnSpc>
                <a:spcPct val="90000"/>
              </a:lnSpc>
              <a:spcBef>
                <a:spcPts val="375"/>
              </a:spcBef>
              <a:spcAft>
                <a:spcPts val="0"/>
              </a:spcAft>
              <a:buClr>
                <a:schemeClr val="dk1"/>
              </a:buClr>
              <a:buSzPts val="1400"/>
              <a:buNone/>
              <a:defRPr sz="1400"/>
            </a:lvl6pPr>
            <a:lvl7pPr marL="3200400" lvl="6" indent="-228600" algn="l">
              <a:lnSpc>
                <a:spcPct val="90000"/>
              </a:lnSpc>
              <a:spcBef>
                <a:spcPts val="375"/>
              </a:spcBef>
              <a:spcAft>
                <a:spcPts val="0"/>
              </a:spcAft>
              <a:buClr>
                <a:schemeClr val="dk1"/>
              </a:buClr>
              <a:buSzPts val="1400"/>
              <a:buNone/>
              <a:defRPr sz="1400"/>
            </a:lvl7pPr>
            <a:lvl8pPr marL="3657600" lvl="7" indent="-228600" algn="l">
              <a:lnSpc>
                <a:spcPct val="90000"/>
              </a:lnSpc>
              <a:spcBef>
                <a:spcPts val="375"/>
              </a:spcBef>
              <a:spcAft>
                <a:spcPts val="0"/>
              </a:spcAft>
              <a:buClr>
                <a:schemeClr val="dk1"/>
              </a:buClr>
              <a:buSzPts val="1400"/>
              <a:buNone/>
              <a:defRPr sz="1400"/>
            </a:lvl8pPr>
            <a:lvl9pPr marL="4114800" lvl="8" indent="-228600" algn="l">
              <a:lnSpc>
                <a:spcPct val="90000"/>
              </a:lnSpc>
              <a:spcBef>
                <a:spcPts val="375"/>
              </a:spcBef>
              <a:spcAft>
                <a:spcPts val="0"/>
              </a:spcAft>
              <a:buClr>
                <a:schemeClr val="dk1"/>
              </a:buClr>
              <a:buSzPts val="1400"/>
              <a:buNone/>
              <a:defRPr sz="1400"/>
            </a:lvl9pPr>
          </a:lstStyle>
          <a:p>
            <a:endParaRPr/>
          </a:p>
        </p:txBody>
      </p:sp>
      <p:sp>
        <p:nvSpPr>
          <p:cNvPr id="40" name="Google Shape;40;p6"/>
          <p:cNvSpPr txBox="1">
            <a:spLocks noGrp="1"/>
          </p:cNvSpPr>
          <p:nvPr>
            <p:ph type="body" idx="4"/>
          </p:nvPr>
        </p:nvSpPr>
        <p:spPr>
          <a:xfrm>
            <a:off x="4692704" y="1999034"/>
            <a:ext cx="3673182" cy="2643213"/>
          </a:xfrm>
          <a:prstGeom prst="rect">
            <a:avLst/>
          </a:prstGeom>
          <a:noFill/>
          <a:ln>
            <a:noFill/>
          </a:ln>
        </p:spPr>
        <p:txBody>
          <a:bodyPr spcFirstLastPara="1" wrap="square" lIns="68575" tIns="34275" rIns="68575" bIns="34275" anchor="t" anchorCtr="0"/>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1" name="Google Shape;41;p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6"/>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49"/>
        <p:cNvGrpSpPr/>
        <p:nvPr/>
      </p:nvGrpSpPr>
      <p:grpSpPr>
        <a:xfrm>
          <a:off x="0" y="0"/>
          <a:ext cx="0" cy="0"/>
          <a:chOff x="0" y="0"/>
          <a:chExt cx="0" cy="0"/>
        </a:xfrm>
      </p:grpSpPr>
      <p:sp>
        <p:nvSpPr>
          <p:cNvPr id="50" name="Google Shape;50;p8"/>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53"/>
        <p:cNvGrpSpPr/>
        <p:nvPr/>
      </p:nvGrpSpPr>
      <p:grpSpPr>
        <a:xfrm>
          <a:off x="0" y="0"/>
          <a:ext cx="0" cy="0"/>
          <a:chOff x="0" y="0"/>
          <a:chExt cx="0" cy="0"/>
        </a:xfrm>
      </p:grpSpPr>
      <p:sp>
        <p:nvSpPr>
          <p:cNvPr id="54" name="Google Shape;54;p9"/>
          <p:cNvSpPr txBox="1">
            <a:spLocks noGrp="1"/>
          </p:cNvSpPr>
          <p:nvPr>
            <p:ph type="title"/>
          </p:nvPr>
        </p:nvSpPr>
        <p:spPr>
          <a:xfrm>
            <a:off x="629841" y="342900"/>
            <a:ext cx="3124012" cy="1200150"/>
          </a:xfrm>
          <a:prstGeom prst="rect">
            <a:avLst/>
          </a:prstGeom>
          <a:noFill/>
          <a:ln>
            <a:noFill/>
          </a:ln>
        </p:spPr>
        <p:txBody>
          <a:bodyPr spcFirstLastPara="1" wrap="square" lIns="68575" tIns="34275" rIns="68575" bIns="34275" anchor="b" anchorCtr="0"/>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9"/>
          <p:cNvSpPr>
            <a:spLocks noGrp="1"/>
          </p:cNvSpPr>
          <p:nvPr>
            <p:ph type="pic" idx="2"/>
          </p:nvPr>
        </p:nvSpPr>
        <p:spPr>
          <a:xfrm>
            <a:off x="3887391" y="342900"/>
            <a:ext cx="4629150" cy="4052888"/>
          </a:xfrm>
          <a:prstGeom prst="rect">
            <a:avLst/>
          </a:prstGeom>
          <a:noFill/>
          <a:ln>
            <a:noFill/>
          </a:ln>
        </p:spPr>
        <p:txBody>
          <a:bodyPr spcFirstLastPara="1" wrap="square" lIns="68575" tIns="34275" rIns="68575" bIns="34275" anchor="t" anchorCtr="0"/>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56" name="Google Shape;56;p9"/>
          <p:cNvSpPr txBox="1">
            <a:spLocks noGrp="1"/>
          </p:cNvSpPr>
          <p:nvPr>
            <p:ph type="body" idx="1"/>
          </p:nvPr>
        </p:nvSpPr>
        <p:spPr>
          <a:xfrm>
            <a:off x="629841" y="1543050"/>
            <a:ext cx="3124012" cy="2858691"/>
          </a:xfrm>
          <a:prstGeom prst="rect">
            <a:avLst/>
          </a:prstGeom>
          <a:noFill/>
          <a:ln>
            <a:noFill/>
          </a:ln>
        </p:spPr>
        <p:txBody>
          <a:bodyPr spcFirstLastPara="1" wrap="square" lIns="68575" tIns="34275" rIns="68575" bIns="34275" anchor="t" anchorCtr="0"/>
          <a:lstStyle>
            <a:lvl1pPr marL="457200" lvl="0" indent="-228600" algn="l">
              <a:lnSpc>
                <a:spcPct val="90000"/>
              </a:lnSpc>
              <a:spcBef>
                <a:spcPts val="750"/>
              </a:spcBef>
              <a:spcAft>
                <a:spcPts val="0"/>
              </a:spcAft>
              <a:buClr>
                <a:schemeClr val="dk1"/>
              </a:buClr>
              <a:buSzPts val="1500"/>
              <a:buNone/>
              <a:defRPr sz="1500"/>
            </a:lvl1pPr>
            <a:lvl2pPr marL="914400" lvl="1" indent="-228600" algn="l">
              <a:lnSpc>
                <a:spcPct val="90000"/>
              </a:lnSpc>
              <a:spcBef>
                <a:spcPts val="375"/>
              </a:spcBef>
              <a:spcAft>
                <a:spcPts val="0"/>
              </a:spcAft>
              <a:buClr>
                <a:schemeClr val="dk1"/>
              </a:buClr>
              <a:buSzPts val="1400"/>
              <a:buNone/>
              <a:defRPr sz="1400"/>
            </a:lvl2pPr>
            <a:lvl3pPr marL="1371600" lvl="2" indent="-228600" algn="l">
              <a:lnSpc>
                <a:spcPct val="90000"/>
              </a:lnSpc>
              <a:spcBef>
                <a:spcPts val="375"/>
              </a:spcBef>
              <a:spcAft>
                <a:spcPts val="0"/>
              </a:spcAft>
              <a:buClr>
                <a:schemeClr val="dk1"/>
              </a:buClr>
              <a:buSzPts val="1200"/>
              <a:buNone/>
              <a:defRPr sz="1200"/>
            </a:lvl3pPr>
            <a:lvl4pPr marL="1828800" lvl="3" indent="-228600" algn="l">
              <a:lnSpc>
                <a:spcPct val="90000"/>
              </a:lnSpc>
              <a:spcBef>
                <a:spcPts val="375"/>
              </a:spcBef>
              <a:spcAft>
                <a:spcPts val="0"/>
              </a:spcAft>
              <a:buClr>
                <a:schemeClr val="dk1"/>
              </a:buClr>
              <a:buSzPts val="1100"/>
              <a:buNone/>
              <a:defRPr sz="1100"/>
            </a:lvl4pPr>
            <a:lvl5pPr marL="2286000" lvl="4" indent="-228600" algn="l">
              <a:lnSpc>
                <a:spcPct val="90000"/>
              </a:lnSpc>
              <a:spcBef>
                <a:spcPts val="375"/>
              </a:spcBef>
              <a:spcAft>
                <a:spcPts val="0"/>
              </a:spcAft>
              <a:buClr>
                <a:schemeClr val="dk1"/>
              </a:buClr>
              <a:buSzPts val="1100"/>
              <a:buNone/>
              <a:defRPr sz="1100"/>
            </a:lvl5pPr>
            <a:lvl6pPr marL="2743200" lvl="5" indent="-228600" algn="l">
              <a:lnSpc>
                <a:spcPct val="90000"/>
              </a:lnSpc>
              <a:spcBef>
                <a:spcPts val="375"/>
              </a:spcBef>
              <a:spcAft>
                <a:spcPts val="0"/>
              </a:spcAft>
              <a:buClr>
                <a:schemeClr val="dk1"/>
              </a:buClr>
              <a:buSzPts val="1100"/>
              <a:buNone/>
              <a:defRPr sz="1100"/>
            </a:lvl6pPr>
            <a:lvl7pPr marL="3200400" lvl="6" indent="-228600" algn="l">
              <a:lnSpc>
                <a:spcPct val="90000"/>
              </a:lnSpc>
              <a:spcBef>
                <a:spcPts val="375"/>
              </a:spcBef>
              <a:spcAft>
                <a:spcPts val="0"/>
              </a:spcAft>
              <a:buClr>
                <a:schemeClr val="dk1"/>
              </a:buClr>
              <a:buSzPts val="1100"/>
              <a:buNone/>
              <a:defRPr sz="1100"/>
            </a:lvl7pPr>
            <a:lvl8pPr marL="3657600" lvl="7" indent="-228600" algn="l">
              <a:lnSpc>
                <a:spcPct val="90000"/>
              </a:lnSpc>
              <a:spcBef>
                <a:spcPts val="375"/>
              </a:spcBef>
              <a:spcAft>
                <a:spcPts val="0"/>
              </a:spcAft>
              <a:buClr>
                <a:schemeClr val="dk1"/>
              </a:buClr>
              <a:buSzPts val="1100"/>
              <a:buNone/>
              <a:defRPr sz="1100"/>
            </a:lvl8pPr>
            <a:lvl9pPr marL="4114800" lvl="8" indent="-228600" algn="l">
              <a:lnSpc>
                <a:spcPct val="90000"/>
              </a:lnSpc>
              <a:spcBef>
                <a:spcPts val="375"/>
              </a:spcBef>
              <a:spcAft>
                <a:spcPts val="0"/>
              </a:spcAft>
              <a:buClr>
                <a:schemeClr val="dk1"/>
              </a:buClr>
              <a:buSzPts val="1100"/>
              <a:buNone/>
              <a:defRPr sz="1100"/>
            </a:lvl9pPr>
          </a:lstStyle>
          <a:p>
            <a:endParaRPr/>
          </a:p>
        </p:txBody>
      </p:sp>
      <p:sp>
        <p:nvSpPr>
          <p:cNvPr id="57" name="Google Shape;57;p9"/>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9"/>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竖版" type="vertTitleAndTx">
  <p:cSld name="VERTICAL_TITLE_AND_VERTICAL_TEXT">
    <p:spTree>
      <p:nvGrpSpPr>
        <p:cNvPr id="1" name="Shape 60"/>
        <p:cNvGrpSpPr/>
        <p:nvPr/>
      </p:nvGrpSpPr>
      <p:grpSpPr>
        <a:xfrm>
          <a:off x="0" y="0"/>
          <a:ext cx="0" cy="0"/>
          <a:chOff x="0" y="0"/>
          <a:chExt cx="0" cy="0"/>
        </a:xfrm>
      </p:grpSpPr>
      <p:sp>
        <p:nvSpPr>
          <p:cNvPr id="61" name="Google Shape;61;p10"/>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0"/>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3" name="Google Shape;63;p1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0"/>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10"/>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28650" y="1369218"/>
            <a:ext cx="7886700" cy="3263504"/>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375"/>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375"/>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375"/>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375"/>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375"/>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375"/>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ltLang="zh-CN"/>
              <a:t>‹#›</a:t>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75"/>
        <p:cNvGrpSpPr/>
        <p:nvPr/>
      </p:nvGrpSpPr>
      <p:grpSpPr>
        <a:xfrm>
          <a:off x="0" y="0"/>
          <a:ext cx="0" cy="0"/>
          <a:chOff x="0" y="0"/>
          <a:chExt cx="0" cy="0"/>
        </a:xfrm>
      </p:grpSpPr>
      <p:sp>
        <p:nvSpPr>
          <p:cNvPr id="76" name="Google Shape;76;p12"/>
          <p:cNvSpPr txBox="1"/>
          <p:nvPr/>
        </p:nvSpPr>
        <p:spPr>
          <a:xfrm>
            <a:off x="3387575" y="1582100"/>
            <a:ext cx="5756400" cy="7155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3000" b="1">
                <a:solidFill>
                  <a:srgbClr val="1B4367"/>
                </a:solidFill>
              </a:rPr>
              <a:t>Méthodes innovantes d'adaptation aux inondations en milieu urbain</a:t>
            </a:r>
            <a:endParaRPr sz="3000"/>
          </a:p>
        </p:txBody>
      </p:sp>
      <p:sp>
        <p:nvSpPr>
          <p:cNvPr id="77" name="Google Shape;77;p12"/>
          <p:cNvSpPr txBox="1"/>
          <p:nvPr/>
        </p:nvSpPr>
        <p:spPr>
          <a:xfrm>
            <a:off x="5267278" y="4101454"/>
            <a:ext cx="3461700" cy="2538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zh-CN" sz="1200">
                <a:solidFill>
                  <a:srgbClr val="3F3F3F"/>
                </a:solidFill>
              </a:rPr>
              <a:t>WANG Zhi &amp; ZHU Jinwei</a:t>
            </a:r>
            <a:endParaRPr sz="1200">
              <a:solidFill>
                <a:srgbClr val="3F3F3F"/>
              </a:solidFill>
            </a:endParaRPr>
          </a:p>
          <a:p>
            <a:pPr marL="0" marR="0" lvl="0" indent="0" algn="r" rtl="0">
              <a:spcBef>
                <a:spcPts val="0"/>
              </a:spcBef>
              <a:spcAft>
                <a:spcPts val="0"/>
              </a:spcAft>
              <a:buNone/>
            </a:pPr>
            <a:r>
              <a:rPr lang="zh-CN" sz="1200">
                <a:solidFill>
                  <a:schemeClr val="dk1"/>
                </a:solidFill>
                <a:highlight>
                  <a:srgbClr val="F3F3F3"/>
                </a:highlight>
              </a:rPr>
              <a:t>Tuteur: Vincent Rotgé</a:t>
            </a:r>
            <a:endParaRPr sz="1200">
              <a:solidFill>
                <a:srgbClr val="3F3F3F"/>
              </a:solidFill>
              <a:highlight>
                <a:srgbClr val="F3F3F3"/>
              </a:highlight>
            </a:endParaRPr>
          </a:p>
          <a:p>
            <a:pPr marL="0" marR="0" lvl="0" indent="0" algn="l" rtl="0">
              <a:spcBef>
                <a:spcPts val="0"/>
              </a:spcBef>
              <a:spcAft>
                <a:spcPts val="0"/>
              </a:spcAft>
              <a:buNone/>
            </a:pPr>
            <a:endParaRPr sz="1200">
              <a:solidFill>
                <a:srgbClr val="3F3F3F"/>
              </a:solidFill>
            </a:endParaRPr>
          </a:p>
        </p:txBody>
      </p:sp>
      <p:sp>
        <p:nvSpPr>
          <p:cNvPr id="78" name="Google Shape;78;p12"/>
          <p:cNvSpPr/>
          <p:nvPr/>
        </p:nvSpPr>
        <p:spPr>
          <a:xfrm>
            <a:off x="6071275" y="3614850"/>
            <a:ext cx="2657700" cy="486600"/>
          </a:xfrm>
          <a:prstGeom prst="roundRect">
            <a:avLst>
              <a:gd name="adj" fmla="val 16667"/>
            </a:avLst>
          </a:prstGeom>
          <a:solidFill>
            <a:srgbClr val="1B4367"/>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zh-CN" sz="1200">
                <a:solidFill>
                  <a:schemeClr val="lt1"/>
                </a:solidFill>
              </a:rPr>
              <a:t>DAE - IMA - 5A(2018-2019)</a:t>
            </a:r>
            <a:endParaRPr sz="1200">
              <a:solidFill>
                <a:schemeClr val="lt1"/>
              </a:solidFill>
            </a:endParaRPr>
          </a:p>
        </p:txBody>
      </p:sp>
      <p:pic>
        <p:nvPicPr>
          <p:cNvPr id="79" name="Google Shape;79;p12"/>
          <p:cNvPicPr preferRelativeResize="0"/>
          <p:nvPr/>
        </p:nvPicPr>
        <p:blipFill>
          <a:blip r:embed="rId4"/>
          <a:stretch>
            <a:fillRect/>
          </a:stretch>
        </p:blipFill>
        <p:spPr>
          <a:xfrm>
            <a:off x="6842941" y="0"/>
            <a:ext cx="2301059" cy="7155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422"/>
        <p:cNvGrpSpPr/>
        <p:nvPr/>
      </p:nvGrpSpPr>
      <p:grpSpPr>
        <a:xfrm>
          <a:off x="0" y="0"/>
          <a:ext cx="0" cy="0"/>
          <a:chOff x="0" y="0"/>
          <a:chExt cx="0" cy="0"/>
        </a:xfrm>
      </p:grpSpPr>
      <p:sp>
        <p:nvSpPr>
          <p:cNvPr id="423" name="Google Shape;423;p27"/>
          <p:cNvSpPr txBox="1"/>
          <p:nvPr/>
        </p:nvSpPr>
        <p:spPr>
          <a:xfrm>
            <a:off x="2486093" y="2036331"/>
            <a:ext cx="4311656" cy="592500"/>
          </a:xfrm>
          <a:prstGeom prst="rect">
            <a:avLst/>
          </a:prstGeom>
          <a:noFill/>
          <a:ln>
            <a:noFill/>
          </a:ln>
        </p:spPr>
        <p:txBody>
          <a:bodyPr spcFirstLastPara="1" wrap="square" lIns="68575" tIns="34275" rIns="68575" bIns="34275" anchor="t" anchorCtr="0">
            <a:noAutofit/>
          </a:bodyPr>
          <a:lstStyle/>
          <a:p>
            <a:pPr lvl="0" algn="ctr"/>
            <a:r>
              <a:rPr lang="fr-FR" altLang="zh-CN" sz="3400" b="1" dirty="0">
                <a:solidFill>
                  <a:srgbClr val="1B4367"/>
                </a:solidFill>
              </a:rPr>
              <a:t>Raisons principales d’inondation </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cxnSp>
        <p:nvCxnSpPr>
          <p:cNvPr id="326" name="Google Shape;326;p24"/>
          <p:cNvCxnSpPr>
            <a:stCxn id="327" idx="0"/>
          </p:cNvCxnSpPr>
          <p:nvPr/>
        </p:nvCxnSpPr>
        <p:spPr>
          <a:xfrm>
            <a:off x="4541004" y="1262485"/>
            <a:ext cx="0" cy="3349200"/>
          </a:xfrm>
          <a:prstGeom prst="straightConnector1">
            <a:avLst/>
          </a:prstGeom>
          <a:noFill/>
          <a:ln w="9525" cap="flat" cmpd="sng">
            <a:solidFill>
              <a:srgbClr val="1B4367"/>
            </a:solidFill>
            <a:prstDash val="solid"/>
            <a:miter lim="800000"/>
            <a:headEnd type="none" w="sm" len="sm"/>
            <a:tailEnd type="none" w="sm" len="sm"/>
          </a:ln>
        </p:spPr>
      </p:cxnSp>
      <p:grpSp>
        <p:nvGrpSpPr>
          <p:cNvPr id="328" name="Google Shape;328;p24"/>
          <p:cNvGrpSpPr/>
          <p:nvPr/>
        </p:nvGrpSpPr>
        <p:grpSpPr>
          <a:xfrm>
            <a:off x="4193498" y="3799268"/>
            <a:ext cx="686184" cy="694852"/>
            <a:chOff x="5237224" y="4937554"/>
            <a:chExt cx="914912" cy="926470"/>
          </a:xfrm>
        </p:grpSpPr>
        <p:sp>
          <p:nvSpPr>
            <p:cNvPr id="329" name="Google Shape;329;p24"/>
            <p:cNvSpPr/>
            <p:nvPr/>
          </p:nvSpPr>
          <p:spPr>
            <a:xfrm>
              <a:off x="5237224" y="4937554"/>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330" name="Google Shape;330;p24"/>
            <p:cNvGrpSpPr/>
            <p:nvPr/>
          </p:nvGrpSpPr>
          <p:grpSpPr>
            <a:xfrm>
              <a:off x="5474520" y="5184503"/>
              <a:ext cx="438650" cy="441350"/>
              <a:chOff x="5595939" y="4999038"/>
              <a:chExt cx="515938" cy="519113"/>
            </a:xfrm>
          </p:grpSpPr>
          <p:sp>
            <p:nvSpPr>
              <p:cNvPr id="331" name="Google Shape;331;p24"/>
              <p:cNvSpPr/>
              <p:nvPr/>
            </p:nvSpPr>
            <p:spPr>
              <a:xfrm>
                <a:off x="5599114" y="4999038"/>
                <a:ext cx="430213" cy="303213"/>
              </a:xfrm>
              <a:custGeom>
                <a:avLst/>
                <a:gdLst/>
                <a:ahLst/>
                <a:cxnLst/>
                <a:rect l="l" t="t" r="r" b="b"/>
                <a:pathLst>
                  <a:path w="298" h="211" extrusionOk="0">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32" name="Google Shape;332;p24"/>
              <p:cNvSpPr/>
              <p:nvPr/>
            </p:nvSpPr>
            <p:spPr>
              <a:xfrm>
                <a:off x="5595939" y="5345113"/>
                <a:ext cx="99900" cy="109500"/>
              </a:xfrm>
              <a:prstGeom prst="rect">
                <a:avLst/>
              </a:prstGeom>
              <a:solidFill>
                <a:schemeClr val="lt1"/>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33" name="Google Shape;333;p24"/>
              <p:cNvSpPr/>
              <p:nvPr/>
            </p:nvSpPr>
            <p:spPr>
              <a:xfrm>
                <a:off x="5713414" y="5310188"/>
                <a:ext cx="98425" cy="144463"/>
              </a:xfrm>
              <a:custGeom>
                <a:avLst/>
                <a:gdLst/>
                <a:ahLst/>
                <a:cxnLst/>
                <a:rect l="l" t="t" r="r" b="b"/>
                <a:pathLst>
                  <a:path w="62" h="91" extrusionOk="0">
                    <a:moveTo>
                      <a:pt x="62" y="0"/>
                    </a:moveTo>
                    <a:lnTo>
                      <a:pt x="1" y="0"/>
                    </a:lnTo>
                    <a:lnTo>
                      <a:pt x="0" y="91"/>
                    </a:lnTo>
                    <a:lnTo>
                      <a:pt x="62" y="91"/>
                    </a:lnTo>
                    <a:lnTo>
                      <a:pt x="62"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34" name="Google Shape;334;p24"/>
              <p:cNvSpPr/>
              <p:nvPr/>
            </p:nvSpPr>
            <p:spPr>
              <a:xfrm>
                <a:off x="5830889" y="5260976"/>
                <a:ext cx="98400" cy="193800"/>
              </a:xfrm>
              <a:prstGeom prst="rect">
                <a:avLst/>
              </a:prstGeom>
              <a:solidFill>
                <a:schemeClr val="lt1"/>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35" name="Google Shape;335;p24"/>
              <p:cNvSpPr/>
              <p:nvPr/>
            </p:nvSpPr>
            <p:spPr>
              <a:xfrm>
                <a:off x="5948364" y="5183188"/>
                <a:ext cx="98400" cy="271500"/>
              </a:xfrm>
              <a:prstGeom prst="rect">
                <a:avLst/>
              </a:prstGeom>
              <a:solidFill>
                <a:schemeClr val="lt1"/>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36" name="Google Shape;336;p24"/>
              <p:cNvSpPr/>
              <p:nvPr/>
            </p:nvSpPr>
            <p:spPr>
              <a:xfrm>
                <a:off x="5595939" y="4999038"/>
                <a:ext cx="515938" cy="519113"/>
              </a:xfrm>
              <a:custGeom>
                <a:avLst/>
                <a:gdLst/>
                <a:ahLst/>
                <a:cxnLst/>
                <a:rect l="l" t="t" r="r" b="b"/>
                <a:pathLst>
                  <a:path w="358" h="361" extrusionOk="0">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grpSp>
        <p:nvGrpSpPr>
          <p:cNvPr id="337" name="Google Shape;337;p24"/>
          <p:cNvGrpSpPr/>
          <p:nvPr/>
        </p:nvGrpSpPr>
        <p:grpSpPr>
          <a:xfrm>
            <a:off x="4193499" y="2032708"/>
            <a:ext cx="686184" cy="694852"/>
            <a:chOff x="5237226" y="2582137"/>
            <a:chExt cx="914912" cy="926470"/>
          </a:xfrm>
        </p:grpSpPr>
        <p:sp>
          <p:nvSpPr>
            <p:cNvPr id="338" name="Google Shape;338;p24"/>
            <p:cNvSpPr/>
            <p:nvPr/>
          </p:nvSpPr>
          <p:spPr>
            <a:xfrm>
              <a:off x="5237226" y="2582137"/>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339" name="Google Shape;339;p24"/>
            <p:cNvGrpSpPr/>
            <p:nvPr/>
          </p:nvGrpSpPr>
          <p:grpSpPr>
            <a:xfrm>
              <a:off x="5443739" y="2786557"/>
              <a:ext cx="478854" cy="491874"/>
              <a:chOff x="5572126" y="3962401"/>
              <a:chExt cx="525463" cy="539750"/>
            </a:xfrm>
          </p:grpSpPr>
          <p:sp>
            <p:nvSpPr>
              <p:cNvPr id="340" name="Google Shape;340;p24"/>
              <p:cNvSpPr/>
              <p:nvPr/>
            </p:nvSpPr>
            <p:spPr>
              <a:xfrm>
                <a:off x="5572126" y="4130676"/>
                <a:ext cx="371475" cy="371475"/>
              </a:xfrm>
              <a:custGeom>
                <a:avLst/>
                <a:gdLst/>
                <a:ahLst/>
                <a:cxnLst/>
                <a:rect l="l" t="t" r="r" b="b"/>
                <a:pathLst>
                  <a:path w="258" h="259" extrusionOk="0">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41" name="Google Shape;341;p24"/>
              <p:cNvSpPr/>
              <p:nvPr/>
            </p:nvSpPr>
            <p:spPr>
              <a:xfrm>
                <a:off x="5818189" y="3962401"/>
                <a:ext cx="192088" cy="188913"/>
              </a:xfrm>
              <a:custGeom>
                <a:avLst/>
                <a:gdLst/>
                <a:ahLst/>
                <a:cxnLst/>
                <a:rect l="l" t="t" r="r" b="b"/>
                <a:pathLst>
                  <a:path w="133" h="132" extrusionOk="0">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42" name="Google Shape;342;p24"/>
              <p:cNvSpPr/>
              <p:nvPr/>
            </p:nvSpPr>
            <p:spPr>
              <a:xfrm>
                <a:off x="5942014" y="4138613"/>
                <a:ext cx="155575" cy="155575"/>
              </a:xfrm>
              <a:custGeom>
                <a:avLst/>
                <a:gdLst/>
                <a:ahLst/>
                <a:cxnLst/>
                <a:rect l="l" t="t" r="r" b="b"/>
                <a:pathLst>
                  <a:path w="108" h="108" extrusionOk="0">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grpSp>
      </p:grpSp>
      <p:grpSp>
        <p:nvGrpSpPr>
          <p:cNvPr id="343" name="Google Shape;343;p24"/>
          <p:cNvGrpSpPr/>
          <p:nvPr/>
        </p:nvGrpSpPr>
        <p:grpSpPr>
          <a:xfrm>
            <a:off x="4193498" y="2915988"/>
            <a:ext cx="686184" cy="694852"/>
            <a:chOff x="5237224" y="3759845"/>
            <a:chExt cx="914912" cy="926470"/>
          </a:xfrm>
        </p:grpSpPr>
        <p:sp>
          <p:nvSpPr>
            <p:cNvPr id="344" name="Google Shape;344;p24"/>
            <p:cNvSpPr/>
            <p:nvPr/>
          </p:nvSpPr>
          <p:spPr>
            <a:xfrm>
              <a:off x="5237224" y="3759845"/>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345" name="Google Shape;345;p24"/>
            <p:cNvGrpSpPr/>
            <p:nvPr/>
          </p:nvGrpSpPr>
          <p:grpSpPr>
            <a:xfrm>
              <a:off x="5539433" y="3983788"/>
              <a:ext cx="345120" cy="512357"/>
              <a:chOff x="5649914" y="2946401"/>
              <a:chExt cx="360363" cy="534987"/>
            </a:xfrm>
          </p:grpSpPr>
          <p:sp>
            <p:nvSpPr>
              <p:cNvPr id="346" name="Google Shape;346;p24"/>
              <p:cNvSpPr/>
              <p:nvPr/>
            </p:nvSpPr>
            <p:spPr>
              <a:xfrm>
                <a:off x="5776914" y="3424238"/>
                <a:ext cx="106363" cy="57150"/>
              </a:xfrm>
              <a:custGeom>
                <a:avLst/>
                <a:gdLst/>
                <a:ahLst/>
                <a:cxnLst/>
                <a:rect l="l" t="t" r="r" b="b"/>
                <a:pathLst>
                  <a:path w="74" h="40" extrusionOk="0">
                    <a:moveTo>
                      <a:pt x="0" y="0"/>
                    </a:moveTo>
                    <a:cubicBezTo>
                      <a:pt x="0" y="22"/>
                      <a:pt x="17" y="40"/>
                      <a:pt x="37" y="40"/>
                    </a:cubicBezTo>
                    <a:cubicBezTo>
                      <a:pt x="57" y="40"/>
                      <a:pt x="74" y="22"/>
                      <a:pt x="74" y="0"/>
                    </a:cubicBezTo>
                    <a:lnTo>
                      <a:pt x="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47" name="Google Shape;347;p24"/>
              <p:cNvSpPr/>
              <p:nvPr/>
            </p:nvSpPr>
            <p:spPr>
              <a:xfrm>
                <a:off x="5753101" y="3346451"/>
                <a:ext cx="153988" cy="26988"/>
              </a:xfrm>
              <a:custGeom>
                <a:avLst/>
                <a:gdLst/>
                <a:ahLst/>
                <a:cxnLst/>
                <a:rect l="l" t="t" r="r" b="b"/>
                <a:pathLst>
                  <a:path w="106" h="19" extrusionOk="0">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48" name="Google Shape;348;p24"/>
              <p:cNvSpPr/>
              <p:nvPr/>
            </p:nvSpPr>
            <p:spPr>
              <a:xfrm>
                <a:off x="5753101" y="3386138"/>
                <a:ext cx="153988" cy="26988"/>
              </a:xfrm>
              <a:custGeom>
                <a:avLst/>
                <a:gdLst/>
                <a:ahLst/>
                <a:cxnLst/>
                <a:rect l="l" t="t" r="r" b="b"/>
                <a:pathLst>
                  <a:path w="106" h="19" extrusionOk="0">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49" name="Google Shape;349;p24"/>
              <p:cNvSpPr/>
              <p:nvPr/>
            </p:nvSpPr>
            <p:spPr>
              <a:xfrm>
                <a:off x="5649914" y="2946401"/>
                <a:ext cx="360363" cy="385763"/>
              </a:xfrm>
              <a:custGeom>
                <a:avLst/>
                <a:gdLst/>
                <a:ahLst/>
                <a:cxnLst/>
                <a:rect l="l" t="t" r="r" b="b"/>
                <a:pathLst>
                  <a:path w="250" h="268" extrusionOk="0">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sp>
        <p:nvSpPr>
          <p:cNvPr id="350" name="Google Shape;350;p24"/>
          <p:cNvSpPr txBox="1"/>
          <p:nvPr/>
        </p:nvSpPr>
        <p:spPr>
          <a:xfrm>
            <a:off x="709349" y="309775"/>
            <a:ext cx="78093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Shenzhen - Raisons principales d’inondation </a:t>
            </a:r>
            <a:endParaRPr sz="2400"/>
          </a:p>
        </p:txBody>
      </p:sp>
      <p:cxnSp>
        <p:nvCxnSpPr>
          <p:cNvPr id="351" name="Google Shape;351;p24"/>
          <p:cNvCxnSpPr/>
          <p:nvPr/>
        </p:nvCxnSpPr>
        <p:spPr>
          <a:xfrm rot="10800000" flipH="1">
            <a:off x="762892" y="697920"/>
            <a:ext cx="1065900" cy="16800"/>
          </a:xfrm>
          <a:prstGeom prst="straightConnector1">
            <a:avLst/>
          </a:prstGeom>
          <a:noFill/>
          <a:ln w="9525" cap="flat" cmpd="sng">
            <a:solidFill>
              <a:srgbClr val="1B4367"/>
            </a:solidFill>
            <a:prstDash val="solid"/>
            <a:miter lim="800000"/>
            <a:headEnd type="none" w="sm" len="sm"/>
            <a:tailEnd type="none" w="sm" len="sm"/>
          </a:ln>
        </p:spPr>
      </p:cxnSp>
      <p:grpSp>
        <p:nvGrpSpPr>
          <p:cNvPr id="352" name="Google Shape;352;p24"/>
          <p:cNvGrpSpPr/>
          <p:nvPr/>
        </p:nvGrpSpPr>
        <p:grpSpPr>
          <a:xfrm>
            <a:off x="4193498" y="1149427"/>
            <a:ext cx="686184" cy="694852"/>
            <a:chOff x="5237224" y="1404429"/>
            <a:chExt cx="914912" cy="926470"/>
          </a:xfrm>
        </p:grpSpPr>
        <p:sp>
          <p:nvSpPr>
            <p:cNvPr id="327" name="Google Shape;327;p24"/>
            <p:cNvSpPr/>
            <p:nvPr/>
          </p:nvSpPr>
          <p:spPr>
            <a:xfrm>
              <a:off x="5237224" y="1404429"/>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353" name="Google Shape;353;p24"/>
            <p:cNvGrpSpPr/>
            <p:nvPr/>
          </p:nvGrpSpPr>
          <p:grpSpPr>
            <a:xfrm>
              <a:off x="5413938" y="1713263"/>
              <a:ext cx="516919" cy="281265"/>
              <a:chOff x="5543551" y="2033588"/>
              <a:chExt cx="539750" cy="293688"/>
            </a:xfrm>
          </p:grpSpPr>
          <p:sp>
            <p:nvSpPr>
              <p:cNvPr id="354" name="Google Shape;354;p24"/>
              <p:cNvSpPr/>
              <p:nvPr/>
            </p:nvSpPr>
            <p:spPr>
              <a:xfrm>
                <a:off x="5824539" y="2165351"/>
                <a:ext cx="31750" cy="31750"/>
              </a:xfrm>
              <a:custGeom>
                <a:avLst/>
                <a:gdLst/>
                <a:ahLst/>
                <a:cxnLst/>
                <a:rect l="l" t="t" r="r" b="b"/>
                <a:pathLst>
                  <a:path w="20" h="20" extrusionOk="0">
                    <a:moveTo>
                      <a:pt x="10" y="0"/>
                    </a:moveTo>
                    <a:lnTo>
                      <a:pt x="20" y="10"/>
                    </a:lnTo>
                    <a:lnTo>
                      <a:pt x="10" y="20"/>
                    </a:lnTo>
                    <a:lnTo>
                      <a:pt x="0" y="10"/>
                    </a:lnTo>
                    <a:lnTo>
                      <a:pt x="1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55" name="Google Shape;355;p24"/>
              <p:cNvSpPr/>
              <p:nvPr/>
            </p:nvSpPr>
            <p:spPr>
              <a:xfrm>
                <a:off x="5956301" y="2033588"/>
                <a:ext cx="127000" cy="125413"/>
              </a:xfrm>
              <a:custGeom>
                <a:avLst/>
                <a:gdLst/>
                <a:ahLst/>
                <a:cxnLst/>
                <a:rect l="l" t="t" r="r" b="b"/>
                <a:pathLst>
                  <a:path w="88" h="87" extrusionOk="0">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56" name="Google Shape;356;p24"/>
              <p:cNvSpPr/>
              <p:nvPr/>
            </p:nvSpPr>
            <p:spPr>
              <a:xfrm>
                <a:off x="6003926" y="2185988"/>
                <a:ext cx="33338" cy="85725"/>
              </a:xfrm>
              <a:custGeom>
                <a:avLst/>
                <a:gdLst/>
                <a:ahLst/>
                <a:cxnLst/>
                <a:rect l="l" t="t" r="r" b="b"/>
                <a:pathLst>
                  <a:path w="21" h="54" extrusionOk="0">
                    <a:moveTo>
                      <a:pt x="16" y="4"/>
                    </a:moveTo>
                    <a:lnTo>
                      <a:pt x="10" y="0"/>
                    </a:lnTo>
                    <a:lnTo>
                      <a:pt x="6" y="4"/>
                    </a:lnTo>
                    <a:lnTo>
                      <a:pt x="0" y="27"/>
                    </a:lnTo>
                    <a:lnTo>
                      <a:pt x="10" y="54"/>
                    </a:lnTo>
                    <a:lnTo>
                      <a:pt x="21" y="27"/>
                    </a:lnTo>
                    <a:lnTo>
                      <a:pt x="16" y="4"/>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57" name="Google Shape;357;p24"/>
              <p:cNvSpPr/>
              <p:nvPr/>
            </p:nvSpPr>
            <p:spPr>
              <a:xfrm>
                <a:off x="5594351" y="2033588"/>
                <a:ext cx="126900" cy="125400"/>
              </a:xfrm>
              <a:prstGeom prst="ellipse">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58" name="Google Shape;358;p24"/>
              <p:cNvSpPr/>
              <p:nvPr/>
            </p:nvSpPr>
            <p:spPr>
              <a:xfrm>
                <a:off x="5543551" y="2165351"/>
                <a:ext cx="190500" cy="161925"/>
              </a:xfrm>
              <a:custGeom>
                <a:avLst/>
                <a:gdLst/>
                <a:ahLst/>
                <a:cxnLst/>
                <a:rect l="l" t="t" r="r" b="b"/>
                <a:pathLst>
                  <a:path w="133" h="112" extrusionOk="0">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359" name="Google Shape;359;p24"/>
              <p:cNvSpPr/>
              <p:nvPr/>
            </p:nvSpPr>
            <p:spPr>
              <a:xfrm>
                <a:off x="5646739" y="2162176"/>
                <a:ext cx="23813" cy="23813"/>
              </a:xfrm>
              <a:custGeom>
                <a:avLst/>
                <a:gdLst/>
                <a:ahLst/>
                <a:cxnLst/>
                <a:rect l="l" t="t" r="r" b="b"/>
                <a:pathLst>
                  <a:path w="15" h="15" extrusionOk="0">
                    <a:moveTo>
                      <a:pt x="7" y="0"/>
                    </a:moveTo>
                    <a:lnTo>
                      <a:pt x="15" y="7"/>
                    </a:lnTo>
                    <a:lnTo>
                      <a:pt x="7" y="15"/>
                    </a:lnTo>
                    <a:lnTo>
                      <a:pt x="0" y="7"/>
                    </a:lnTo>
                    <a:lnTo>
                      <a:pt x="7"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pic>
        <p:nvPicPr>
          <p:cNvPr id="360" name="Google Shape;360;p24"/>
          <p:cNvPicPr preferRelativeResize="0"/>
          <p:nvPr/>
        </p:nvPicPr>
        <p:blipFill>
          <a:blip r:embed="rId3"/>
          <a:stretch>
            <a:fillRect/>
          </a:stretch>
        </p:blipFill>
        <p:spPr>
          <a:xfrm>
            <a:off x="4293350" y="1301575"/>
            <a:ext cx="495300" cy="390525"/>
          </a:xfrm>
          <a:prstGeom prst="rect">
            <a:avLst/>
          </a:prstGeom>
          <a:noFill/>
          <a:ln>
            <a:noFill/>
          </a:ln>
        </p:spPr>
      </p:pic>
      <p:pic>
        <p:nvPicPr>
          <p:cNvPr id="361" name="Google Shape;361;p24"/>
          <p:cNvPicPr preferRelativeResize="0"/>
          <p:nvPr/>
        </p:nvPicPr>
        <p:blipFill>
          <a:blip r:embed="rId4"/>
          <a:stretch>
            <a:fillRect/>
          </a:stretch>
        </p:blipFill>
        <p:spPr>
          <a:xfrm>
            <a:off x="4336200" y="2180113"/>
            <a:ext cx="409575" cy="400050"/>
          </a:xfrm>
          <a:prstGeom prst="rect">
            <a:avLst/>
          </a:prstGeom>
          <a:noFill/>
          <a:ln>
            <a:noFill/>
          </a:ln>
        </p:spPr>
      </p:pic>
      <p:pic>
        <p:nvPicPr>
          <p:cNvPr id="362" name="Google Shape;362;p24"/>
          <p:cNvPicPr preferRelativeResize="0"/>
          <p:nvPr/>
        </p:nvPicPr>
        <p:blipFill>
          <a:blip r:embed="rId5"/>
          <a:stretch>
            <a:fillRect/>
          </a:stretch>
        </p:blipFill>
        <p:spPr>
          <a:xfrm>
            <a:off x="4346088" y="3044338"/>
            <a:ext cx="381000" cy="438150"/>
          </a:xfrm>
          <a:prstGeom prst="rect">
            <a:avLst/>
          </a:prstGeom>
          <a:noFill/>
          <a:ln>
            <a:noFill/>
          </a:ln>
        </p:spPr>
      </p:pic>
      <p:pic>
        <p:nvPicPr>
          <p:cNvPr id="363" name="Google Shape;363;p24"/>
          <p:cNvPicPr preferRelativeResize="0"/>
          <p:nvPr/>
        </p:nvPicPr>
        <p:blipFill>
          <a:blip r:embed="rId6"/>
          <a:stretch>
            <a:fillRect/>
          </a:stretch>
        </p:blipFill>
        <p:spPr>
          <a:xfrm>
            <a:off x="4346089" y="3946676"/>
            <a:ext cx="381000" cy="424543"/>
          </a:xfrm>
          <a:prstGeom prst="rect">
            <a:avLst/>
          </a:prstGeom>
          <a:noFill/>
          <a:ln>
            <a:noFill/>
          </a:ln>
        </p:spPr>
      </p:pic>
      <p:grpSp>
        <p:nvGrpSpPr>
          <p:cNvPr id="364" name="Google Shape;364;p24"/>
          <p:cNvGrpSpPr/>
          <p:nvPr/>
        </p:nvGrpSpPr>
        <p:grpSpPr>
          <a:xfrm>
            <a:off x="709355" y="1355700"/>
            <a:ext cx="3636745" cy="1051850"/>
            <a:chOff x="709355" y="1355700"/>
            <a:chExt cx="3636745" cy="1051850"/>
          </a:xfrm>
        </p:grpSpPr>
        <p:sp>
          <p:nvSpPr>
            <p:cNvPr id="365" name="Google Shape;365;p24"/>
            <p:cNvSpPr txBox="1"/>
            <p:nvPr/>
          </p:nvSpPr>
          <p:spPr>
            <a:xfrm>
              <a:off x="723000" y="1738250"/>
              <a:ext cx="3623100" cy="669300"/>
            </a:xfrm>
            <a:prstGeom prst="rect">
              <a:avLst/>
            </a:prstGeom>
            <a:noFill/>
            <a:ln>
              <a:noFill/>
            </a:ln>
          </p:spPr>
          <p:txBody>
            <a:bodyPr spcFirstLastPara="1" wrap="square" lIns="91425" tIns="45700" rIns="91425" bIns="45700" anchor="t" anchorCtr="0">
              <a:noAutofit/>
            </a:bodyPr>
            <a:lstStyle/>
            <a:p>
              <a:pPr marL="457200" marR="0" lvl="0" indent="-304800" algn="just" rtl="0">
                <a:lnSpc>
                  <a:spcPct val="150000"/>
                </a:lnSpc>
                <a:spcBef>
                  <a:spcPts val="0"/>
                </a:spcBef>
                <a:spcAft>
                  <a:spcPts val="0"/>
                </a:spcAft>
                <a:buClr>
                  <a:srgbClr val="3F3F3F"/>
                </a:buClr>
                <a:buSzPts val="1200"/>
                <a:buChar char="-"/>
              </a:pPr>
              <a:r>
                <a:rPr lang="zh-CN" sz="1200">
                  <a:solidFill>
                    <a:srgbClr val="3F3F3F"/>
                  </a:solidFill>
                </a:rPr>
                <a:t>Des conditions météorologiques extrêmes,</a:t>
              </a:r>
              <a:endParaRPr sz="1200">
                <a:solidFill>
                  <a:srgbClr val="3F3F3F"/>
                </a:solidFill>
              </a:endParaRPr>
            </a:p>
            <a:p>
              <a:pPr marL="457200" marR="0" lvl="0" indent="-304800" algn="just" rtl="0">
                <a:lnSpc>
                  <a:spcPct val="150000"/>
                </a:lnSpc>
                <a:spcBef>
                  <a:spcPts val="0"/>
                </a:spcBef>
                <a:spcAft>
                  <a:spcPts val="0"/>
                </a:spcAft>
                <a:buClr>
                  <a:srgbClr val="3F3F3F"/>
                </a:buClr>
                <a:buSzPts val="1200"/>
                <a:buChar char="-"/>
              </a:pPr>
              <a:r>
                <a:rPr lang="zh-CN" sz="1200">
                  <a:solidFill>
                    <a:srgbClr val="3F3F3F"/>
                  </a:solidFill>
                </a:rPr>
                <a:t>Les précipitations avec la marée.</a:t>
              </a:r>
              <a:endParaRPr sz="1200">
                <a:solidFill>
                  <a:srgbClr val="3F3F3F"/>
                </a:solidFill>
                <a:latin typeface="Arial"/>
                <a:ea typeface="Arial"/>
                <a:cs typeface="Arial"/>
                <a:sym typeface="Arial"/>
              </a:endParaRPr>
            </a:p>
          </p:txBody>
        </p:sp>
        <p:sp>
          <p:nvSpPr>
            <p:cNvPr id="366" name="Google Shape;366;p24"/>
            <p:cNvSpPr txBox="1"/>
            <p:nvPr/>
          </p:nvSpPr>
          <p:spPr>
            <a:xfrm>
              <a:off x="709355" y="1355700"/>
              <a:ext cx="3127200" cy="282300"/>
            </a:xfrm>
            <a:prstGeom prst="rect">
              <a:avLst/>
            </a:prstGeom>
            <a:noFill/>
            <a:ln>
              <a:noFill/>
            </a:ln>
          </p:spPr>
          <p:txBody>
            <a:bodyPr spcFirstLastPara="1" wrap="square" lIns="68575" tIns="34275" rIns="68575" bIns="34275" anchor="t" anchorCtr="0">
              <a:noAutofit/>
            </a:bodyPr>
            <a:lstStyle/>
            <a:p>
              <a:pPr marL="0" marR="0" lvl="0" indent="0" algn="l" rtl="0">
                <a:lnSpc>
                  <a:spcPct val="140000"/>
                </a:lnSpc>
                <a:spcBef>
                  <a:spcPts val="0"/>
                </a:spcBef>
                <a:spcAft>
                  <a:spcPts val="0"/>
                </a:spcAft>
                <a:buClr>
                  <a:srgbClr val="1B4367"/>
                </a:buClr>
                <a:buSzPts val="1400"/>
                <a:buFont typeface="Arial"/>
                <a:buNone/>
              </a:pPr>
              <a:r>
                <a:rPr lang="zh-CN" b="1">
                  <a:solidFill>
                    <a:srgbClr val="1B4367"/>
                  </a:solidFill>
                </a:rPr>
                <a:t>Facteur climatique</a:t>
              </a:r>
            </a:p>
          </p:txBody>
        </p:sp>
      </p:grpSp>
      <p:grpSp>
        <p:nvGrpSpPr>
          <p:cNvPr id="367" name="Google Shape;367;p24"/>
          <p:cNvGrpSpPr/>
          <p:nvPr/>
        </p:nvGrpSpPr>
        <p:grpSpPr>
          <a:xfrm>
            <a:off x="4935623" y="1858000"/>
            <a:ext cx="3288900" cy="1069650"/>
            <a:chOff x="4707023" y="2239000"/>
            <a:chExt cx="3288900" cy="1069650"/>
          </a:xfrm>
        </p:grpSpPr>
        <p:sp>
          <p:nvSpPr>
            <p:cNvPr id="368" name="Google Shape;368;p24"/>
            <p:cNvSpPr txBox="1"/>
            <p:nvPr/>
          </p:nvSpPr>
          <p:spPr>
            <a:xfrm>
              <a:off x="4707023" y="2639350"/>
              <a:ext cx="3288900" cy="669300"/>
            </a:xfrm>
            <a:prstGeom prst="rect">
              <a:avLst/>
            </a:prstGeom>
            <a:noFill/>
            <a:ln>
              <a:noFill/>
            </a:ln>
          </p:spPr>
          <p:txBody>
            <a:bodyPr spcFirstLastPara="1" wrap="square" lIns="91425" tIns="45700" rIns="91425" bIns="45700" anchor="t" anchorCtr="0">
              <a:noAutofit/>
            </a:bodyPr>
            <a:lstStyle/>
            <a:p>
              <a:pPr marL="457200" marR="0" lvl="0" indent="-304800" algn="just" rtl="0">
                <a:lnSpc>
                  <a:spcPct val="150000"/>
                </a:lnSpc>
                <a:spcBef>
                  <a:spcPts val="0"/>
                </a:spcBef>
                <a:spcAft>
                  <a:spcPts val="0"/>
                </a:spcAft>
                <a:buClr>
                  <a:srgbClr val="3F3F3F"/>
                </a:buClr>
                <a:buSzPts val="1200"/>
                <a:buFont typeface="Arial"/>
                <a:buChar char="-"/>
              </a:pPr>
              <a:r>
                <a:rPr lang="zh-CN" sz="1200">
                  <a:solidFill>
                    <a:srgbClr val="3F3F3F"/>
                  </a:solidFill>
                </a:rPr>
                <a:t>Le système de drainage est surchargé;</a:t>
              </a:r>
              <a:endParaRPr sz="1200">
                <a:solidFill>
                  <a:srgbClr val="3F3F3F"/>
                </a:solidFill>
              </a:endParaRPr>
            </a:p>
            <a:p>
              <a:pPr marL="457200" marR="0" lvl="0" indent="-304800" algn="just" rtl="0">
                <a:lnSpc>
                  <a:spcPct val="150000"/>
                </a:lnSpc>
                <a:spcBef>
                  <a:spcPts val="0"/>
                </a:spcBef>
                <a:spcAft>
                  <a:spcPts val="0"/>
                </a:spcAft>
                <a:buClr>
                  <a:srgbClr val="3F3F3F"/>
                </a:buClr>
                <a:buSzPts val="1200"/>
                <a:buChar char="-"/>
              </a:pPr>
              <a:r>
                <a:rPr lang="zh-CN" sz="1200">
                  <a:solidFill>
                    <a:srgbClr val="3F3F3F"/>
                  </a:solidFill>
                </a:rPr>
                <a:t>La surface étanche augmente. </a:t>
              </a:r>
              <a:endParaRPr sz="1200">
                <a:solidFill>
                  <a:srgbClr val="3F3F3F"/>
                </a:solidFill>
              </a:endParaRPr>
            </a:p>
          </p:txBody>
        </p:sp>
        <p:sp>
          <p:nvSpPr>
            <p:cNvPr id="369" name="Google Shape;369;p24"/>
            <p:cNvSpPr txBox="1"/>
            <p:nvPr/>
          </p:nvSpPr>
          <p:spPr>
            <a:xfrm>
              <a:off x="4787880" y="2239000"/>
              <a:ext cx="3127200" cy="282300"/>
            </a:xfrm>
            <a:prstGeom prst="rect">
              <a:avLst/>
            </a:prstGeom>
            <a:noFill/>
            <a:ln>
              <a:noFill/>
            </a:ln>
          </p:spPr>
          <p:txBody>
            <a:bodyPr spcFirstLastPara="1" wrap="square" lIns="68575" tIns="34275" rIns="68575" bIns="34275" anchor="t" anchorCtr="0">
              <a:noAutofit/>
            </a:bodyPr>
            <a:lstStyle/>
            <a:p>
              <a:pPr marL="0" marR="0" lvl="0" indent="0" algn="l" rtl="0">
                <a:lnSpc>
                  <a:spcPct val="140000"/>
                </a:lnSpc>
                <a:spcBef>
                  <a:spcPts val="0"/>
                </a:spcBef>
                <a:spcAft>
                  <a:spcPts val="0"/>
                </a:spcAft>
                <a:buClr>
                  <a:srgbClr val="1B4367"/>
                </a:buClr>
                <a:buSzPts val="1400"/>
                <a:buFont typeface="Arial"/>
                <a:buNone/>
              </a:pPr>
              <a:r>
                <a:rPr lang="zh-CN" b="1">
                  <a:solidFill>
                    <a:srgbClr val="1B4367"/>
                  </a:solidFill>
                </a:rPr>
                <a:t>Facteur de l’urbanisation</a:t>
              </a:r>
            </a:p>
          </p:txBody>
        </p:sp>
      </p:grpSp>
      <p:grpSp>
        <p:nvGrpSpPr>
          <p:cNvPr id="370" name="Google Shape;370;p24"/>
          <p:cNvGrpSpPr/>
          <p:nvPr/>
        </p:nvGrpSpPr>
        <p:grpSpPr>
          <a:xfrm>
            <a:off x="709355" y="3122275"/>
            <a:ext cx="3136345" cy="978075"/>
            <a:chOff x="709355" y="3122275"/>
            <a:chExt cx="3136345" cy="978075"/>
          </a:xfrm>
        </p:grpSpPr>
        <p:sp>
          <p:nvSpPr>
            <p:cNvPr id="371" name="Google Shape;371;p24"/>
            <p:cNvSpPr txBox="1"/>
            <p:nvPr/>
          </p:nvSpPr>
          <p:spPr>
            <a:xfrm>
              <a:off x="762900" y="3431050"/>
              <a:ext cx="3082800" cy="669300"/>
            </a:xfrm>
            <a:prstGeom prst="rect">
              <a:avLst/>
            </a:prstGeom>
            <a:noFill/>
            <a:ln>
              <a:noFill/>
            </a:ln>
          </p:spPr>
          <p:txBody>
            <a:bodyPr spcFirstLastPara="1" wrap="square" lIns="91425" tIns="45700" rIns="91425" bIns="45700" anchor="t" anchorCtr="0">
              <a:noAutofit/>
            </a:bodyPr>
            <a:lstStyle/>
            <a:p>
              <a:pPr marL="457200" marR="0" lvl="0" indent="-304800" algn="just" rtl="0">
                <a:lnSpc>
                  <a:spcPct val="150000"/>
                </a:lnSpc>
                <a:spcBef>
                  <a:spcPts val="0"/>
                </a:spcBef>
                <a:spcAft>
                  <a:spcPts val="0"/>
                </a:spcAft>
                <a:buClr>
                  <a:srgbClr val="3F3F3F"/>
                </a:buClr>
                <a:buSzPts val="1200"/>
                <a:buFont typeface="Arial"/>
                <a:buChar char="-"/>
              </a:pPr>
              <a:r>
                <a:rPr lang="zh-CN" sz="1200">
                  <a:solidFill>
                    <a:srgbClr val="3F3F3F"/>
                  </a:solidFill>
                </a:rPr>
                <a:t>Manque planification formelle</a:t>
              </a:r>
              <a:endParaRPr sz="1200">
                <a:solidFill>
                  <a:srgbClr val="3F3F3F"/>
                </a:solidFill>
              </a:endParaRPr>
            </a:p>
            <a:p>
              <a:pPr marL="457200" marR="0" lvl="0" indent="-304800" algn="just" rtl="0">
                <a:lnSpc>
                  <a:spcPct val="150000"/>
                </a:lnSpc>
                <a:spcBef>
                  <a:spcPts val="0"/>
                </a:spcBef>
                <a:spcAft>
                  <a:spcPts val="0"/>
                </a:spcAft>
                <a:buClr>
                  <a:srgbClr val="3F3F3F"/>
                </a:buClr>
                <a:buSzPts val="1200"/>
                <a:buChar char="-"/>
              </a:pPr>
              <a:r>
                <a:rPr lang="zh-CN" sz="1200">
                  <a:solidFill>
                    <a:srgbClr val="3F3F3F"/>
                  </a:solidFill>
                </a:rPr>
                <a:t>Manque des donnés complets </a:t>
              </a:r>
              <a:endParaRPr sz="1200">
                <a:solidFill>
                  <a:srgbClr val="3F3F3F"/>
                </a:solidFill>
              </a:endParaRPr>
            </a:p>
          </p:txBody>
        </p:sp>
        <p:sp>
          <p:nvSpPr>
            <p:cNvPr id="372" name="Google Shape;372;p24"/>
            <p:cNvSpPr txBox="1"/>
            <p:nvPr/>
          </p:nvSpPr>
          <p:spPr>
            <a:xfrm>
              <a:off x="709355" y="3122275"/>
              <a:ext cx="3127200" cy="282300"/>
            </a:xfrm>
            <a:prstGeom prst="rect">
              <a:avLst/>
            </a:prstGeom>
            <a:noFill/>
            <a:ln>
              <a:noFill/>
            </a:ln>
          </p:spPr>
          <p:txBody>
            <a:bodyPr spcFirstLastPara="1" wrap="square" lIns="68575" tIns="34275" rIns="68575" bIns="34275" anchor="t" anchorCtr="0">
              <a:noAutofit/>
            </a:bodyPr>
            <a:lstStyle/>
            <a:p>
              <a:pPr marL="0" marR="0" lvl="0" indent="0" algn="l" rtl="0">
                <a:lnSpc>
                  <a:spcPct val="140000"/>
                </a:lnSpc>
                <a:spcBef>
                  <a:spcPts val="0"/>
                </a:spcBef>
                <a:spcAft>
                  <a:spcPts val="0"/>
                </a:spcAft>
                <a:buClr>
                  <a:srgbClr val="1B4367"/>
                </a:buClr>
                <a:buSzPts val="1400"/>
                <a:buFont typeface="Arial"/>
                <a:buNone/>
              </a:pPr>
              <a:r>
                <a:rPr lang="zh-CN" b="1">
                  <a:solidFill>
                    <a:srgbClr val="1B4367"/>
                  </a:solidFill>
                </a:rPr>
                <a:t>Facteur de l’administration</a:t>
              </a:r>
            </a:p>
          </p:txBody>
        </p:sp>
      </p:grpSp>
      <p:pic>
        <p:nvPicPr>
          <p:cNvPr id="373" name="Google Shape;373;p24"/>
          <p:cNvPicPr preferRelativeResize="0"/>
          <p:nvPr/>
        </p:nvPicPr>
        <p:blipFill>
          <a:blip r:embed="rId7"/>
          <a:stretch>
            <a:fillRect/>
          </a:stretch>
        </p:blipFill>
        <p:spPr>
          <a:xfrm>
            <a:off x="5767854" y="2891951"/>
            <a:ext cx="3009019" cy="1692600"/>
          </a:xfrm>
          <a:prstGeom prst="rect">
            <a:avLst/>
          </a:prstGeom>
          <a:noFill/>
          <a:ln>
            <a:noFill/>
          </a:ln>
        </p:spPr>
      </p:pic>
      <p:sp>
        <p:nvSpPr>
          <p:cNvPr id="374" name="Google Shape;374;p24"/>
          <p:cNvSpPr txBox="1"/>
          <p:nvPr/>
        </p:nvSpPr>
        <p:spPr>
          <a:xfrm>
            <a:off x="1981200" y="4656900"/>
            <a:ext cx="6871800" cy="562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CN" sz="1000">
                <a:solidFill>
                  <a:srgbClr val="3F3F3F"/>
                </a:solidFill>
              </a:rPr>
              <a:t>Changement de coefficient de ruissellement à Shenzhen </a:t>
            </a:r>
            <a:endParaRPr sz="1000">
              <a:solidFill>
                <a:srgbClr val="3F3F3F"/>
              </a:solidFill>
            </a:endParaRPr>
          </a:p>
          <a:p>
            <a:pPr marL="0" lvl="0" indent="0" algn="r" rtl="0">
              <a:lnSpc>
                <a:spcPct val="115000"/>
              </a:lnSpc>
              <a:spcBef>
                <a:spcPts val="0"/>
              </a:spcBef>
              <a:spcAft>
                <a:spcPts val="0"/>
              </a:spcAft>
              <a:buClr>
                <a:schemeClr val="dk1"/>
              </a:buClr>
              <a:buSzPts val="1100"/>
              <a:buFont typeface="Arial"/>
              <a:buNone/>
            </a:pPr>
            <a:r>
              <a:rPr lang="zh-CN" sz="1000">
                <a:solidFill>
                  <a:srgbClr val="3F3F3F"/>
                </a:solidFill>
              </a:rPr>
              <a:t>&lt;Construction strategy of Sponge City based on historical waterlogging survey in Shenzhen&gt;</a:t>
            </a:r>
            <a:endParaRPr sz="1000">
              <a:solidFill>
                <a:srgbClr val="3F3F3F"/>
              </a:solidFill>
            </a:endParaRPr>
          </a:p>
          <a:p>
            <a:pPr marL="0" lvl="0" indent="0" algn="r" rtl="0">
              <a:spcBef>
                <a:spcPts val="0"/>
              </a:spcBef>
              <a:spcAft>
                <a:spcPts val="0"/>
              </a:spcAft>
              <a:buNone/>
            </a:pPr>
            <a:endParaRPr sz="1000">
              <a:solidFill>
                <a:srgbClr val="434343"/>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6"/>
                                        </p:tgtEl>
                                        <p:attrNameLst>
                                          <p:attrName>style.visibility</p:attrName>
                                        </p:attrNameLst>
                                      </p:cBhvr>
                                      <p:to>
                                        <p:strVal val="visible"/>
                                      </p:to>
                                    </p:set>
                                    <p:animEffect transition="in" filter="fade">
                                      <p:cBhvr>
                                        <p:cTn id="7" dur="500"/>
                                        <p:tgtEl>
                                          <p:spTgt spid="3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4"/>
                                        </p:tgtEl>
                                        <p:attrNameLst>
                                          <p:attrName>style.visibility</p:attrName>
                                        </p:attrNameLst>
                                      </p:cBhvr>
                                      <p:to>
                                        <p:strVal val="visible"/>
                                      </p:to>
                                    </p:set>
                                    <p:animEffect transition="in" filter="fade">
                                      <p:cBhvr>
                                        <p:cTn id="11" dur="1000"/>
                                        <p:tgtEl>
                                          <p:spTgt spid="36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67"/>
                                        </p:tgtEl>
                                        <p:attrNameLst>
                                          <p:attrName>style.visibility</p:attrName>
                                        </p:attrNameLst>
                                      </p:cBhvr>
                                      <p:to>
                                        <p:strVal val="visible"/>
                                      </p:to>
                                    </p:set>
                                    <p:animEffect transition="in" filter="fade">
                                      <p:cBhvr>
                                        <p:cTn id="15" dur="1000"/>
                                        <p:tgtEl>
                                          <p:spTgt spid="367"/>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70"/>
                                        </p:tgtEl>
                                        <p:attrNameLst>
                                          <p:attrName>style.visibility</p:attrName>
                                        </p:attrNameLst>
                                      </p:cBhvr>
                                      <p:to>
                                        <p:strVal val="visible"/>
                                      </p:to>
                                    </p:set>
                                    <p:animEffect transition="in" filter="fade">
                                      <p:cBhvr>
                                        <p:cTn id="19" dur="1000"/>
                                        <p:tgtEl>
                                          <p:spTgt spid="370"/>
                                        </p:tgtEl>
                                      </p:cBhvr>
                                    </p:animEffect>
                                  </p:childTnLst>
                                </p:cTn>
                              </p:par>
                            </p:childTnLst>
                          </p:cTn>
                        </p:par>
                        <p:par>
                          <p:cTn id="20" fill="hold">
                            <p:stCondLst>
                              <p:cond delay="3500"/>
                            </p:stCondLst>
                            <p:childTnLst>
                              <p:par>
                                <p:cTn id="21" presetID="23" presetClass="entr" presetSubtype="16" fill="hold" nodeType="afterEffect">
                                  <p:stCondLst>
                                    <p:cond delay="0"/>
                                  </p:stCondLst>
                                  <p:childTnLst>
                                    <p:set>
                                      <p:cBhvr>
                                        <p:cTn id="22" dur="1" fill="hold">
                                          <p:stCondLst>
                                            <p:cond delay="0"/>
                                          </p:stCondLst>
                                        </p:cTn>
                                        <p:tgtEl>
                                          <p:spTgt spid="352"/>
                                        </p:tgtEl>
                                        <p:attrNameLst>
                                          <p:attrName>style.visibility</p:attrName>
                                        </p:attrNameLst>
                                      </p:cBhvr>
                                      <p:to>
                                        <p:strVal val="visible"/>
                                      </p:to>
                                    </p:set>
                                    <p:anim calcmode="lin" valueType="num">
                                      <p:cBhvr additive="base">
                                        <p:cTn id="23" dur="500"/>
                                        <p:tgtEl>
                                          <p:spTgt spid="352"/>
                                        </p:tgtEl>
                                        <p:attrNameLst>
                                          <p:attrName>ppt_w</p:attrName>
                                        </p:attrNameLst>
                                      </p:cBhvr>
                                      <p:tavLst>
                                        <p:tav tm="0">
                                          <p:val>
                                            <p:fltVal val="0"/>
                                          </p:val>
                                        </p:tav>
                                        <p:tav tm="100000">
                                          <p:val>
                                            <p:strVal val="#ppt_w"/>
                                          </p:val>
                                        </p:tav>
                                      </p:tavLst>
                                    </p:anim>
                                    <p:anim calcmode="lin" valueType="num">
                                      <p:cBhvr additive="base">
                                        <p:cTn id="24" dur="500"/>
                                        <p:tgtEl>
                                          <p:spTgt spid="352"/>
                                        </p:tgtEl>
                                        <p:attrNameLst>
                                          <p:attrName>ppt_h</p:attrName>
                                        </p:attrNameLst>
                                      </p:cBhvr>
                                      <p:tavLst>
                                        <p:tav tm="0">
                                          <p:val>
                                            <p:fltVal val="0"/>
                                          </p:val>
                                        </p:tav>
                                        <p:tav tm="100000">
                                          <p:val>
                                            <p:strVal val="#ppt_h"/>
                                          </p:val>
                                        </p:tav>
                                      </p:tavLst>
                                    </p:anim>
                                  </p:childTnLst>
                                </p:cTn>
                              </p:par>
                            </p:childTnLst>
                          </p:cTn>
                        </p:par>
                        <p:par>
                          <p:cTn id="25" fill="hold">
                            <p:stCondLst>
                              <p:cond delay="4000"/>
                            </p:stCondLst>
                            <p:childTnLst>
                              <p:par>
                                <p:cTn id="26" presetID="23" presetClass="entr" presetSubtype="16" fill="hold" nodeType="afterEffect">
                                  <p:stCondLst>
                                    <p:cond delay="0"/>
                                  </p:stCondLst>
                                  <p:childTnLst>
                                    <p:set>
                                      <p:cBhvr>
                                        <p:cTn id="27" dur="1" fill="hold">
                                          <p:stCondLst>
                                            <p:cond delay="0"/>
                                          </p:stCondLst>
                                        </p:cTn>
                                        <p:tgtEl>
                                          <p:spTgt spid="337"/>
                                        </p:tgtEl>
                                        <p:attrNameLst>
                                          <p:attrName>style.visibility</p:attrName>
                                        </p:attrNameLst>
                                      </p:cBhvr>
                                      <p:to>
                                        <p:strVal val="visible"/>
                                      </p:to>
                                    </p:set>
                                    <p:anim calcmode="lin" valueType="num">
                                      <p:cBhvr additive="base">
                                        <p:cTn id="28" dur="500"/>
                                        <p:tgtEl>
                                          <p:spTgt spid="337"/>
                                        </p:tgtEl>
                                        <p:attrNameLst>
                                          <p:attrName>ppt_w</p:attrName>
                                        </p:attrNameLst>
                                      </p:cBhvr>
                                      <p:tavLst>
                                        <p:tav tm="0">
                                          <p:val>
                                            <p:fltVal val="0"/>
                                          </p:val>
                                        </p:tav>
                                        <p:tav tm="100000">
                                          <p:val>
                                            <p:strVal val="#ppt_w"/>
                                          </p:val>
                                        </p:tav>
                                      </p:tavLst>
                                    </p:anim>
                                    <p:anim calcmode="lin" valueType="num">
                                      <p:cBhvr additive="base">
                                        <p:cTn id="29" dur="500"/>
                                        <p:tgtEl>
                                          <p:spTgt spid="337"/>
                                        </p:tgtEl>
                                        <p:attrNameLst>
                                          <p:attrName>ppt_h</p:attrName>
                                        </p:attrNameLst>
                                      </p:cBhvr>
                                      <p:tavLst>
                                        <p:tav tm="0">
                                          <p:val>
                                            <p:fltVal val="0"/>
                                          </p:val>
                                        </p:tav>
                                        <p:tav tm="100000">
                                          <p:val>
                                            <p:strVal val="#ppt_h"/>
                                          </p:val>
                                        </p:tav>
                                      </p:tavLst>
                                    </p:anim>
                                  </p:childTnLst>
                                </p:cTn>
                              </p:par>
                            </p:childTnLst>
                          </p:cTn>
                        </p:par>
                        <p:par>
                          <p:cTn id="30" fill="hold">
                            <p:stCondLst>
                              <p:cond delay="4500"/>
                            </p:stCondLst>
                            <p:childTnLst>
                              <p:par>
                                <p:cTn id="31" presetID="23" presetClass="entr" presetSubtype="16" fill="hold" nodeType="afterEffect">
                                  <p:stCondLst>
                                    <p:cond delay="0"/>
                                  </p:stCondLst>
                                  <p:childTnLst>
                                    <p:set>
                                      <p:cBhvr>
                                        <p:cTn id="32" dur="1" fill="hold">
                                          <p:stCondLst>
                                            <p:cond delay="0"/>
                                          </p:stCondLst>
                                        </p:cTn>
                                        <p:tgtEl>
                                          <p:spTgt spid="343"/>
                                        </p:tgtEl>
                                        <p:attrNameLst>
                                          <p:attrName>style.visibility</p:attrName>
                                        </p:attrNameLst>
                                      </p:cBhvr>
                                      <p:to>
                                        <p:strVal val="visible"/>
                                      </p:to>
                                    </p:set>
                                    <p:anim calcmode="lin" valueType="num">
                                      <p:cBhvr additive="base">
                                        <p:cTn id="33" dur="500"/>
                                        <p:tgtEl>
                                          <p:spTgt spid="343"/>
                                        </p:tgtEl>
                                        <p:attrNameLst>
                                          <p:attrName>ppt_w</p:attrName>
                                        </p:attrNameLst>
                                      </p:cBhvr>
                                      <p:tavLst>
                                        <p:tav tm="0">
                                          <p:val>
                                            <p:fltVal val="0"/>
                                          </p:val>
                                        </p:tav>
                                        <p:tav tm="100000">
                                          <p:val>
                                            <p:strVal val="#ppt_w"/>
                                          </p:val>
                                        </p:tav>
                                      </p:tavLst>
                                    </p:anim>
                                    <p:anim calcmode="lin" valueType="num">
                                      <p:cBhvr additive="base">
                                        <p:cTn id="34" dur="500"/>
                                        <p:tgtEl>
                                          <p:spTgt spid="343"/>
                                        </p:tgtEl>
                                        <p:attrNameLst>
                                          <p:attrName>ppt_h</p:attrName>
                                        </p:attrNameLst>
                                      </p:cBhvr>
                                      <p:tavLst>
                                        <p:tav tm="0">
                                          <p:val>
                                            <p:fltVal val="0"/>
                                          </p:val>
                                        </p:tav>
                                        <p:tav tm="100000">
                                          <p:val>
                                            <p:strVal val="#ppt_h"/>
                                          </p:val>
                                        </p:tav>
                                      </p:tavLst>
                                    </p:anim>
                                  </p:childTnLst>
                                </p:cTn>
                              </p:par>
                            </p:childTnLst>
                          </p:cTn>
                        </p:par>
                        <p:par>
                          <p:cTn id="35" fill="hold">
                            <p:stCondLst>
                              <p:cond delay="5000"/>
                            </p:stCondLst>
                            <p:childTnLst>
                              <p:par>
                                <p:cTn id="36" presetID="23" presetClass="entr" presetSubtype="16" fill="hold" nodeType="afterEffect">
                                  <p:stCondLst>
                                    <p:cond delay="0"/>
                                  </p:stCondLst>
                                  <p:childTnLst>
                                    <p:set>
                                      <p:cBhvr>
                                        <p:cTn id="37" dur="1" fill="hold">
                                          <p:stCondLst>
                                            <p:cond delay="0"/>
                                          </p:stCondLst>
                                        </p:cTn>
                                        <p:tgtEl>
                                          <p:spTgt spid="328"/>
                                        </p:tgtEl>
                                        <p:attrNameLst>
                                          <p:attrName>style.visibility</p:attrName>
                                        </p:attrNameLst>
                                      </p:cBhvr>
                                      <p:to>
                                        <p:strVal val="visible"/>
                                      </p:to>
                                    </p:set>
                                    <p:anim calcmode="lin" valueType="num">
                                      <p:cBhvr additive="base">
                                        <p:cTn id="38" dur="500"/>
                                        <p:tgtEl>
                                          <p:spTgt spid="328"/>
                                        </p:tgtEl>
                                        <p:attrNameLst>
                                          <p:attrName>ppt_w</p:attrName>
                                        </p:attrNameLst>
                                      </p:cBhvr>
                                      <p:tavLst>
                                        <p:tav tm="0">
                                          <p:val>
                                            <p:fltVal val="0"/>
                                          </p:val>
                                        </p:tav>
                                        <p:tav tm="100000">
                                          <p:val>
                                            <p:strVal val="#ppt_w"/>
                                          </p:val>
                                        </p:tav>
                                      </p:tavLst>
                                    </p:anim>
                                    <p:anim calcmode="lin" valueType="num">
                                      <p:cBhvr additive="base">
                                        <p:cTn id="39" dur="500"/>
                                        <p:tgtEl>
                                          <p:spTgt spid="32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21"/>
          <p:cNvSpPr txBox="1"/>
          <p:nvPr/>
        </p:nvSpPr>
        <p:spPr>
          <a:xfrm>
            <a:off x="4672675" y="781200"/>
            <a:ext cx="3357600" cy="669300"/>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zh-CN" sz="1000" dirty="0">
                <a:solidFill>
                  <a:srgbClr val="3F3F3F"/>
                </a:solidFill>
              </a:rPr>
              <a:t>La construction urbaine n'est pas synchronisée avec la planification et la construction de rivières, de réseaux de canalisations et d'autres installations.</a:t>
            </a:r>
            <a:endParaRPr sz="1000" dirty="0">
              <a:solidFill>
                <a:srgbClr val="3F3F3F"/>
              </a:solidFill>
              <a:latin typeface="Arial"/>
              <a:ea typeface="Arial"/>
              <a:cs typeface="Arial"/>
              <a:sym typeface="Arial"/>
            </a:endParaRPr>
          </a:p>
        </p:txBody>
      </p:sp>
      <p:sp>
        <p:nvSpPr>
          <p:cNvPr id="259" name="Google Shape;259;p21"/>
          <p:cNvSpPr txBox="1"/>
          <p:nvPr/>
        </p:nvSpPr>
        <p:spPr>
          <a:xfrm>
            <a:off x="4707023" y="2639350"/>
            <a:ext cx="3288900" cy="669300"/>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zh-CN" sz="1000" dirty="0">
                <a:solidFill>
                  <a:srgbClr val="3F3F3F"/>
                </a:solidFill>
              </a:rPr>
              <a:t>La capacité de drainage du chenal de la rivière responsable du drainage urbain est insuffisante.</a:t>
            </a:r>
            <a:endParaRPr sz="1000" dirty="0">
              <a:solidFill>
                <a:srgbClr val="3F3F3F"/>
              </a:solidFill>
              <a:latin typeface="Arial"/>
              <a:ea typeface="Arial"/>
              <a:cs typeface="Arial"/>
              <a:sym typeface="Arial"/>
            </a:endParaRPr>
          </a:p>
        </p:txBody>
      </p:sp>
      <p:cxnSp>
        <p:nvCxnSpPr>
          <p:cNvPr id="260" name="Google Shape;260;p21"/>
          <p:cNvCxnSpPr>
            <a:stCxn id="261" idx="0"/>
          </p:cNvCxnSpPr>
          <p:nvPr/>
        </p:nvCxnSpPr>
        <p:spPr>
          <a:xfrm>
            <a:off x="4312404" y="881485"/>
            <a:ext cx="0" cy="3349200"/>
          </a:xfrm>
          <a:prstGeom prst="straightConnector1">
            <a:avLst/>
          </a:prstGeom>
          <a:noFill/>
          <a:ln w="9525" cap="flat" cmpd="sng">
            <a:solidFill>
              <a:srgbClr val="1B4367"/>
            </a:solidFill>
            <a:prstDash val="solid"/>
            <a:miter lim="800000"/>
            <a:headEnd type="none" w="sm" len="sm"/>
            <a:tailEnd type="none" w="sm" len="sm"/>
          </a:ln>
        </p:spPr>
      </p:cxnSp>
      <p:grpSp>
        <p:nvGrpSpPr>
          <p:cNvPr id="262" name="Google Shape;262;p21"/>
          <p:cNvGrpSpPr/>
          <p:nvPr/>
        </p:nvGrpSpPr>
        <p:grpSpPr>
          <a:xfrm>
            <a:off x="3964898" y="3418271"/>
            <a:ext cx="686184" cy="694853"/>
            <a:chOff x="5237224" y="4937554"/>
            <a:chExt cx="914912" cy="926470"/>
          </a:xfrm>
        </p:grpSpPr>
        <p:sp>
          <p:nvSpPr>
            <p:cNvPr id="263" name="Google Shape;263;p21"/>
            <p:cNvSpPr/>
            <p:nvPr/>
          </p:nvSpPr>
          <p:spPr>
            <a:xfrm>
              <a:off x="5237224" y="4937554"/>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264" name="Google Shape;264;p21"/>
            <p:cNvGrpSpPr/>
            <p:nvPr/>
          </p:nvGrpSpPr>
          <p:grpSpPr>
            <a:xfrm>
              <a:off x="5474309" y="5184293"/>
              <a:ext cx="438631" cy="441328"/>
              <a:chOff x="5595939" y="4999038"/>
              <a:chExt cx="515938" cy="519113"/>
            </a:xfrm>
          </p:grpSpPr>
          <p:sp>
            <p:nvSpPr>
              <p:cNvPr id="265" name="Google Shape;265;p21"/>
              <p:cNvSpPr/>
              <p:nvPr/>
            </p:nvSpPr>
            <p:spPr>
              <a:xfrm>
                <a:off x="5599114" y="4999038"/>
                <a:ext cx="430213" cy="303213"/>
              </a:xfrm>
              <a:custGeom>
                <a:avLst/>
                <a:gdLst/>
                <a:ahLst/>
                <a:cxnLst/>
                <a:rect l="l" t="t" r="r" b="b"/>
                <a:pathLst>
                  <a:path w="298" h="211" extrusionOk="0">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66" name="Google Shape;266;p21"/>
              <p:cNvSpPr/>
              <p:nvPr/>
            </p:nvSpPr>
            <p:spPr>
              <a:xfrm>
                <a:off x="5595939" y="5345113"/>
                <a:ext cx="100013" cy="109538"/>
              </a:xfrm>
              <a:prstGeom prst="rect">
                <a:avLst/>
              </a:prstGeom>
              <a:solidFill>
                <a:schemeClr val="lt1"/>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67" name="Google Shape;267;p21"/>
              <p:cNvSpPr/>
              <p:nvPr/>
            </p:nvSpPr>
            <p:spPr>
              <a:xfrm>
                <a:off x="5713414" y="5310188"/>
                <a:ext cx="98425" cy="144463"/>
              </a:xfrm>
              <a:custGeom>
                <a:avLst/>
                <a:gdLst/>
                <a:ahLst/>
                <a:cxnLst/>
                <a:rect l="l" t="t" r="r" b="b"/>
                <a:pathLst>
                  <a:path w="62" h="91" extrusionOk="0">
                    <a:moveTo>
                      <a:pt x="62" y="0"/>
                    </a:moveTo>
                    <a:lnTo>
                      <a:pt x="1" y="0"/>
                    </a:lnTo>
                    <a:lnTo>
                      <a:pt x="0" y="91"/>
                    </a:lnTo>
                    <a:lnTo>
                      <a:pt x="62" y="91"/>
                    </a:lnTo>
                    <a:lnTo>
                      <a:pt x="62"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68" name="Google Shape;268;p21"/>
              <p:cNvSpPr/>
              <p:nvPr/>
            </p:nvSpPr>
            <p:spPr>
              <a:xfrm>
                <a:off x="5830889" y="5260976"/>
                <a:ext cx="98425" cy="193675"/>
              </a:xfrm>
              <a:prstGeom prst="rect">
                <a:avLst/>
              </a:prstGeom>
              <a:solidFill>
                <a:schemeClr val="lt1"/>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69" name="Google Shape;269;p21"/>
              <p:cNvSpPr/>
              <p:nvPr/>
            </p:nvSpPr>
            <p:spPr>
              <a:xfrm>
                <a:off x="5948364" y="5183188"/>
                <a:ext cx="98425" cy="271463"/>
              </a:xfrm>
              <a:prstGeom prst="rect">
                <a:avLst/>
              </a:prstGeom>
              <a:solidFill>
                <a:schemeClr val="lt1"/>
              </a:solidFill>
              <a:ln w="9525"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70" name="Google Shape;270;p21"/>
              <p:cNvSpPr/>
              <p:nvPr/>
            </p:nvSpPr>
            <p:spPr>
              <a:xfrm>
                <a:off x="5595939" y="4999038"/>
                <a:ext cx="515938" cy="519113"/>
              </a:xfrm>
              <a:custGeom>
                <a:avLst/>
                <a:gdLst/>
                <a:ahLst/>
                <a:cxnLst/>
                <a:rect l="l" t="t" r="r" b="b"/>
                <a:pathLst>
                  <a:path w="358" h="361" extrusionOk="0">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grpSp>
        <p:nvGrpSpPr>
          <p:cNvPr id="271" name="Google Shape;271;p21"/>
          <p:cNvGrpSpPr/>
          <p:nvPr/>
        </p:nvGrpSpPr>
        <p:grpSpPr>
          <a:xfrm>
            <a:off x="3964899" y="1651709"/>
            <a:ext cx="686184" cy="694853"/>
            <a:chOff x="5237226" y="2582137"/>
            <a:chExt cx="914912" cy="926470"/>
          </a:xfrm>
        </p:grpSpPr>
        <p:sp>
          <p:nvSpPr>
            <p:cNvPr id="272" name="Google Shape;272;p21"/>
            <p:cNvSpPr/>
            <p:nvPr/>
          </p:nvSpPr>
          <p:spPr>
            <a:xfrm>
              <a:off x="5237226" y="2582137"/>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273" name="Google Shape;273;p21"/>
            <p:cNvGrpSpPr/>
            <p:nvPr/>
          </p:nvGrpSpPr>
          <p:grpSpPr>
            <a:xfrm>
              <a:off x="5443702" y="2786512"/>
              <a:ext cx="478851" cy="491868"/>
              <a:chOff x="5572126" y="3962401"/>
              <a:chExt cx="525463" cy="539750"/>
            </a:xfrm>
          </p:grpSpPr>
          <p:sp>
            <p:nvSpPr>
              <p:cNvPr id="274" name="Google Shape;274;p21"/>
              <p:cNvSpPr/>
              <p:nvPr/>
            </p:nvSpPr>
            <p:spPr>
              <a:xfrm>
                <a:off x="5572126" y="4130676"/>
                <a:ext cx="371475" cy="371475"/>
              </a:xfrm>
              <a:custGeom>
                <a:avLst/>
                <a:gdLst/>
                <a:ahLst/>
                <a:cxnLst/>
                <a:rect l="l" t="t" r="r" b="b"/>
                <a:pathLst>
                  <a:path w="258" h="259" extrusionOk="0">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75" name="Google Shape;275;p21"/>
              <p:cNvSpPr/>
              <p:nvPr/>
            </p:nvSpPr>
            <p:spPr>
              <a:xfrm>
                <a:off x="5818189" y="3962401"/>
                <a:ext cx="192088" cy="188913"/>
              </a:xfrm>
              <a:custGeom>
                <a:avLst/>
                <a:gdLst/>
                <a:ahLst/>
                <a:cxnLst/>
                <a:rect l="l" t="t" r="r" b="b"/>
                <a:pathLst>
                  <a:path w="133" h="132" extrusionOk="0">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76" name="Google Shape;276;p21"/>
              <p:cNvSpPr/>
              <p:nvPr/>
            </p:nvSpPr>
            <p:spPr>
              <a:xfrm>
                <a:off x="5942014" y="4138613"/>
                <a:ext cx="155575" cy="155575"/>
              </a:xfrm>
              <a:custGeom>
                <a:avLst/>
                <a:gdLst/>
                <a:ahLst/>
                <a:cxnLst/>
                <a:rect l="l" t="t" r="r" b="b"/>
                <a:pathLst>
                  <a:path w="108" h="108" extrusionOk="0">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grpSp>
      </p:grpSp>
      <p:grpSp>
        <p:nvGrpSpPr>
          <p:cNvPr id="277" name="Google Shape;277;p21"/>
          <p:cNvGrpSpPr/>
          <p:nvPr/>
        </p:nvGrpSpPr>
        <p:grpSpPr>
          <a:xfrm>
            <a:off x="3964898" y="2534990"/>
            <a:ext cx="686184" cy="694853"/>
            <a:chOff x="5237224" y="3759845"/>
            <a:chExt cx="914912" cy="926470"/>
          </a:xfrm>
        </p:grpSpPr>
        <p:sp>
          <p:nvSpPr>
            <p:cNvPr id="278" name="Google Shape;278;p21"/>
            <p:cNvSpPr/>
            <p:nvPr/>
          </p:nvSpPr>
          <p:spPr>
            <a:xfrm>
              <a:off x="5237224" y="3759845"/>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279" name="Google Shape;279;p21"/>
            <p:cNvGrpSpPr/>
            <p:nvPr/>
          </p:nvGrpSpPr>
          <p:grpSpPr>
            <a:xfrm>
              <a:off x="5539564" y="3983837"/>
              <a:ext cx="345128" cy="512366"/>
              <a:chOff x="5649914" y="2946401"/>
              <a:chExt cx="360363" cy="534987"/>
            </a:xfrm>
          </p:grpSpPr>
          <p:sp>
            <p:nvSpPr>
              <p:cNvPr id="280" name="Google Shape;280;p21"/>
              <p:cNvSpPr/>
              <p:nvPr/>
            </p:nvSpPr>
            <p:spPr>
              <a:xfrm>
                <a:off x="5776914" y="3424238"/>
                <a:ext cx="106363" cy="57150"/>
              </a:xfrm>
              <a:custGeom>
                <a:avLst/>
                <a:gdLst/>
                <a:ahLst/>
                <a:cxnLst/>
                <a:rect l="l" t="t" r="r" b="b"/>
                <a:pathLst>
                  <a:path w="74" h="40" extrusionOk="0">
                    <a:moveTo>
                      <a:pt x="0" y="0"/>
                    </a:moveTo>
                    <a:cubicBezTo>
                      <a:pt x="0" y="22"/>
                      <a:pt x="17" y="40"/>
                      <a:pt x="37" y="40"/>
                    </a:cubicBezTo>
                    <a:cubicBezTo>
                      <a:pt x="57" y="40"/>
                      <a:pt x="74" y="22"/>
                      <a:pt x="74" y="0"/>
                    </a:cubicBezTo>
                    <a:lnTo>
                      <a:pt x="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81" name="Google Shape;281;p21"/>
              <p:cNvSpPr/>
              <p:nvPr/>
            </p:nvSpPr>
            <p:spPr>
              <a:xfrm>
                <a:off x="5753101" y="3346451"/>
                <a:ext cx="153988" cy="26988"/>
              </a:xfrm>
              <a:custGeom>
                <a:avLst/>
                <a:gdLst/>
                <a:ahLst/>
                <a:cxnLst/>
                <a:rect l="l" t="t" r="r" b="b"/>
                <a:pathLst>
                  <a:path w="106" h="19" extrusionOk="0">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82" name="Google Shape;282;p21"/>
              <p:cNvSpPr/>
              <p:nvPr/>
            </p:nvSpPr>
            <p:spPr>
              <a:xfrm>
                <a:off x="5753101" y="3386138"/>
                <a:ext cx="153988" cy="26988"/>
              </a:xfrm>
              <a:custGeom>
                <a:avLst/>
                <a:gdLst/>
                <a:ahLst/>
                <a:cxnLst/>
                <a:rect l="l" t="t" r="r" b="b"/>
                <a:pathLst>
                  <a:path w="106" h="19" extrusionOk="0">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83" name="Google Shape;283;p21"/>
              <p:cNvSpPr/>
              <p:nvPr/>
            </p:nvSpPr>
            <p:spPr>
              <a:xfrm>
                <a:off x="5649914" y="2946401"/>
                <a:ext cx="360363" cy="385763"/>
              </a:xfrm>
              <a:custGeom>
                <a:avLst/>
                <a:gdLst/>
                <a:ahLst/>
                <a:cxnLst/>
                <a:rect l="l" t="t" r="r" b="b"/>
                <a:pathLst>
                  <a:path w="250" h="268" extrusionOk="0">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sp>
        <p:nvSpPr>
          <p:cNvPr id="284" name="Google Shape;284;p21"/>
          <p:cNvSpPr txBox="1"/>
          <p:nvPr/>
        </p:nvSpPr>
        <p:spPr>
          <a:xfrm>
            <a:off x="723000" y="1738238"/>
            <a:ext cx="3162600" cy="669300"/>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zh-CN" sz="1000" dirty="0">
                <a:solidFill>
                  <a:srgbClr val="3F3F3F"/>
                </a:solidFill>
              </a:rPr>
              <a:t>La norme de système de drainage urbain est faible et la pression d'inondation est éliminée.</a:t>
            </a:r>
            <a:endParaRPr sz="1000" dirty="0">
              <a:solidFill>
                <a:srgbClr val="3F3F3F"/>
              </a:solidFill>
              <a:latin typeface="Arial"/>
              <a:ea typeface="Arial"/>
              <a:cs typeface="Arial"/>
              <a:sym typeface="Arial"/>
            </a:endParaRPr>
          </a:p>
        </p:txBody>
      </p:sp>
      <p:sp>
        <p:nvSpPr>
          <p:cNvPr id="285" name="Google Shape;285;p21"/>
          <p:cNvSpPr txBox="1"/>
          <p:nvPr/>
        </p:nvSpPr>
        <p:spPr>
          <a:xfrm>
            <a:off x="762900" y="3431050"/>
            <a:ext cx="3082800" cy="669300"/>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None/>
            </a:pPr>
            <a:r>
              <a:rPr lang="zh-CN" sz="1000" dirty="0">
                <a:solidFill>
                  <a:srgbClr val="3F3F3F"/>
                </a:solidFill>
              </a:rPr>
              <a:t>Les conditions météorologiques extrêmes dans la ville augmentent et les tempêtes de pluie locales sont fréquentes.</a:t>
            </a:r>
            <a:endParaRPr sz="1000" dirty="0">
              <a:solidFill>
                <a:srgbClr val="3F3F3F"/>
              </a:solidFill>
              <a:latin typeface="Arial"/>
              <a:ea typeface="Arial"/>
              <a:cs typeface="Arial"/>
              <a:sym typeface="Arial"/>
            </a:endParaRPr>
          </a:p>
        </p:txBody>
      </p:sp>
      <p:sp>
        <p:nvSpPr>
          <p:cNvPr id="286" name="Google Shape;286;p21"/>
          <p:cNvSpPr txBox="1"/>
          <p:nvPr/>
        </p:nvSpPr>
        <p:spPr>
          <a:xfrm>
            <a:off x="709386" y="309785"/>
            <a:ext cx="22617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Pékin</a:t>
            </a:r>
            <a:endParaRPr sz="2400"/>
          </a:p>
        </p:txBody>
      </p:sp>
      <p:cxnSp>
        <p:nvCxnSpPr>
          <p:cNvPr id="287" name="Google Shape;287;p21"/>
          <p:cNvCxnSpPr/>
          <p:nvPr/>
        </p:nvCxnSpPr>
        <p:spPr>
          <a:xfrm rot="10800000" flipH="1">
            <a:off x="762892" y="697920"/>
            <a:ext cx="1065900" cy="16800"/>
          </a:xfrm>
          <a:prstGeom prst="straightConnector1">
            <a:avLst/>
          </a:prstGeom>
          <a:noFill/>
          <a:ln w="9525" cap="flat" cmpd="sng">
            <a:solidFill>
              <a:srgbClr val="1B4367"/>
            </a:solidFill>
            <a:prstDash val="solid"/>
            <a:miter lim="800000"/>
            <a:headEnd type="none" w="sm" len="sm"/>
            <a:tailEnd type="none" w="sm" len="sm"/>
          </a:ln>
        </p:spPr>
      </p:cxnSp>
      <p:grpSp>
        <p:nvGrpSpPr>
          <p:cNvPr id="288" name="Google Shape;288;p21"/>
          <p:cNvGrpSpPr/>
          <p:nvPr/>
        </p:nvGrpSpPr>
        <p:grpSpPr>
          <a:xfrm>
            <a:off x="3964898" y="768427"/>
            <a:ext cx="686184" cy="694852"/>
            <a:chOff x="5237224" y="1404429"/>
            <a:chExt cx="914912" cy="926470"/>
          </a:xfrm>
        </p:grpSpPr>
        <p:sp>
          <p:nvSpPr>
            <p:cNvPr id="261" name="Google Shape;261;p21"/>
            <p:cNvSpPr/>
            <p:nvPr/>
          </p:nvSpPr>
          <p:spPr>
            <a:xfrm>
              <a:off x="5237224" y="1404429"/>
              <a:ext cx="914912" cy="926470"/>
            </a:xfrm>
            <a:custGeom>
              <a:avLst/>
              <a:gdLst/>
              <a:ahLst/>
              <a:cxnLst/>
              <a:rect l="l" t="t" r="r" b="b"/>
              <a:pathLst>
                <a:path w="91" h="92" extrusionOk="0">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1B4367"/>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nvGrpSpPr>
            <p:cNvPr id="289" name="Google Shape;289;p21"/>
            <p:cNvGrpSpPr/>
            <p:nvPr/>
          </p:nvGrpSpPr>
          <p:grpSpPr>
            <a:xfrm>
              <a:off x="5413938" y="1713263"/>
              <a:ext cx="516919" cy="281265"/>
              <a:chOff x="5543551" y="2033588"/>
              <a:chExt cx="539750" cy="293688"/>
            </a:xfrm>
          </p:grpSpPr>
          <p:sp>
            <p:nvSpPr>
              <p:cNvPr id="290" name="Google Shape;290;p21"/>
              <p:cNvSpPr/>
              <p:nvPr/>
            </p:nvSpPr>
            <p:spPr>
              <a:xfrm>
                <a:off x="5824539" y="2165351"/>
                <a:ext cx="31750" cy="31750"/>
              </a:xfrm>
              <a:custGeom>
                <a:avLst/>
                <a:gdLst/>
                <a:ahLst/>
                <a:cxnLst/>
                <a:rect l="l" t="t" r="r" b="b"/>
                <a:pathLst>
                  <a:path w="20" h="20" extrusionOk="0">
                    <a:moveTo>
                      <a:pt x="10" y="0"/>
                    </a:moveTo>
                    <a:lnTo>
                      <a:pt x="20" y="10"/>
                    </a:lnTo>
                    <a:lnTo>
                      <a:pt x="10" y="20"/>
                    </a:lnTo>
                    <a:lnTo>
                      <a:pt x="0" y="10"/>
                    </a:lnTo>
                    <a:lnTo>
                      <a:pt x="10"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91" name="Google Shape;291;p21"/>
              <p:cNvSpPr/>
              <p:nvPr/>
            </p:nvSpPr>
            <p:spPr>
              <a:xfrm>
                <a:off x="5956301" y="2033588"/>
                <a:ext cx="127000" cy="125413"/>
              </a:xfrm>
              <a:custGeom>
                <a:avLst/>
                <a:gdLst/>
                <a:ahLst/>
                <a:cxnLst/>
                <a:rect l="l" t="t" r="r" b="b"/>
                <a:pathLst>
                  <a:path w="88" h="87" extrusionOk="0">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92" name="Google Shape;292;p21"/>
              <p:cNvSpPr/>
              <p:nvPr/>
            </p:nvSpPr>
            <p:spPr>
              <a:xfrm>
                <a:off x="6003926" y="2185988"/>
                <a:ext cx="33338" cy="85725"/>
              </a:xfrm>
              <a:custGeom>
                <a:avLst/>
                <a:gdLst/>
                <a:ahLst/>
                <a:cxnLst/>
                <a:rect l="l" t="t" r="r" b="b"/>
                <a:pathLst>
                  <a:path w="21" h="54" extrusionOk="0">
                    <a:moveTo>
                      <a:pt x="16" y="4"/>
                    </a:moveTo>
                    <a:lnTo>
                      <a:pt x="10" y="0"/>
                    </a:lnTo>
                    <a:lnTo>
                      <a:pt x="6" y="4"/>
                    </a:lnTo>
                    <a:lnTo>
                      <a:pt x="0" y="27"/>
                    </a:lnTo>
                    <a:lnTo>
                      <a:pt x="10" y="54"/>
                    </a:lnTo>
                    <a:lnTo>
                      <a:pt x="21" y="27"/>
                    </a:lnTo>
                    <a:lnTo>
                      <a:pt x="16" y="4"/>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93" name="Google Shape;293;p21"/>
              <p:cNvSpPr/>
              <p:nvPr/>
            </p:nvSpPr>
            <p:spPr>
              <a:xfrm>
                <a:off x="5594351" y="2033588"/>
                <a:ext cx="126900" cy="125400"/>
              </a:xfrm>
              <a:prstGeom prst="ellipse">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94" name="Google Shape;294;p21"/>
              <p:cNvSpPr/>
              <p:nvPr/>
            </p:nvSpPr>
            <p:spPr>
              <a:xfrm>
                <a:off x="5543551" y="2165351"/>
                <a:ext cx="190500" cy="161925"/>
              </a:xfrm>
              <a:custGeom>
                <a:avLst/>
                <a:gdLst/>
                <a:ahLst/>
                <a:cxnLst/>
                <a:rect l="l" t="t" r="r" b="b"/>
                <a:pathLst>
                  <a:path w="133" h="112" extrusionOk="0">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295" name="Google Shape;295;p21"/>
              <p:cNvSpPr/>
              <p:nvPr/>
            </p:nvSpPr>
            <p:spPr>
              <a:xfrm>
                <a:off x="5646739" y="2162176"/>
                <a:ext cx="23813" cy="23813"/>
              </a:xfrm>
              <a:custGeom>
                <a:avLst/>
                <a:gdLst/>
                <a:ahLst/>
                <a:cxnLst/>
                <a:rect l="l" t="t" r="r" b="b"/>
                <a:pathLst>
                  <a:path w="15" h="15" extrusionOk="0">
                    <a:moveTo>
                      <a:pt x="7" y="0"/>
                    </a:moveTo>
                    <a:lnTo>
                      <a:pt x="15" y="7"/>
                    </a:lnTo>
                    <a:lnTo>
                      <a:pt x="7" y="15"/>
                    </a:lnTo>
                    <a:lnTo>
                      <a:pt x="0" y="7"/>
                    </a:lnTo>
                    <a:lnTo>
                      <a:pt x="7" y="0"/>
                    </a:ln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pic>
        <p:nvPicPr>
          <p:cNvPr id="296" name="Google Shape;296;p21"/>
          <p:cNvPicPr preferRelativeResize="0"/>
          <p:nvPr/>
        </p:nvPicPr>
        <p:blipFill>
          <a:blip r:embed="rId3"/>
          <a:stretch>
            <a:fillRect/>
          </a:stretch>
        </p:blipFill>
        <p:spPr>
          <a:xfrm>
            <a:off x="4064750" y="920575"/>
            <a:ext cx="495300" cy="390525"/>
          </a:xfrm>
          <a:prstGeom prst="rect">
            <a:avLst/>
          </a:prstGeom>
          <a:noFill/>
          <a:ln>
            <a:noFill/>
          </a:ln>
        </p:spPr>
      </p:pic>
      <p:pic>
        <p:nvPicPr>
          <p:cNvPr id="297" name="Google Shape;297;p21"/>
          <p:cNvPicPr preferRelativeResize="0"/>
          <p:nvPr/>
        </p:nvPicPr>
        <p:blipFill>
          <a:blip r:embed="rId4"/>
          <a:stretch>
            <a:fillRect/>
          </a:stretch>
        </p:blipFill>
        <p:spPr>
          <a:xfrm>
            <a:off x="4107600" y="1799113"/>
            <a:ext cx="409575" cy="400050"/>
          </a:xfrm>
          <a:prstGeom prst="rect">
            <a:avLst/>
          </a:prstGeom>
          <a:noFill/>
          <a:ln>
            <a:noFill/>
          </a:ln>
        </p:spPr>
      </p:pic>
      <p:pic>
        <p:nvPicPr>
          <p:cNvPr id="298" name="Google Shape;298;p21"/>
          <p:cNvPicPr preferRelativeResize="0"/>
          <p:nvPr/>
        </p:nvPicPr>
        <p:blipFill>
          <a:blip r:embed="rId5"/>
          <a:stretch>
            <a:fillRect/>
          </a:stretch>
        </p:blipFill>
        <p:spPr>
          <a:xfrm>
            <a:off x="4117488" y="2663338"/>
            <a:ext cx="381000" cy="438150"/>
          </a:xfrm>
          <a:prstGeom prst="rect">
            <a:avLst/>
          </a:prstGeom>
          <a:noFill/>
          <a:ln>
            <a:noFill/>
          </a:ln>
        </p:spPr>
      </p:pic>
      <p:pic>
        <p:nvPicPr>
          <p:cNvPr id="299" name="Google Shape;299;p21"/>
          <p:cNvPicPr preferRelativeResize="0"/>
          <p:nvPr/>
        </p:nvPicPr>
        <p:blipFill>
          <a:blip r:embed="rId6"/>
          <a:stretch>
            <a:fillRect/>
          </a:stretch>
        </p:blipFill>
        <p:spPr>
          <a:xfrm>
            <a:off x="4117489" y="3565676"/>
            <a:ext cx="381000" cy="42454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6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500"/>
                                        <p:tgtEl>
                                          <p:spTgt spid="2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4"/>
                                        </p:tgtEl>
                                        <p:attrNameLst>
                                          <p:attrName>style.visibility</p:attrName>
                                        </p:attrNameLst>
                                      </p:cBhvr>
                                      <p:to>
                                        <p:strVal val="visible"/>
                                      </p:to>
                                    </p:set>
                                    <p:animEffect transition="in" filter="fade">
                                      <p:cBhvr>
                                        <p:cTn id="12" dur="500"/>
                                        <p:tgtEl>
                                          <p:spTgt spid="2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9"/>
                                        </p:tgtEl>
                                        <p:attrNameLst>
                                          <p:attrName>style.visibility</p:attrName>
                                        </p:attrNameLst>
                                      </p:cBhvr>
                                      <p:to>
                                        <p:strVal val="visible"/>
                                      </p:to>
                                    </p:set>
                                    <p:animEffect transition="in" filter="fade">
                                      <p:cBhvr>
                                        <p:cTn id="17" dur="500"/>
                                        <p:tgtEl>
                                          <p:spTgt spid="25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5"/>
                                        </p:tgtEl>
                                        <p:attrNameLst>
                                          <p:attrName>style.visibility</p:attrName>
                                        </p:attrNameLst>
                                      </p:cBhvr>
                                      <p:to>
                                        <p:strVal val="visible"/>
                                      </p:to>
                                    </p:set>
                                    <p:animEffect transition="in" filter="fade">
                                      <p:cBhvr>
                                        <p:cTn id="22" dur="500"/>
                                        <p:tgtEl>
                                          <p:spTgt spid="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p:bldP spid="259" grpId="0"/>
      <p:bldP spid="284" grpId="0"/>
      <p:bldP spid="28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304"/>
        <p:cNvGrpSpPr/>
        <p:nvPr/>
      </p:nvGrpSpPr>
      <p:grpSpPr>
        <a:xfrm>
          <a:off x="0" y="0"/>
          <a:ext cx="0" cy="0"/>
          <a:chOff x="0" y="0"/>
          <a:chExt cx="0" cy="0"/>
        </a:xfrm>
      </p:grpSpPr>
      <p:sp>
        <p:nvSpPr>
          <p:cNvPr id="305" name="Google Shape;305;p22"/>
          <p:cNvSpPr/>
          <p:nvPr/>
        </p:nvSpPr>
        <p:spPr>
          <a:xfrm>
            <a:off x="3819635" y="1089058"/>
            <a:ext cx="1500000" cy="15000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06" name="Google Shape;306;p22"/>
          <p:cNvSpPr txBox="1"/>
          <p:nvPr/>
        </p:nvSpPr>
        <p:spPr>
          <a:xfrm>
            <a:off x="2483768" y="2709756"/>
            <a:ext cx="4171800" cy="5925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sz="3400" b="1">
                <a:solidFill>
                  <a:srgbClr val="1B4367"/>
                </a:solidFill>
              </a:rPr>
              <a:t>L’Analyse</a:t>
            </a:r>
          </a:p>
        </p:txBody>
      </p:sp>
      <p:sp>
        <p:nvSpPr>
          <p:cNvPr id="307" name="Google Shape;307;p22"/>
          <p:cNvSpPr txBox="1"/>
          <p:nvPr/>
        </p:nvSpPr>
        <p:spPr>
          <a:xfrm>
            <a:off x="3713476" y="1575042"/>
            <a:ext cx="1732800" cy="838800"/>
          </a:xfrm>
          <a:prstGeom prst="rect">
            <a:avLst/>
          </a:prstGeom>
          <a:noFill/>
          <a:ln>
            <a:noFill/>
          </a:ln>
        </p:spPr>
        <p:txBody>
          <a:bodyPr spcFirstLastPara="1" wrap="square" lIns="68575" tIns="34275" rIns="68575" bIns="34275" anchor="t" anchorCtr="0">
            <a:noAutofit/>
          </a:bodyPr>
          <a:lstStyle/>
          <a:p>
            <a:pPr marL="0" marR="0" lvl="0" indent="0" algn="ctr" rtl="0">
              <a:lnSpc>
                <a:spcPct val="56000"/>
              </a:lnSpc>
              <a:spcBef>
                <a:spcPts val="0"/>
              </a:spcBef>
              <a:spcAft>
                <a:spcPts val="0"/>
              </a:spcAft>
              <a:buNone/>
            </a:pPr>
            <a:r>
              <a:rPr lang="zh-CN" sz="5400">
                <a:solidFill>
                  <a:schemeClr val="lt1"/>
                </a:solidFill>
                <a:latin typeface="Arial"/>
                <a:ea typeface="Arial"/>
                <a:cs typeface="Arial"/>
                <a:sym typeface="Arial"/>
              </a:rPr>
              <a:t>03</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5"/>
                                        </p:tgtEl>
                                        <p:attrNameLst>
                                          <p:attrName>style.visibility</p:attrName>
                                        </p:attrNameLst>
                                      </p:cBhvr>
                                      <p:to>
                                        <p:strVal val="visible"/>
                                      </p:to>
                                    </p:set>
                                    <p:animEffect transition="in" filter="fade">
                                      <p:cBhvr>
                                        <p:cTn id="7" dur="600"/>
                                        <p:tgtEl>
                                          <p:spTgt spid="305"/>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307"/>
                                        </p:tgtEl>
                                        <p:attrNameLst>
                                          <p:attrName>style.visibility</p:attrName>
                                        </p:attrNameLst>
                                      </p:cBhvr>
                                      <p:to>
                                        <p:strVal val="visible"/>
                                      </p:to>
                                    </p:set>
                                    <p:anim calcmode="lin" valueType="num">
                                      <p:cBhvr additive="base">
                                        <p:cTn id="11" dur="500"/>
                                        <p:tgtEl>
                                          <p:spTgt spid="307"/>
                                        </p:tgtEl>
                                        <p:attrNameLst>
                                          <p:attrName>ppt_w</p:attrName>
                                        </p:attrNameLst>
                                      </p:cBhvr>
                                      <p:tavLst>
                                        <p:tav tm="0">
                                          <p:val>
                                            <p:fltVal val="0"/>
                                          </p:val>
                                        </p:tav>
                                        <p:tav tm="100000">
                                          <p:val>
                                            <p:strVal val="#ppt_w"/>
                                          </p:val>
                                        </p:tav>
                                      </p:tavLst>
                                    </p:anim>
                                    <p:anim calcmode="lin" valueType="num">
                                      <p:cBhvr additive="base">
                                        <p:cTn id="12" dur="500"/>
                                        <p:tgtEl>
                                          <p:spTgt spid="307"/>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306"/>
                                        </p:tgtEl>
                                        <p:attrNameLst>
                                          <p:attrName>style.visibility</p:attrName>
                                        </p:attrNameLst>
                                      </p:cBhvr>
                                      <p:to>
                                        <p:strVal val="visible"/>
                                      </p:to>
                                    </p:set>
                                    <p:animEffect transition="in" filter="fade">
                                      <p:cBhvr>
                                        <p:cTn id="16"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23"/>
          <p:cNvSpPr/>
          <p:nvPr/>
        </p:nvSpPr>
        <p:spPr>
          <a:xfrm>
            <a:off x="717300" y="3707163"/>
            <a:ext cx="1961100" cy="281400"/>
          </a:xfrm>
          <a:prstGeom prst="rect">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zh-CN" b="1">
                <a:solidFill>
                  <a:schemeClr val="lt1"/>
                </a:solidFill>
              </a:rPr>
              <a:t>Le jardin de la pluie</a:t>
            </a:r>
          </a:p>
        </p:txBody>
      </p:sp>
      <p:sp>
        <p:nvSpPr>
          <p:cNvPr id="314" name="Google Shape;314;p23"/>
          <p:cNvSpPr txBox="1"/>
          <p:nvPr/>
        </p:nvSpPr>
        <p:spPr>
          <a:xfrm>
            <a:off x="709363" y="309775"/>
            <a:ext cx="47820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1700" b="1">
                <a:solidFill>
                  <a:srgbClr val="1B4367"/>
                </a:solidFill>
              </a:rPr>
              <a:t>Les méthodes généraux au monde</a:t>
            </a:r>
          </a:p>
        </p:txBody>
      </p:sp>
      <p:sp>
        <p:nvSpPr>
          <p:cNvPr id="315" name="Google Shape;315;p23"/>
          <p:cNvSpPr/>
          <p:nvPr/>
        </p:nvSpPr>
        <p:spPr>
          <a:xfrm>
            <a:off x="3760947" y="2753987"/>
            <a:ext cx="1742700" cy="281400"/>
          </a:xfrm>
          <a:prstGeom prst="rect">
            <a:avLst/>
          </a:prstGeom>
          <a:solidFill>
            <a:srgbClr val="1B436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zh-CN" b="1">
                <a:solidFill>
                  <a:schemeClr val="lt1"/>
                </a:solidFill>
              </a:rPr>
              <a:t>    Toiture végétale</a:t>
            </a:r>
          </a:p>
        </p:txBody>
      </p:sp>
      <p:sp>
        <p:nvSpPr>
          <p:cNvPr id="316" name="Google Shape;316;p23"/>
          <p:cNvSpPr/>
          <p:nvPr/>
        </p:nvSpPr>
        <p:spPr>
          <a:xfrm>
            <a:off x="6045776" y="4658975"/>
            <a:ext cx="2007900" cy="281400"/>
          </a:xfrm>
          <a:prstGeom prst="rect">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zh-CN" b="1">
                <a:solidFill>
                  <a:schemeClr val="lt1"/>
                </a:solidFill>
              </a:rPr>
              <a:t>Trame verte et blue</a:t>
            </a:r>
          </a:p>
        </p:txBody>
      </p:sp>
      <p:cxnSp>
        <p:nvCxnSpPr>
          <p:cNvPr id="317" name="Google Shape;317;p23"/>
          <p:cNvCxnSpPr/>
          <p:nvPr/>
        </p:nvCxnSpPr>
        <p:spPr>
          <a:xfrm>
            <a:off x="774478" y="657417"/>
            <a:ext cx="480300" cy="0"/>
          </a:xfrm>
          <a:prstGeom prst="straightConnector1">
            <a:avLst/>
          </a:prstGeom>
          <a:noFill/>
          <a:ln w="9525" cap="flat" cmpd="sng">
            <a:solidFill>
              <a:srgbClr val="1B4367"/>
            </a:solidFill>
            <a:prstDash val="solid"/>
            <a:miter lim="800000"/>
            <a:headEnd type="none" w="sm" len="sm"/>
            <a:tailEnd type="none" w="sm" len="sm"/>
          </a:ln>
        </p:spPr>
      </p:cxnSp>
      <p:pic>
        <p:nvPicPr>
          <p:cNvPr id="318" name="Google Shape;318;p23"/>
          <p:cNvPicPr preferRelativeResize="0"/>
          <p:nvPr/>
        </p:nvPicPr>
        <p:blipFill>
          <a:blip r:embed="rId3"/>
          <a:stretch>
            <a:fillRect/>
          </a:stretch>
        </p:blipFill>
        <p:spPr>
          <a:xfrm>
            <a:off x="487850" y="1832713"/>
            <a:ext cx="2492944" cy="1699981"/>
          </a:xfrm>
          <a:prstGeom prst="rect">
            <a:avLst/>
          </a:prstGeom>
          <a:noFill/>
          <a:ln>
            <a:noFill/>
          </a:ln>
        </p:spPr>
      </p:pic>
      <p:pic>
        <p:nvPicPr>
          <p:cNvPr id="319" name="Google Shape;319;p23"/>
          <p:cNvPicPr preferRelativeResize="0"/>
          <p:nvPr/>
        </p:nvPicPr>
        <p:blipFill>
          <a:blip r:embed="rId4"/>
          <a:stretch>
            <a:fillRect/>
          </a:stretch>
        </p:blipFill>
        <p:spPr>
          <a:xfrm>
            <a:off x="3282000" y="962024"/>
            <a:ext cx="5094575" cy="1627900"/>
          </a:xfrm>
          <a:prstGeom prst="rect">
            <a:avLst/>
          </a:prstGeom>
          <a:noFill/>
          <a:ln>
            <a:noFill/>
          </a:ln>
        </p:spPr>
      </p:pic>
      <p:pic>
        <p:nvPicPr>
          <p:cNvPr id="320" name="Google Shape;320;p23"/>
          <p:cNvPicPr preferRelativeResize="0"/>
          <p:nvPr/>
        </p:nvPicPr>
        <p:blipFill>
          <a:blip r:embed="rId5"/>
          <a:stretch>
            <a:fillRect/>
          </a:stretch>
        </p:blipFill>
        <p:spPr>
          <a:xfrm>
            <a:off x="5780544" y="2831912"/>
            <a:ext cx="2273164" cy="172711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4"/>
                                        </p:tgtEl>
                                        <p:attrNameLst>
                                          <p:attrName>style.visibility</p:attrName>
                                        </p:attrNameLst>
                                      </p:cBhvr>
                                      <p:to>
                                        <p:strVal val="visible"/>
                                      </p:to>
                                    </p:set>
                                    <p:animEffect transition="in" filter="fade">
                                      <p:cBhvr>
                                        <p:cTn id="7" dur="500"/>
                                        <p:tgtEl>
                                          <p:spTgt spid="3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7"/>
                                        </p:tgtEl>
                                        <p:attrNameLst>
                                          <p:attrName>style.visibility</p:attrName>
                                        </p:attrNameLst>
                                      </p:cBhvr>
                                      <p:to>
                                        <p:strVal val="visible"/>
                                      </p:to>
                                    </p:set>
                                    <p:animEffect transition="in" filter="fade">
                                      <p:cBhvr>
                                        <p:cTn id="11" dur="300"/>
                                        <p:tgtEl>
                                          <p:spTgt spid="3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3"/>
                                        </p:tgtEl>
                                        <p:attrNameLst>
                                          <p:attrName>style.visibility</p:attrName>
                                        </p:attrNameLst>
                                      </p:cBhvr>
                                      <p:to>
                                        <p:strVal val="visible"/>
                                      </p:to>
                                    </p:set>
                                    <p:animEffect transition="in" filter="fade">
                                      <p:cBhvr>
                                        <p:cTn id="15" dur="500"/>
                                        <p:tgtEl>
                                          <p:spTgt spid="3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5"/>
                                        </p:tgtEl>
                                        <p:attrNameLst>
                                          <p:attrName>style.visibility</p:attrName>
                                        </p:attrNameLst>
                                      </p:cBhvr>
                                      <p:to>
                                        <p:strVal val="visible"/>
                                      </p:to>
                                    </p:set>
                                    <p:animEffect transition="in" filter="fade">
                                      <p:cBhvr>
                                        <p:cTn id="19" dur="500"/>
                                        <p:tgtEl>
                                          <p:spTgt spid="3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16"/>
                                        </p:tgtEl>
                                        <p:attrNameLst>
                                          <p:attrName>style.visibility</p:attrName>
                                        </p:attrNameLst>
                                      </p:cBhvr>
                                      <p:to>
                                        <p:strVal val="visible"/>
                                      </p:to>
                                    </p:set>
                                    <p:animEffect transition="in" filter="fade">
                                      <p:cBhvr>
                                        <p:cTn id="23" dur="500"/>
                                        <p:tgtEl>
                                          <p:spTgt spid="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422"/>
        <p:cNvGrpSpPr/>
        <p:nvPr/>
      </p:nvGrpSpPr>
      <p:grpSpPr>
        <a:xfrm>
          <a:off x="0" y="0"/>
          <a:ext cx="0" cy="0"/>
          <a:chOff x="0" y="0"/>
          <a:chExt cx="0" cy="0"/>
        </a:xfrm>
      </p:grpSpPr>
      <p:sp>
        <p:nvSpPr>
          <p:cNvPr id="423" name="Google Shape;423;p27"/>
          <p:cNvSpPr txBox="1"/>
          <p:nvPr/>
        </p:nvSpPr>
        <p:spPr>
          <a:xfrm>
            <a:off x="2486093" y="2036331"/>
            <a:ext cx="4311656" cy="592500"/>
          </a:xfrm>
          <a:prstGeom prst="rect">
            <a:avLst/>
          </a:prstGeom>
          <a:noFill/>
          <a:ln>
            <a:noFill/>
          </a:ln>
        </p:spPr>
        <p:txBody>
          <a:bodyPr spcFirstLastPara="1" wrap="square" lIns="68575" tIns="34275" rIns="68575" bIns="34275" anchor="t" anchorCtr="0">
            <a:noAutofit/>
          </a:bodyPr>
          <a:lstStyle/>
          <a:p>
            <a:pPr lvl="0" algn="ctr"/>
            <a:r>
              <a:rPr lang="fr-FR" altLang="zh-CN" sz="3400" b="1" dirty="0">
                <a:solidFill>
                  <a:srgbClr val="1B4367"/>
                </a:solidFill>
              </a:rPr>
              <a:t>Pékin</a:t>
            </a:r>
          </a:p>
          <a:p>
            <a:pPr lvl="0" algn="ctr"/>
            <a:endParaRPr lang="fr-FR" altLang="zh-CN" sz="3400" b="1" dirty="0">
              <a:solidFill>
                <a:srgbClr val="1B4367"/>
              </a:solidFill>
            </a:endParaRPr>
          </a:p>
        </p:txBody>
      </p:sp>
      <p:sp>
        <p:nvSpPr>
          <p:cNvPr id="3" name="Google Shape;424;p27"/>
          <p:cNvSpPr txBox="1"/>
          <p:nvPr/>
        </p:nvSpPr>
        <p:spPr>
          <a:xfrm>
            <a:off x="2641946" y="2628825"/>
            <a:ext cx="3860100" cy="531000"/>
          </a:xfrm>
          <a:prstGeom prst="rect">
            <a:avLst/>
          </a:prstGeom>
          <a:noFill/>
          <a:ln>
            <a:noFill/>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None/>
            </a:pPr>
            <a:r>
              <a:rPr lang="zh-CN" sz="2400" dirty="0">
                <a:solidFill>
                  <a:srgbClr val="3F3F3F"/>
                </a:solidFill>
              </a:rPr>
              <a:t>le Parc Olympique</a:t>
            </a:r>
            <a:endParaRPr sz="2400" dirty="0">
              <a:solidFill>
                <a:srgbClr val="3F3F3F"/>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28"/>
          <p:cNvSpPr/>
          <p:nvPr/>
        </p:nvSpPr>
        <p:spPr>
          <a:xfrm>
            <a:off x="4972759" y="1033692"/>
            <a:ext cx="4171200" cy="2402700"/>
          </a:xfrm>
          <a:prstGeom prst="rect">
            <a:avLst/>
          </a:prstGeom>
          <a:solidFill>
            <a:srgbClr val="1B436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431" name="Google Shape;431;p28"/>
          <p:cNvSpPr txBox="1"/>
          <p:nvPr/>
        </p:nvSpPr>
        <p:spPr>
          <a:xfrm>
            <a:off x="5042800" y="1521350"/>
            <a:ext cx="4031100" cy="1427400"/>
          </a:xfrm>
          <a:prstGeom prst="rect">
            <a:avLst/>
          </a:prstGeom>
          <a:noFill/>
          <a:ln>
            <a:noFill/>
          </a:ln>
        </p:spPr>
        <p:txBody>
          <a:bodyPr spcFirstLastPara="1" wrap="square" lIns="68575" tIns="34275" rIns="68575" bIns="34275" anchor="t" anchorCtr="0">
            <a:noAutofit/>
          </a:bodyPr>
          <a:lstStyle/>
          <a:p>
            <a:pPr marL="0" marR="0" lvl="0" indent="0" algn="just" rtl="0">
              <a:lnSpc>
                <a:spcPct val="150000"/>
              </a:lnSpc>
              <a:spcBef>
                <a:spcPts val="0"/>
              </a:spcBef>
              <a:spcAft>
                <a:spcPts val="0"/>
              </a:spcAft>
              <a:buNone/>
            </a:pPr>
            <a:endParaRPr sz="1200" dirty="0">
              <a:solidFill>
                <a:schemeClr val="lt1"/>
              </a:solidFill>
              <a:latin typeface="Arial"/>
              <a:ea typeface="Arial"/>
              <a:cs typeface="Arial"/>
              <a:sym typeface="Arial"/>
            </a:endParaRPr>
          </a:p>
        </p:txBody>
      </p:sp>
      <p:sp>
        <p:nvSpPr>
          <p:cNvPr id="432" name="Google Shape;432;p28"/>
          <p:cNvSpPr txBox="1"/>
          <p:nvPr/>
        </p:nvSpPr>
        <p:spPr>
          <a:xfrm>
            <a:off x="790762" y="4034374"/>
            <a:ext cx="7639956" cy="646200"/>
          </a:xfrm>
          <a:prstGeom prst="rect">
            <a:avLst/>
          </a:prstGeom>
          <a:noFill/>
          <a:ln>
            <a:noFill/>
          </a:ln>
        </p:spPr>
        <p:txBody>
          <a:bodyPr spcFirstLastPara="1" wrap="square" lIns="68575" tIns="34275" rIns="68575" bIns="34275" anchor="t" anchorCtr="0">
            <a:noAutofit/>
          </a:bodyPr>
          <a:lstStyle/>
          <a:p>
            <a:pPr marL="0" marR="0" lvl="0" indent="0" algn="just" rtl="0">
              <a:lnSpc>
                <a:spcPct val="150000"/>
              </a:lnSpc>
              <a:spcBef>
                <a:spcPts val="0"/>
              </a:spcBef>
              <a:spcAft>
                <a:spcPts val="0"/>
              </a:spcAft>
              <a:buNone/>
            </a:pPr>
            <a:r>
              <a:rPr lang="zh-CN" sz="1200" dirty="0">
                <a:solidFill>
                  <a:srgbClr val="3F3F3F"/>
                </a:solidFill>
              </a:rPr>
              <a:t>Les méthodes de collecte d'eau de pluie qui ont été adoptées comprennent: un sol perméable, un jardin pluvial et diverses installations d'infiltration.</a:t>
            </a:r>
            <a:r>
              <a:rPr lang="zh-CN" sz="1000" dirty="0">
                <a:solidFill>
                  <a:srgbClr val="3F3F3F"/>
                </a:solidFill>
                <a:latin typeface="Arial"/>
                <a:ea typeface="Arial"/>
                <a:cs typeface="Arial"/>
                <a:sym typeface="Arial"/>
              </a:rPr>
              <a:t> </a:t>
            </a:r>
            <a:endParaRPr sz="1000" dirty="0">
              <a:solidFill>
                <a:srgbClr val="3F3F3F"/>
              </a:solidFill>
              <a:latin typeface="Arial"/>
              <a:ea typeface="Arial"/>
              <a:cs typeface="Arial"/>
              <a:sym typeface="Arial"/>
            </a:endParaRPr>
          </a:p>
        </p:txBody>
      </p:sp>
      <p:sp>
        <p:nvSpPr>
          <p:cNvPr id="434" name="Google Shape;434;p28"/>
          <p:cNvSpPr/>
          <p:nvPr/>
        </p:nvSpPr>
        <p:spPr>
          <a:xfrm>
            <a:off x="525126" y="3645132"/>
            <a:ext cx="368519" cy="368519"/>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440" name="Google Shape;440;p28"/>
          <p:cNvSpPr txBox="1"/>
          <p:nvPr/>
        </p:nvSpPr>
        <p:spPr>
          <a:xfrm>
            <a:off x="709386" y="309785"/>
            <a:ext cx="22617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Introduction</a:t>
            </a:r>
            <a:endParaRPr sz="2400"/>
          </a:p>
        </p:txBody>
      </p:sp>
      <p:cxnSp>
        <p:nvCxnSpPr>
          <p:cNvPr id="441" name="Google Shape;441;p28"/>
          <p:cNvCxnSpPr/>
          <p:nvPr/>
        </p:nvCxnSpPr>
        <p:spPr>
          <a:xfrm rot="10800000" flipH="1">
            <a:off x="762892" y="697920"/>
            <a:ext cx="1065900" cy="16800"/>
          </a:xfrm>
          <a:prstGeom prst="straightConnector1">
            <a:avLst/>
          </a:prstGeom>
          <a:noFill/>
          <a:ln w="9525" cap="flat" cmpd="sng">
            <a:solidFill>
              <a:srgbClr val="1B4367"/>
            </a:solidFill>
            <a:prstDash val="solid"/>
            <a:miter lim="800000"/>
            <a:headEnd type="none" w="sm" len="sm"/>
            <a:tailEnd type="none" w="sm" len="sm"/>
          </a:ln>
        </p:spPr>
      </p:cxnSp>
      <p:pic>
        <p:nvPicPr>
          <p:cNvPr id="442" name="Google Shape;442;p28"/>
          <p:cNvPicPr preferRelativeResize="0"/>
          <p:nvPr/>
        </p:nvPicPr>
        <p:blipFill>
          <a:blip r:embed="rId3"/>
          <a:stretch>
            <a:fillRect/>
          </a:stretch>
        </p:blipFill>
        <p:spPr>
          <a:xfrm>
            <a:off x="0" y="1033688"/>
            <a:ext cx="5219702" cy="2402701"/>
          </a:xfrm>
          <a:prstGeom prst="rect">
            <a:avLst/>
          </a:prstGeom>
          <a:noFill/>
          <a:ln>
            <a:noFill/>
          </a:ln>
        </p:spPr>
      </p:pic>
      <p:sp>
        <p:nvSpPr>
          <p:cNvPr id="2" name="矩形 1"/>
          <p:cNvSpPr/>
          <p:nvPr/>
        </p:nvSpPr>
        <p:spPr>
          <a:xfrm>
            <a:off x="5112857" y="1757984"/>
            <a:ext cx="4031101" cy="954107"/>
          </a:xfrm>
          <a:prstGeom prst="rect">
            <a:avLst/>
          </a:prstGeom>
        </p:spPr>
        <p:txBody>
          <a:bodyPr wrap="square">
            <a:spAutoFit/>
          </a:bodyPr>
          <a:lstStyle/>
          <a:p>
            <a:r>
              <a:rPr lang="fr-FR" altLang="zh-CN" dirty="0">
                <a:solidFill>
                  <a:schemeClr val="bg1"/>
                </a:solidFill>
              </a:rPr>
              <a:t>Il existe maintenant 10 réservoirs souterrains (6 700 mètres carrés au total), 7 000 mètres carrés de fossé de stockage des inondations et 250 000 mètres carrés de sol perméable.</a:t>
            </a:r>
          </a:p>
        </p:txBody>
      </p:sp>
      <p:pic>
        <p:nvPicPr>
          <p:cNvPr id="1026" name="Image 25"/>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8103" y="244901"/>
            <a:ext cx="3032125"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image3.png"/>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6861" y="1841011"/>
            <a:ext cx="3178175"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2"/>
                                        </p:tgtEl>
                                        <p:attrNameLst>
                                          <p:attrName>style.visibility</p:attrName>
                                        </p:attrNameLst>
                                      </p:cBhvr>
                                      <p:to>
                                        <p:strVal val="visible"/>
                                      </p:to>
                                    </p:set>
                                    <p:animEffect transition="in" filter="fade">
                                      <p:cBhvr>
                                        <p:cTn id="7" dur="500"/>
                                        <p:tgtEl>
                                          <p:spTgt spid="4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fade">
                                      <p:cBhvr>
                                        <p:cTn id="1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29"/>
          <p:cNvSpPr/>
          <p:nvPr/>
        </p:nvSpPr>
        <p:spPr>
          <a:xfrm>
            <a:off x="5133553" y="1395420"/>
            <a:ext cx="1574700" cy="2847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1400" b="1">
                <a:solidFill>
                  <a:schemeClr val="lt1"/>
                </a:solidFill>
                <a:latin typeface="Arial"/>
                <a:ea typeface="Arial"/>
                <a:cs typeface="Arial"/>
                <a:sym typeface="Arial"/>
              </a:rPr>
              <a:t>点击此处添加标题</a:t>
            </a:r>
          </a:p>
        </p:txBody>
      </p:sp>
      <p:sp>
        <p:nvSpPr>
          <p:cNvPr id="449" name="Google Shape;449;p29"/>
          <p:cNvSpPr txBox="1"/>
          <p:nvPr/>
        </p:nvSpPr>
        <p:spPr>
          <a:xfrm>
            <a:off x="5133552" y="1680611"/>
            <a:ext cx="3417600" cy="10311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None/>
            </a:pPr>
            <a:r>
              <a:rPr lang="zh-CN" sz="1000">
                <a:solidFill>
                  <a:schemeClr val="lt1"/>
                </a:solidFill>
                <a:latin typeface="Arial"/>
                <a:ea typeface="Arial"/>
                <a:cs typeface="Arial"/>
                <a:sym typeface="Arial"/>
              </a:rPr>
              <a:t>在此输入相关文字，在此输入相关文字，在此输入相关文字在此输入相关文字，在此输入相关文字，在此输入相关文字， 在此输入相关文字，在此输入相关文字，在此输入相关文字在此输入相关文字，在此输入相关文字，在此输入相关文字， </a:t>
            </a:r>
            <a:endParaRPr sz="1000">
              <a:solidFill>
                <a:schemeClr val="lt1"/>
              </a:solidFill>
              <a:latin typeface="Arial"/>
              <a:ea typeface="Arial"/>
              <a:cs typeface="Arial"/>
              <a:sym typeface="Arial"/>
            </a:endParaRPr>
          </a:p>
        </p:txBody>
      </p:sp>
      <p:sp>
        <p:nvSpPr>
          <p:cNvPr id="450" name="Google Shape;450;p29"/>
          <p:cNvSpPr txBox="1"/>
          <p:nvPr/>
        </p:nvSpPr>
        <p:spPr>
          <a:xfrm>
            <a:off x="709375" y="309775"/>
            <a:ext cx="68724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Système d’auto-irrigation par infiltration d’eau</a:t>
            </a:r>
            <a:endParaRPr sz="2400"/>
          </a:p>
        </p:txBody>
      </p:sp>
      <p:cxnSp>
        <p:nvCxnSpPr>
          <p:cNvPr id="451" name="Google Shape;451;p29"/>
          <p:cNvCxnSpPr/>
          <p:nvPr/>
        </p:nvCxnSpPr>
        <p:spPr>
          <a:xfrm>
            <a:off x="762892" y="714720"/>
            <a:ext cx="6706200" cy="0"/>
          </a:xfrm>
          <a:prstGeom prst="straightConnector1">
            <a:avLst/>
          </a:prstGeom>
          <a:noFill/>
          <a:ln w="9525" cap="flat" cmpd="sng">
            <a:solidFill>
              <a:srgbClr val="1B4367"/>
            </a:solidFill>
            <a:prstDash val="solid"/>
            <a:miter lim="800000"/>
            <a:headEnd type="none" w="sm" len="sm"/>
            <a:tailEnd type="none" w="sm" len="sm"/>
          </a:ln>
        </p:spPr>
      </p:cxnSp>
      <p:pic>
        <p:nvPicPr>
          <p:cNvPr id="452" name="Google Shape;452;p29"/>
          <p:cNvPicPr preferRelativeResize="0"/>
          <p:nvPr/>
        </p:nvPicPr>
        <p:blipFill>
          <a:blip r:embed="rId3"/>
          <a:stretch>
            <a:fillRect/>
          </a:stretch>
        </p:blipFill>
        <p:spPr>
          <a:xfrm>
            <a:off x="1926500" y="1395425"/>
            <a:ext cx="5290976" cy="2925800"/>
          </a:xfrm>
          <a:prstGeom prst="rect">
            <a:avLst/>
          </a:prstGeom>
          <a:noFill/>
          <a:ln>
            <a:noFill/>
          </a:ln>
        </p:spPr>
      </p:pic>
    </p:spTree>
  </p:cSld>
  <p:clrMapOvr>
    <a:masterClrMapping/>
  </p:clrMapOvr>
  <p:transition spd="slow">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cxnSp>
        <p:nvCxnSpPr>
          <p:cNvPr id="458" name="Google Shape;458;p30"/>
          <p:cNvCxnSpPr/>
          <p:nvPr/>
        </p:nvCxnSpPr>
        <p:spPr>
          <a:xfrm>
            <a:off x="4277837" y="1099796"/>
            <a:ext cx="0" cy="3170100"/>
          </a:xfrm>
          <a:prstGeom prst="straightConnector1">
            <a:avLst/>
          </a:prstGeom>
          <a:noFill/>
          <a:ln w="9525" cap="flat" cmpd="sng">
            <a:solidFill>
              <a:srgbClr val="3F3F3F"/>
            </a:solidFill>
            <a:prstDash val="solid"/>
            <a:miter lim="800000"/>
            <a:headEnd type="none" w="sm" len="sm"/>
            <a:tailEnd type="none" w="sm" len="sm"/>
          </a:ln>
        </p:spPr>
      </p:cxnSp>
      <p:sp>
        <p:nvSpPr>
          <p:cNvPr id="459" name="Google Shape;459;p30"/>
          <p:cNvSpPr/>
          <p:nvPr/>
        </p:nvSpPr>
        <p:spPr>
          <a:xfrm>
            <a:off x="4533067" y="1035000"/>
            <a:ext cx="1446600" cy="284700"/>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None/>
            </a:pPr>
            <a:r>
              <a:rPr lang="zh-CN" b="1">
                <a:solidFill>
                  <a:srgbClr val="1B4367"/>
                </a:solidFill>
              </a:rPr>
              <a:t>Désavantages</a:t>
            </a:r>
            <a:endParaRPr sz="1400" b="1">
              <a:solidFill>
                <a:srgbClr val="1B4367"/>
              </a:solidFill>
              <a:latin typeface="Arial"/>
              <a:ea typeface="Arial"/>
              <a:cs typeface="Arial"/>
              <a:sym typeface="Arial"/>
            </a:endParaRPr>
          </a:p>
        </p:txBody>
      </p:sp>
      <p:sp>
        <p:nvSpPr>
          <p:cNvPr id="460" name="Google Shape;460;p30"/>
          <p:cNvSpPr/>
          <p:nvPr/>
        </p:nvSpPr>
        <p:spPr>
          <a:xfrm>
            <a:off x="4533067" y="1697616"/>
            <a:ext cx="3911700" cy="2344487"/>
          </a:xfrm>
          <a:prstGeom prst="rect">
            <a:avLst/>
          </a:prstGeom>
          <a:noFill/>
          <a:ln>
            <a:noFill/>
          </a:ln>
        </p:spPr>
        <p:txBody>
          <a:bodyPr spcFirstLastPara="1" wrap="square" lIns="68550" tIns="34275" rIns="68550" bIns="34275" anchor="t" anchorCtr="0">
            <a:noAutofit/>
          </a:bodyPr>
          <a:lstStyle/>
          <a:p>
            <a:pPr marL="457200" lvl="0" indent="-304800" algn="just" rtl="0">
              <a:lnSpc>
                <a:spcPct val="120000"/>
              </a:lnSpc>
              <a:spcBef>
                <a:spcPts val="0"/>
              </a:spcBef>
              <a:spcAft>
                <a:spcPts val="0"/>
              </a:spcAft>
              <a:buClr>
                <a:srgbClr val="3F3F3F"/>
              </a:buClr>
              <a:buSzPts val="1200"/>
              <a:buChar char="●"/>
            </a:pPr>
            <a:r>
              <a:rPr lang="zh-CN" sz="1200" dirty="0">
                <a:solidFill>
                  <a:srgbClr val="3F3F3F"/>
                </a:solidFill>
              </a:rPr>
              <a:t>Une contamination potentielle des eaux souterraines</a:t>
            </a:r>
            <a:endParaRPr lang="en-US" altLang="zh-CN" sz="1200" dirty="0">
              <a:solidFill>
                <a:srgbClr val="3F3F3F"/>
              </a:solidFill>
            </a:endParaRPr>
          </a:p>
          <a:p>
            <a:pPr marL="457200" lvl="0" indent="-304800" algn="just" rtl="0">
              <a:lnSpc>
                <a:spcPct val="120000"/>
              </a:lnSpc>
              <a:spcBef>
                <a:spcPts val="0"/>
              </a:spcBef>
              <a:spcAft>
                <a:spcPts val="0"/>
              </a:spcAft>
              <a:buClr>
                <a:srgbClr val="3F3F3F"/>
              </a:buClr>
              <a:buSzPts val="1200"/>
              <a:buChar char="●"/>
            </a:pPr>
            <a:endParaRPr lang="en-US" altLang="zh-CN" sz="1200" dirty="0">
              <a:solidFill>
                <a:srgbClr val="3F3F3F"/>
              </a:solidFill>
            </a:endParaRPr>
          </a:p>
          <a:p>
            <a:pPr marL="152400" lvl="0" algn="just" rtl="0">
              <a:lnSpc>
                <a:spcPct val="120000"/>
              </a:lnSpc>
              <a:spcBef>
                <a:spcPts val="0"/>
              </a:spcBef>
              <a:spcAft>
                <a:spcPts val="0"/>
              </a:spcAft>
              <a:buClr>
                <a:srgbClr val="3F3F3F"/>
              </a:buClr>
              <a:buSzPts val="1200"/>
            </a:pPr>
            <a:endParaRPr lang="en-US" altLang="zh-CN" sz="1200" dirty="0">
              <a:solidFill>
                <a:srgbClr val="3F3F3F"/>
              </a:solidFill>
            </a:endParaRPr>
          </a:p>
          <a:p>
            <a:pPr marL="457200" lvl="0" indent="-304800" algn="just">
              <a:lnSpc>
                <a:spcPct val="120000"/>
              </a:lnSpc>
              <a:buClr>
                <a:srgbClr val="3F3F3F"/>
              </a:buClr>
              <a:buSzPts val="1200"/>
              <a:buChar char="●"/>
            </a:pPr>
            <a:r>
              <a:rPr lang="zh-CN" sz="1200" dirty="0">
                <a:solidFill>
                  <a:srgbClr val="3F3F3F"/>
                </a:solidFill>
              </a:rPr>
              <a:t>L'utilisation de fossé </a:t>
            </a:r>
            <a:r>
              <a:rPr lang="en-US" altLang="zh-CN" sz="1200" dirty="0" err="1">
                <a:solidFill>
                  <a:srgbClr val="3F3F3F"/>
                </a:solidFill>
              </a:rPr>
              <a:t>d’infiltration</a:t>
            </a:r>
            <a:r>
              <a:rPr lang="zh-CN" sz="1200" dirty="0">
                <a:solidFill>
                  <a:srgbClr val="3F3F3F"/>
                </a:solidFill>
              </a:rPr>
              <a:t> peut être limitée par de nombreux facteurs</a:t>
            </a:r>
            <a:endParaRPr lang="en-US" altLang="zh-CN" sz="1200" dirty="0">
              <a:solidFill>
                <a:srgbClr val="3F3F3F"/>
              </a:solidFill>
            </a:endParaRPr>
          </a:p>
          <a:p>
            <a:pPr marL="457200" lvl="0" indent="-304800" algn="just" rtl="0">
              <a:lnSpc>
                <a:spcPct val="120000"/>
              </a:lnSpc>
              <a:spcBef>
                <a:spcPts val="0"/>
              </a:spcBef>
              <a:spcAft>
                <a:spcPts val="0"/>
              </a:spcAft>
              <a:buClr>
                <a:srgbClr val="3F3F3F"/>
              </a:buClr>
              <a:buSzPts val="1200"/>
              <a:buChar char="●"/>
            </a:pPr>
            <a:endParaRPr lang="en-US" sz="1200" dirty="0">
              <a:solidFill>
                <a:srgbClr val="3F3F3F"/>
              </a:solidFill>
            </a:endParaRPr>
          </a:p>
          <a:p>
            <a:pPr marL="152400" lvl="0" algn="just" rtl="0">
              <a:lnSpc>
                <a:spcPct val="120000"/>
              </a:lnSpc>
              <a:spcBef>
                <a:spcPts val="0"/>
              </a:spcBef>
              <a:spcAft>
                <a:spcPts val="0"/>
              </a:spcAft>
              <a:buClr>
                <a:srgbClr val="3F3F3F"/>
              </a:buClr>
              <a:buSzPts val="1200"/>
            </a:pPr>
            <a:endParaRPr sz="1200" dirty="0">
              <a:solidFill>
                <a:srgbClr val="3F3F3F"/>
              </a:solidFill>
            </a:endParaRPr>
          </a:p>
          <a:p>
            <a:pPr marL="457200" lvl="0" indent="-304800" rtl="0">
              <a:lnSpc>
                <a:spcPct val="120000"/>
              </a:lnSpc>
              <a:spcBef>
                <a:spcPts val="0"/>
              </a:spcBef>
              <a:spcAft>
                <a:spcPts val="0"/>
              </a:spcAft>
              <a:buClr>
                <a:srgbClr val="3F3F3F"/>
              </a:buClr>
              <a:buSzPts val="1200"/>
              <a:buChar char="●"/>
            </a:pPr>
            <a:r>
              <a:rPr lang="zh-CN" sz="1200" dirty="0">
                <a:solidFill>
                  <a:srgbClr val="3F3F3F"/>
                </a:solidFill>
              </a:rPr>
              <a:t>plus de 50% d'entre eux ne sont pas utilisés après 5 ans.</a:t>
            </a:r>
            <a:br>
              <a:rPr lang="zh-CN" sz="1200" dirty="0">
                <a:solidFill>
                  <a:srgbClr val="3F3F3F"/>
                </a:solidFill>
              </a:rPr>
            </a:br>
            <a:endParaRPr sz="1200" dirty="0">
              <a:solidFill>
                <a:srgbClr val="3F3F3F"/>
              </a:solidFill>
            </a:endParaRPr>
          </a:p>
          <a:p>
            <a:pPr marL="0" lvl="0" indent="0" algn="l" rtl="0">
              <a:lnSpc>
                <a:spcPct val="120000"/>
              </a:lnSpc>
              <a:spcBef>
                <a:spcPts val="0"/>
              </a:spcBef>
              <a:spcAft>
                <a:spcPts val="0"/>
              </a:spcAft>
              <a:buClr>
                <a:srgbClr val="3F3F3F"/>
              </a:buClr>
              <a:buSzPts val="1000"/>
              <a:buFont typeface="Arial"/>
              <a:buNone/>
            </a:pPr>
            <a:endParaRPr sz="1200" dirty="0">
              <a:solidFill>
                <a:srgbClr val="3F3F3F"/>
              </a:solidFill>
            </a:endParaRPr>
          </a:p>
          <a:p>
            <a:pPr marL="0" lvl="0" indent="0" algn="l" rtl="0">
              <a:lnSpc>
                <a:spcPct val="120000"/>
              </a:lnSpc>
              <a:spcBef>
                <a:spcPts val="0"/>
              </a:spcBef>
              <a:spcAft>
                <a:spcPts val="0"/>
              </a:spcAft>
              <a:buClr>
                <a:srgbClr val="3F3F3F"/>
              </a:buClr>
              <a:buSzPts val="1000"/>
              <a:buFont typeface="Arial"/>
              <a:buNone/>
            </a:pPr>
            <a:endParaRPr sz="1200" dirty="0">
              <a:solidFill>
                <a:schemeClr val="dk1"/>
              </a:solidFill>
            </a:endParaRPr>
          </a:p>
          <a:p>
            <a:pPr marL="0" lvl="0" indent="0" algn="l" rtl="0">
              <a:lnSpc>
                <a:spcPct val="120000"/>
              </a:lnSpc>
              <a:spcBef>
                <a:spcPts val="0"/>
              </a:spcBef>
              <a:spcAft>
                <a:spcPts val="0"/>
              </a:spcAft>
              <a:buClr>
                <a:srgbClr val="3F3F3F"/>
              </a:buClr>
              <a:buSzPts val="10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rgbClr val="3F3F3F"/>
              </a:buClr>
              <a:buSzPts val="10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rgbClr val="3F3F3F"/>
              </a:buClr>
              <a:buSzPts val="1000"/>
              <a:buFont typeface="Arial"/>
              <a:buNone/>
            </a:pPr>
            <a:endParaRPr sz="1000" dirty="0">
              <a:solidFill>
                <a:srgbClr val="3F3F3F"/>
              </a:solidFill>
            </a:endParaRPr>
          </a:p>
        </p:txBody>
      </p:sp>
      <p:sp>
        <p:nvSpPr>
          <p:cNvPr id="461" name="Google Shape;461;p30"/>
          <p:cNvSpPr/>
          <p:nvPr/>
        </p:nvSpPr>
        <p:spPr>
          <a:xfrm>
            <a:off x="1906554" y="1044825"/>
            <a:ext cx="1243800" cy="284700"/>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None/>
            </a:pPr>
            <a:r>
              <a:rPr lang="zh-CN" b="1">
                <a:solidFill>
                  <a:srgbClr val="1B4367"/>
                </a:solidFill>
              </a:rPr>
              <a:t>Avantages</a:t>
            </a:r>
            <a:endParaRPr sz="1400" b="1">
              <a:solidFill>
                <a:srgbClr val="1B4367"/>
              </a:solidFill>
              <a:latin typeface="Arial"/>
              <a:ea typeface="Arial"/>
              <a:cs typeface="Arial"/>
              <a:sym typeface="Arial"/>
            </a:endParaRPr>
          </a:p>
        </p:txBody>
      </p:sp>
      <p:sp>
        <p:nvSpPr>
          <p:cNvPr id="462" name="Google Shape;462;p30"/>
          <p:cNvSpPr/>
          <p:nvPr/>
        </p:nvSpPr>
        <p:spPr>
          <a:xfrm>
            <a:off x="763075" y="1697616"/>
            <a:ext cx="3259500" cy="2679900"/>
          </a:xfrm>
          <a:prstGeom prst="rect">
            <a:avLst/>
          </a:prstGeom>
          <a:noFill/>
          <a:ln>
            <a:noFill/>
          </a:ln>
        </p:spPr>
        <p:txBody>
          <a:bodyPr spcFirstLastPara="1" wrap="square" lIns="68550" tIns="34275" rIns="68550" bIns="34275" anchor="t" anchorCtr="0">
            <a:noAutofit/>
          </a:bodyPr>
          <a:lstStyle/>
          <a:p>
            <a:pPr marL="457200" marR="0" lvl="0" indent="-304800" algn="just" rtl="0">
              <a:lnSpc>
                <a:spcPct val="120000"/>
              </a:lnSpc>
              <a:spcBef>
                <a:spcPts val="0"/>
              </a:spcBef>
              <a:spcAft>
                <a:spcPts val="0"/>
              </a:spcAft>
              <a:buClr>
                <a:srgbClr val="3F3F3F"/>
              </a:buClr>
              <a:buSzPts val="1200"/>
              <a:buChar char="●"/>
            </a:pPr>
            <a:r>
              <a:rPr lang="zh-CN" sz="1200" dirty="0">
                <a:solidFill>
                  <a:srgbClr val="3F3F3F"/>
                </a:solidFill>
              </a:rPr>
              <a:t>Le système ne nécessite pas de frais d’exploitation. </a:t>
            </a:r>
            <a:endParaRPr lang="en-US" altLang="zh-CN" sz="1200" dirty="0">
              <a:solidFill>
                <a:srgbClr val="3F3F3F"/>
              </a:solidFill>
            </a:endParaRPr>
          </a:p>
          <a:p>
            <a:pPr marL="457200" marR="0" lvl="0" indent="-304800" algn="just" rtl="0">
              <a:lnSpc>
                <a:spcPct val="120000"/>
              </a:lnSpc>
              <a:spcBef>
                <a:spcPts val="0"/>
              </a:spcBef>
              <a:spcAft>
                <a:spcPts val="0"/>
              </a:spcAft>
              <a:buClr>
                <a:srgbClr val="3F3F3F"/>
              </a:buClr>
              <a:buSzPts val="1200"/>
              <a:buChar char="●"/>
            </a:pPr>
            <a:endParaRPr lang="en-US" altLang="zh-CN" sz="1200" dirty="0">
              <a:solidFill>
                <a:srgbClr val="3F3F3F"/>
              </a:solidFill>
            </a:endParaRPr>
          </a:p>
          <a:p>
            <a:pPr marL="152400" marR="0" lvl="0" algn="just" rtl="0">
              <a:lnSpc>
                <a:spcPct val="120000"/>
              </a:lnSpc>
              <a:spcBef>
                <a:spcPts val="0"/>
              </a:spcBef>
              <a:spcAft>
                <a:spcPts val="0"/>
              </a:spcAft>
              <a:buClr>
                <a:srgbClr val="3F3F3F"/>
              </a:buClr>
              <a:buSzPts val="1200"/>
            </a:pPr>
            <a:endParaRPr lang="en-US" altLang="zh-CN" sz="1200" dirty="0">
              <a:solidFill>
                <a:srgbClr val="3F3F3F"/>
              </a:solidFill>
            </a:endParaRPr>
          </a:p>
          <a:p>
            <a:pPr marL="457200" marR="0" lvl="0" indent="-304800" algn="just" rtl="0">
              <a:lnSpc>
                <a:spcPct val="120000"/>
              </a:lnSpc>
              <a:spcBef>
                <a:spcPts val="0"/>
              </a:spcBef>
              <a:spcAft>
                <a:spcPts val="0"/>
              </a:spcAft>
              <a:buClr>
                <a:srgbClr val="3F3F3F"/>
              </a:buClr>
              <a:buSzPts val="1200"/>
              <a:buChar char="●"/>
            </a:pPr>
            <a:r>
              <a:rPr lang="zh-CN" sz="1200" dirty="0">
                <a:solidFill>
                  <a:srgbClr val="3F3F3F"/>
                </a:solidFill>
              </a:rPr>
              <a:t>ne nécessite pas d'irrigation manuelle.</a:t>
            </a:r>
            <a:endParaRPr lang="en-US" altLang="zh-CN" sz="1200" dirty="0">
              <a:solidFill>
                <a:srgbClr val="3F3F3F"/>
              </a:solidFill>
            </a:endParaRPr>
          </a:p>
          <a:p>
            <a:pPr marL="457200" marR="0" lvl="0" indent="-304800" algn="just" rtl="0">
              <a:lnSpc>
                <a:spcPct val="120000"/>
              </a:lnSpc>
              <a:spcBef>
                <a:spcPts val="0"/>
              </a:spcBef>
              <a:spcAft>
                <a:spcPts val="0"/>
              </a:spcAft>
              <a:buClr>
                <a:srgbClr val="3F3F3F"/>
              </a:buClr>
              <a:buSzPts val="1200"/>
              <a:buChar char="●"/>
            </a:pPr>
            <a:endParaRPr lang="en-US" sz="1200" dirty="0">
              <a:solidFill>
                <a:srgbClr val="3F3F3F"/>
              </a:solidFill>
            </a:endParaRPr>
          </a:p>
          <a:p>
            <a:pPr marL="457200" marR="0" lvl="0" indent="-304800" algn="just" rtl="0">
              <a:lnSpc>
                <a:spcPct val="120000"/>
              </a:lnSpc>
              <a:spcBef>
                <a:spcPts val="0"/>
              </a:spcBef>
              <a:spcAft>
                <a:spcPts val="0"/>
              </a:spcAft>
              <a:buClr>
                <a:srgbClr val="3F3F3F"/>
              </a:buClr>
              <a:buSzPts val="1200"/>
              <a:buChar char="●"/>
            </a:pPr>
            <a:endParaRPr lang="en-US" sz="1200" dirty="0">
              <a:solidFill>
                <a:srgbClr val="3F3F3F"/>
              </a:solidFill>
            </a:endParaRPr>
          </a:p>
          <a:p>
            <a:pPr marL="152400" marR="0" lvl="0" algn="just" rtl="0">
              <a:lnSpc>
                <a:spcPct val="120000"/>
              </a:lnSpc>
              <a:spcBef>
                <a:spcPts val="0"/>
              </a:spcBef>
              <a:spcAft>
                <a:spcPts val="0"/>
              </a:spcAft>
              <a:buClr>
                <a:srgbClr val="3F3F3F"/>
              </a:buClr>
              <a:buSzPts val="1200"/>
            </a:pPr>
            <a:endParaRPr sz="1200" dirty="0">
              <a:solidFill>
                <a:srgbClr val="3F3F3F"/>
              </a:solidFill>
            </a:endParaRPr>
          </a:p>
          <a:p>
            <a:pPr marL="457200" marR="0" lvl="0" indent="-304800" rtl="0">
              <a:lnSpc>
                <a:spcPct val="120000"/>
              </a:lnSpc>
              <a:spcBef>
                <a:spcPts val="0"/>
              </a:spcBef>
              <a:spcAft>
                <a:spcPts val="0"/>
              </a:spcAft>
              <a:buClr>
                <a:srgbClr val="3F3F3F"/>
              </a:buClr>
              <a:buSzPts val="1200"/>
              <a:buChar char="●"/>
            </a:pPr>
            <a:r>
              <a:rPr lang="zh-CN" sz="1200" dirty="0">
                <a:solidFill>
                  <a:srgbClr val="3F3F3F"/>
                </a:solidFill>
              </a:rPr>
              <a:t>Eliminer les solides en suspension</a:t>
            </a:r>
            <a:r>
              <a:rPr lang="en-US" altLang="zh-CN" sz="1200" dirty="0">
                <a:solidFill>
                  <a:srgbClr val="3F3F3F"/>
                </a:solidFill>
              </a:rPr>
              <a:t>…</a:t>
            </a:r>
            <a:endParaRPr sz="1200" dirty="0">
              <a:solidFill>
                <a:srgbClr val="3F3F3F"/>
              </a:solidFill>
            </a:endParaRPr>
          </a:p>
        </p:txBody>
      </p:sp>
      <p:sp>
        <p:nvSpPr>
          <p:cNvPr id="463" name="Google Shape;463;p30"/>
          <p:cNvSpPr txBox="1"/>
          <p:nvPr/>
        </p:nvSpPr>
        <p:spPr>
          <a:xfrm>
            <a:off x="709386" y="309785"/>
            <a:ext cx="22617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Analyse</a:t>
            </a:r>
            <a:endParaRPr sz="2400"/>
          </a:p>
        </p:txBody>
      </p:sp>
      <p:cxnSp>
        <p:nvCxnSpPr>
          <p:cNvPr id="464" name="Google Shape;464;p30"/>
          <p:cNvCxnSpPr/>
          <p:nvPr/>
        </p:nvCxnSpPr>
        <p:spPr>
          <a:xfrm>
            <a:off x="762892" y="714720"/>
            <a:ext cx="1485000" cy="0"/>
          </a:xfrm>
          <a:prstGeom prst="straightConnector1">
            <a:avLst/>
          </a:prstGeom>
          <a:noFill/>
          <a:ln w="9525" cap="flat" cmpd="sng">
            <a:solidFill>
              <a:srgbClr val="1B4367"/>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2"/>
                                        </p:tgtEl>
                                        <p:attrNameLst>
                                          <p:attrName>style.visibility</p:attrName>
                                        </p:attrNameLst>
                                      </p:cBhvr>
                                      <p:to>
                                        <p:strVal val="visible"/>
                                      </p:to>
                                    </p:set>
                                    <p:animEffect transition="in" filter="fade">
                                      <p:cBhvr>
                                        <p:cTn id="7" dur="500"/>
                                        <p:tgtEl>
                                          <p:spTgt spid="4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60"/>
                                        </p:tgtEl>
                                        <p:attrNameLst>
                                          <p:attrName>style.visibility</p:attrName>
                                        </p:attrNameLst>
                                      </p:cBhvr>
                                      <p:to>
                                        <p:strVal val="visible"/>
                                      </p:to>
                                    </p:set>
                                    <p:animEffect transition="in" filter="fade">
                                      <p:cBhvr>
                                        <p:cTn id="12" dur="500"/>
                                        <p:tgtEl>
                                          <p:spTgt spid="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 grpId="0"/>
      <p:bldP spid="4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cxnSp>
        <p:nvCxnSpPr>
          <p:cNvPr id="470" name="Google Shape;470;p31"/>
          <p:cNvCxnSpPr>
            <a:stCxn id="471" idx="3"/>
            <a:endCxn id="472" idx="1"/>
          </p:cNvCxnSpPr>
          <p:nvPr/>
        </p:nvCxnSpPr>
        <p:spPr>
          <a:xfrm flipV="1">
            <a:off x="2971085" y="1542102"/>
            <a:ext cx="1579278" cy="1024017"/>
          </a:xfrm>
          <a:prstGeom prst="straightConnector1">
            <a:avLst/>
          </a:prstGeom>
          <a:noFill/>
          <a:ln w="9525" cap="flat" cmpd="sng">
            <a:solidFill>
              <a:srgbClr val="1B4367"/>
            </a:solidFill>
            <a:prstDash val="solid"/>
            <a:miter lim="800000"/>
            <a:headEnd type="none" w="sm" len="sm"/>
            <a:tailEnd type="none" w="sm" len="sm"/>
          </a:ln>
        </p:spPr>
      </p:cxnSp>
      <p:cxnSp>
        <p:nvCxnSpPr>
          <p:cNvPr id="473" name="Google Shape;473;p31"/>
          <p:cNvCxnSpPr>
            <a:stCxn id="471" idx="3"/>
            <a:endCxn id="474" idx="1"/>
          </p:cNvCxnSpPr>
          <p:nvPr/>
        </p:nvCxnSpPr>
        <p:spPr>
          <a:xfrm>
            <a:off x="2971085" y="2566119"/>
            <a:ext cx="1579278" cy="10998"/>
          </a:xfrm>
          <a:prstGeom prst="straightConnector1">
            <a:avLst/>
          </a:prstGeom>
          <a:noFill/>
          <a:ln w="9525" cap="flat" cmpd="sng">
            <a:solidFill>
              <a:srgbClr val="1B4367"/>
            </a:solidFill>
            <a:prstDash val="solid"/>
            <a:miter lim="800000"/>
            <a:headEnd type="none" w="sm" len="sm"/>
            <a:tailEnd type="none" w="sm" len="sm"/>
          </a:ln>
        </p:spPr>
      </p:cxnSp>
      <p:cxnSp>
        <p:nvCxnSpPr>
          <p:cNvPr id="475" name="Google Shape;475;p31"/>
          <p:cNvCxnSpPr>
            <a:stCxn id="471" idx="3"/>
            <a:endCxn id="476" idx="1"/>
          </p:cNvCxnSpPr>
          <p:nvPr/>
        </p:nvCxnSpPr>
        <p:spPr>
          <a:xfrm>
            <a:off x="2971085" y="2566119"/>
            <a:ext cx="1579278" cy="1198412"/>
          </a:xfrm>
          <a:prstGeom prst="straightConnector1">
            <a:avLst/>
          </a:prstGeom>
          <a:noFill/>
          <a:ln w="9525" cap="flat" cmpd="sng">
            <a:solidFill>
              <a:srgbClr val="1B4367"/>
            </a:solidFill>
            <a:prstDash val="solid"/>
            <a:miter lim="800000"/>
            <a:headEnd type="none" w="sm" len="sm"/>
            <a:tailEnd type="none" w="sm" len="sm"/>
          </a:ln>
        </p:spPr>
      </p:cxnSp>
      <p:grpSp>
        <p:nvGrpSpPr>
          <p:cNvPr id="477" name="Google Shape;477;p31"/>
          <p:cNvGrpSpPr/>
          <p:nvPr/>
        </p:nvGrpSpPr>
        <p:grpSpPr>
          <a:xfrm>
            <a:off x="4542858" y="1319014"/>
            <a:ext cx="422405" cy="446175"/>
            <a:chOff x="6368440" y="1774897"/>
            <a:chExt cx="563207" cy="594900"/>
          </a:xfrm>
        </p:grpSpPr>
        <p:sp>
          <p:nvSpPr>
            <p:cNvPr id="478" name="Google Shape;478;p31"/>
            <p:cNvSpPr/>
            <p:nvPr/>
          </p:nvSpPr>
          <p:spPr>
            <a:xfrm>
              <a:off x="6368440" y="1774898"/>
              <a:ext cx="555300" cy="5553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72" name="Google Shape;472;p31"/>
            <p:cNvSpPr txBox="1"/>
            <p:nvPr/>
          </p:nvSpPr>
          <p:spPr>
            <a:xfrm>
              <a:off x="6378447" y="1774897"/>
              <a:ext cx="553200" cy="5949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2300">
                  <a:solidFill>
                    <a:schemeClr val="lt1"/>
                  </a:solidFill>
                  <a:latin typeface="Arial"/>
                  <a:ea typeface="Arial"/>
                  <a:cs typeface="Arial"/>
                  <a:sym typeface="Arial"/>
                </a:rPr>
                <a:t>1</a:t>
              </a:r>
              <a:endParaRPr sz="2300" b="1">
                <a:solidFill>
                  <a:schemeClr val="lt1"/>
                </a:solidFill>
                <a:latin typeface="Arial"/>
                <a:ea typeface="Arial"/>
                <a:cs typeface="Arial"/>
                <a:sym typeface="Arial"/>
              </a:endParaRPr>
            </a:p>
          </p:txBody>
        </p:sp>
      </p:grpSp>
      <p:sp>
        <p:nvSpPr>
          <p:cNvPr id="479" name="Google Shape;479;p31"/>
          <p:cNvSpPr txBox="1"/>
          <p:nvPr/>
        </p:nvSpPr>
        <p:spPr>
          <a:xfrm>
            <a:off x="5242425" y="1277133"/>
            <a:ext cx="3110400" cy="500238"/>
          </a:xfrm>
          <a:prstGeom prst="rect">
            <a:avLst/>
          </a:prstGeom>
          <a:noFill/>
          <a:ln>
            <a:noFill/>
          </a:ln>
        </p:spPr>
        <p:txBody>
          <a:bodyPr spcFirstLastPara="1" wrap="square" lIns="68575" tIns="34275" rIns="68575" bIns="34275" anchor="t" anchorCtr="0">
            <a:noAutofit/>
          </a:bodyPr>
          <a:lstStyle/>
          <a:p>
            <a:pPr marL="0" marR="0" lvl="0" indent="0" algn="just" rtl="0">
              <a:lnSpc>
                <a:spcPct val="115000"/>
              </a:lnSpc>
              <a:spcBef>
                <a:spcPts val="0"/>
              </a:spcBef>
              <a:spcAft>
                <a:spcPts val="0"/>
              </a:spcAft>
              <a:buNone/>
            </a:pPr>
            <a:r>
              <a:rPr lang="zh-CN" sz="1200" dirty="0">
                <a:solidFill>
                  <a:srgbClr val="3F3F3F"/>
                </a:solidFill>
              </a:rPr>
              <a:t>Des études de terrain approfondies doivent être effectuées tôt sur le terrain</a:t>
            </a:r>
            <a:endParaRPr sz="1200" dirty="0">
              <a:solidFill>
                <a:srgbClr val="3F3F3F"/>
              </a:solidFill>
              <a:latin typeface="Arial"/>
              <a:ea typeface="Arial"/>
              <a:cs typeface="Arial"/>
              <a:sym typeface="Arial"/>
            </a:endParaRPr>
          </a:p>
        </p:txBody>
      </p:sp>
      <p:grpSp>
        <p:nvGrpSpPr>
          <p:cNvPr id="480" name="Google Shape;480;p31"/>
          <p:cNvGrpSpPr/>
          <p:nvPr/>
        </p:nvGrpSpPr>
        <p:grpSpPr>
          <a:xfrm>
            <a:off x="4542858" y="2354029"/>
            <a:ext cx="422405" cy="446175"/>
            <a:chOff x="6368440" y="2745273"/>
            <a:chExt cx="563207" cy="594900"/>
          </a:xfrm>
        </p:grpSpPr>
        <p:sp>
          <p:nvSpPr>
            <p:cNvPr id="481" name="Google Shape;481;p31"/>
            <p:cNvSpPr/>
            <p:nvPr/>
          </p:nvSpPr>
          <p:spPr>
            <a:xfrm>
              <a:off x="6368440" y="2745274"/>
              <a:ext cx="555300" cy="5553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74" name="Google Shape;474;p31"/>
            <p:cNvSpPr txBox="1"/>
            <p:nvPr/>
          </p:nvSpPr>
          <p:spPr>
            <a:xfrm>
              <a:off x="6378447" y="2745273"/>
              <a:ext cx="553200" cy="5949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2300">
                  <a:solidFill>
                    <a:schemeClr val="lt1"/>
                  </a:solidFill>
                  <a:latin typeface="Arial"/>
                  <a:ea typeface="Arial"/>
                  <a:cs typeface="Arial"/>
                  <a:sym typeface="Arial"/>
                </a:rPr>
                <a:t>2</a:t>
              </a:r>
              <a:endParaRPr sz="2300" b="1">
                <a:solidFill>
                  <a:schemeClr val="lt1"/>
                </a:solidFill>
                <a:latin typeface="Arial"/>
                <a:ea typeface="Arial"/>
                <a:cs typeface="Arial"/>
                <a:sym typeface="Arial"/>
              </a:endParaRPr>
            </a:p>
          </p:txBody>
        </p:sp>
      </p:grpSp>
      <p:sp>
        <p:nvSpPr>
          <p:cNvPr id="482" name="Google Shape;482;p31"/>
          <p:cNvSpPr txBox="1"/>
          <p:nvPr/>
        </p:nvSpPr>
        <p:spPr>
          <a:xfrm>
            <a:off x="5242425" y="2367575"/>
            <a:ext cx="3110400" cy="556662"/>
          </a:xfrm>
          <a:prstGeom prst="rect">
            <a:avLst/>
          </a:prstGeom>
          <a:noFill/>
          <a:ln>
            <a:noFill/>
          </a:ln>
        </p:spPr>
        <p:txBody>
          <a:bodyPr spcFirstLastPara="1" wrap="square" lIns="68575" tIns="34275" rIns="68575" bIns="34275" anchor="t" anchorCtr="0">
            <a:noAutofit/>
          </a:bodyPr>
          <a:lstStyle/>
          <a:p>
            <a:pPr lvl="0" algn="just">
              <a:lnSpc>
                <a:spcPct val="115000"/>
              </a:lnSpc>
            </a:pPr>
            <a:r>
              <a:rPr lang="zh-CN" sz="1200" dirty="0">
                <a:solidFill>
                  <a:srgbClr val="3F3F3F"/>
                </a:solidFill>
              </a:rPr>
              <a:t>Le fossé </a:t>
            </a:r>
            <a:r>
              <a:rPr lang="en-US" altLang="zh-CN" sz="1200" dirty="0" err="1">
                <a:solidFill>
                  <a:srgbClr val="3F3F3F"/>
                </a:solidFill>
              </a:rPr>
              <a:t>d’infiltration</a:t>
            </a:r>
            <a:r>
              <a:rPr lang="zh-CN" sz="1200" dirty="0">
                <a:solidFill>
                  <a:srgbClr val="3F3F3F"/>
                </a:solidFill>
              </a:rPr>
              <a:t> est assuré d'être construit sous la ligne de congélation</a:t>
            </a:r>
            <a:endParaRPr sz="1200" dirty="0">
              <a:solidFill>
                <a:srgbClr val="3F3F3F"/>
              </a:solidFill>
              <a:latin typeface="Arial"/>
              <a:ea typeface="Arial"/>
              <a:cs typeface="Arial"/>
              <a:sym typeface="Arial"/>
            </a:endParaRPr>
          </a:p>
        </p:txBody>
      </p:sp>
      <p:grpSp>
        <p:nvGrpSpPr>
          <p:cNvPr id="483" name="Google Shape;483;p31"/>
          <p:cNvGrpSpPr/>
          <p:nvPr/>
        </p:nvGrpSpPr>
        <p:grpSpPr>
          <a:xfrm>
            <a:off x="4542858" y="3541443"/>
            <a:ext cx="422405" cy="446175"/>
            <a:chOff x="6280888" y="3790231"/>
            <a:chExt cx="563207" cy="594900"/>
          </a:xfrm>
        </p:grpSpPr>
        <p:sp>
          <p:nvSpPr>
            <p:cNvPr id="484" name="Google Shape;484;p31"/>
            <p:cNvSpPr/>
            <p:nvPr/>
          </p:nvSpPr>
          <p:spPr>
            <a:xfrm>
              <a:off x="6280888" y="3790232"/>
              <a:ext cx="555300" cy="5553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76" name="Google Shape;476;p31"/>
            <p:cNvSpPr txBox="1"/>
            <p:nvPr/>
          </p:nvSpPr>
          <p:spPr>
            <a:xfrm>
              <a:off x="6290895" y="3790231"/>
              <a:ext cx="553200" cy="5949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2300">
                  <a:solidFill>
                    <a:schemeClr val="lt1"/>
                  </a:solidFill>
                  <a:latin typeface="Arial"/>
                  <a:ea typeface="Arial"/>
                  <a:cs typeface="Arial"/>
                  <a:sym typeface="Arial"/>
                </a:rPr>
                <a:t>3</a:t>
              </a:r>
              <a:endParaRPr sz="2300" b="1">
                <a:solidFill>
                  <a:schemeClr val="lt1"/>
                </a:solidFill>
                <a:latin typeface="Arial"/>
                <a:ea typeface="Arial"/>
                <a:cs typeface="Arial"/>
                <a:sym typeface="Arial"/>
              </a:endParaRPr>
            </a:p>
          </p:txBody>
        </p:sp>
      </p:grpSp>
      <p:sp>
        <p:nvSpPr>
          <p:cNvPr id="485" name="Google Shape;485;p31"/>
          <p:cNvSpPr txBox="1"/>
          <p:nvPr/>
        </p:nvSpPr>
        <p:spPr>
          <a:xfrm>
            <a:off x="5234170" y="3547328"/>
            <a:ext cx="3110400" cy="556662"/>
          </a:xfrm>
          <a:prstGeom prst="rect">
            <a:avLst/>
          </a:prstGeom>
          <a:noFill/>
          <a:ln>
            <a:noFill/>
          </a:ln>
        </p:spPr>
        <p:txBody>
          <a:bodyPr spcFirstLastPara="1" wrap="square" lIns="68575" tIns="34275" rIns="68575" bIns="34275" anchor="t" anchorCtr="0">
            <a:noAutofit/>
          </a:bodyPr>
          <a:lstStyle/>
          <a:p>
            <a:pPr lvl="0" algn="just">
              <a:lnSpc>
                <a:spcPct val="115000"/>
              </a:lnSpc>
            </a:pPr>
            <a:r>
              <a:rPr lang="fr-FR" altLang="zh-CN" sz="1200" dirty="0">
                <a:solidFill>
                  <a:srgbClr val="3F3F3F"/>
                </a:solidFill>
              </a:rPr>
              <a:t>mettre en œuvre des plans d'inspection et de maintenance</a:t>
            </a:r>
            <a:endParaRPr sz="1200" dirty="0">
              <a:solidFill>
                <a:srgbClr val="3F3F3F"/>
              </a:solidFill>
              <a:latin typeface="Arial"/>
              <a:ea typeface="Arial"/>
              <a:cs typeface="Arial"/>
              <a:sym typeface="Arial"/>
            </a:endParaRPr>
          </a:p>
        </p:txBody>
      </p:sp>
      <p:grpSp>
        <p:nvGrpSpPr>
          <p:cNvPr id="486" name="Google Shape;486;p31"/>
          <p:cNvGrpSpPr/>
          <p:nvPr/>
        </p:nvGrpSpPr>
        <p:grpSpPr>
          <a:xfrm>
            <a:off x="1043048" y="1743139"/>
            <a:ext cx="1928037" cy="1646008"/>
            <a:chOff x="2101932" y="2524327"/>
            <a:chExt cx="2286600" cy="1970700"/>
          </a:xfrm>
        </p:grpSpPr>
        <p:sp>
          <p:nvSpPr>
            <p:cNvPr id="487" name="Google Shape;487;p31"/>
            <p:cNvSpPr/>
            <p:nvPr/>
          </p:nvSpPr>
          <p:spPr>
            <a:xfrm>
              <a:off x="2259873" y="2524327"/>
              <a:ext cx="1970700" cy="19707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471" name="Google Shape;471;p31"/>
            <p:cNvSpPr txBox="1"/>
            <p:nvPr/>
          </p:nvSpPr>
          <p:spPr>
            <a:xfrm>
              <a:off x="2101932" y="2976098"/>
              <a:ext cx="2286600" cy="1067100"/>
            </a:xfrm>
            <a:prstGeom prst="rect">
              <a:avLst/>
            </a:prstGeom>
            <a:noFill/>
            <a:ln>
              <a:noFill/>
            </a:ln>
          </p:spPr>
          <p:txBody>
            <a:bodyPr spcFirstLastPara="1" wrap="square" lIns="91425" tIns="45700" rIns="91425" bIns="45700" anchor="t" anchorCtr="0">
              <a:noAutofit/>
            </a:bodyPr>
            <a:lstStyle/>
            <a:p>
              <a:pPr lvl="0" algn="ctr"/>
              <a:r>
                <a:rPr lang="en-US" altLang="zh-CN" sz="2300" b="1" dirty="0" err="1">
                  <a:solidFill>
                    <a:schemeClr val="lt1"/>
                  </a:solidFill>
                </a:rPr>
                <a:t>fossé</a:t>
              </a:r>
              <a:r>
                <a:rPr lang="en-US" altLang="zh-CN" sz="2300" b="1" dirty="0">
                  <a:solidFill>
                    <a:schemeClr val="lt1"/>
                  </a:solidFill>
                </a:rPr>
                <a:t> </a:t>
              </a:r>
              <a:r>
                <a:rPr lang="en-US" altLang="zh-CN" sz="2300" b="1" dirty="0" err="1">
                  <a:solidFill>
                    <a:schemeClr val="lt1"/>
                  </a:solidFill>
                </a:rPr>
                <a:t>d’infiltration</a:t>
              </a:r>
              <a:endParaRPr lang="zh-CN" sz="2300" b="1" dirty="0">
                <a:solidFill>
                  <a:schemeClr val="lt1"/>
                </a:solidFill>
              </a:endParaRPr>
            </a:p>
          </p:txBody>
        </p:sp>
      </p:grpSp>
      <p:sp>
        <p:nvSpPr>
          <p:cNvPr id="488" name="Google Shape;488;p31"/>
          <p:cNvSpPr txBox="1"/>
          <p:nvPr/>
        </p:nvSpPr>
        <p:spPr>
          <a:xfrm>
            <a:off x="709386" y="309785"/>
            <a:ext cx="22617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Améliorations</a:t>
            </a:r>
            <a:endParaRPr sz="2400"/>
          </a:p>
        </p:txBody>
      </p:sp>
      <p:cxnSp>
        <p:nvCxnSpPr>
          <p:cNvPr id="489" name="Google Shape;489;p31"/>
          <p:cNvCxnSpPr/>
          <p:nvPr/>
        </p:nvCxnSpPr>
        <p:spPr>
          <a:xfrm>
            <a:off x="762892" y="714720"/>
            <a:ext cx="2132700" cy="0"/>
          </a:xfrm>
          <a:prstGeom prst="straightConnector1">
            <a:avLst/>
          </a:prstGeom>
          <a:noFill/>
          <a:ln w="9525" cap="flat" cmpd="sng">
            <a:solidFill>
              <a:srgbClr val="1B4367"/>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slow" p14:dur="900">
        <p:fade thruBlk="1"/>
      </p:transition>
    </mc:Choice>
    <mc:Fallback xmlns="">
      <p:transition spd="slow">
        <p:fade thruBlk="1"/>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84"/>
        <p:cNvGrpSpPr/>
        <p:nvPr/>
      </p:nvGrpSpPr>
      <p:grpSpPr>
        <a:xfrm>
          <a:off x="0" y="0"/>
          <a:ext cx="0" cy="0"/>
          <a:chOff x="0" y="0"/>
          <a:chExt cx="0" cy="0"/>
        </a:xfrm>
      </p:grpSpPr>
      <p:sp>
        <p:nvSpPr>
          <p:cNvPr id="85" name="Google Shape;85;p13"/>
          <p:cNvSpPr/>
          <p:nvPr/>
        </p:nvSpPr>
        <p:spPr>
          <a:xfrm>
            <a:off x="5645032" y="1377153"/>
            <a:ext cx="2214693" cy="391597"/>
          </a:xfrm>
          <a:prstGeom prst="roundRect">
            <a:avLst>
              <a:gd name="adj" fmla="val 16667"/>
            </a:avLst>
          </a:prstGeom>
          <a:solidFill>
            <a:srgbClr val="1B43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CN" sz="1700">
                <a:solidFill>
                  <a:schemeClr val="lt1"/>
                </a:solidFill>
              </a:rPr>
              <a:t>Contexte Chinois</a:t>
            </a:r>
          </a:p>
        </p:txBody>
      </p:sp>
      <p:grpSp>
        <p:nvGrpSpPr>
          <p:cNvPr id="86" name="Google Shape;86;p13"/>
          <p:cNvGrpSpPr/>
          <p:nvPr/>
        </p:nvGrpSpPr>
        <p:grpSpPr>
          <a:xfrm>
            <a:off x="5135755" y="1357339"/>
            <a:ext cx="478533" cy="393570"/>
            <a:chOff x="5640108" y="966369"/>
            <a:chExt cx="476097" cy="391567"/>
          </a:xfrm>
        </p:grpSpPr>
        <p:sp>
          <p:nvSpPr>
            <p:cNvPr id="87" name="Google Shape;87;p13"/>
            <p:cNvSpPr/>
            <p:nvPr/>
          </p:nvSpPr>
          <p:spPr>
            <a:xfrm>
              <a:off x="5673454" y="966369"/>
              <a:ext cx="391567" cy="391567"/>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88" name="Google Shape;88;p13"/>
            <p:cNvSpPr txBox="1"/>
            <p:nvPr/>
          </p:nvSpPr>
          <p:spPr>
            <a:xfrm>
              <a:off x="5640108" y="975817"/>
              <a:ext cx="476097" cy="36745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800">
                  <a:solidFill>
                    <a:schemeClr val="lt1"/>
                  </a:solidFill>
                  <a:latin typeface="Arial"/>
                  <a:ea typeface="Arial"/>
                  <a:cs typeface="Arial"/>
                  <a:sym typeface="Arial"/>
                </a:rPr>
                <a:t>01</a:t>
              </a:r>
            </a:p>
          </p:txBody>
        </p:sp>
      </p:grpSp>
      <p:sp>
        <p:nvSpPr>
          <p:cNvPr id="89" name="Google Shape;89;p13"/>
          <p:cNvSpPr txBox="1"/>
          <p:nvPr/>
        </p:nvSpPr>
        <p:spPr>
          <a:xfrm>
            <a:off x="2729925" y="2347525"/>
            <a:ext cx="1974300" cy="391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CN" sz="2400" b="1">
                <a:solidFill>
                  <a:srgbClr val="1B4367"/>
                </a:solidFill>
              </a:rPr>
              <a:t>SOMMAIRE</a:t>
            </a:r>
            <a:endParaRPr sz="2400"/>
          </a:p>
        </p:txBody>
      </p:sp>
      <p:sp>
        <p:nvSpPr>
          <p:cNvPr id="90" name="Google Shape;90;p13"/>
          <p:cNvSpPr/>
          <p:nvPr/>
        </p:nvSpPr>
        <p:spPr>
          <a:xfrm>
            <a:off x="5645032" y="2094697"/>
            <a:ext cx="2214693" cy="391597"/>
          </a:xfrm>
          <a:prstGeom prst="roundRect">
            <a:avLst>
              <a:gd name="adj" fmla="val 16667"/>
            </a:avLst>
          </a:prstGeom>
          <a:solidFill>
            <a:srgbClr val="1B43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CN" sz="1700">
                <a:solidFill>
                  <a:schemeClr val="lt1"/>
                </a:solidFill>
              </a:rPr>
              <a:t>Deux Sites</a:t>
            </a:r>
          </a:p>
        </p:txBody>
      </p:sp>
      <p:grpSp>
        <p:nvGrpSpPr>
          <p:cNvPr id="91" name="Google Shape;91;p13"/>
          <p:cNvGrpSpPr/>
          <p:nvPr/>
        </p:nvGrpSpPr>
        <p:grpSpPr>
          <a:xfrm>
            <a:off x="5135755" y="2074883"/>
            <a:ext cx="478533" cy="393570"/>
            <a:chOff x="5640108" y="966369"/>
            <a:chExt cx="476097" cy="391567"/>
          </a:xfrm>
        </p:grpSpPr>
        <p:sp>
          <p:nvSpPr>
            <p:cNvPr id="92" name="Google Shape;92;p13"/>
            <p:cNvSpPr/>
            <p:nvPr/>
          </p:nvSpPr>
          <p:spPr>
            <a:xfrm>
              <a:off x="5673454" y="966369"/>
              <a:ext cx="391567" cy="391567"/>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93" name="Google Shape;93;p13"/>
            <p:cNvSpPr txBox="1"/>
            <p:nvPr/>
          </p:nvSpPr>
          <p:spPr>
            <a:xfrm>
              <a:off x="5640108" y="975817"/>
              <a:ext cx="476097" cy="36745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800">
                  <a:solidFill>
                    <a:schemeClr val="lt1"/>
                  </a:solidFill>
                  <a:latin typeface="Arial"/>
                  <a:ea typeface="Arial"/>
                  <a:cs typeface="Arial"/>
                  <a:sym typeface="Arial"/>
                </a:rPr>
                <a:t>02</a:t>
              </a:r>
              <a:endParaRPr sz="1800">
                <a:solidFill>
                  <a:schemeClr val="lt1"/>
                </a:solidFill>
                <a:latin typeface="Arial"/>
                <a:ea typeface="Arial"/>
                <a:cs typeface="Arial"/>
                <a:sym typeface="Arial"/>
              </a:endParaRPr>
            </a:p>
          </p:txBody>
        </p:sp>
      </p:grpSp>
      <p:sp>
        <p:nvSpPr>
          <p:cNvPr id="94" name="Google Shape;94;p13"/>
          <p:cNvSpPr/>
          <p:nvPr/>
        </p:nvSpPr>
        <p:spPr>
          <a:xfrm>
            <a:off x="5645032" y="2812241"/>
            <a:ext cx="2214693" cy="391597"/>
          </a:xfrm>
          <a:prstGeom prst="roundRect">
            <a:avLst>
              <a:gd name="adj" fmla="val 16667"/>
            </a:avLst>
          </a:prstGeom>
          <a:solidFill>
            <a:srgbClr val="1B43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CN" sz="1700">
                <a:solidFill>
                  <a:schemeClr val="lt1"/>
                </a:solidFill>
              </a:rPr>
              <a:t>L’Analyse</a:t>
            </a:r>
          </a:p>
        </p:txBody>
      </p:sp>
      <p:grpSp>
        <p:nvGrpSpPr>
          <p:cNvPr id="95" name="Google Shape;95;p13"/>
          <p:cNvGrpSpPr/>
          <p:nvPr/>
        </p:nvGrpSpPr>
        <p:grpSpPr>
          <a:xfrm>
            <a:off x="5135755" y="2792427"/>
            <a:ext cx="478533" cy="393570"/>
            <a:chOff x="5640108" y="966369"/>
            <a:chExt cx="476097" cy="391567"/>
          </a:xfrm>
        </p:grpSpPr>
        <p:sp>
          <p:nvSpPr>
            <p:cNvPr id="96" name="Google Shape;96;p13"/>
            <p:cNvSpPr/>
            <p:nvPr/>
          </p:nvSpPr>
          <p:spPr>
            <a:xfrm>
              <a:off x="5673454" y="966369"/>
              <a:ext cx="391567" cy="391567"/>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97" name="Google Shape;97;p13"/>
            <p:cNvSpPr txBox="1"/>
            <p:nvPr/>
          </p:nvSpPr>
          <p:spPr>
            <a:xfrm>
              <a:off x="5640108" y="975817"/>
              <a:ext cx="476097" cy="36745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800">
                  <a:solidFill>
                    <a:schemeClr val="lt1"/>
                  </a:solidFill>
                  <a:latin typeface="Arial"/>
                  <a:ea typeface="Arial"/>
                  <a:cs typeface="Arial"/>
                  <a:sym typeface="Arial"/>
                </a:rPr>
                <a:t>03</a:t>
              </a:r>
              <a:endParaRPr sz="1800">
                <a:solidFill>
                  <a:schemeClr val="lt1"/>
                </a:solidFill>
                <a:latin typeface="Arial"/>
                <a:ea typeface="Arial"/>
                <a:cs typeface="Arial"/>
                <a:sym typeface="Arial"/>
              </a:endParaRPr>
            </a:p>
          </p:txBody>
        </p:sp>
      </p:grpSp>
      <p:sp>
        <p:nvSpPr>
          <p:cNvPr id="98" name="Google Shape;98;p13"/>
          <p:cNvSpPr/>
          <p:nvPr/>
        </p:nvSpPr>
        <p:spPr>
          <a:xfrm>
            <a:off x="5645032" y="3529785"/>
            <a:ext cx="2214693" cy="391597"/>
          </a:xfrm>
          <a:prstGeom prst="roundRect">
            <a:avLst>
              <a:gd name="adj" fmla="val 16667"/>
            </a:avLst>
          </a:prstGeom>
          <a:solidFill>
            <a:srgbClr val="1B436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zh-CN" sz="1700" dirty="0">
                <a:solidFill>
                  <a:schemeClr val="lt1"/>
                </a:solidFill>
              </a:rPr>
              <a:t>Perspective</a:t>
            </a:r>
            <a:endParaRPr dirty="0">
              <a:solidFill>
                <a:srgbClr val="D9D9D9"/>
              </a:solidFill>
            </a:endParaRPr>
          </a:p>
        </p:txBody>
      </p:sp>
      <p:grpSp>
        <p:nvGrpSpPr>
          <p:cNvPr id="99" name="Google Shape;99;p13"/>
          <p:cNvGrpSpPr/>
          <p:nvPr/>
        </p:nvGrpSpPr>
        <p:grpSpPr>
          <a:xfrm>
            <a:off x="5135755" y="3509971"/>
            <a:ext cx="478533" cy="393570"/>
            <a:chOff x="5640108" y="966369"/>
            <a:chExt cx="476097" cy="391567"/>
          </a:xfrm>
        </p:grpSpPr>
        <p:sp>
          <p:nvSpPr>
            <p:cNvPr id="100" name="Google Shape;100;p13"/>
            <p:cNvSpPr/>
            <p:nvPr/>
          </p:nvSpPr>
          <p:spPr>
            <a:xfrm>
              <a:off x="5673454" y="966369"/>
              <a:ext cx="391567" cy="391567"/>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01" name="Google Shape;101;p13"/>
            <p:cNvSpPr txBox="1"/>
            <p:nvPr/>
          </p:nvSpPr>
          <p:spPr>
            <a:xfrm>
              <a:off x="5640108" y="975817"/>
              <a:ext cx="476097" cy="36745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800">
                  <a:solidFill>
                    <a:schemeClr val="lt1"/>
                  </a:solidFill>
                  <a:latin typeface="Arial"/>
                  <a:ea typeface="Arial"/>
                  <a:cs typeface="Arial"/>
                  <a:sym typeface="Arial"/>
                </a:rPr>
                <a:t>04</a:t>
              </a:r>
              <a:endParaRPr sz="1800">
                <a:solidFill>
                  <a:schemeClr val="lt1"/>
                </a:solidFill>
                <a:latin typeface="Arial"/>
                <a:ea typeface="Arial"/>
                <a:cs typeface="Arial"/>
                <a:sym typeface="Arial"/>
              </a:endParaRPr>
            </a:p>
          </p:txBody>
        </p:sp>
      </p:grpSp>
      <p:sp>
        <p:nvSpPr>
          <p:cNvPr id="102" name="Google Shape;102;p13"/>
          <p:cNvSpPr/>
          <p:nvPr/>
        </p:nvSpPr>
        <p:spPr>
          <a:xfrm>
            <a:off x="4571999" y="2347527"/>
            <a:ext cx="256800" cy="448500"/>
          </a:xfrm>
          <a:prstGeom prst="chevron">
            <a:avLst>
              <a:gd name="adj" fmla="val 50000"/>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6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p:tgtEl>
                                          <p:spTgt spid="86"/>
                                        </p:tgtEl>
                                        <p:attrNameLst>
                                          <p:attrName>ppt_w</p:attrName>
                                        </p:attrNameLst>
                                      </p:cBhvr>
                                      <p:tavLst>
                                        <p:tav tm="0">
                                          <p:val>
                                            <p:fltVal val="0"/>
                                          </p:val>
                                        </p:tav>
                                        <p:tav tm="100000">
                                          <p:val>
                                            <p:strVal val="#ppt_w"/>
                                          </p:val>
                                        </p:tav>
                                      </p:tavLst>
                                    </p:anim>
                                    <p:anim calcmode="lin" valueType="num">
                                      <p:cBhvr additive="base">
                                        <p:cTn id="16" dur="500"/>
                                        <p:tgtEl>
                                          <p:spTgt spid="8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 calcmode="lin" valueType="num">
                                      <p:cBhvr additive="base">
                                        <p:cTn id="20" dur="500"/>
                                        <p:tgtEl>
                                          <p:spTgt spid="85"/>
                                        </p:tgtEl>
                                        <p:attrNameLst>
                                          <p:attrName>ppt_x</p:attrName>
                                        </p:attrNameLst>
                                      </p:cBhvr>
                                      <p:tavLst>
                                        <p:tav tm="0">
                                          <p:val>
                                            <p:strVal val="#ppt_x+1"/>
                                          </p:val>
                                        </p:tav>
                                        <p:tav tm="100000">
                                          <p:val>
                                            <p:strVal val="#ppt_x"/>
                                          </p:val>
                                        </p:tav>
                                      </p:tavLst>
                                    </p:anim>
                                  </p:childTnLst>
                                </p:cTn>
                              </p:par>
                            </p:childTnLst>
                          </p:cTn>
                        </p:par>
                        <p:par>
                          <p:cTn id="21" fill="hold">
                            <p:stCondLst>
                              <p:cond delay="2000"/>
                            </p:stCondLst>
                            <p:childTnLst>
                              <p:par>
                                <p:cTn id="22" presetID="23" presetClass="entr" presetSubtype="16"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p:tgtEl>
                                          <p:spTgt spid="91"/>
                                        </p:tgtEl>
                                        <p:attrNameLst>
                                          <p:attrName>ppt_w</p:attrName>
                                        </p:attrNameLst>
                                      </p:cBhvr>
                                      <p:tavLst>
                                        <p:tav tm="0">
                                          <p:val>
                                            <p:fltVal val="0"/>
                                          </p:val>
                                        </p:tav>
                                        <p:tav tm="100000">
                                          <p:val>
                                            <p:strVal val="#ppt_w"/>
                                          </p:val>
                                        </p:tav>
                                      </p:tavLst>
                                    </p:anim>
                                    <p:anim calcmode="lin" valueType="num">
                                      <p:cBhvr additive="base">
                                        <p:cTn id="25" dur="500"/>
                                        <p:tgtEl>
                                          <p:spTgt spid="91"/>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500"/>
                                        <p:tgtEl>
                                          <p:spTgt spid="90"/>
                                        </p:tgtEl>
                                        <p:attrNameLst>
                                          <p:attrName>ppt_x</p:attrName>
                                        </p:attrNameLst>
                                      </p:cBhvr>
                                      <p:tavLst>
                                        <p:tav tm="0">
                                          <p:val>
                                            <p:strVal val="#ppt_x+1"/>
                                          </p:val>
                                        </p:tav>
                                        <p:tav tm="100000">
                                          <p:val>
                                            <p:strVal val="#ppt_x"/>
                                          </p:val>
                                        </p:tav>
                                      </p:tavLst>
                                    </p:anim>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95"/>
                                        </p:tgtEl>
                                        <p:attrNameLst>
                                          <p:attrName>style.visibility</p:attrName>
                                        </p:attrNameLst>
                                      </p:cBhvr>
                                      <p:to>
                                        <p:strVal val="visible"/>
                                      </p:to>
                                    </p:set>
                                    <p:anim calcmode="lin" valueType="num">
                                      <p:cBhvr additive="base">
                                        <p:cTn id="33" dur="500"/>
                                        <p:tgtEl>
                                          <p:spTgt spid="95"/>
                                        </p:tgtEl>
                                        <p:attrNameLst>
                                          <p:attrName>ppt_w</p:attrName>
                                        </p:attrNameLst>
                                      </p:cBhvr>
                                      <p:tavLst>
                                        <p:tav tm="0">
                                          <p:val>
                                            <p:fltVal val="0"/>
                                          </p:val>
                                        </p:tav>
                                        <p:tav tm="100000">
                                          <p:val>
                                            <p:strVal val="#ppt_w"/>
                                          </p:val>
                                        </p:tav>
                                      </p:tavLst>
                                    </p:anim>
                                    <p:anim calcmode="lin" valueType="num">
                                      <p:cBhvr additive="base">
                                        <p:cTn id="34" dur="500"/>
                                        <p:tgtEl>
                                          <p:spTgt spid="95"/>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 calcmode="lin" valueType="num">
                                      <p:cBhvr additive="base">
                                        <p:cTn id="38" dur="500"/>
                                        <p:tgtEl>
                                          <p:spTgt spid="94"/>
                                        </p:tgtEl>
                                        <p:attrNameLst>
                                          <p:attrName>ppt_x</p:attrName>
                                        </p:attrNameLst>
                                      </p:cBhvr>
                                      <p:tavLst>
                                        <p:tav tm="0">
                                          <p:val>
                                            <p:strVal val="#ppt_x+1"/>
                                          </p:val>
                                        </p:tav>
                                        <p:tav tm="100000">
                                          <p:val>
                                            <p:strVal val="#ppt_x"/>
                                          </p:val>
                                        </p:tav>
                                      </p:tavLst>
                                    </p:anim>
                                  </p:childTnLst>
                                </p:cTn>
                              </p:par>
                            </p:childTnLst>
                          </p:cTn>
                        </p:par>
                        <p:par>
                          <p:cTn id="39" fill="hold">
                            <p:stCondLst>
                              <p:cond delay="4000"/>
                            </p:stCondLst>
                            <p:childTnLst>
                              <p:par>
                                <p:cTn id="40" presetID="23" presetClass="entr" presetSubtype="16" fill="hold" nodeType="after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additive="base">
                                        <p:cTn id="42" dur="500"/>
                                        <p:tgtEl>
                                          <p:spTgt spid="99"/>
                                        </p:tgtEl>
                                        <p:attrNameLst>
                                          <p:attrName>ppt_w</p:attrName>
                                        </p:attrNameLst>
                                      </p:cBhvr>
                                      <p:tavLst>
                                        <p:tav tm="0">
                                          <p:val>
                                            <p:fltVal val="0"/>
                                          </p:val>
                                        </p:tav>
                                        <p:tav tm="100000">
                                          <p:val>
                                            <p:strVal val="#ppt_w"/>
                                          </p:val>
                                        </p:tav>
                                      </p:tavLst>
                                    </p:anim>
                                    <p:anim calcmode="lin" valueType="num">
                                      <p:cBhvr additive="base">
                                        <p:cTn id="43" dur="500"/>
                                        <p:tgtEl>
                                          <p:spTgt spid="99"/>
                                        </p:tgtEl>
                                        <p:attrNameLst>
                                          <p:attrName>ppt_h</p:attrName>
                                        </p:attrNameLst>
                                      </p:cBhvr>
                                      <p:tavLst>
                                        <p:tav tm="0">
                                          <p:val>
                                            <p:fltVal val="0"/>
                                          </p:val>
                                        </p:tav>
                                        <p:tav tm="100000">
                                          <p:val>
                                            <p:strVal val="#ppt_h"/>
                                          </p:val>
                                        </p:tav>
                                      </p:tavLst>
                                    </p:anim>
                                  </p:childTnLst>
                                </p:cTn>
                              </p:par>
                            </p:childTnLst>
                          </p:cTn>
                        </p:par>
                        <p:par>
                          <p:cTn id="44" fill="hold">
                            <p:stCondLst>
                              <p:cond delay="4500"/>
                            </p:stCondLst>
                            <p:childTnLst>
                              <p:par>
                                <p:cTn id="45" presetID="2" presetClass="entr" presetSubtype="2" fill="hold" nodeType="afterEffect">
                                  <p:stCondLst>
                                    <p:cond delay="0"/>
                                  </p:stCondLst>
                                  <p:childTnLst>
                                    <p:set>
                                      <p:cBhvr>
                                        <p:cTn id="46" dur="1" fill="hold">
                                          <p:stCondLst>
                                            <p:cond delay="0"/>
                                          </p:stCondLst>
                                        </p:cTn>
                                        <p:tgtEl>
                                          <p:spTgt spid="98"/>
                                        </p:tgtEl>
                                        <p:attrNameLst>
                                          <p:attrName>style.visibility</p:attrName>
                                        </p:attrNameLst>
                                      </p:cBhvr>
                                      <p:to>
                                        <p:strVal val="visible"/>
                                      </p:to>
                                    </p:set>
                                    <p:anim calcmode="lin" valueType="num">
                                      <p:cBhvr additive="base">
                                        <p:cTn id="47" dur="500"/>
                                        <p:tgtEl>
                                          <p:spTgt spid="98"/>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422"/>
        <p:cNvGrpSpPr/>
        <p:nvPr/>
      </p:nvGrpSpPr>
      <p:grpSpPr>
        <a:xfrm>
          <a:off x="0" y="0"/>
          <a:ext cx="0" cy="0"/>
          <a:chOff x="0" y="0"/>
          <a:chExt cx="0" cy="0"/>
        </a:xfrm>
      </p:grpSpPr>
      <p:sp>
        <p:nvSpPr>
          <p:cNvPr id="423" name="Google Shape;423;p27"/>
          <p:cNvSpPr txBox="1"/>
          <p:nvPr/>
        </p:nvSpPr>
        <p:spPr>
          <a:xfrm>
            <a:off x="2486093" y="2036331"/>
            <a:ext cx="4311656" cy="592500"/>
          </a:xfrm>
          <a:prstGeom prst="rect">
            <a:avLst/>
          </a:prstGeom>
          <a:noFill/>
          <a:ln>
            <a:noFill/>
          </a:ln>
        </p:spPr>
        <p:txBody>
          <a:bodyPr spcFirstLastPara="1" wrap="square" lIns="68575" tIns="34275" rIns="68575" bIns="34275" anchor="t" anchorCtr="0">
            <a:noAutofit/>
          </a:bodyPr>
          <a:lstStyle/>
          <a:p>
            <a:pPr lvl="0" algn="ctr"/>
            <a:r>
              <a:rPr lang="fr-FR" altLang="zh-CN" sz="3400" b="1" dirty="0">
                <a:solidFill>
                  <a:srgbClr val="1B4367"/>
                </a:solidFill>
              </a:rPr>
              <a:t>Shenzhen</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25"/>
          <p:cNvSpPr/>
          <p:nvPr/>
        </p:nvSpPr>
        <p:spPr>
          <a:xfrm>
            <a:off x="4597480" y="2403369"/>
            <a:ext cx="1210866" cy="1221581"/>
          </a:xfrm>
          <a:custGeom>
            <a:avLst/>
            <a:gdLst/>
            <a:ahLst/>
            <a:cxnLst/>
            <a:rect l="l" t="t" r="r" b="b"/>
            <a:pathLst>
              <a:path w="86" h="87" extrusionOk="0">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381" name="Google Shape;381;p25"/>
          <p:cNvSpPr/>
          <p:nvPr/>
        </p:nvSpPr>
        <p:spPr>
          <a:xfrm>
            <a:off x="1556992" y="1341489"/>
            <a:ext cx="1574700" cy="2847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zh-CN" b="1">
                <a:solidFill>
                  <a:srgbClr val="1B4367"/>
                </a:solidFill>
              </a:rPr>
              <a:t>Mesures de ‘LID'</a:t>
            </a:r>
          </a:p>
        </p:txBody>
      </p:sp>
      <p:sp>
        <p:nvSpPr>
          <p:cNvPr id="382" name="Google Shape;382;p25"/>
          <p:cNvSpPr txBox="1"/>
          <p:nvPr/>
        </p:nvSpPr>
        <p:spPr>
          <a:xfrm>
            <a:off x="935323" y="1817100"/>
            <a:ext cx="4872900" cy="646200"/>
          </a:xfrm>
          <a:prstGeom prst="rect">
            <a:avLst/>
          </a:prstGeom>
          <a:noFill/>
          <a:ln>
            <a:noFill/>
          </a:ln>
        </p:spPr>
        <p:txBody>
          <a:bodyPr spcFirstLastPara="1" wrap="square" lIns="68575" tIns="34275" rIns="68575" bIns="34275" anchor="t" anchorCtr="0">
            <a:noAutofit/>
          </a:bodyPr>
          <a:lstStyle/>
          <a:p>
            <a:pPr marL="457200" marR="0" lvl="0" indent="-304800" algn="l" rtl="0">
              <a:lnSpc>
                <a:spcPct val="200000"/>
              </a:lnSpc>
              <a:spcBef>
                <a:spcPts val="0"/>
              </a:spcBef>
              <a:spcAft>
                <a:spcPts val="0"/>
              </a:spcAft>
              <a:buClr>
                <a:srgbClr val="3F3F3F"/>
              </a:buClr>
              <a:buSzPts val="1200"/>
              <a:buFont typeface="Arial"/>
              <a:buChar char="-"/>
            </a:pPr>
            <a:r>
              <a:rPr lang="zh-CN" sz="1200">
                <a:solidFill>
                  <a:srgbClr val="3F3F3F"/>
                </a:solidFill>
              </a:rPr>
              <a:t>Des briques perméables </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Des espaces vertes plus bas que les chemins </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Des jardins de la pluie</a:t>
            </a:r>
            <a:endParaRPr sz="1200">
              <a:solidFill>
                <a:srgbClr val="3F3F3F"/>
              </a:solidFill>
            </a:endParaRPr>
          </a:p>
        </p:txBody>
      </p:sp>
      <p:sp>
        <p:nvSpPr>
          <p:cNvPr id="383" name="Google Shape;383;p25"/>
          <p:cNvSpPr txBox="1"/>
          <p:nvPr/>
        </p:nvSpPr>
        <p:spPr>
          <a:xfrm>
            <a:off x="709363" y="309775"/>
            <a:ext cx="48072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1700" b="1">
                <a:solidFill>
                  <a:srgbClr val="1B4367"/>
                </a:solidFill>
              </a:rPr>
              <a:t>Les méthodes appliqués à Shenzhen</a:t>
            </a:r>
          </a:p>
        </p:txBody>
      </p:sp>
      <p:cxnSp>
        <p:nvCxnSpPr>
          <p:cNvPr id="384" name="Google Shape;384;p25"/>
          <p:cNvCxnSpPr/>
          <p:nvPr/>
        </p:nvCxnSpPr>
        <p:spPr>
          <a:xfrm>
            <a:off x="774478" y="657417"/>
            <a:ext cx="480300" cy="0"/>
          </a:xfrm>
          <a:prstGeom prst="straightConnector1">
            <a:avLst/>
          </a:prstGeom>
          <a:noFill/>
          <a:ln w="9525" cap="flat" cmpd="sng">
            <a:solidFill>
              <a:srgbClr val="1B4367"/>
            </a:solidFill>
            <a:prstDash val="solid"/>
            <a:miter lim="800000"/>
            <a:headEnd type="none" w="sm" len="sm"/>
            <a:tailEnd type="none" w="sm" len="sm"/>
          </a:ln>
        </p:spPr>
      </p:cxnSp>
      <p:pic>
        <p:nvPicPr>
          <p:cNvPr id="385" name="Google Shape;385;p25"/>
          <p:cNvPicPr preferRelativeResize="0"/>
          <p:nvPr/>
        </p:nvPicPr>
        <p:blipFill>
          <a:blip r:embed="rId3"/>
          <a:stretch>
            <a:fillRect/>
          </a:stretch>
        </p:blipFill>
        <p:spPr>
          <a:xfrm>
            <a:off x="3308121" y="2735936"/>
            <a:ext cx="3188951" cy="1924250"/>
          </a:xfrm>
          <a:prstGeom prst="rect">
            <a:avLst/>
          </a:prstGeom>
          <a:noFill/>
          <a:ln>
            <a:noFill/>
          </a:ln>
        </p:spPr>
      </p:pic>
      <p:pic>
        <p:nvPicPr>
          <p:cNvPr id="386" name="Google Shape;386;p25"/>
          <p:cNvPicPr preferRelativeResize="0"/>
          <p:nvPr/>
        </p:nvPicPr>
        <p:blipFill>
          <a:blip r:embed="rId4"/>
          <a:stretch>
            <a:fillRect/>
          </a:stretch>
        </p:blipFill>
        <p:spPr>
          <a:xfrm>
            <a:off x="6654700" y="1548843"/>
            <a:ext cx="2272025" cy="3111350"/>
          </a:xfrm>
          <a:prstGeom prst="rect">
            <a:avLst/>
          </a:prstGeom>
          <a:noFill/>
          <a:ln>
            <a:noFill/>
          </a:ln>
        </p:spPr>
      </p:pic>
      <p:grpSp>
        <p:nvGrpSpPr>
          <p:cNvPr id="387" name="Google Shape;387;p25"/>
          <p:cNvGrpSpPr/>
          <p:nvPr/>
        </p:nvGrpSpPr>
        <p:grpSpPr>
          <a:xfrm>
            <a:off x="962564" y="1323567"/>
            <a:ext cx="448153" cy="368519"/>
            <a:chOff x="5630584" y="966369"/>
            <a:chExt cx="476100" cy="391500"/>
          </a:xfrm>
        </p:grpSpPr>
        <p:sp>
          <p:nvSpPr>
            <p:cNvPr id="388" name="Google Shape;388;p25"/>
            <p:cNvSpPr/>
            <p:nvPr/>
          </p:nvSpPr>
          <p:spPr>
            <a:xfrm>
              <a:off x="5673454" y="966369"/>
              <a:ext cx="391500" cy="3915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389" name="Google Shape;389;p25"/>
            <p:cNvSpPr txBox="1"/>
            <p:nvPr/>
          </p:nvSpPr>
          <p:spPr>
            <a:xfrm>
              <a:off x="5630584" y="1004389"/>
              <a:ext cx="476100" cy="34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500">
                  <a:solidFill>
                    <a:schemeClr val="lt1"/>
                  </a:solidFill>
                  <a:latin typeface="Arial"/>
                  <a:ea typeface="Arial"/>
                  <a:cs typeface="Arial"/>
                  <a:sym typeface="Arial"/>
                </a:rPr>
                <a:t>01</a:t>
              </a:r>
              <a:endParaRPr sz="1500">
                <a:solidFill>
                  <a:schemeClr val="lt1"/>
                </a:solidFill>
                <a:latin typeface="Arial"/>
                <a:ea typeface="Arial"/>
                <a:cs typeface="Arial"/>
                <a:sym typeface="Arial"/>
              </a:endParaRPr>
            </a:p>
          </p:txBody>
        </p:sp>
      </p:grpSp>
      <p:sp>
        <p:nvSpPr>
          <p:cNvPr id="390" name="Google Shape;390;p25"/>
          <p:cNvSpPr txBox="1"/>
          <p:nvPr/>
        </p:nvSpPr>
        <p:spPr>
          <a:xfrm>
            <a:off x="2502075" y="4648305"/>
            <a:ext cx="6354600" cy="657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CN" sz="1000">
                <a:solidFill>
                  <a:srgbClr val="3F3F3F"/>
                </a:solidFill>
              </a:rPr>
              <a:t>Des mesures de “LID”</a:t>
            </a:r>
            <a:endParaRPr sz="1000">
              <a:solidFill>
                <a:srgbClr val="3F3F3F"/>
              </a:solidFill>
            </a:endParaRPr>
          </a:p>
          <a:p>
            <a:pPr marL="0" lvl="0" indent="0" algn="r" rtl="0">
              <a:spcBef>
                <a:spcPts val="0"/>
              </a:spcBef>
              <a:spcAft>
                <a:spcPts val="0"/>
              </a:spcAft>
              <a:buNone/>
            </a:pPr>
            <a:r>
              <a:rPr lang="zh-CN" sz="1000">
                <a:solidFill>
                  <a:srgbClr val="3F3F3F"/>
                </a:solidFill>
              </a:rPr>
              <a:t> (Chla.com)</a:t>
            </a:r>
            <a:endParaRPr sz="1000"/>
          </a:p>
        </p:txBody>
      </p:sp>
    </p:spTree>
  </p:cSld>
  <p:clrMapOvr>
    <a:masterClrMapping/>
  </p:clrMapOvr>
  <mc:AlternateContent xmlns:mc="http://schemas.openxmlformats.org/markup-compatibility/2006" xmlns:p14="http://schemas.microsoft.com/office/powerpoint/2010/main">
    <mc:Choice Requires="p14">
      <p:transition spd="slow" p14:dur="11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3"/>
                                        </p:tgtEl>
                                        <p:attrNameLst>
                                          <p:attrName>style.visibility</p:attrName>
                                        </p:attrNameLst>
                                      </p:cBhvr>
                                      <p:to>
                                        <p:strVal val="visible"/>
                                      </p:to>
                                    </p:set>
                                    <p:animEffect transition="in" filter="fade">
                                      <p:cBhvr>
                                        <p:cTn id="7" dur="500"/>
                                        <p:tgtEl>
                                          <p:spTgt spid="38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4"/>
                                        </p:tgtEl>
                                        <p:attrNameLst>
                                          <p:attrName>style.visibility</p:attrName>
                                        </p:attrNameLst>
                                      </p:cBhvr>
                                      <p:to>
                                        <p:strVal val="visible"/>
                                      </p:to>
                                    </p:set>
                                    <p:animEffect transition="in" filter="fade">
                                      <p:cBhvr>
                                        <p:cTn id="11" dur="300"/>
                                        <p:tgtEl>
                                          <p:spTgt spid="384"/>
                                        </p:tgtEl>
                                      </p:cBhvr>
                                    </p:animEffect>
                                  </p:childTnLst>
                                </p:cTn>
                              </p:par>
                              <p:par>
                                <p:cTn id="12" presetID="23" presetClass="entr" presetSubtype="16" fill="hold" nodeType="withEffect">
                                  <p:stCondLst>
                                    <p:cond delay="0"/>
                                  </p:stCondLst>
                                  <p:childTnLst>
                                    <p:set>
                                      <p:cBhvr>
                                        <p:cTn id="13" dur="1" fill="hold">
                                          <p:stCondLst>
                                            <p:cond delay="0"/>
                                          </p:stCondLst>
                                        </p:cTn>
                                        <p:tgtEl>
                                          <p:spTgt spid="380"/>
                                        </p:tgtEl>
                                        <p:attrNameLst>
                                          <p:attrName>style.visibility</p:attrName>
                                        </p:attrNameLst>
                                      </p:cBhvr>
                                      <p:to>
                                        <p:strVal val="visible"/>
                                      </p:to>
                                    </p:set>
                                    <p:anim calcmode="lin" valueType="num">
                                      <p:cBhvr additive="base">
                                        <p:cTn id="14" dur="500"/>
                                        <p:tgtEl>
                                          <p:spTgt spid="380"/>
                                        </p:tgtEl>
                                        <p:attrNameLst>
                                          <p:attrName>ppt_w</p:attrName>
                                        </p:attrNameLst>
                                      </p:cBhvr>
                                      <p:tavLst>
                                        <p:tav tm="0">
                                          <p:val>
                                            <p:fltVal val="0"/>
                                          </p:val>
                                        </p:tav>
                                        <p:tav tm="100000">
                                          <p:val>
                                            <p:strVal val="#ppt_w"/>
                                          </p:val>
                                        </p:tav>
                                      </p:tavLst>
                                    </p:anim>
                                    <p:anim calcmode="lin" valueType="num">
                                      <p:cBhvr additive="base">
                                        <p:cTn id="15" dur="500"/>
                                        <p:tgtEl>
                                          <p:spTgt spid="380"/>
                                        </p:tgtEl>
                                        <p:attrNameLst>
                                          <p:attrName>ppt_h</p:attrName>
                                        </p:attrNameLst>
                                      </p:cBhvr>
                                      <p:tavLst>
                                        <p:tav tm="0">
                                          <p:val>
                                            <p:fltVal val="0"/>
                                          </p:val>
                                        </p:tav>
                                        <p:tav tm="100000">
                                          <p:val>
                                            <p:strVal val="#ppt_h"/>
                                          </p:val>
                                        </p:tav>
                                      </p:tavLst>
                                    </p:anim>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381"/>
                                        </p:tgtEl>
                                        <p:attrNameLst>
                                          <p:attrName>style.visibility</p:attrName>
                                        </p:attrNameLst>
                                      </p:cBhvr>
                                      <p:to>
                                        <p:strVal val="visible"/>
                                      </p:to>
                                    </p:set>
                                    <p:anim calcmode="lin" valueType="num">
                                      <p:cBhvr additive="base">
                                        <p:cTn id="19" dur="500"/>
                                        <p:tgtEl>
                                          <p:spTgt spid="381"/>
                                        </p:tgtEl>
                                        <p:attrNameLst>
                                          <p:attrName>ppt_x</p:attrName>
                                        </p:attrNameLst>
                                      </p:cBhvr>
                                      <p:tavLst>
                                        <p:tav tm="0">
                                          <p:val>
                                            <p:strVal val="#ppt_x-1"/>
                                          </p:val>
                                        </p:tav>
                                        <p:tav tm="100000">
                                          <p:val>
                                            <p:strVal val="#ppt_x"/>
                                          </p:val>
                                        </p:tav>
                                      </p:tavLst>
                                    </p:anim>
                                  </p:childTnLst>
                                </p:cTn>
                              </p:par>
                              <p:par>
                                <p:cTn id="20" presetID="2" presetClass="entr" presetSubtype="8" fill="hold" nodeType="withEffect">
                                  <p:stCondLst>
                                    <p:cond delay="0"/>
                                  </p:stCondLst>
                                  <p:childTnLst>
                                    <p:set>
                                      <p:cBhvr>
                                        <p:cTn id="21" dur="1" fill="hold">
                                          <p:stCondLst>
                                            <p:cond delay="0"/>
                                          </p:stCondLst>
                                        </p:cTn>
                                        <p:tgtEl>
                                          <p:spTgt spid="382"/>
                                        </p:tgtEl>
                                        <p:attrNameLst>
                                          <p:attrName>style.visibility</p:attrName>
                                        </p:attrNameLst>
                                      </p:cBhvr>
                                      <p:to>
                                        <p:strVal val="visible"/>
                                      </p:to>
                                    </p:set>
                                    <p:anim calcmode="lin" valueType="num">
                                      <p:cBhvr additive="base">
                                        <p:cTn id="22" dur="500"/>
                                        <p:tgtEl>
                                          <p:spTgt spid="382"/>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6"/>
          <p:cNvSpPr/>
          <p:nvPr/>
        </p:nvSpPr>
        <p:spPr>
          <a:xfrm>
            <a:off x="1557005" y="960500"/>
            <a:ext cx="25083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a:solidFill>
                  <a:srgbClr val="1B4367"/>
                </a:solidFill>
              </a:rPr>
              <a:t>Réservoir de régulation </a:t>
            </a:r>
          </a:p>
        </p:txBody>
      </p:sp>
      <p:sp>
        <p:nvSpPr>
          <p:cNvPr id="397" name="Google Shape;397;p26"/>
          <p:cNvSpPr txBox="1"/>
          <p:nvPr/>
        </p:nvSpPr>
        <p:spPr>
          <a:xfrm>
            <a:off x="935323" y="1316085"/>
            <a:ext cx="4872900" cy="646200"/>
          </a:xfrm>
          <a:prstGeom prst="rect">
            <a:avLst/>
          </a:prstGeom>
          <a:noFill/>
          <a:ln>
            <a:noFill/>
          </a:ln>
        </p:spPr>
        <p:txBody>
          <a:bodyPr spcFirstLastPara="1" wrap="square" lIns="68575" tIns="34275" rIns="68575" bIns="34275" anchor="t" anchorCtr="0">
            <a:noAutofit/>
          </a:bodyPr>
          <a:lstStyle/>
          <a:p>
            <a:pPr marL="457200" marR="0" lvl="0" indent="-304800" algn="l" rtl="0">
              <a:lnSpc>
                <a:spcPct val="200000"/>
              </a:lnSpc>
              <a:spcBef>
                <a:spcPts val="0"/>
              </a:spcBef>
              <a:spcAft>
                <a:spcPts val="0"/>
              </a:spcAft>
              <a:buClr>
                <a:srgbClr val="3F3F3F"/>
              </a:buClr>
              <a:buSzPts val="1200"/>
              <a:buFont typeface="Arial"/>
              <a:buChar char="-"/>
            </a:pPr>
            <a:r>
              <a:rPr lang="zh-CN" sz="1200">
                <a:solidFill>
                  <a:srgbClr val="3F3F3F"/>
                </a:solidFill>
              </a:rPr>
              <a:t>2 réservoirs de 300 m3 au centre-ville;</a:t>
            </a:r>
            <a:endParaRPr sz="1200">
              <a:solidFill>
                <a:srgbClr val="3F3F3F"/>
              </a:solidFill>
            </a:endParaRPr>
          </a:p>
          <a:p>
            <a:pPr marL="457200" marR="0" lvl="0" indent="-304800" algn="l" rtl="0">
              <a:lnSpc>
                <a:spcPct val="200000"/>
              </a:lnSpc>
              <a:spcBef>
                <a:spcPts val="0"/>
              </a:spcBef>
              <a:spcAft>
                <a:spcPts val="0"/>
              </a:spcAft>
              <a:buClr>
                <a:srgbClr val="3F3F3F"/>
              </a:buClr>
              <a:buSzPts val="1200"/>
              <a:buFont typeface="Arial"/>
              <a:buChar char="-"/>
            </a:pPr>
            <a:r>
              <a:rPr lang="zh-CN" sz="1200">
                <a:solidFill>
                  <a:srgbClr val="3F3F3F"/>
                </a:solidFill>
              </a:rPr>
              <a:t>Diminuer le débit du pic;</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Diminuer les dimension des canaux à l’aval.</a:t>
            </a:r>
            <a:endParaRPr sz="1200">
              <a:solidFill>
                <a:srgbClr val="3F3F3F"/>
              </a:solidFill>
            </a:endParaRPr>
          </a:p>
          <a:p>
            <a:pPr marL="457200" marR="0" lvl="0" indent="0" algn="l" rtl="0">
              <a:lnSpc>
                <a:spcPct val="200000"/>
              </a:lnSpc>
              <a:spcBef>
                <a:spcPts val="0"/>
              </a:spcBef>
              <a:spcAft>
                <a:spcPts val="0"/>
              </a:spcAft>
              <a:buNone/>
            </a:pPr>
            <a:endParaRPr sz="1200">
              <a:solidFill>
                <a:srgbClr val="3F3F3F"/>
              </a:solidFill>
            </a:endParaRPr>
          </a:p>
        </p:txBody>
      </p:sp>
      <p:sp>
        <p:nvSpPr>
          <p:cNvPr id="398" name="Google Shape;398;p26"/>
          <p:cNvSpPr txBox="1"/>
          <p:nvPr/>
        </p:nvSpPr>
        <p:spPr>
          <a:xfrm>
            <a:off x="709363" y="309775"/>
            <a:ext cx="48072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1700" b="1">
                <a:solidFill>
                  <a:srgbClr val="1B4367"/>
                </a:solidFill>
              </a:rPr>
              <a:t>Les méthodes appliqués à Shenzhen</a:t>
            </a:r>
          </a:p>
        </p:txBody>
      </p:sp>
      <p:cxnSp>
        <p:nvCxnSpPr>
          <p:cNvPr id="399" name="Google Shape;399;p26"/>
          <p:cNvCxnSpPr/>
          <p:nvPr/>
        </p:nvCxnSpPr>
        <p:spPr>
          <a:xfrm>
            <a:off x="774478" y="657417"/>
            <a:ext cx="480300" cy="0"/>
          </a:xfrm>
          <a:prstGeom prst="straightConnector1">
            <a:avLst/>
          </a:prstGeom>
          <a:noFill/>
          <a:ln w="9525" cap="flat" cmpd="sng">
            <a:solidFill>
              <a:srgbClr val="1B4367"/>
            </a:solidFill>
            <a:prstDash val="solid"/>
            <a:miter lim="800000"/>
            <a:headEnd type="none" w="sm" len="sm"/>
            <a:tailEnd type="none" w="sm" len="sm"/>
          </a:ln>
        </p:spPr>
      </p:cxnSp>
      <p:grpSp>
        <p:nvGrpSpPr>
          <p:cNvPr id="400" name="Google Shape;400;p26"/>
          <p:cNvGrpSpPr/>
          <p:nvPr/>
        </p:nvGrpSpPr>
        <p:grpSpPr>
          <a:xfrm>
            <a:off x="962564" y="942567"/>
            <a:ext cx="448153" cy="368519"/>
            <a:chOff x="5630584" y="966369"/>
            <a:chExt cx="476100" cy="391500"/>
          </a:xfrm>
        </p:grpSpPr>
        <p:sp>
          <p:nvSpPr>
            <p:cNvPr id="401" name="Google Shape;401;p26"/>
            <p:cNvSpPr/>
            <p:nvPr/>
          </p:nvSpPr>
          <p:spPr>
            <a:xfrm>
              <a:off x="5673454" y="966369"/>
              <a:ext cx="391500" cy="3915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402" name="Google Shape;402;p26"/>
            <p:cNvSpPr txBox="1"/>
            <p:nvPr/>
          </p:nvSpPr>
          <p:spPr>
            <a:xfrm>
              <a:off x="5630584" y="1004389"/>
              <a:ext cx="476100" cy="34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500">
                  <a:solidFill>
                    <a:schemeClr val="lt1"/>
                  </a:solidFill>
                  <a:latin typeface="Arial"/>
                  <a:ea typeface="Arial"/>
                  <a:cs typeface="Arial"/>
                  <a:sym typeface="Arial"/>
                </a:rPr>
                <a:t>0</a:t>
              </a:r>
              <a:r>
                <a:rPr lang="zh-CN" sz="1500">
                  <a:solidFill>
                    <a:schemeClr val="lt1"/>
                  </a:solidFill>
                </a:rPr>
                <a:t>2</a:t>
              </a:r>
              <a:endParaRPr sz="1500">
                <a:solidFill>
                  <a:schemeClr val="lt1"/>
                </a:solidFill>
                <a:latin typeface="Arial"/>
                <a:ea typeface="Arial"/>
                <a:cs typeface="Arial"/>
                <a:sym typeface="Arial"/>
              </a:endParaRPr>
            </a:p>
          </p:txBody>
        </p:sp>
      </p:grpSp>
      <p:sp>
        <p:nvSpPr>
          <p:cNvPr id="403" name="Google Shape;403;p26"/>
          <p:cNvSpPr txBox="1"/>
          <p:nvPr/>
        </p:nvSpPr>
        <p:spPr>
          <a:xfrm>
            <a:off x="-99400" y="4668350"/>
            <a:ext cx="5005200" cy="6573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Clr>
                <a:schemeClr val="dk1"/>
              </a:buClr>
              <a:buSzPts val="1100"/>
              <a:buFont typeface="Arial"/>
              <a:buNone/>
            </a:pPr>
            <a:r>
              <a:rPr lang="zh-CN" sz="1000">
                <a:solidFill>
                  <a:srgbClr val="3F3F3F"/>
                </a:solidFill>
              </a:rPr>
              <a:t>&lt;Development of urbain drainage and flood control scheme based on modeling analysis taking Shenzhen Futian River as an example&gt;</a:t>
            </a:r>
            <a:endParaRPr sz="1000">
              <a:solidFill>
                <a:srgbClr val="3F3F3F"/>
              </a:solidFill>
            </a:endParaRPr>
          </a:p>
          <a:p>
            <a:pPr marL="0" lvl="0" indent="0" algn="r" rtl="0">
              <a:spcBef>
                <a:spcPts val="0"/>
              </a:spcBef>
              <a:spcAft>
                <a:spcPts val="0"/>
              </a:spcAft>
              <a:buNone/>
            </a:pPr>
            <a:endParaRPr sz="1000" b="1">
              <a:solidFill>
                <a:srgbClr val="1B4367"/>
              </a:solidFill>
            </a:endParaRPr>
          </a:p>
        </p:txBody>
      </p:sp>
      <p:pic>
        <p:nvPicPr>
          <p:cNvPr id="404" name="Google Shape;404;p26"/>
          <p:cNvPicPr preferRelativeResize="0"/>
          <p:nvPr/>
        </p:nvPicPr>
        <p:blipFill>
          <a:blip r:embed="rId3"/>
          <a:stretch>
            <a:fillRect/>
          </a:stretch>
        </p:blipFill>
        <p:spPr>
          <a:xfrm>
            <a:off x="1104550" y="2520475"/>
            <a:ext cx="3832343" cy="1840200"/>
          </a:xfrm>
          <a:prstGeom prst="rect">
            <a:avLst/>
          </a:prstGeom>
          <a:noFill/>
          <a:ln>
            <a:noFill/>
          </a:ln>
        </p:spPr>
      </p:pic>
      <p:pic>
        <p:nvPicPr>
          <p:cNvPr id="405" name="Google Shape;405;p26"/>
          <p:cNvPicPr preferRelativeResize="0"/>
          <p:nvPr/>
        </p:nvPicPr>
        <p:blipFill>
          <a:blip r:embed="rId4"/>
          <a:stretch>
            <a:fillRect/>
          </a:stretch>
        </p:blipFill>
        <p:spPr>
          <a:xfrm>
            <a:off x="6632550" y="386325"/>
            <a:ext cx="2247125" cy="2667546"/>
          </a:xfrm>
          <a:prstGeom prst="rect">
            <a:avLst/>
          </a:prstGeom>
          <a:noFill/>
          <a:ln>
            <a:noFill/>
          </a:ln>
        </p:spPr>
      </p:pic>
      <p:sp>
        <p:nvSpPr>
          <p:cNvPr id="406" name="Google Shape;406;p26"/>
          <p:cNvSpPr txBox="1"/>
          <p:nvPr/>
        </p:nvSpPr>
        <p:spPr>
          <a:xfrm>
            <a:off x="6383450" y="3123375"/>
            <a:ext cx="2508300" cy="3684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zh-CN" sz="1000">
                <a:solidFill>
                  <a:srgbClr val="3F3F3F"/>
                </a:solidFill>
              </a:rPr>
              <a:t>Localisation des réservoirs </a:t>
            </a:r>
            <a:endParaRPr sz="1000"/>
          </a:p>
        </p:txBody>
      </p:sp>
      <p:sp>
        <p:nvSpPr>
          <p:cNvPr id="407" name="Google Shape;407;p26"/>
          <p:cNvSpPr txBox="1"/>
          <p:nvPr/>
        </p:nvSpPr>
        <p:spPr>
          <a:xfrm>
            <a:off x="1821425" y="4422825"/>
            <a:ext cx="3003600" cy="403800"/>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zh-CN" sz="1000">
                <a:solidFill>
                  <a:srgbClr val="3F3F3F"/>
                </a:solidFill>
              </a:rPr>
              <a:t>Comparaison des champs d'inondation</a:t>
            </a:r>
            <a:endParaRPr sz="1000"/>
          </a:p>
        </p:txBody>
      </p:sp>
      <p:grpSp>
        <p:nvGrpSpPr>
          <p:cNvPr id="3" name="Grouper 2"/>
          <p:cNvGrpSpPr/>
          <p:nvPr/>
        </p:nvGrpSpPr>
        <p:grpSpPr>
          <a:xfrm>
            <a:off x="5360035" y="3662045"/>
            <a:ext cx="3425825" cy="1059815"/>
            <a:chOff x="8441" y="5767"/>
            <a:chExt cx="5395" cy="1669"/>
          </a:xfrm>
        </p:grpSpPr>
        <p:grpSp>
          <p:nvGrpSpPr>
            <p:cNvPr id="408" name="Google Shape;408;p26"/>
            <p:cNvGrpSpPr/>
            <p:nvPr/>
          </p:nvGrpSpPr>
          <p:grpSpPr>
            <a:xfrm>
              <a:off x="8441" y="5767"/>
              <a:ext cx="4801" cy="580"/>
              <a:chOff x="5360064" y="3661792"/>
              <a:chExt cx="3048641" cy="368519"/>
            </a:xfrm>
          </p:grpSpPr>
          <p:sp>
            <p:nvSpPr>
              <p:cNvPr id="409" name="Google Shape;409;p26"/>
              <p:cNvSpPr/>
              <p:nvPr/>
            </p:nvSpPr>
            <p:spPr>
              <a:xfrm>
                <a:off x="5900405" y="3703700"/>
                <a:ext cx="2508300" cy="2847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a:t>Renforcement des gestion </a:t>
                </a:r>
              </a:p>
            </p:txBody>
          </p:sp>
          <p:grpSp>
            <p:nvGrpSpPr>
              <p:cNvPr id="410" name="Google Shape;410;p26"/>
              <p:cNvGrpSpPr/>
              <p:nvPr/>
            </p:nvGrpSpPr>
            <p:grpSpPr>
              <a:xfrm>
                <a:off x="5360064" y="3661792"/>
                <a:ext cx="448153" cy="368519"/>
                <a:chOff x="5630584" y="966369"/>
                <a:chExt cx="476100" cy="391500"/>
              </a:xfrm>
            </p:grpSpPr>
            <p:sp>
              <p:nvSpPr>
                <p:cNvPr id="411" name="Google Shape;411;p26"/>
                <p:cNvSpPr/>
                <p:nvPr/>
              </p:nvSpPr>
              <p:spPr>
                <a:xfrm>
                  <a:off x="5673454" y="966369"/>
                  <a:ext cx="391500" cy="3915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412" name="Google Shape;412;p26"/>
                <p:cNvSpPr txBox="1"/>
                <p:nvPr/>
              </p:nvSpPr>
              <p:spPr>
                <a:xfrm>
                  <a:off x="5630584" y="1004389"/>
                  <a:ext cx="476100" cy="34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500">
                      <a:solidFill>
                        <a:schemeClr val="lt1"/>
                      </a:solidFill>
                      <a:latin typeface="Arial"/>
                      <a:ea typeface="Arial"/>
                      <a:cs typeface="Arial"/>
                      <a:sym typeface="Arial"/>
                    </a:rPr>
                    <a:t>0</a:t>
                  </a:r>
                  <a:r>
                    <a:rPr lang="zh-CN" sz="1500">
                      <a:solidFill>
                        <a:schemeClr val="lt1"/>
                      </a:solidFill>
                    </a:rPr>
                    <a:t>3</a:t>
                  </a:r>
                  <a:endParaRPr sz="1500">
                    <a:solidFill>
                      <a:schemeClr val="lt1"/>
                    </a:solidFill>
                    <a:latin typeface="Arial"/>
                    <a:ea typeface="Arial"/>
                    <a:cs typeface="Arial"/>
                    <a:sym typeface="Arial"/>
                  </a:endParaRPr>
                </a:p>
              </p:txBody>
            </p:sp>
          </p:grpSp>
        </p:grpSp>
        <p:sp>
          <p:nvSpPr>
            <p:cNvPr id="2" name="Google Shape;397;p26"/>
            <p:cNvSpPr txBox="1"/>
            <p:nvPr/>
          </p:nvSpPr>
          <p:spPr>
            <a:xfrm>
              <a:off x="8626" y="6418"/>
              <a:ext cx="5211" cy="1018"/>
            </a:xfrm>
            <a:prstGeom prst="rect">
              <a:avLst/>
            </a:prstGeom>
            <a:noFill/>
            <a:ln>
              <a:noFill/>
            </a:ln>
          </p:spPr>
          <p:txBody>
            <a:bodyPr spcFirstLastPara="1" wrap="square" lIns="68575" tIns="34275" rIns="68575" bIns="34275" anchor="t" anchorCtr="0">
              <a:noAutofit/>
            </a:bodyPr>
            <a:lstStyle/>
            <a:p>
              <a:pPr marL="457200" marR="0" lvl="0" indent="0" algn="l" rtl="0">
                <a:lnSpc>
                  <a:spcPct val="200000"/>
                </a:lnSpc>
                <a:spcBef>
                  <a:spcPts val="0"/>
                </a:spcBef>
                <a:spcAft>
                  <a:spcPts val="0"/>
                </a:spcAft>
                <a:buNone/>
              </a:pPr>
              <a:r>
                <a:rPr lang="en-US" sz="1200">
                  <a:solidFill>
                    <a:srgbClr val="3F3F3F"/>
                  </a:solidFill>
                </a:rPr>
                <a:t>-   Standard de construction </a:t>
              </a:r>
            </a:p>
            <a:p>
              <a:pPr marL="457200" marR="0" lvl="0" indent="0" algn="l" rtl="0">
                <a:lnSpc>
                  <a:spcPct val="200000"/>
                </a:lnSpc>
                <a:spcBef>
                  <a:spcPts val="0"/>
                </a:spcBef>
                <a:spcAft>
                  <a:spcPts val="0"/>
                </a:spcAft>
                <a:buNone/>
              </a:pPr>
              <a:r>
                <a:rPr lang="en-US" sz="1200">
                  <a:solidFill>
                    <a:srgbClr val="3F3F3F"/>
                  </a:solidFill>
                </a:rPr>
                <a:t>-    M</a:t>
              </a:r>
              <a:r>
                <a:rPr lang="zh-CN" altLang="en-US" sz="1200">
                  <a:solidFill>
                    <a:srgbClr val="3F3F3F"/>
                  </a:solidFill>
                  <a:ea typeface="宋体" charset="0"/>
                </a:rPr>
                <a:t>é</a:t>
              </a:r>
              <a:r>
                <a:rPr lang="en-US" altLang="zh-CN" sz="1200">
                  <a:solidFill>
                    <a:srgbClr val="3F3F3F"/>
                  </a:solidFill>
                  <a:ea typeface="宋体" charset="0"/>
                </a:rPr>
                <a:t>canisme d'urgence</a:t>
              </a:r>
            </a:p>
          </p:txBody>
        </p:sp>
      </p:grpSp>
    </p:spTree>
  </p:cSld>
  <p:clrMapOvr>
    <a:masterClrMapping/>
  </p:clrMapOvr>
  <mc:AlternateContent xmlns:mc="http://schemas.openxmlformats.org/markup-compatibility/2006" xmlns:p14="http://schemas.microsoft.com/office/powerpoint/2010/main">
    <mc:Choice Requires="p14">
      <p:transition spd="slow" p14:dur="11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98"/>
                                        </p:tgtEl>
                                        <p:attrNameLst>
                                          <p:attrName>style.visibility</p:attrName>
                                        </p:attrNameLst>
                                      </p:cBhvr>
                                      <p:to>
                                        <p:strVal val="visible"/>
                                      </p:to>
                                    </p:set>
                                    <p:animEffect transition="in" filter="fade">
                                      <p:cBhvr>
                                        <p:cTn id="7" dur="500"/>
                                        <p:tgtEl>
                                          <p:spTgt spid="39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99"/>
                                        </p:tgtEl>
                                        <p:attrNameLst>
                                          <p:attrName>style.visibility</p:attrName>
                                        </p:attrNameLst>
                                      </p:cBhvr>
                                      <p:to>
                                        <p:strVal val="visible"/>
                                      </p:to>
                                    </p:set>
                                    <p:animEffect transition="in" filter="fade">
                                      <p:cBhvr>
                                        <p:cTn id="11" dur="300"/>
                                        <p:tgtEl>
                                          <p:spTgt spid="399"/>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96"/>
                                        </p:tgtEl>
                                        <p:attrNameLst>
                                          <p:attrName>style.visibility</p:attrName>
                                        </p:attrNameLst>
                                      </p:cBhvr>
                                      <p:to>
                                        <p:strVal val="visible"/>
                                      </p:to>
                                    </p:set>
                                    <p:anim calcmode="lin" valueType="num">
                                      <p:cBhvr additive="base">
                                        <p:cTn id="15" dur="500"/>
                                        <p:tgtEl>
                                          <p:spTgt spid="396"/>
                                        </p:tgtEl>
                                        <p:attrNameLst>
                                          <p:attrName>ppt_x</p:attrName>
                                        </p:attrNameLst>
                                      </p:cBhvr>
                                      <p:tavLst>
                                        <p:tav tm="0">
                                          <p:val>
                                            <p:strVal val="#ppt_x-1"/>
                                          </p:val>
                                        </p:tav>
                                        <p:tav tm="100000">
                                          <p:val>
                                            <p:strVal val="#ppt_x"/>
                                          </p:val>
                                        </p:tav>
                                      </p:tavLst>
                                    </p:anim>
                                  </p:childTnLst>
                                </p:cTn>
                              </p:par>
                              <p:par>
                                <p:cTn id="16" presetID="2" presetClass="entr" presetSubtype="8" fill="hold" nodeType="withEffect">
                                  <p:stCondLst>
                                    <p:cond delay="0"/>
                                  </p:stCondLst>
                                  <p:childTnLst>
                                    <p:set>
                                      <p:cBhvr>
                                        <p:cTn id="17" dur="1" fill="hold">
                                          <p:stCondLst>
                                            <p:cond delay="0"/>
                                          </p:stCondLst>
                                        </p:cTn>
                                        <p:tgtEl>
                                          <p:spTgt spid="397"/>
                                        </p:tgtEl>
                                        <p:attrNameLst>
                                          <p:attrName>style.visibility</p:attrName>
                                        </p:attrNameLst>
                                      </p:cBhvr>
                                      <p:to>
                                        <p:strVal val="visible"/>
                                      </p:to>
                                    </p:set>
                                    <p:anim calcmode="lin" valueType="num">
                                      <p:cBhvr additive="base">
                                        <p:cTn id="18" dur="500"/>
                                        <p:tgtEl>
                                          <p:spTgt spid="397"/>
                                        </p:tgtEl>
                                        <p:attrNameLst>
                                          <p:attrName>ppt_x</p:attrName>
                                        </p:attrNameLst>
                                      </p:cBhvr>
                                      <p:tavLst>
                                        <p:tav tm="0">
                                          <p:val>
                                            <p:strVal val="#ppt_x-1"/>
                                          </p:val>
                                        </p:tav>
                                        <p:tav tm="100000">
                                          <p:val>
                                            <p:strVal val="#ppt_x"/>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494"/>
        <p:cNvGrpSpPr/>
        <p:nvPr/>
      </p:nvGrpSpPr>
      <p:grpSpPr>
        <a:xfrm>
          <a:off x="0" y="0"/>
          <a:ext cx="0" cy="0"/>
          <a:chOff x="0" y="0"/>
          <a:chExt cx="0" cy="0"/>
        </a:xfrm>
      </p:grpSpPr>
      <p:sp>
        <p:nvSpPr>
          <p:cNvPr id="495" name="Google Shape;495;p32"/>
          <p:cNvSpPr txBox="1"/>
          <p:nvPr/>
        </p:nvSpPr>
        <p:spPr>
          <a:xfrm>
            <a:off x="2486093" y="2036331"/>
            <a:ext cx="4171800" cy="5925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sz="3400" b="1">
                <a:solidFill>
                  <a:srgbClr val="1B4367"/>
                </a:solidFill>
              </a:rPr>
              <a:t>Japon</a:t>
            </a:r>
          </a:p>
        </p:txBody>
      </p:sp>
      <p:sp>
        <p:nvSpPr>
          <p:cNvPr id="496" name="Google Shape;496;p32"/>
          <p:cNvSpPr txBox="1"/>
          <p:nvPr/>
        </p:nvSpPr>
        <p:spPr>
          <a:xfrm>
            <a:off x="2387700" y="2758450"/>
            <a:ext cx="4368600" cy="780900"/>
          </a:xfrm>
          <a:prstGeom prst="rect">
            <a:avLst/>
          </a:prstGeom>
          <a:noFill/>
          <a:ln>
            <a:noFill/>
          </a:ln>
        </p:spPr>
        <p:txBody>
          <a:bodyPr spcFirstLastPara="1" wrap="square" lIns="68575" tIns="34275" rIns="68575" bIns="34275" anchor="t" anchorCtr="0">
            <a:noAutofit/>
          </a:bodyPr>
          <a:lstStyle/>
          <a:p>
            <a:pPr marL="0" marR="0" lvl="0" indent="0" algn="ctr" rtl="0">
              <a:lnSpc>
                <a:spcPct val="115000"/>
              </a:lnSpc>
              <a:spcBef>
                <a:spcPts val="0"/>
              </a:spcBef>
              <a:spcAft>
                <a:spcPts val="0"/>
              </a:spcAft>
              <a:buNone/>
            </a:pPr>
            <a:r>
              <a:rPr lang="zh-CN" sz="2400">
                <a:solidFill>
                  <a:srgbClr val="3F3F3F"/>
                </a:solidFill>
              </a:rPr>
              <a:t>Des méthodes à  l'étranger</a:t>
            </a:r>
            <a:endParaRPr sz="2400">
              <a:solidFill>
                <a:srgbClr val="3F3F3F"/>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33"/>
          <p:cNvSpPr/>
          <p:nvPr/>
        </p:nvSpPr>
        <p:spPr>
          <a:xfrm>
            <a:off x="4972759" y="1033692"/>
            <a:ext cx="4171200" cy="2402700"/>
          </a:xfrm>
          <a:prstGeom prst="rect">
            <a:avLst/>
          </a:prstGeom>
          <a:solidFill>
            <a:srgbClr val="1B436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503" name="Google Shape;503;p33"/>
          <p:cNvSpPr txBox="1"/>
          <p:nvPr/>
        </p:nvSpPr>
        <p:spPr>
          <a:xfrm>
            <a:off x="4972825" y="1094925"/>
            <a:ext cx="4171200" cy="23415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None/>
            </a:pPr>
            <a:r>
              <a:rPr lang="zh-CN" sz="1200">
                <a:solidFill>
                  <a:schemeClr val="lt1"/>
                </a:solidFill>
              </a:rPr>
              <a:t>«projet de drainage extérieur du cercle de la capitale»</a:t>
            </a:r>
            <a:endParaRPr sz="1200">
              <a:solidFill>
                <a:schemeClr val="lt1"/>
              </a:solidFill>
            </a:endParaRPr>
          </a:p>
          <a:p>
            <a:pPr marL="0" marR="0" lvl="0" indent="0" algn="l" rtl="0">
              <a:lnSpc>
                <a:spcPct val="150000"/>
              </a:lnSpc>
              <a:spcBef>
                <a:spcPts val="0"/>
              </a:spcBef>
              <a:spcAft>
                <a:spcPts val="0"/>
              </a:spcAft>
              <a:buNone/>
            </a:pPr>
            <a:endParaRPr sz="1000">
              <a:solidFill>
                <a:schemeClr val="lt1"/>
              </a:solidFill>
            </a:endParaRPr>
          </a:p>
          <a:p>
            <a:pPr marL="0" marR="0" lvl="0" indent="0" algn="just" rtl="0">
              <a:lnSpc>
                <a:spcPct val="150000"/>
              </a:lnSpc>
              <a:spcBef>
                <a:spcPts val="0"/>
              </a:spcBef>
              <a:spcAft>
                <a:spcPts val="0"/>
              </a:spcAft>
              <a:buNone/>
            </a:pPr>
            <a:r>
              <a:rPr lang="zh-CN" sz="1200">
                <a:solidFill>
                  <a:schemeClr val="lt1"/>
                </a:solidFill>
              </a:rPr>
              <a:t>Le projet consiste principalement en un pipeline souterrain d’une longueur totale de 6,3 km et d’un diamètre intérieur de 10 m, de cinq fosses de stockage d’un volume d’environ 42 000 mètres cubes et d’un réservoir artificiel souterrain.</a:t>
            </a:r>
            <a:r>
              <a:rPr lang="zh-CN" sz="1200">
                <a:solidFill>
                  <a:schemeClr val="lt1"/>
                </a:solidFill>
                <a:latin typeface="Arial"/>
                <a:ea typeface="Arial"/>
                <a:cs typeface="Arial"/>
                <a:sym typeface="Arial"/>
              </a:rPr>
              <a:t> Le réservoir a un volume de plusieurs centaines de milliers de mètres cubes.</a:t>
            </a:r>
            <a:endParaRPr sz="1200">
              <a:solidFill>
                <a:schemeClr val="lt1"/>
              </a:solidFill>
              <a:latin typeface="Arial"/>
              <a:ea typeface="Arial"/>
              <a:cs typeface="Arial"/>
              <a:sym typeface="Arial"/>
            </a:endParaRPr>
          </a:p>
        </p:txBody>
      </p:sp>
      <p:sp>
        <p:nvSpPr>
          <p:cNvPr id="504" name="Google Shape;504;p33"/>
          <p:cNvSpPr/>
          <p:nvPr/>
        </p:nvSpPr>
        <p:spPr>
          <a:xfrm>
            <a:off x="1204070" y="3685791"/>
            <a:ext cx="1574700" cy="2847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b="1" dirty="0">
                <a:solidFill>
                  <a:srgbClr val="1B4367"/>
                </a:solidFill>
              </a:rPr>
              <a:t>L’inspiration</a:t>
            </a:r>
            <a:endParaRPr dirty="0"/>
          </a:p>
        </p:txBody>
      </p:sp>
      <p:sp>
        <p:nvSpPr>
          <p:cNvPr id="505" name="Google Shape;505;p33"/>
          <p:cNvSpPr txBox="1"/>
          <p:nvPr/>
        </p:nvSpPr>
        <p:spPr>
          <a:xfrm>
            <a:off x="1204075" y="3970975"/>
            <a:ext cx="7347000" cy="8289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None/>
            </a:pPr>
            <a:r>
              <a:rPr lang="zh-CN" sz="1200" dirty="0">
                <a:solidFill>
                  <a:srgbClr val="3F3F3F"/>
                </a:solidFill>
              </a:rPr>
              <a:t>D’une part, nous attachons de l’importance à la planification urbaine.</a:t>
            </a:r>
            <a:endParaRPr sz="1200" dirty="0">
              <a:solidFill>
                <a:srgbClr val="3F3F3F"/>
              </a:solidFill>
            </a:endParaRPr>
          </a:p>
          <a:p>
            <a:pPr marL="0" marR="0" lvl="0" indent="0" algn="l" rtl="0">
              <a:lnSpc>
                <a:spcPct val="150000"/>
              </a:lnSpc>
              <a:spcBef>
                <a:spcPts val="0"/>
              </a:spcBef>
              <a:spcAft>
                <a:spcPts val="0"/>
              </a:spcAft>
              <a:buNone/>
            </a:pPr>
            <a:r>
              <a:rPr lang="zh-CN" sz="1200" dirty="0">
                <a:solidFill>
                  <a:srgbClr val="3F3F3F"/>
                </a:solidFill>
              </a:rPr>
              <a:t>D'autre part, il devrait investir beaucoup, accorder une importance particulière à la construction et à la gestion des installations d'égout et construire des installations de drainage urbaines plus parfaites.</a:t>
            </a:r>
            <a:endParaRPr sz="1200" dirty="0">
              <a:solidFill>
                <a:srgbClr val="3F3F3F"/>
              </a:solidFill>
            </a:endParaRPr>
          </a:p>
        </p:txBody>
      </p:sp>
      <p:sp>
        <p:nvSpPr>
          <p:cNvPr id="506" name="Google Shape;506;p33"/>
          <p:cNvSpPr/>
          <p:nvPr/>
        </p:nvSpPr>
        <p:spPr>
          <a:xfrm>
            <a:off x="806117" y="3671792"/>
            <a:ext cx="368519" cy="368519"/>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507" name="Google Shape;507;p33"/>
          <p:cNvSpPr txBox="1"/>
          <p:nvPr/>
        </p:nvSpPr>
        <p:spPr>
          <a:xfrm>
            <a:off x="709386" y="309785"/>
            <a:ext cx="22617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Japon</a:t>
            </a:r>
            <a:endParaRPr sz="2400"/>
          </a:p>
        </p:txBody>
      </p:sp>
      <p:cxnSp>
        <p:nvCxnSpPr>
          <p:cNvPr id="508" name="Google Shape;508;p33"/>
          <p:cNvCxnSpPr/>
          <p:nvPr/>
        </p:nvCxnSpPr>
        <p:spPr>
          <a:xfrm rot="10800000" flipH="1">
            <a:off x="762892" y="697920"/>
            <a:ext cx="1065900" cy="16800"/>
          </a:xfrm>
          <a:prstGeom prst="straightConnector1">
            <a:avLst/>
          </a:prstGeom>
          <a:noFill/>
          <a:ln w="9525" cap="flat" cmpd="sng">
            <a:solidFill>
              <a:srgbClr val="1B4367"/>
            </a:solidFill>
            <a:prstDash val="solid"/>
            <a:miter lim="800000"/>
            <a:headEnd type="none" w="sm" len="sm"/>
            <a:tailEnd type="none" w="sm" len="sm"/>
          </a:ln>
        </p:spPr>
      </p:cxnSp>
      <p:pic>
        <p:nvPicPr>
          <p:cNvPr id="509" name="Google Shape;509;p33"/>
          <p:cNvPicPr preferRelativeResize="0"/>
          <p:nvPr/>
        </p:nvPicPr>
        <p:blipFill>
          <a:blip r:embed="rId3"/>
          <a:stretch>
            <a:fillRect/>
          </a:stretch>
        </p:blipFill>
        <p:spPr>
          <a:xfrm>
            <a:off x="0" y="1033700"/>
            <a:ext cx="4972800" cy="2402700"/>
          </a:xfrm>
          <a:prstGeom prst="rect">
            <a:avLst/>
          </a:prstGeom>
          <a:noFill/>
          <a:ln>
            <a:noFill/>
          </a:ln>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4"/>
                                        </p:tgtEl>
                                        <p:attrNameLst>
                                          <p:attrName>style.visibility</p:attrName>
                                        </p:attrNameLst>
                                      </p:cBhvr>
                                      <p:to>
                                        <p:strVal val="visible"/>
                                      </p:to>
                                    </p:set>
                                    <p:animEffect transition="in" filter="fade">
                                      <p:cBhvr>
                                        <p:cTn id="7" dur="500"/>
                                        <p:tgtEl>
                                          <p:spTgt spid="5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05"/>
                                        </p:tgtEl>
                                        <p:attrNameLst>
                                          <p:attrName>style.visibility</p:attrName>
                                        </p:attrNameLst>
                                      </p:cBhvr>
                                      <p:to>
                                        <p:strVal val="visible"/>
                                      </p:to>
                                    </p:set>
                                    <p:animEffect transition="in" filter="fade">
                                      <p:cBhvr>
                                        <p:cTn id="12" dur="500"/>
                                        <p:tgtEl>
                                          <p:spTgt spid="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 grpId="0"/>
      <p:bldP spid="50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514"/>
        <p:cNvGrpSpPr/>
        <p:nvPr/>
      </p:nvGrpSpPr>
      <p:grpSpPr>
        <a:xfrm>
          <a:off x="0" y="0"/>
          <a:ext cx="0" cy="0"/>
          <a:chOff x="0" y="0"/>
          <a:chExt cx="0" cy="0"/>
        </a:xfrm>
      </p:grpSpPr>
      <p:sp>
        <p:nvSpPr>
          <p:cNvPr id="515" name="Google Shape;515;p34"/>
          <p:cNvSpPr/>
          <p:nvPr/>
        </p:nvSpPr>
        <p:spPr>
          <a:xfrm>
            <a:off x="3819635" y="1089058"/>
            <a:ext cx="1500000" cy="15000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516" name="Google Shape;516;p34"/>
          <p:cNvSpPr txBox="1"/>
          <p:nvPr/>
        </p:nvSpPr>
        <p:spPr>
          <a:xfrm>
            <a:off x="2483768" y="2709756"/>
            <a:ext cx="4171800" cy="5925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sz="3400" b="1">
                <a:solidFill>
                  <a:srgbClr val="1B4367"/>
                </a:solidFill>
              </a:rPr>
              <a:t>Perspective</a:t>
            </a:r>
          </a:p>
        </p:txBody>
      </p:sp>
      <p:sp>
        <p:nvSpPr>
          <p:cNvPr id="517" name="Google Shape;517;p34"/>
          <p:cNvSpPr txBox="1"/>
          <p:nvPr/>
        </p:nvSpPr>
        <p:spPr>
          <a:xfrm>
            <a:off x="3713476" y="1575042"/>
            <a:ext cx="1732800" cy="838800"/>
          </a:xfrm>
          <a:prstGeom prst="rect">
            <a:avLst/>
          </a:prstGeom>
          <a:noFill/>
          <a:ln>
            <a:noFill/>
          </a:ln>
        </p:spPr>
        <p:txBody>
          <a:bodyPr spcFirstLastPara="1" wrap="square" lIns="68575" tIns="34275" rIns="68575" bIns="34275" anchor="t" anchorCtr="0">
            <a:noAutofit/>
          </a:bodyPr>
          <a:lstStyle/>
          <a:p>
            <a:pPr marL="0" marR="0" lvl="0" indent="0" algn="ctr" rtl="0">
              <a:lnSpc>
                <a:spcPct val="56000"/>
              </a:lnSpc>
              <a:spcBef>
                <a:spcPts val="0"/>
              </a:spcBef>
              <a:spcAft>
                <a:spcPts val="0"/>
              </a:spcAft>
              <a:buNone/>
            </a:pPr>
            <a:r>
              <a:rPr lang="zh-CN" sz="5400">
                <a:solidFill>
                  <a:schemeClr val="lt1"/>
                </a:solidFill>
                <a:latin typeface="Arial"/>
                <a:ea typeface="Arial"/>
                <a:cs typeface="Arial"/>
                <a:sym typeface="Arial"/>
              </a:rPr>
              <a:t>04</a:t>
            </a:r>
            <a:endParaRPr sz="5400">
              <a:solidFill>
                <a:schemeClr val="lt1"/>
              </a:solidFill>
              <a:latin typeface="Arial"/>
              <a:ea typeface="Arial"/>
              <a:cs typeface="Arial"/>
              <a:sym typeface="Arial"/>
            </a:endParaRPr>
          </a:p>
          <a:p>
            <a:pPr marL="0" marR="0" lvl="0" indent="0" algn="ctr" rtl="0">
              <a:lnSpc>
                <a:spcPct val="125000"/>
              </a:lnSpc>
              <a:spcBef>
                <a:spcPts val="0"/>
              </a:spcBef>
              <a:spcAft>
                <a:spcPts val="0"/>
              </a:spcAft>
              <a:buNone/>
            </a:pPr>
            <a:endParaRPr sz="5400">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5"/>
                                        </p:tgtEl>
                                        <p:attrNameLst>
                                          <p:attrName>style.visibility</p:attrName>
                                        </p:attrNameLst>
                                      </p:cBhvr>
                                      <p:to>
                                        <p:strVal val="visible"/>
                                      </p:to>
                                    </p:set>
                                    <p:animEffect transition="in" filter="fade">
                                      <p:cBhvr>
                                        <p:cTn id="7" dur="600"/>
                                        <p:tgtEl>
                                          <p:spTgt spid="515"/>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517"/>
                                        </p:tgtEl>
                                        <p:attrNameLst>
                                          <p:attrName>style.visibility</p:attrName>
                                        </p:attrNameLst>
                                      </p:cBhvr>
                                      <p:to>
                                        <p:strVal val="visible"/>
                                      </p:to>
                                    </p:set>
                                    <p:anim calcmode="lin" valueType="num">
                                      <p:cBhvr additive="base">
                                        <p:cTn id="11" dur="500"/>
                                        <p:tgtEl>
                                          <p:spTgt spid="517"/>
                                        </p:tgtEl>
                                        <p:attrNameLst>
                                          <p:attrName>ppt_w</p:attrName>
                                        </p:attrNameLst>
                                      </p:cBhvr>
                                      <p:tavLst>
                                        <p:tav tm="0">
                                          <p:val>
                                            <p:fltVal val="0"/>
                                          </p:val>
                                        </p:tav>
                                        <p:tav tm="100000">
                                          <p:val>
                                            <p:strVal val="#ppt_w"/>
                                          </p:val>
                                        </p:tav>
                                      </p:tavLst>
                                    </p:anim>
                                    <p:anim calcmode="lin" valueType="num">
                                      <p:cBhvr additive="base">
                                        <p:cTn id="12" dur="500"/>
                                        <p:tgtEl>
                                          <p:spTgt spid="517"/>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516"/>
                                        </p:tgtEl>
                                        <p:attrNameLst>
                                          <p:attrName>style.visibility</p:attrName>
                                        </p:attrNameLst>
                                      </p:cBhvr>
                                      <p:to>
                                        <p:strVal val="visible"/>
                                      </p:to>
                                    </p:set>
                                    <p:animEffect transition="in" filter="fade">
                                      <p:cBhvr>
                                        <p:cTn id="16" dur="500"/>
                                        <p:tgtEl>
                                          <p:spTgt spid="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4" name="Google Shape;524;p35"/>
          <p:cNvSpPr/>
          <p:nvPr/>
        </p:nvSpPr>
        <p:spPr>
          <a:xfrm>
            <a:off x="709379" y="3228575"/>
            <a:ext cx="2109600" cy="284700"/>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None/>
            </a:pPr>
            <a:endParaRPr sz="1400" b="1" dirty="0">
              <a:solidFill>
                <a:srgbClr val="1B4367"/>
              </a:solidFill>
              <a:latin typeface="Arial"/>
              <a:ea typeface="Arial"/>
              <a:cs typeface="Arial"/>
              <a:sym typeface="Arial"/>
            </a:endParaRPr>
          </a:p>
        </p:txBody>
      </p:sp>
      <p:sp>
        <p:nvSpPr>
          <p:cNvPr id="525" name="Google Shape;525;p35"/>
          <p:cNvSpPr/>
          <p:nvPr/>
        </p:nvSpPr>
        <p:spPr>
          <a:xfrm>
            <a:off x="567575" y="2147943"/>
            <a:ext cx="3862621" cy="975316"/>
          </a:xfrm>
          <a:prstGeom prst="rect">
            <a:avLst/>
          </a:prstGeom>
          <a:noFill/>
          <a:ln>
            <a:noFill/>
          </a:ln>
        </p:spPr>
        <p:txBody>
          <a:bodyPr spcFirstLastPara="1" wrap="square" lIns="68550" tIns="34275" rIns="68550" bIns="34275" anchor="t" anchorCtr="0">
            <a:noAutofit/>
          </a:bodyPr>
          <a:lstStyle/>
          <a:p>
            <a:pPr marL="0" lvl="0" indent="0" algn="just" rtl="0">
              <a:lnSpc>
                <a:spcPct val="120000"/>
              </a:lnSpc>
              <a:spcBef>
                <a:spcPts val="0"/>
              </a:spcBef>
              <a:spcAft>
                <a:spcPts val="0"/>
              </a:spcAft>
              <a:buNone/>
            </a:pPr>
            <a:r>
              <a:rPr lang="zh-CN" sz="2400" dirty="0">
                <a:solidFill>
                  <a:srgbClr val="3F3F3F"/>
                </a:solidFill>
              </a:rPr>
              <a:t>C'est un projet à la fois long et ardu</a:t>
            </a:r>
            <a:r>
              <a:rPr lang="en-US" altLang="zh-CN" sz="2400" dirty="0">
                <a:solidFill>
                  <a:srgbClr val="3F3F3F"/>
                </a:solidFill>
              </a:rPr>
              <a:t>…</a:t>
            </a:r>
            <a:endParaRPr sz="2400" dirty="0"/>
          </a:p>
        </p:txBody>
      </p:sp>
      <p:sp>
        <p:nvSpPr>
          <p:cNvPr id="527" name="Google Shape;527;p35"/>
          <p:cNvSpPr/>
          <p:nvPr/>
        </p:nvSpPr>
        <p:spPr>
          <a:xfrm>
            <a:off x="747325" y="1435400"/>
            <a:ext cx="7829100" cy="1072500"/>
          </a:xfrm>
          <a:prstGeom prst="rect">
            <a:avLst/>
          </a:prstGeom>
          <a:noFill/>
          <a:ln>
            <a:noFill/>
          </a:ln>
        </p:spPr>
        <p:txBody>
          <a:bodyPr spcFirstLastPara="1" wrap="square" lIns="68550" tIns="34275" rIns="68550" bIns="34275" anchor="t" anchorCtr="0">
            <a:noAutofit/>
          </a:bodyPr>
          <a:lstStyle/>
          <a:p>
            <a:pPr marL="0" marR="0" lvl="0" indent="0" algn="just" rtl="0">
              <a:lnSpc>
                <a:spcPct val="120000"/>
              </a:lnSpc>
              <a:spcBef>
                <a:spcPts val="0"/>
              </a:spcBef>
              <a:spcAft>
                <a:spcPts val="0"/>
              </a:spcAft>
              <a:buClr>
                <a:srgbClr val="3F3F3F"/>
              </a:buClr>
              <a:buSzPts val="1000"/>
              <a:buFont typeface="Arial"/>
              <a:buNone/>
            </a:pPr>
            <a:endParaRPr sz="1200" dirty="0">
              <a:solidFill>
                <a:srgbClr val="3F3F3F"/>
              </a:solidFill>
              <a:latin typeface="Arial"/>
              <a:ea typeface="Arial"/>
              <a:cs typeface="Arial"/>
              <a:sym typeface="Arial"/>
            </a:endParaRPr>
          </a:p>
        </p:txBody>
      </p:sp>
      <p:sp>
        <p:nvSpPr>
          <p:cNvPr id="528" name="Google Shape;528;p35"/>
          <p:cNvSpPr txBox="1"/>
          <p:nvPr/>
        </p:nvSpPr>
        <p:spPr>
          <a:xfrm>
            <a:off x="709386" y="309785"/>
            <a:ext cx="3273166" cy="330900"/>
          </a:xfrm>
          <a:prstGeom prst="rect">
            <a:avLst/>
          </a:prstGeom>
          <a:noFill/>
          <a:ln>
            <a:noFill/>
          </a:ln>
        </p:spPr>
        <p:txBody>
          <a:bodyPr spcFirstLastPara="1" wrap="square" lIns="68575" tIns="34275" rIns="68575" bIns="34275" anchor="t" anchorCtr="0">
            <a:noAutofit/>
          </a:bodyPr>
          <a:lstStyle/>
          <a:p>
            <a:pPr lvl="0"/>
            <a:r>
              <a:rPr lang="en-US" altLang="zh-CN" sz="2400" b="1" dirty="0" err="1">
                <a:solidFill>
                  <a:srgbClr val="1B4367"/>
                </a:solidFill>
              </a:rPr>
              <a:t>Développement</a:t>
            </a:r>
            <a:r>
              <a:rPr lang="en-US" altLang="zh-CN" sz="2400" b="1" dirty="0">
                <a:solidFill>
                  <a:srgbClr val="1B4367"/>
                </a:solidFill>
              </a:rPr>
              <a:t> </a:t>
            </a:r>
            <a:r>
              <a:rPr lang="en-US" altLang="zh-CN" sz="2400" b="1" dirty="0" err="1">
                <a:solidFill>
                  <a:srgbClr val="1B4367"/>
                </a:solidFill>
              </a:rPr>
              <a:t>futur</a:t>
            </a:r>
            <a:endParaRPr lang="en-US" altLang="zh-CN" sz="2400" b="1" dirty="0">
              <a:solidFill>
                <a:srgbClr val="1B4367"/>
              </a:solidFill>
            </a:endParaRPr>
          </a:p>
        </p:txBody>
      </p:sp>
      <p:cxnSp>
        <p:nvCxnSpPr>
          <p:cNvPr id="529" name="Google Shape;529;p35"/>
          <p:cNvCxnSpPr/>
          <p:nvPr/>
        </p:nvCxnSpPr>
        <p:spPr>
          <a:xfrm>
            <a:off x="762892" y="714720"/>
            <a:ext cx="3121419" cy="0"/>
          </a:xfrm>
          <a:prstGeom prst="straightConnector1">
            <a:avLst/>
          </a:prstGeom>
          <a:noFill/>
          <a:ln w="9525" cap="flat" cmpd="sng">
            <a:solidFill>
              <a:srgbClr val="1B4367"/>
            </a:solidFill>
            <a:prstDash val="solid"/>
            <a:miter lim="800000"/>
            <a:headEnd type="none" w="sm" len="sm"/>
            <a:tailEnd type="none" w="sm" len="sm"/>
          </a:ln>
        </p:spPr>
      </p:cxnSp>
      <p:pic>
        <p:nvPicPr>
          <p:cNvPr id="4" name="图片 3"/>
          <p:cNvPicPr>
            <a:picLocks noChangeAspect="1"/>
          </p:cNvPicPr>
          <p:nvPr/>
        </p:nvPicPr>
        <p:blipFill>
          <a:blip r:embed="rId3"/>
          <a:stretch>
            <a:fillRect/>
          </a:stretch>
        </p:blipFill>
        <p:spPr>
          <a:xfrm>
            <a:off x="4735808" y="1518664"/>
            <a:ext cx="3939020" cy="223387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5"/>
                                        </p:tgtEl>
                                        <p:attrNameLst>
                                          <p:attrName>style.visibility</p:attrName>
                                        </p:attrNameLst>
                                      </p:cBhvr>
                                      <p:to>
                                        <p:strVal val="visible"/>
                                      </p:to>
                                    </p:set>
                                    <p:animEffect transition="in" filter="fade">
                                      <p:cBhvr>
                                        <p:cTn id="7" dur="500"/>
                                        <p:tgtEl>
                                          <p:spTgt spid="5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36"/>
          <p:cNvSpPr txBox="1"/>
          <p:nvPr/>
        </p:nvSpPr>
        <p:spPr>
          <a:xfrm>
            <a:off x="709386" y="309785"/>
            <a:ext cx="2261711" cy="33086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1700" b="1">
                <a:solidFill>
                  <a:srgbClr val="1B4367"/>
                </a:solidFill>
              </a:rPr>
              <a:t>Bibliographie</a:t>
            </a:r>
          </a:p>
        </p:txBody>
      </p:sp>
      <p:cxnSp>
        <p:nvCxnSpPr>
          <p:cNvPr id="536" name="Google Shape;536;p36"/>
          <p:cNvCxnSpPr/>
          <p:nvPr/>
        </p:nvCxnSpPr>
        <p:spPr>
          <a:xfrm>
            <a:off x="774478" y="657417"/>
            <a:ext cx="480259" cy="0"/>
          </a:xfrm>
          <a:prstGeom prst="straightConnector1">
            <a:avLst/>
          </a:prstGeom>
          <a:noFill/>
          <a:ln w="9525" cap="flat" cmpd="sng">
            <a:solidFill>
              <a:srgbClr val="1B4367"/>
            </a:solidFill>
            <a:prstDash val="solid"/>
            <a:miter lim="800000"/>
            <a:headEnd type="none" w="sm" len="sm"/>
            <a:tailEnd type="none" w="sm" len="sm"/>
          </a:ln>
        </p:spPr>
      </p:cxnSp>
      <p:cxnSp>
        <p:nvCxnSpPr>
          <p:cNvPr id="537" name="Google Shape;537;p36"/>
          <p:cNvCxnSpPr/>
          <p:nvPr/>
        </p:nvCxnSpPr>
        <p:spPr>
          <a:xfrm>
            <a:off x="4550687" y="1117808"/>
            <a:ext cx="0" cy="3170100"/>
          </a:xfrm>
          <a:prstGeom prst="straightConnector1">
            <a:avLst/>
          </a:prstGeom>
          <a:noFill/>
          <a:ln w="9525" cap="flat" cmpd="sng">
            <a:solidFill>
              <a:srgbClr val="3F3F3F"/>
            </a:solidFill>
            <a:prstDash val="solid"/>
            <a:miter lim="800000"/>
            <a:headEnd type="none" w="sm" len="sm"/>
            <a:tailEnd type="none" w="sm" len="sm"/>
          </a:ln>
        </p:spPr>
      </p:cxnSp>
      <p:pic>
        <p:nvPicPr>
          <p:cNvPr id="538" name="Google Shape;538;p36"/>
          <p:cNvPicPr preferRelativeResize="0"/>
          <p:nvPr/>
        </p:nvPicPr>
        <p:blipFill>
          <a:blip r:embed="rId3"/>
          <a:stretch>
            <a:fillRect/>
          </a:stretch>
        </p:blipFill>
        <p:spPr>
          <a:xfrm>
            <a:off x="144325" y="1048700"/>
            <a:ext cx="4327401" cy="2980500"/>
          </a:xfrm>
          <a:prstGeom prst="rect">
            <a:avLst/>
          </a:prstGeom>
          <a:noFill/>
          <a:ln>
            <a:noFill/>
          </a:ln>
        </p:spPr>
      </p:pic>
      <p:pic>
        <p:nvPicPr>
          <p:cNvPr id="539" name="Google Shape;539;p36"/>
          <p:cNvPicPr preferRelativeResize="0"/>
          <p:nvPr/>
        </p:nvPicPr>
        <p:blipFill>
          <a:blip r:embed="rId4"/>
          <a:stretch>
            <a:fillRect/>
          </a:stretch>
        </p:blipFill>
        <p:spPr>
          <a:xfrm>
            <a:off x="4629626" y="1086450"/>
            <a:ext cx="4367475" cy="290500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100">
        <p14:flip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544"/>
        <p:cNvGrpSpPr/>
        <p:nvPr/>
      </p:nvGrpSpPr>
      <p:grpSpPr>
        <a:xfrm>
          <a:off x="0" y="0"/>
          <a:ext cx="0" cy="0"/>
          <a:chOff x="0" y="0"/>
          <a:chExt cx="0" cy="0"/>
        </a:xfrm>
      </p:grpSpPr>
      <p:sp>
        <p:nvSpPr>
          <p:cNvPr id="545" name="Google Shape;545;p37"/>
          <p:cNvSpPr txBox="1"/>
          <p:nvPr/>
        </p:nvSpPr>
        <p:spPr>
          <a:xfrm>
            <a:off x="2435862" y="2029348"/>
            <a:ext cx="4272300" cy="10848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sz="6600" b="1">
                <a:solidFill>
                  <a:srgbClr val="1B4367"/>
                </a:solidFill>
              </a:rPr>
              <a:t>MERCI</a:t>
            </a:r>
          </a:p>
        </p:txBody>
      </p:sp>
      <p:sp>
        <p:nvSpPr>
          <p:cNvPr id="546" name="Google Shape;546;p37"/>
          <p:cNvSpPr txBox="1"/>
          <p:nvPr/>
        </p:nvSpPr>
        <p:spPr>
          <a:xfrm>
            <a:off x="3072000" y="3332100"/>
            <a:ext cx="3000000" cy="491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a:solidFill>
                  <a:srgbClr val="3F3F3F"/>
                </a:solidFill>
              </a:rPr>
              <a:t>WANG Zhi &amp; ZHU Jinwei</a:t>
            </a:r>
            <a:endParaRPr>
              <a:solidFill>
                <a:srgbClr val="3F3F3F"/>
              </a:solidFill>
            </a:endParaRPr>
          </a:p>
          <a:p>
            <a:pPr marL="0" lvl="0" indent="0" algn="ctr" rtl="0">
              <a:spcBef>
                <a:spcPts val="0"/>
              </a:spcBef>
              <a:spcAft>
                <a:spcPts val="0"/>
              </a:spcAft>
              <a:buNone/>
            </a:pPr>
            <a:r>
              <a:rPr lang="zh-CN">
                <a:solidFill>
                  <a:schemeClr val="dk1"/>
                </a:solidFill>
                <a:highlight>
                  <a:srgbClr val="F3F3F3"/>
                </a:highlight>
              </a:rPr>
              <a:t>Tuteur: Vincent Rotgé</a:t>
            </a:r>
            <a:endParaRPr>
              <a:solidFill>
                <a:srgbClr val="3F3F3F"/>
              </a:solidFill>
              <a:highlight>
                <a:srgbClr val="F3F3F3"/>
              </a:highligh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45"/>
                                        </p:tgtEl>
                                        <p:attrNameLst>
                                          <p:attrName>style.visibility</p:attrName>
                                        </p:attrNameLst>
                                      </p:cBhvr>
                                      <p:to>
                                        <p:strVal val="visible"/>
                                      </p:to>
                                    </p:set>
                                    <p:anim calcmode="lin" valueType="num">
                                      <p:cBhvr additive="base">
                                        <p:cTn id="7" dur="500"/>
                                        <p:tgtEl>
                                          <p:spTgt spid="545"/>
                                        </p:tgtEl>
                                        <p:attrNameLst>
                                          <p:attrName>ppt_w</p:attrName>
                                        </p:attrNameLst>
                                      </p:cBhvr>
                                      <p:tavLst>
                                        <p:tav tm="0">
                                          <p:val>
                                            <p:fltVal val="0"/>
                                          </p:val>
                                        </p:tav>
                                        <p:tav tm="100000">
                                          <p:val>
                                            <p:strVal val="#ppt_w"/>
                                          </p:val>
                                        </p:tav>
                                      </p:tavLst>
                                    </p:anim>
                                    <p:anim calcmode="lin" valueType="num">
                                      <p:cBhvr additive="base">
                                        <p:cTn id="8" dur="500"/>
                                        <p:tgtEl>
                                          <p:spTgt spid="5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107"/>
        <p:cNvGrpSpPr/>
        <p:nvPr/>
      </p:nvGrpSpPr>
      <p:grpSpPr>
        <a:xfrm>
          <a:off x="0" y="0"/>
          <a:ext cx="0" cy="0"/>
          <a:chOff x="0" y="0"/>
          <a:chExt cx="0" cy="0"/>
        </a:xfrm>
      </p:grpSpPr>
      <p:sp>
        <p:nvSpPr>
          <p:cNvPr id="108" name="Google Shape;108;p14"/>
          <p:cNvSpPr/>
          <p:nvPr/>
        </p:nvSpPr>
        <p:spPr>
          <a:xfrm>
            <a:off x="3819635" y="1089058"/>
            <a:ext cx="1500000" cy="15000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09" name="Google Shape;109;p14"/>
          <p:cNvSpPr txBox="1"/>
          <p:nvPr/>
        </p:nvSpPr>
        <p:spPr>
          <a:xfrm>
            <a:off x="2483768" y="2709756"/>
            <a:ext cx="4171800" cy="5925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sz="3400" b="1">
                <a:solidFill>
                  <a:srgbClr val="1B4367"/>
                </a:solidFill>
              </a:rPr>
              <a:t>Contexte Chinois</a:t>
            </a:r>
          </a:p>
        </p:txBody>
      </p:sp>
      <p:sp>
        <p:nvSpPr>
          <p:cNvPr id="110" name="Google Shape;110;p14"/>
          <p:cNvSpPr txBox="1"/>
          <p:nvPr/>
        </p:nvSpPr>
        <p:spPr>
          <a:xfrm>
            <a:off x="3713476" y="1575042"/>
            <a:ext cx="1732800" cy="815700"/>
          </a:xfrm>
          <a:prstGeom prst="rect">
            <a:avLst/>
          </a:prstGeom>
          <a:noFill/>
          <a:ln>
            <a:noFill/>
          </a:ln>
        </p:spPr>
        <p:txBody>
          <a:bodyPr spcFirstLastPara="1" wrap="square" lIns="68575" tIns="34275" rIns="68575" bIns="34275" anchor="t" anchorCtr="0">
            <a:noAutofit/>
          </a:bodyPr>
          <a:lstStyle/>
          <a:p>
            <a:pPr marL="0" marR="0" lvl="0" indent="0" algn="ctr" rtl="0">
              <a:lnSpc>
                <a:spcPct val="56000"/>
              </a:lnSpc>
              <a:spcBef>
                <a:spcPts val="0"/>
              </a:spcBef>
              <a:spcAft>
                <a:spcPts val="0"/>
              </a:spcAft>
              <a:buNone/>
            </a:pPr>
            <a:r>
              <a:rPr lang="zh-CN" sz="5400">
                <a:solidFill>
                  <a:schemeClr val="lt1"/>
                </a:solidFill>
                <a:latin typeface="Arial"/>
                <a:ea typeface="Arial"/>
                <a:cs typeface="Arial"/>
                <a:sym typeface="Arial"/>
              </a:rPr>
              <a:t>01</a:t>
            </a:r>
            <a:endParaRPr sz="5400">
              <a:solidFill>
                <a:schemeClr val="lt1"/>
              </a:solidFill>
              <a:latin typeface="Arial"/>
              <a:ea typeface="Arial"/>
              <a:cs typeface="Arial"/>
              <a:sym typeface="Arial"/>
            </a:endParaRPr>
          </a:p>
          <a:p>
            <a:pPr marL="0" marR="0" lvl="0" indent="0" algn="ctr" rtl="0">
              <a:lnSpc>
                <a:spcPct val="125000"/>
              </a:lnSpc>
              <a:spcBef>
                <a:spcPts val="0"/>
              </a:spcBef>
              <a:spcAft>
                <a:spcPts val="0"/>
              </a:spcAft>
              <a:buNone/>
            </a:pPr>
            <a:endParaRPr sz="5400">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fade">
                                      <p:cBhvr>
                                        <p:cTn id="7" dur="600"/>
                                        <p:tgtEl>
                                          <p:spTgt spid="108"/>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500"/>
                                        <p:tgtEl>
                                          <p:spTgt spid="110"/>
                                        </p:tgtEl>
                                        <p:attrNameLst>
                                          <p:attrName>ppt_w</p:attrName>
                                        </p:attrNameLst>
                                      </p:cBhvr>
                                      <p:tavLst>
                                        <p:tav tm="0">
                                          <p:val>
                                            <p:fltVal val="0"/>
                                          </p:val>
                                        </p:tav>
                                        <p:tav tm="100000">
                                          <p:val>
                                            <p:strVal val="#ppt_w"/>
                                          </p:val>
                                        </p:tav>
                                      </p:tavLst>
                                    </p:anim>
                                    <p:anim calcmode="lin" valueType="num">
                                      <p:cBhvr additive="base">
                                        <p:cTn id="12" dur="500"/>
                                        <p:tgtEl>
                                          <p:spTgt spid="110"/>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fade">
                                      <p:cBhvr>
                                        <p:cTn id="1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5"/>
          <p:cNvSpPr txBox="1"/>
          <p:nvPr/>
        </p:nvSpPr>
        <p:spPr>
          <a:xfrm>
            <a:off x="716087" y="316500"/>
            <a:ext cx="51129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1700" b="1">
                <a:solidFill>
                  <a:srgbClr val="1B4367"/>
                </a:solidFill>
              </a:rPr>
              <a:t>L‘inondation Urabine - Préoccupation Majeure </a:t>
            </a:r>
          </a:p>
        </p:txBody>
      </p:sp>
      <p:sp>
        <p:nvSpPr>
          <p:cNvPr id="117" name="Google Shape;117;p15"/>
          <p:cNvSpPr/>
          <p:nvPr/>
        </p:nvSpPr>
        <p:spPr>
          <a:xfrm>
            <a:off x="791275" y="1337575"/>
            <a:ext cx="6463800" cy="4056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Font typeface="Arial"/>
              <a:buNone/>
            </a:pPr>
            <a:r>
              <a:rPr lang="zh-CN" b="1">
                <a:solidFill>
                  <a:srgbClr val="1B4367"/>
                </a:solidFill>
              </a:rPr>
              <a:t>Une problématique majeure pour l’aménagement urbain en Chine.</a:t>
            </a:r>
            <a:endParaRPr b="1">
              <a:solidFill>
                <a:srgbClr val="1B4367"/>
              </a:solidFill>
            </a:endParaRPr>
          </a:p>
          <a:p>
            <a:pPr marL="0" marR="0" lvl="0" indent="0" algn="l" rtl="0">
              <a:lnSpc>
                <a:spcPct val="100000"/>
              </a:lnSpc>
              <a:spcBef>
                <a:spcPts val="0"/>
              </a:spcBef>
              <a:spcAft>
                <a:spcPts val="0"/>
              </a:spcAft>
              <a:buNone/>
            </a:pPr>
            <a:endParaRPr b="1">
              <a:solidFill>
                <a:srgbClr val="1B4367"/>
              </a:solidFill>
            </a:endParaRPr>
          </a:p>
        </p:txBody>
      </p:sp>
      <p:grpSp>
        <p:nvGrpSpPr>
          <p:cNvPr id="118" name="Google Shape;118;p15"/>
          <p:cNvGrpSpPr/>
          <p:nvPr/>
        </p:nvGrpSpPr>
        <p:grpSpPr>
          <a:xfrm>
            <a:off x="352964" y="1323567"/>
            <a:ext cx="448150" cy="368582"/>
            <a:chOff x="5630584" y="966369"/>
            <a:chExt cx="476097" cy="391567"/>
          </a:xfrm>
        </p:grpSpPr>
        <p:sp>
          <p:nvSpPr>
            <p:cNvPr id="119" name="Google Shape;119;p15"/>
            <p:cNvSpPr/>
            <p:nvPr/>
          </p:nvSpPr>
          <p:spPr>
            <a:xfrm>
              <a:off x="5673454" y="966369"/>
              <a:ext cx="391567" cy="391567"/>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120" name="Google Shape;120;p15"/>
            <p:cNvSpPr txBox="1"/>
            <p:nvPr/>
          </p:nvSpPr>
          <p:spPr>
            <a:xfrm>
              <a:off x="5630584" y="1004389"/>
              <a:ext cx="476097" cy="34330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500">
                  <a:solidFill>
                    <a:schemeClr val="lt1"/>
                  </a:solidFill>
                  <a:latin typeface="Arial"/>
                  <a:ea typeface="Arial"/>
                  <a:cs typeface="Arial"/>
                  <a:sym typeface="Arial"/>
                </a:rPr>
                <a:t>01</a:t>
              </a:r>
              <a:endParaRPr sz="1500">
                <a:solidFill>
                  <a:schemeClr val="lt1"/>
                </a:solidFill>
                <a:latin typeface="Arial"/>
                <a:ea typeface="Arial"/>
                <a:cs typeface="Arial"/>
                <a:sym typeface="Arial"/>
              </a:endParaRPr>
            </a:p>
          </p:txBody>
        </p:sp>
      </p:grpSp>
      <p:cxnSp>
        <p:nvCxnSpPr>
          <p:cNvPr id="121" name="Google Shape;121;p15"/>
          <p:cNvCxnSpPr/>
          <p:nvPr/>
        </p:nvCxnSpPr>
        <p:spPr>
          <a:xfrm>
            <a:off x="774478" y="657417"/>
            <a:ext cx="480259" cy="0"/>
          </a:xfrm>
          <a:prstGeom prst="straightConnector1">
            <a:avLst/>
          </a:prstGeom>
          <a:noFill/>
          <a:ln w="9525" cap="flat" cmpd="sng">
            <a:solidFill>
              <a:srgbClr val="1B4367"/>
            </a:solidFill>
            <a:prstDash val="solid"/>
            <a:miter lim="800000"/>
            <a:headEnd type="none" w="sm" len="sm"/>
            <a:tailEnd type="none" w="sm" len="sm"/>
          </a:ln>
        </p:spPr>
      </p:cxnSp>
      <p:sp>
        <p:nvSpPr>
          <p:cNvPr id="122" name="Google Shape;122;p15"/>
          <p:cNvSpPr/>
          <p:nvPr/>
        </p:nvSpPr>
        <p:spPr>
          <a:xfrm>
            <a:off x="1010700" y="2119700"/>
            <a:ext cx="3392400" cy="2847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b="1">
                <a:solidFill>
                  <a:srgbClr val="1B4367"/>
                </a:solidFill>
              </a:rPr>
              <a:t>Plus de 300 villes ont été victimes, </a:t>
            </a:r>
            <a:endParaRPr b="1">
              <a:solidFill>
                <a:srgbClr val="1B4367"/>
              </a:solidFill>
            </a:endParaRPr>
          </a:p>
          <a:p>
            <a:pPr marL="0" marR="0" lvl="0" indent="0" algn="l" rtl="0">
              <a:spcBef>
                <a:spcPts val="0"/>
              </a:spcBef>
              <a:spcAft>
                <a:spcPts val="0"/>
              </a:spcAft>
              <a:buNone/>
            </a:pPr>
            <a:r>
              <a:rPr lang="zh-CN" b="1">
                <a:solidFill>
                  <a:srgbClr val="1B4367"/>
                </a:solidFill>
              </a:rPr>
              <a:t>au cours des 5 dernières années. </a:t>
            </a:r>
          </a:p>
        </p:txBody>
      </p:sp>
      <p:pic>
        <p:nvPicPr>
          <p:cNvPr id="123" name="Google Shape;123;p15"/>
          <p:cNvPicPr preferRelativeResize="0"/>
          <p:nvPr/>
        </p:nvPicPr>
        <p:blipFill>
          <a:blip r:embed="rId3"/>
          <a:stretch>
            <a:fillRect/>
          </a:stretch>
        </p:blipFill>
        <p:spPr>
          <a:xfrm>
            <a:off x="4734175" y="2056250"/>
            <a:ext cx="4122131" cy="2713658"/>
          </a:xfrm>
          <a:prstGeom prst="rect">
            <a:avLst/>
          </a:prstGeom>
          <a:noFill/>
          <a:ln>
            <a:noFill/>
          </a:ln>
        </p:spPr>
      </p:pic>
      <p:grpSp>
        <p:nvGrpSpPr>
          <p:cNvPr id="124" name="Google Shape;124;p15"/>
          <p:cNvGrpSpPr/>
          <p:nvPr/>
        </p:nvGrpSpPr>
        <p:grpSpPr>
          <a:xfrm>
            <a:off x="572431" y="2105708"/>
            <a:ext cx="448153" cy="368519"/>
            <a:chOff x="5630584" y="966369"/>
            <a:chExt cx="476100" cy="391500"/>
          </a:xfrm>
        </p:grpSpPr>
        <p:sp>
          <p:nvSpPr>
            <p:cNvPr id="125" name="Google Shape;125;p15"/>
            <p:cNvSpPr/>
            <p:nvPr/>
          </p:nvSpPr>
          <p:spPr>
            <a:xfrm>
              <a:off x="5673454" y="966369"/>
              <a:ext cx="391500" cy="3915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126" name="Google Shape;126;p15"/>
            <p:cNvSpPr txBox="1"/>
            <p:nvPr/>
          </p:nvSpPr>
          <p:spPr>
            <a:xfrm>
              <a:off x="5630584" y="1004389"/>
              <a:ext cx="476100" cy="34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500">
                  <a:solidFill>
                    <a:schemeClr val="lt1"/>
                  </a:solidFill>
                  <a:latin typeface="Arial"/>
                  <a:ea typeface="Arial"/>
                  <a:cs typeface="Arial"/>
                  <a:sym typeface="Arial"/>
                </a:rPr>
                <a:t>02</a:t>
              </a:r>
              <a:endParaRPr sz="1500">
                <a:solidFill>
                  <a:schemeClr val="lt1"/>
                </a:solidFill>
                <a:latin typeface="Arial"/>
                <a:ea typeface="Arial"/>
                <a:cs typeface="Arial"/>
                <a:sym typeface="Arial"/>
              </a:endParaRPr>
            </a:p>
          </p:txBody>
        </p:sp>
      </p:grpSp>
      <p:sp>
        <p:nvSpPr>
          <p:cNvPr id="127" name="Google Shape;127;p15"/>
          <p:cNvSpPr txBox="1"/>
          <p:nvPr/>
        </p:nvSpPr>
        <p:spPr>
          <a:xfrm>
            <a:off x="5974500" y="4782263"/>
            <a:ext cx="3547800" cy="56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000">
                <a:solidFill>
                  <a:srgbClr val="1B4367"/>
                </a:solidFill>
              </a:rPr>
              <a:t>L’inondation urbaine en Chine (SOHU news)</a:t>
            </a:r>
            <a:endParaRPr sz="1000"/>
          </a:p>
        </p:txBody>
      </p:sp>
      <p:sp>
        <p:nvSpPr>
          <p:cNvPr id="128" name="Google Shape;128;p15"/>
          <p:cNvSpPr/>
          <p:nvPr/>
        </p:nvSpPr>
        <p:spPr>
          <a:xfrm>
            <a:off x="1315500" y="2957900"/>
            <a:ext cx="3547800" cy="17079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None/>
            </a:pPr>
            <a:r>
              <a:rPr lang="zh-CN" b="1">
                <a:solidFill>
                  <a:srgbClr val="1B4367"/>
                </a:solidFill>
              </a:rPr>
              <a:t>Les caractéristiques:</a:t>
            </a:r>
            <a:endParaRPr b="1">
              <a:solidFill>
                <a:srgbClr val="1B4367"/>
              </a:solidFill>
            </a:endParaRPr>
          </a:p>
          <a:p>
            <a:pPr marL="457200" marR="0" lvl="0" indent="-304800" algn="l" rtl="0">
              <a:lnSpc>
                <a:spcPct val="150000"/>
              </a:lnSpc>
              <a:spcBef>
                <a:spcPts val="0"/>
              </a:spcBef>
              <a:spcAft>
                <a:spcPts val="0"/>
              </a:spcAft>
              <a:buClr>
                <a:srgbClr val="3F3F3F"/>
              </a:buClr>
              <a:buSzPts val="1200"/>
              <a:buChar char="-"/>
            </a:pPr>
            <a:r>
              <a:rPr lang="zh-CN" sz="1200">
                <a:solidFill>
                  <a:srgbClr val="3F3F3F"/>
                </a:solidFill>
              </a:rPr>
              <a:t>La couverture géographique;</a:t>
            </a:r>
            <a:endParaRPr sz="1200">
              <a:solidFill>
                <a:srgbClr val="3F3F3F"/>
              </a:solidFill>
            </a:endParaRPr>
          </a:p>
          <a:p>
            <a:pPr marL="457200" marR="0" lvl="0" indent="-304800" algn="l" rtl="0">
              <a:lnSpc>
                <a:spcPct val="150000"/>
              </a:lnSpc>
              <a:spcBef>
                <a:spcPts val="0"/>
              </a:spcBef>
              <a:spcAft>
                <a:spcPts val="0"/>
              </a:spcAft>
              <a:buClr>
                <a:srgbClr val="3F3F3F"/>
              </a:buClr>
              <a:buSzPts val="1200"/>
              <a:buChar char="-"/>
            </a:pPr>
            <a:r>
              <a:rPr lang="zh-CN" sz="1200">
                <a:solidFill>
                  <a:srgbClr val="3F3F3F"/>
                </a:solidFill>
              </a:rPr>
              <a:t>La durée;</a:t>
            </a:r>
            <a:endParaRPr sz="1200">
              <a:solidFill>
                <a:srgbClr val="3F3F3F"/>
              </a:solidFill>
            </a:endParaRPr>
          </a:p>
          <a:p>
            <a:pPr marL="457200" marR="0" lvl="0" indent="-304800" algn="l" rtl="0">
              <a:lnSpc>
                <a:spcPct val="150000"/>
              </a:lnSpc>
              <a:spcBef>
                <a:spcPts val="0"/>
              </a:spcBef>
              <a:spcAft>
                <a:spcPts val="0"/>
              </a:spcAft>
              <a:buClr>
                <a:srgbClr val="3F3F3F"/>
              </a:buClr>
              <a:buSzPts val="1200"/>
              <a:buChar char="-"/>
            </a:pPr>
            <a:r>
              <a:rPr lang="zh-CN" sz="1200">
                <a:solidFill>
                  <a:srgbClr val="3F3F3F"/>
                </a:solidFill>
              </a:rPr>
              <a:t>Les pertes humains et dégâts.</a:t>
            </a:r>
            <a:endParaRPr b="1">
              <a:solidFill>
                <a:srgbClr val="1B4367"/>
              </a:solidFill>
            </a:endParaRPr>
          </a:p>
        </p:txBody>
      </p:sp>
      <p:grpSp>
        <p:nvGrpSpPr>
          <p:cNvPr id="129" name="Google Shape;129;p15"/>
          <p:cNvGrpSpPr/>
          <p:nvPr/>
        </p:nvGrpSpPr>
        <p:grpSpPr>
          <a:xfrm>
            <a:off x="877231" y="2943908"/>
            <a:ext cx="448153" cy="368519"/>
            <a:chOff x="5630584" y="966369"/>
            <a:chExt cx="476100" cy="391500"/>
          </a:xfrm>
        </p:grpSpPr>
        <p:sp>
          <p:nvSpPr>
            <p:cNvPr id="130" name="Google Shape;130;p15"/>
            <p:cNvSpPr/>
            <p:nvPr/>
          </p:nvSpPr>
          <p:spPr>
            <a:xfrm>
              <a:off x="5673454" y="966369"/>
              <a:ext cx="391500" cy="391500"/>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500">
                <a:solidFill>
                  <a:schemeClr val="lt1"/>
                </a:solidFill>
                <a:latin typeface="Arial"/>
                <a:ea typeface="Arial"/>
                <a:cs typeface="Arial"/>
                <a:sym typeface="Arial"/>
              </a:endParaRPr>
            </a:p>
          </p:txBody>
        </p:sp>
        <p:sp>
          <p:nvSpPr>
            <p:cNvPr id="131" name="Google Shape;131;p15"/>
            <p:cNvSpPr txBox="1"/>
            <p:nvPr/>
          </p:nvSpPr>
          <p:spPr>
            <a:xfrm>
              <a:off x="5630584" y="1004389"/>
              <a:ext cx="476100" cy="343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zh-CN" sz="1500">
                  <a:solidFill>
                    <a:schemeClr val="lt1"/>
                  </a:solidFill>
                  <a:latin typeface="Arial"/>
                  <a:ea typeface="Arial"/>
                  <a:cs typeface="Arial"/>
                  <a:sym typeface="Arial"/>
                </a:rPr>
                <a:t>0</a:t>
              </a:r>
              <a:r>
                <a:rPr lang="zh-CN" sz="1500">
                  <a:solidFill>
                    <a:schemeClr val="lt1"/>
                  </a:solidFill>
                </a:rPr>
                <a:t>3</a:t>
              </a:r>
              <a:endParaRPr sz="1500">
                <a:solidFill>
                  <a:schemeClr val="lt1"/>
                </a:solidFill>
                <a:latin typeface="Arial"/>
                <a:ea typeface="Arial"/>
                <a:cs typeface="Arial"/>
                <a:sym typeface="Arial"/>
              </a:endParaRPr>
            </a:p>
          </p:txBody>
        </p:sp>
      </p:gr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1"/>
                                        </p:tgtEl>
                                        <p:attrNameLst>
                                          <p:attrName>style.visibility</p:attrName>
                                        </p:attrNameLst>
                                      </p:cBhvr>
                                      <p:to>
                                        <p:strVal val="visible"/>
                                      </p:to>
                                    </p:set>
                                    <p:animEffect transition="in" filter="fade">
                                      <p:cBhvr>
                                        <p:cTn id="11" dur="300"/>
                                        <p:tgtEl>
                                          <p:spTgt spid="121"/>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118"/>
                                        </p:tgtEl>
                                        <p:attrNameLst>
                                          <p:attrName>style.visibility</p:attrName>
                                        </p:attrNameLst>
                                      </p:cBhvr>
                                      <p:to>
                                        <p:strVal val="visible"/>
                                      </p:to>
                                    </p:set>
                                    <p:anim calcmode="lin" valueType="num">
                                      <p:cBhvr additive="base">
                                        <p:cTn id="15" dur="500"/>
                                        <p:tgtEl>
                                          <p:spTgt spid="118"/>
                                        </p:tgtEl>
                                        <p:attrNameLst>
                                          <p:attrName>ppt_w</p:attrName>
                                        </p:attrNameLst>
                                      </p:cBhvr>
                                      <p:tavLst>
                                        <p:tav tm="0">
                                          <p:val>
                                            <p:fltVal val="0"/>
                                          </p:val>
                                        </p:tav>
                                        <p:tav tm="100000">
                                          <p:val>
                                            <p:strVal val="#ppt_w"/>
                                          </p:val>
                                        </p:tav>
                                      </p:tavLst>
                                    </p:anim>
                                    <p:anim calcmode="lin" valueType="num">
                                      <p:cBhvr additive="base">
                                        <p:cTn id="16" dur="500"/>
                                        <p:tgtEl>
                                          <p:spTgt spid="118"/>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17"/>
                                        </p:tgtEl>
                                        <p:attrNameLst>
                                          <p:attrName>style.visibility</p:attrName>
                                        </p:attrNameLst>
                                      </p:cBhvr>
                                      <p:to>
                                        <p:strVal val="visible"/>
                                      </p:to>
                                    </p:set>
                                    <p:animEffect transition="in" filter="fade">
                                      <p:cBhvr>
                                        <p:cTn id="20" dur="500"/>
                                        <p:tgtEl>
                                          <p:spTgt spid="117"/>
                                        </p:tgtEl>
                                      </p:cBhvr>
                                    </p:animEffect>
                                  </p:childTnLst>
                                </p:cTn>
                              </p:par>
                            </p:childTnLst>
                          </p:cTn>
                        </p:par>
                        <p:par>
                          <p:cTn id="21" fill="hold">
                            <p:stCondLst>
                              <p:cond delay="2000"/>
                            </p:stCondLst>
                            <p:childTnLst>
                              <p:par>
                                <p:cTn id="22" presetID="23" presetClass="entr" presetSubtype="16" fill="hold" nodeType="afterEffect">
                                  <p:stCondLst>
                                    <p:cond delay="0"/>
                                  </p:stCondLst>
                                  <p:childTnLst>
                                    <p:set>
                                      <p:cBhvr>
                                        <p:cTn id="23" dur="1" fill="hold">
                                          <p:stCondLst>
                                            <p:cond delay="0"/>
                                          </p:stCondLst>
                                        </p:cTn>
                                        <p:tgtEl>
                                          <p:spTgt spid="124"/>
                                        </p:tgtEl>
                                        <p:attrNameLst>
                                          <p:attrName>style.visibility</p:attrName>
                                        </p:attrNameLst>
                                      </p:cBhvr>
                                      <p:to>
                                        <p:strVal val="visible"/>
                                      </p:to>
                                    </p:set>
                                    <p:anim calcmode="lin" valueType="num">
                                      <p:cBhvr additive="base">
                                        <p:cTn id="24" dur="500"/>
                                        <p:tgtEl>
                                          <p:spTgt spid="124"/>
                                        </p:tgtEl>
                                        <p:attrNameLst>
                                          <p:attrName>ppt_w</p:attrName>
                                        </p:attrNameLst>
                                      </p:cBhvr>
                                      <p:tavLst>
                                        <p:tav tm="0">
                                          <p:val>
                                            <p:fltVal val="0"/>
                                          </p:val>
                                        </p:tav>
                                        <p:tav tm="100000">
                                          <p:val>
                                            <p:strVal val="#ppt_w"/>
                                          </p:val>
                                        </p:tav>
                                      </p:tavLst>
                                    </p:anim>
                                    <p:anim calcmode="lin" valueType="num">
                                      <p:cBhvr additive="base">
                                        <p:cTn id="25" dur="500"/>
                                        <p:tgtEl>
                                          <p:spTgt spid="124"/>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22"/>
                                        </p:tgtEl>
                                        <p:attrNameLst>
                                          <p:attrName>style.visibility</p:attrName>
                                        </p:attrNameLst>
                                      </p:cBhvr>
                                      <p:to>
                                        <p:strVal val="visible"/>
                                      </p:to>
                                    </p:set>
                                    <p:animEffect transition="in" filter="fade">
                                      <p:cBhvr>
                                        <p:cTn id="29" dur="500"/>
                                        <p:tgtEl>
                                          <p:spTgt spid="12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8"/>
                                        </p:tgtEl>
                                        <p:attrNameLst>
                                          <p:attrName>style.visibility</p:attrName>
                                        </p:attrNameLst>
                                      </p:cBhvr>
                                      <p:to>
                                        <p:strVal val="visible"/>
                                      </p:to>
                                    </p:set>
                                    <p:animEffect transition="in" filter="fade">
                                      <p:cBhvr>
                                        <p:cTn id="34" dur="500"/>
                                        <p:tgtEl>
                                          <p:spTgt spid="128"/>
                                        </p:tgtEl>
                                      </p:cBhvr>
                                    </p:animEffect>
                                  </p:childTnLst>
                                </p:cTn>
                              </p:par>
                              <p:par>
                                <p:cTn id="35" presetID="10" presetClass="entr" presetSubtype="0" fill="hold" nodeType="withEffect">
                                  <p:stCondLst>
                                    <p:cond delay="0"/>
                                  </p:stCondLst>
                                  <p:childTnLst>
                                    <p:set>
                                      <p:cBhvr>
                                        <p:cTn id="36" dur="1" fill="hold">
                                          <p:stCondLst>
                                            <p:cond delay="0"/>
                                          </p:stCondLst>
                                        </p:cTn>
                                        <p:tgtEl>
                                          <p:spTgt spid="129"/>
                                        </p:tgtEl>
                                        <p:attrNameLst>
                                          <p:attrName>style.visibility</p:attrName>
                                        </p:attrNameLst>
                                      </p:cBhvr>
                                      <p:to>
                                        <p:strVal val="visible"/>
                                      </p:to>
                                    </p:set>
                                    <p:animEffect transition="in" filter="fade">
                                      <p:cBhvr>
                                        <p:cTn id="37"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6"/>
          <p:cNvSpPr txBox="1"/>
          <p:nvPr/>
        </p:nvSpPr>
        <p:spPr>
          <a:xfrm>
            <a:off x="1373530" y="1036550"/>
            <a:ext cx="3127200" cy="282300"/>
          </a:xfrm>
          <a:prstGeom prst="rect">
            <a:avLst/>
          </a:prstGeom>
          <a:noFill/>
          <a:ln>
            <a:noFill/>
          </a:ln>
        </p:spPr>
        <p:txBody>
          <a:bodyPr spcFirstLastPara="1" wrap="square" lIns="68575" tIns="34275" rIns="68575" bIns="34275" anchor="t" anchorCtr="0">
            <a:noAutofit/>
          </a:bodyPr>
          <a:lstStyle/>
          <a:p>
            <a:pPr marL="0" marR="0" lvl="0" indent="0" algn="l" rtl="0">
              <a:lnSpc>
                <a:spcPct val="140000"/>
              </a:lnSpc>
              <a:spcBef>
                <a:spcPts val="0"/>
              </a:spcBef>
              <a:spcAft>
                <a:spcPts val="0"/>
              </a:spcAft>
              <a:buClr>
                <a:srgbClr val="1B4367"/>
              </a:buClr>
              <a:buSzPts val="1400"/>
              <a:buFont typeface="Arial"/>
              <a:buNone/>
            </a:pPr>
            <a:r>
              <a:rPr lang="zh-CN" b="1">
                <a:solidFill>
                  <a:srgbClr val="1B4367"/>
                </a:solidFill>
              </a:rPr>
              <a:t>Le plus violente depuis 61 ans</a:t>
            </a:r>
          </a:p>
        </p:txBody>
      </p:sp>
      <p:sp>
        <p:nvSpPr>
          <p:cNvPr id="138" name="Google Shape;138;p16"/>
          <p:cNvSpPr txBox="1"/>
          <p:nvPr/>
        </p:nvSpPr>
        <p:spPr>
          <a:xfrm>
            <a:off x="1373525" y="1367650"/>
            <a:ext cx="4527900" cy="906900"/>
          </a:xfrm>
          <a:prstGeom prst="rect">
            <a:avLst/>
          </a:prstGeom>
          <a:noFill/>
          <a:ln>
            <a:noFill/>
          </a:ln>
        </p:spPr>
        <p:txBody>
          <a:bodyPr spcFirstLastPara="1" wrap="square" lIns="68575" tIns="34275" rIns="68575" bIns="34275" anchor="t" anchorCtr="0">
            <a:noAutofit/>
          </a:bodyPr>
          <a:lstStyle/>
          <a:p>
            <a:pPr marL="457200" marR="0" lvl="0" indent="-304800" algn="l" rtl="0">
              <a:lnSpc>
                <a:spcPct val="200000"/>
              </a:lnSpc>
              <a:spcBef>
                <a:spcPts val="0"/>
              </a:spcBef>
              <a:spcAft>
                <a:spcPts val="0"/>
              </a:spcAft>
              <a:buClr>
                <a:srgbClr val="3F3F3F"/>
              </a:buClr>
              <a:buSzPts val="1200"/>
              <a:buFont typeface="Arial"/>
              <a:buChar char="-"/>
            </a:pPr>
            <a:r>
              <a:rPr lang="zh-CN" sz="1200" dirty="0">
                <a:solidFill>
                  <a:srgbClr val="3F3F3F"/>
                </a:solidFill>
              </a:rPr>
              <a:t>plus de 200 mm au centre-ville;</a:t>
            </a:r>
            <a:endParaRPr sz="1200" dirty="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dirty="0">
                <a:solidFill>
                  <a:srgbClr val="3F3F3F"/>
                </a:solidFill>
              </a:rPr>
              <a:t>plus de 4</a:t>
            </a:r>
            <a:r>
              <a:rPr lang="en-US" altLang="zh-CN" sz="1200" dirty="0">
                <a:solidFill>
                  <a:srgbClr val="3F3F3F"/>
                </a:solidFill>
              </a:rPr>
              <a:t>0</a:t>
            </a:r>
            <a:r>
              <a:rPr lang="zh-CN" sz="1200" dirty="0">
                <a:solidFill>
                  <a:srgbClr val="3F3F3F"/>
                </a:solidFill>
              </a:rPr>
              <a:t>0 mm dans certaines zones;</a:t>
            </a:r>
            <a:endParaRPr sz="1200" dirty="0">
              <a:solidFill>
                <a:srgbClr val="3F3F3F"/>
              </a:solidFill>
            </a:endParaRPr>
          </a:p>
          <a:p>
            <a:pPr marL="457200" lvl="0" indent="-304800" algn="l" rtl="0">
              <a:lnSpc>
                <a:spcPct val="200000"/>
              </a:lnSpc>
              <a:spcBef>
                <a:spcPts val="0"/>
              </a:spcBef>
              <a:spcAft>
                <a:spcPts val="0"/>
              </a:spcAft>
              <a:buClr>
                <a:srgbClr val="3F3F3F"/>
              </a:buClr>
              <a:buSzPts val="1200"/>
              <a:buChar char="-"/>
            </a:pPr>
            <a:r>
              <a:rPr lang="zh-CN" sz="1200" dirty="0">
                <a:solidFill>
                  <a:srgbClr val="3F3F3F"/>
                </a:solidFill>
              </a:rPr>
              <a:t>plus de 86% de la surface de pékin a été impactée.</a:t>
            </a:r>
            <a:endParaRPr sz="1200" dirty="0">
              <a:solidFill>
                <a:srgbClr val="3F3F3F"/>
              </a:solidFill>
            </a:endParaRPr>
          </a:p>
        </p:txBody>
      </p:sp>
      <p:sp>
        <p:nvSpPr>
          <p:cNvPr id="139" name="Google Shape;139;p16"/>
          <p:cNvSpPr txBox="1"/>
          <p:nvPr/>
        </p:nvSpPr>
        <p:spPr>
          <a:xfrm>
            <a:off x="709367" y="309775"/>
            <a:ext cx="38625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1700" b="1">
                <a:solidFill>
                  <a:srgbClr val="1B4367"/>
                </a:solidFill>
              </a:rPr>
              <a:t>Cas - Inondation de 2012 à Pékin </a:t>
            </a:r>
          </a:p>
        </p:txBody>
      </p:sp>
      <p:grpSp>
        <p:nvGrpSpPr>
          <p:cNvPr id="140" name="Google Shape;140;p16"/>
          <p:cNvGrpSpPr/>
          <p:nvPr/>
        </p:nvGrpSpPr>
        <p:grpSpPr>
          <a:xfrm>
            <a:off x="563393" y="1085456"/>
            <a:ext cx="602100" cy="602100"/>
            <a:chOff x="1201568" y="1323581"/>
            <a:chExt cx="602100" cy="602100"/>
          </a:xfrm>
        </p:grpSpPr>
        <p:sp>
          <p:nvSpPr>
            <p:cNvPr id="141" name="Google Shape;141;p16"/>
            <p:cNvSpPr/>
            <p:nvPr/>
          </p:nvSpPr>
          <p:spPr>
            <a:xfrm>
              <a:off x="1201568" y="1323581"/>
              <a:ext cx="602100" cy="602100"/>
            </a:xfrm>
            <a:prstGeom prst="teardrop">
              <a:avLst>
                <a:gd name="adj" fmla="val 100000"/>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grpSp>
          <p:nvGrpSpPr>
            <p:cNvPr id="142" name="Google Shape;142;p16"/>
            <p:cNvGrpSpPr/>
            <p:nvPr/>
          </p:nvGrpSpPr>
          <p:grpSpPr>
            <a:xfrm>
              <a:off x="1370240" y="1442649"/>
              <a:ext cx="264601" cy="364122"/>
              <a:chOff x="6766243" y="2767965"/>
              <a:chExt cx="139587" cy="192088"/>
            </a:xfrm>
          </p:grpSpPr>
          <p:sp>
            <p:nvSpPr>
              <p:cNvPr id="143" name="Google Shape;143;p16"/>
              <p:cNvSpPr/>
              <p:nvPr/>
            </p:nvSpPr>
            <p:spPr>
              <a:xfrm>
                <a:off x="6766243" y="2807653"/>
                <a:ext cx="22200" cy="1524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144" name="Google Shape;144;p16"/>
              <p:cNvSpPr/>
              <p:nvPr/>
            </p:nvSpPr>
            <p:spPr>
              <a:xfrm>
                <a:off x="6807518" y="2783840"/>
                <a:ext cx="20700" cy="1761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145" name="Google Shape;145;p16"/>
              <p:cNvSpPr/>
              <p:nvPr/>
            </p:nvSpPr>
            <p:spPr>
              <a:xfrm>
                <a:off x="6844030" y="2767965"/>
                <a:ext cx="22200" cy="1920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146" name="Google Shape;146;p16"/>
              <p:cNvSpPr/>
              <p:nvPr/>
            </p:nvSpPr>
            <p:spPr>
              <a:xfrm>
                <a:off x="6882130" y="2866390"/>
                <a:ext cx="23700" cy="936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sp>
        <p:nvSpPr>
          <p:cNvPr id="147" name="Google Shape;147;p16"/>
          <p:cNvSpPr txBox="1"/>
          <p:nvPr/>
        </p:nvSpPr>
        <p:spPr>
          <a:xfrm>
            <a:off x="1335428" y="2789150"/>
            <a:ext cx="2744700" cy="282300"/>
          </a:xfrm>
          <a:prstGeom prst="rect">
            <a:avLst/>
          </a:prstGeom>
          <a:noFill/>
          <a:ln>
            <a:noFill/>
          </a:ln>
        </p:spPr>
        <p:txBody>
          <a:bodyPr spcFirstLastPara="1" wrap="square" lIns="68575" tIns="34275" rIns="68575" bIns="34275" anchor="t" anchorCtr="0">
            <a:noAutofit/>
          </a:bodyPr>
          <a:lstStyle/>
          <a:p>
            <a:pPr marL="0" marR="0" lvl="0" indent="0" algn="l" rtl="0">
              <a:lnSpc>
                <a:spcPct val="140000"/>
              </a:lnSpc>
              <a:spcBef>
                <a:spcPts val="0"/>
              </a:spcBef>
              <a:spcAft>
                <a:spcPts val="0"/>
              </a:spcAft>
              <a:buClr>
                <a:srgbClr val="1B4367"/>
              </a:buClr>
              <a:buSzPts val="1400"/>
              <a:buFont typeface="Arial"/>
              <a:buNone/>
            </a:pPr>
            <a:r>
              <a:rPr lang="zh-CN" b="1">
                <a:solidFill>
                  <a:srgbClr val="1B4367"/>
                </a:solidFill>
              </a:rPr>
              <a:t>Les pertes humains et dégât </a:t>
            </a:r>
          </a:p>
        </p:txBody>
      </p:sp>
      <p:sp>
        <p:nvSpPr>
          <p:cNvPr id="148" name="Google Shape;148;p16"/>
          <p:cNvSpPr txBox="1"/>
          <p:nvPr/>
        </p:nvSpPr>
        <p:spPr>
          <a:xfrm>
            <a:off x="1335425" y="3120250"/>
            <a:ext cx="4527900" cy="906900"/>
          </a:xfrm>
          <a:prstGeom prst="rect">
            <a:avLst/>
          </a:prstGeom>
          <a:noFill/>
          <a:ln>
            <a:noFill/>
          </a:ln>
        </p:spPr>
        <p:txBody>
          <a:bodyPr spcFirstLastPara="1" wrap="square" lIns="68575" tIns="34275" rIns="68575" bIns="34275" anchor="t" anchorCtr="0">
            <a:noAutofit/>
          </a:bodyPr>
          <a:lstStyle/>
          <a:p>
            <a:pPr marL="457200" marR="0" lvl="0" indent="-304800" algn="l" rtl="0">
              <a:lnSpc>
                <a:spcPct val="200000"/>
              </a:lnSpc>
              <a:spcBef>
                <a:spcPts val="0"/>
              </a:spcBef>
              <a:spcAft>
                <a:spcPts val="0"/>
              </a:spcAft>
              <a:buClr>
                <a:srgbClr val="3F3F3F"/>
              </a:buClr>
              <a:buSzPts val="1200"/>
              <a:buFont typeface="Arial"/>
              <a:buChar char="-"/>
            </a:pPr>
            <a:r>
              <a:rPr lang="zh-CN" sz="1200">
                <a:solidFill>
                  <a:srgbClr val="3F3F3F"/>
                </a:solidFill>
              </a:rPr>
              <a:t>plus de 500 vols ont été annulés;</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6 mètres de l'eau sur l'autoroute dans certans points;</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79 personnes ont été tuées;</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pertes économiques de 11,64 milliard yuan.</a:t>
            </a:r>
            <a:endParaRPr sz="1200">
              <a:solidFill>
                <a:srgbClr val="3F3F3F"/>
              </a:solidFill>
            </a:endParaRPr>
          </a:p>
        </p:txBody>
      </p:sp>
      <p:grpSp>
        <p:nvGrpSpPr>
          <p:cNvPr id="149" name="Google Shape;149;p16"/>
          <p:cNvGrpSpPr/>
          <p:nvPr/>
        </p:nvGrpSpPr>
        <p:grpSpPr>
          <a:xfrm>
            <a:off x="525293" y="2838056"/>
            <a:ext cx="602100" cy="602100"/>
            <a:chOff x="4440068" y="1361681"/>
            <a:chExt cx="602100" cy="602100"/>
          </a:xfrm>
        </p:grpSpPr>
        <p:sp>
          <p:nvSpPr>
            <p:cNvPr id="150" name="Google Shape;150;p16"/>
            <p:cNvSpPr/>
            <p:nvPr/>
          </p:nvSpPr>
          <p:spPr>
            <a:xfrm>
              <a:off x="4440068" y="1361681"/>
              <a:ext cx="602100" cy="602100"/>
            </a:xfrm>
            <a:prstGeom prst="teardrop">
              <a:avLst>
                <a:gd name="adj" fmla="val 100000"/>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grpSp>
          <p:nvGrpSpPr>
            <p:cNvPr id="151" name="Google Shape;151;p16"/>
            <p:cNvGrpSpPr/>
            <p:nvPr/>
          </p:nvGrpSpPr>
          <p:grpSpPr>
            <a:xfrm>
              <a:off x="4565170" y="1486811"/>
              <a:ext cx="351982" cy="351984"/>
              <a:chOff x="4953318" y="2640965"/>
              <a:chExt cx="227012" cy="227013"/>
            </a:xfrm>
          </p:grpSpPr>
          <p:sp>
            <p:nvSpPr>
              <p:cNvPr id="152" name="Google Shape;152;p16"/>
              <p:cNvSpPr/>
              <p:nvPr/>
            </p:nvSpPr>
            <p:spPr>
              <a:xfrm>
                <a:off x="4953318" y="2658428"/>
                <a:ext cx="211137" cy="209550"/>
              </a:xfrm>
              <a:custGeom>
                <a:avLst/>
                <a:gdLst/>
                <a:ahLst/>
                <a:cxnLst/>
                <a:rect l="l" t="t" r="r" b="b"/>
                <a:pathLst>
                  <a:path w="129" h="128" extrusionOk="0">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sp>
            <p:nvSpPr>
              <p:cNvPr id="153" name="Google Shape;153;p16"/>
              <p:cNvSpPr/>
              <p:nvPr/>
            </p:nvSpPr>
            <p:spPr>
              <a:xfrm>
                <a:off x="5070793" y="2640965"/>
                <a:ext cx="109537" cy="109538"/>
              </a:xfrm>
              <a:custGeom>
                <a:avLst/>
                <a:gdLst/>
                <a:ahLst/>
                <a:cxnLst/>
                <a:rect l="l" t="t" r="r" b="b"/>
                <a:pathLst>
                  <a:path w="68" h="68" extrusionOk="0">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cxnSp>
        <p:nvCxnSpPr>
          <p:cNvPr id="154" name="Google Shape;154;p16"/>
          <p:cNvCxnSpPr/>
          <p:nvPr/>
        </p:nvCxnSpPr>
        <p:spPr>
          <a:xfrm>
            <a:off x="774478" y="657417"/>
            <a:ext cx="480300" cy="0"/>
          </a:xfrm>
          <a:prstGeom prst="straightConnector1">
            <a:avLst/>
          </a:prstGeom>
          <a:noFill/>
          <a:ln w="9525" cap="flat" cmpd="sng">
            <a:solidFill>
              <a:srgbClr val="1B4367"/>
            </a:solidFill>
            <a:prstDash val="solid"/>
            <a:miter lim="800000"/>
            <a:headEnd type="none" w="sm" len="sm"/>
            <a:tailEnd type="none" w="sm" len="sm"/>
          </a:ln>
        </p:spPr>
      </p:cxnSp>
      <p:pic>
        <p:nvPicPr>
          <p:cNvPr id="155" name="Google Shape;155;p16"/>
          <p:cNvPicPr preferRelativeResize="0"/>
          <p:nvPr/>
        </p:nvPicPr>
        <p:blipFill>
          <a:blip r:embed="rId3"/>
          <a:stretch>
            <a:fillRect/>
          </a:stretch>
        </p:blipFill>
        <p:spPr>
          <a:xfrm>
            <a:off x="5710922" y="761828"/>
            <a:ext cx="3127168" cy="3619850"/>
          </a:xfrm>
          <a:prstGeom prst="rect">
            <a:avLst/>
          </a:prstGeom>
          <a:noFill/>
          <a:ln>
            <a:noFill/>
          </a:ln>
        </p:spPr>
      </p:pic>
      <p:sp>
        <p:nvSpPr>
          <p:cNvPr id="156" name="Google Shape;156;p16"/>
          <p:cNvSpPr txBox="1"/>
          <p:nvPr/>
        </p:nvSpPr>
        <p:spPr>
          <a:xfrm>
            <a:off x="5190375" y="4381663"/>
            <a:ext cx="3547800" cy="562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CN" sz="1000">
                <a:solidFill>
                  <a:srgbClr val="434343"/>
                </a:solidFill>
              </a:rPr>
              <a:t>Bus et le station du métro dans la pluie</a:t>
            </a:r>
            <a:endParaRPr sz="1000">
              <a:solidFill>
                <a:srgbClr val="434343"/>
              </a:solidFill>
            </a:endParaRPr>
          </a:p>
          <a:p>
            <a:pPr marL="0" lvl="0" indent="0" algn="r" rtl="0">
              <a:spcBef>
                <a:spcPts val="0"/>
              </a:spcBef>
              <a:spcAft>
                <a:spcPts val="0"/>
              </a:spcAft>
              <a:buNone/>
            </a:pPr>
            <a:r>
              <a:rPr lang="zh-CN" sz="1000">
                <a:solidFill>
                  <a:srgbClr val="434343"/>
                </a:solidFill>
              </a:rPr>
              <a:t> (Eastday news)</a:t>
            </a:r>
            <a:endParaRPr sz="1000">
              <a:solidFill>
                <a:srgbClr val="434343"/>
              </a:solidFill>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500"/>
                                        <p:tgtEl>
                                          <p:spTgt spid="1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4"/>
                                        </p:tgtEl>
                                        <p:attrNameLst>
                                          <p:attrName>style.visibility</p:attrName>
                                        </p:attrNameLst>
                                      </p:cBhvr>
                                      <p:to>
                                        <p:strVal val="visible"/>
                                      </p:to>
                                    </p:set>
                                    <p:animEffect transition="in" filter="fade">
                                      <p:cBhvr>
                                        <p:cTn id="11" dur="300"/>
                                        <p:tgtEl>
                                          <p:spTgt spid="154"/>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p:tgtEl>
                                          <p:spTgt spid="140"/>
                                        </p:tgtEl>
                                        <p:attrNameLst>
                                          <p:attrName>ppt_w</p:attrName>
                                        </p:attrNameLst>
                                      </p:cBhvr>
                                      <p:tavLst>
                                        <p:tav tm="0">
                                          <p:val>
                                            <p:fltVal val="0"/>
                                          </p:val>
                                        </p:tav>
                                        <p:tav tm="100000">
                                          <p:val>
                                            <p:strVal val="#ppt_w"/>
                                          </p:val>
                                        </p:tav>
                                      </p:tavLst>
                                    </p:anim>
                                    <p:anim calcmode="lin" valueType="num">
                                      <p:cBhvr additive="base">
                                        <p:cTn id="16" dur="500"/>
                                        <p:tgtEl>
                                          <p:spTgt spid="140"/>
                                        </p:tgtEl>
                                        <p:attrNameLst>
                                          <p:attrName>ppt_h</p:attrName>
                                        </p:attrNameLst>
                                      </p:cBhvr>
                                      <p:tavLst>
                                        <p:tav tm="0">
                                          <p:val>
                                            <p:fltVal val="0"/>
                                          </p:val>
                                        </p:tav>
                                        <p:tav tm="100000">
                                          <p:val>
                                            <p:strVal val="#ppt_h"/>
                                          </p:val>
                                        </p:tav>
                                      </p:tavLst>
                                    </p:anim>
                                  </p:childTnLst>
                                </p:cTn>
                              </p:par>
                              <p:par>
                                <p:cTn id="17" presetID="2" presetClass="entr" presetSubtype="2" fill="hold" nodeType="withEffect">
                                  <p:stCondLst>
                                    <p:cond delay="0"/>
                                  </p:stCondLst>
                                  <p:childTnLst>
                                    <p:set>
                                      <p:cBhvr>
                                        <p:cTn id="18" dur="1" fill="hold">
                                          <p:stCondLst>
                                            <p:cond delay="0"/>
                                          </p:stCondLst>
                                        </p:cTn>
                                        <p:tgtEl>
                                          <p:spTgt spid="137"/>
                                        </p:tgtEl>
                                        <p:attrNameLst>
                                          <p:attrName>style.visibility</p:attrName>
                                        </p:attrNameLst>
                                      </p:cBhvr>
                                      <p:to>
                                        <p:strVal val="visible"/>
                                      </p:to>
                                    </p:set>
                                    <p:anim calcmode="lin" valueType="num">
                                      <p:cBhvr additive="base">
                                        <p:cTn id="19" dur="500"/>
                                        <p:tgtEl>
                                          <p:spTgt spid="137"/>
                                        </p:tgtEl>
                                        <p:attrNameLst>
                                          <p:attrName>ppt_x</p:attrName>
                                        </p:attrNameLst>
                                      </p:cBhvr>
                                      <p:tavLst>
                                        <p:tav tm="0">
                                          <p:val>
                                            <p:strVal val="#ppt_x+1"/>
                                          </p:val>
                                        </p:tav>
                                        <p:tav tm="100000">
                                          <p:val>
                                            <p:strVal val="#ppt_x"/>
                                          </p:val>
                                        </p:tav>
                                      </p:tavLst>
                                    </p:anim>
                                  </p:childTnLst>
                                </p:cTn>
                              </p:par>
                              <p:par>
                                <p:cTn id="20" presetID="2" presetClass="entr" presetSubtype="2" fill="hold" nodeType="withEffect">
                                  <p:stCondLst>
                                    <p:cond delay="0"/>
                                  </p:stCondLst>
                                  <p:childTnLst>
                                    <p:set>
                                      <p:cBhvr>
                                        <p:cTn id="21" dur="1" fill="hold">
                                          <p:stCondLst>
                                            <p:cond delay="0"/>
                                          </p:stCondLst>
                                        </p:cTn>
                                        <p:tgtEl>
                                          <p:spTgt spid="138"/>
                                        </p:tgtEl>
                                        <p:attrNameLst>
                                          <p:attrName>style.visibility</p:attrName>
                                        </p:attrNameLst>
                                      </p:cBhvr>
                                      <p:to>
                                        <p:strVal val="visible"/>
                                      </p:to>
                                    </p:set>
                                    <p:anim calcmode="lin" valueType="num">
                                      <p:cBhvr additive="base">
                                        <p:cTn id="22" dur="500"/>
                                        <p:tgtEl>
                                          <p:spTgt spid="138"/>
                                        </p:tgtEl>
                                        <p:attrNameLst>
                                          <p:attrName>ppt_x</p:attrName>
                                        </p:attrNameLst>
                                      </p:cBhvr>
                                      <p:tavLst>
                                        <p:tav tm="0">
                                          <p:val>
                                            <p:strVal val="#ppt_x+1"/>
                                          </p:val>
                                        </p:tav>
                                        <p:tav tm="100000">
                                          <p:val>
                                            <p:strVal val="#ppt_x"/>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149"/>
                                        </p:tgtEl>
                                        <p:attrNameLst>
                                          <p:attrName>style.visibility</p:attrName>
                                        </p:attrNameLst>
                                      </p:cBhvr>
                                      <p:to>
                                        <p:strVal val="visible"/>
                                      </p:to>
                                    </p:set>
                                    <p:anim calcmode="lin" valueType="num">
                                      <p:cBhvr additive="base">
                                        <p:cTn id="26" dur="500"/>
                                        <p:tgtEl>
                                          <p:spTgt spid="149"/>
                                        </p:tgtEl>
                                        <p:attrNameLst>
                                          <p:attrName>ppt_w</p:attrName>
                                        </p:attrNameLst>
                                      </p:cBhvr>
                                      <p:tavLst>
                                        <p:tav tm="0">
                                          <p:val>
                                            <p:fltVal val="0"/>
                                          </p:val>
                                        </p:tav>
                                        <p:tav tm="100000">
                                          <p:val>
                                            <p:strVal val="#ppt_w"/>
                                          </p:val>
                                        </p:tav>
                                      </p:tavLst>
                                    </p:anim>
                                    <p:anim calcmode="lin" valueType="num">
                                      <p:cBhvr additive="base">
                                        <p:cTn id="27" dur="500"/>
                                        <p:tgtEl>
                                          <p:spTgt spid="149"/>
                                        </p:tgtEl>
                                        <p:attrNameLst>
                                          <p:attrName>ppt_h</p:attrName>
                                        </p:attrNameLst>
                                      </p:cBhvr>
                                      <p:tavLst>
                                        <p:tav tm="0">
                                          <p:val>
                                            <p:fltVal val="0"/>
                                          </p:val>
                                        </p:tav>
                                        <p:tav tm="100000">
                                          <p:val>
                                            <p:strVal val="#ppt_h"/>
                                          </p:val>
                                        </p:tav>
                                      </p:tavLst>
                                    </p:anim>
                                  </p:childTnLst>
                                </p:cTn>
                              </p:par>
                              <p:par>
                                <p:cTn id="28" presetID="2" presetClass="entr" presetSubtype="2" fill="hold" nodeType="withEffect">
                                  <p:stCondLst>
                                    <p:cond delay="0"/>
                                  </p:stCondLst>
                                  <p:childTnLst>
                                    <p:set>
                                      <p:cBhvr>
                                        <p:cTn id="29" dur="1" fill="hold">
                                          <p:stCondLst>
                                            <p:cond delay="0"/>
                                          </p:stCondLst>
                                        </p:cTn>
                                        <p:tgtEl>
                                          <p:spTgt spid="147"/>
                                        </p:tgtEl>
                                        <p:attrNameLst>
                                          <p:attrName>style.visibility</p:attrName>
                                        </p:attrNameLst>
                                      </p:cBhvr>
                                      <p:to>
                                        <p:strVal val="visible"/>
                                      </p:to>
                                    </p:set>
                                    <p:anim calcmode="lin" valueType="num">
                                      <p:cBhvr additive="base">
                                        <p:cTn id="30" dur="500"/>
                                        <p:tgtEl>
                                          <p:spTgt spid="147"/>
                                        </p:tgtEl>
                                        <p:attrNameLst>
                                          <p:attrName>ppt_x</p:attrName>
                                        </p:attrNameLst>
                                      </p:cBhvr>
                                      <p:tavLst>
                                        <p:tav tm="0">
                                          <p:val>
                                            <p:strVal val="#ppt_x+1"/>
                                          </p:val>
                                        </p:tav>
                                        <p:tav tm="100000">
                                          <p:val>
                                            <p:strVal val="#ppt_x"/>
                                          </p:val>
                                        </p:tav>
                                      </p:tavLst>
                                    </p:anim>
                                  </p:childTnLst>
                                </p:cTn>
                              </p:par>
                              <p:par>
                                <p:cTn id="31" presetID="2" presetClass="entr" presetSubtype="2" fill="hold" nodeType="withEffect">
                                  <p:stCondLst>
                                    <p:cond delay="0"/>
                                  </p:stCondLst>
                                  <p:childTnLst>
                                    <p:set>
                                      <p:cBhvr>
                                        <p:cTn id="32" dur="1" fill="hold">
                                          <p:stCondLst>
                                            <p:cond delay="0"/>
                                          </p:stCondLst>
                                        </p:cTn>
                                        <p:tgtEl>
                                          <p:spTgt spid="148"/>
                                        </p:tgtEl>
                                        <p:attrNameLst>
                                          <p:attrName>style.visibility</p:attrName>
                                        </p:attrNameLst>
                                      </p:cBhvr>
                                      <p:to>
                                        <p:strVal val="visible"/>
                                      </p:to>
                                    </p:set>
                                    <p:anim calcmode="lin" valueType="num">
                                      <p:cBhvr additive="base">
                                        <p:cTn id="33" dur="500"/>
                                        <p:tgtEl>
                                          <p:spTgt spid="148"/>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Shape 161"/>
        <p:cNvGrpSpPr/>
        <p:nvPr/>
      </p:nvGrpSpPr>
      <p:grpSpPr>
        <a:xfrm>
          <a:off x="0" y="0"/>
          <a:ext cx="0" cy="0"/>
          <a:chOff x="0" y="0"/>
          <a:chExt cx="0" cy="0"/>
        </a:xfrm>
      </p:grpSpPr>
      <p:sp>
        <p:nvSpPr>
          <p:cNvPr id="162" name="Google Shape;162;p17"/>
          <p:cNvSpPr/>
          <p:nvPr/>
        </p:nvSpPr>
        <p:spPr>
          <a:xfrm>
            <a:off x="3819635" y="1089058"/>
            <a:ext cx="1500028" cy="1500028"/>
          </a:xfrm>
          <a:prstGeom prst="ellipse">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163" name="Google Shape;163;p17"/>
          <p:cNvSpPr txBox="1"/>
          <p:nvPr/>
        </p:nvSpPr>
        <p:spPr>
          <a:xfrm>
            <a:off x="2483768" y="2709756"/>
            <a:ext cx="4171762" cy="59247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sz="3400" b="1">
                <a:solidFill>
                  <a:srgbClr val="1B4367"/>
                </a:solidFill>
              </a:rPr>
              <a:t>Deux Sites</a:t>
            </a:r>
          </a:p>
        </p:txBody>
      </p:sp>
      <p:sp>
        <p:nvSpPr>
          <p:cNvPr id="164" name="Google Shape;164;p17"/>
          <p:cNvSpPr txBox="1"/>
          <p:nvPr/>
        </p:nvSpPr>
        <p:spPr>
          <a:xfrm>
            <a:off x="2639646" y="3249600"/>
            <a:ext cx="3860006" cy="530915"/>
          </a:xfrm>
          <a:prstGeom prst="rect">
            <a:avLst/>
          </a:prstGeom>
          <a:noFill/>
          <a:ln>
            <a:noFill/>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None/>
            </a:pPr>
            <a:r>
              <a:rPr lang="zh-CN" sz="2400">
                <a:solidFill>
                  <a:srgbClr val="3F3F3F"/>
                </a:solidFill>
              </a:rPr>
              <a:t>Shenzhen et Pékin</a:t>
            </a:r>
            <a:endParaRPr sz="2400">
              <a:solidFill>
                <a:srgbClr val="3F3F3F"/>
              </a:solidFill>
              <a:latin typeface="Arial"/>
              <a:ea typeface="Arial"/>
              <a:cs typeface="Arial"/>
              <a:sym typeface="Arial"/>
            </a:endParaRPr>
          </a:p>
        </p:txBody>
      </p:sp>
      <p:sp>
        <p:nvSpPr>
          <p:cNvPr id="165" name="Google Shape;165;p17"/>
          <p:cNvSpPr txBox="1"/>
          <p:nvPr/>
        </p:nvSpPr>
        <p:spPr>
          <a:xfrm>
            <a:off x="3713476" y="1575042"/>
            <a:ext cx="1732894" cy="838691"/>
          </a:xfrm>
          <a:prstGeom prst="rect">
            <a:avLst/>
          </a:prstGeom>
          <a:noFill/>
          <a:ln>
            <a:noFill/>
          </a:ln>
        </p:spPr>
        <p:txBody>
          <a:bodyPr spcFirstLastPara="1" wrap="square" lIns="68575" tIns="34275" rIns="68575" bIns="34275" anchor="t" anchorCtr="0">
            <a:noAutofit/>
          </a:bodyPr>
          <a:lstStyle/>
          <a:p>
            <a:pPr marL="0" marR="0" lvl="0" indent="0" algn="ctr" rtl="0">
              <a:lnSpc>
                <a:spcPct val="56000"/>
              </a:lnSpc>
              <a:spcBef>
                <a:spcPts val="0"/>
              </a:spcBef>
              <a:spcAft>
                <a:spcPts val="0"/>
              </a:spcAft>
              <a:buNone/>
            </a:pPr>
            <a:r>
              <a:rPr lang="zh-CN" sz="5400">
                <a:solidFill>
                  <a:schemeClr val="lt1"/>
                </a:solidFill>
                <a:latin typeface="Arial"/>
                <a:ea typeface="Arial"/>
                <a:cs typeface="Arial"/>
                <a:sym typeface="Arial"/>
              </a:rPr>
              <a:t>02</a:t>
            </a:r>
          </a:p>
        </p:txBody>
      </p:sp>
    </p:spTree>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600"/>
                                        <p:tgtEl>
                                          <p:spTgt spid="162"/>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165"/>
                                        </p:tgtEl>
                                        <p:attrNameLst>
                                          <p:attrName>style.visibility</p:attrName>
                                        </p:attrNameLst>
                                      </p:cBhvr>
                                      <p:to>
                                        <p:strVal val="visible"/>
                                      </p:to>
                                    </p:set>
                                    <p:anim calcmode="lin" valueType="num">
                                      <p:cBhvr additive="base">
                                        <p:cTn id="11" dur="500"/>
                                        <p:tgtEl>
                                          <p:spTgt spid="165"/>
                                        </p:tgtEl>
                                        <p:attrNameLst>
                                          <p:attrName>ppt_w</p:attrName>
                                        </p:attrNameLst>
                                      </p:cBhvr>
                                      <p:tavLst>
                                        <p:tav tm="0">
                                          <p:val>
                                            <p:fltVal val="0"/>
                                          </p:val>
                                        </p:tav>
                                        <p:tav tm="100000">
                                          <p:val>
                                            <p:strVal val="#ppt_w"/>
                                          </p:val>
                                        </p:tav>
                                      </p:tavLst>
                                    </p:anim>
                                    <p:anim calcmode="lin" valueType="num">
                                      <p:cBhvr additive="base">
                                        <p:cTn id="12" dur="500"/>
                                        <p:tgtEl>
                                          <p:spTgt spid="165"/>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63"/>
                                        </p:tgtEl>
                                        <p:attrNameLst>
                                          <p:attrName>style.visibility</p:attrName>
                                        </p:attrNameLst>
                                      </p:cBhvr>
                                      <p:to>
                                        <p:strVal val="visible"/>
                                      </p:to>
                                    </p:set>
                                    <p:animEffect transition="in" filter="fade">
                                      <p:cBhvr>
                                        <p:cTn id="16" dur="500"/>
                                        <p:tgtEl>
                                          <p:spTgt spid="163"/>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164"/>
                                        </p:tgtEl>
                                        <p:attrNameLst>
                                          <p:attrName>style.visibility</p:attrName>
                                        </p:attrNameLst>
                                      </p:cBhvr>
                                      <p:to>
                                        <p:strVal val="visible"/>
                                      </p:to>
                                    </p:set>
                                    <p:animEffect transition="in" filter="fade">
                                      <p:cBhvr>
                                        <p:cTn id="20" dur="10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8"/>
          <p:cNvSpPr txBox="1"/>
          <p:nvPr/>
        </p:nvSpPr>
        <p:spPr>
          <a:xfrm>
            <a:off x="709347" y="309775"/>
            <a:ext cx="82596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Shenzhen - Caractéristiques Géographique </a:t>
            </a:r>
            <a:endParaRPr sz="2400"/>
          </a:p>
        </p:txBody>
      </p:sp>
      <p:grpSp>
        <p:nvGrpSpPr>
          <p:cNvPr id="172" name="Google Shape;172;p18"/>
          <p:cNvGrpSpPr/>
          <p:nvPr/>
        </p:nvGrpSpPr>
        <p:grpSpPr>
          <a:xfrm>
            <a:off x="966337" y="2223045"/>
            <a:ext cx="6977079" cy="783907"/>
            <a:chOff x="0" y="234675"/>
            <a:chExt cx="9305254" cy="1045348"/>
          </a:xfrm>
        </p:grpSpPr>
        <p:sp>
          <p:nvSpPr>
            <p:cNvPr id="173" name="Google Shape;173;p18"/>
            <p:cNvSpPr/>
            <p:nvPr/>
          </p:nvSpPr>
          <p:spPr>
            <a:xfrm>
              <a:off x="433519" y="234675"/>
              <a:ext cx="1732500" cy="1045200"/>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481450" tIns="239250" rIns="478975" bIns="239250" anchor="ctr" anchorCtr="0">
              <a:noAutofit/>
            </a:bodyPr>
            <a:lstStyle/>
            <a:p>
              <a:pPr marL="128270" marR="0" lvl="1" indent="-39370" algn="l" rtl="0">
                <a:lnSpc>
                  <a:spcPct val="90000"/>
                </a:lnSpc>
                <a:spcBef>
                  <a:spcPts val="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a:p>
              <a:pPr marL="128270" marR="0" lvl="1" indent="-39370" algn="l" rtl="0">
                <a:lnSpc>
                  <a:spcPct val="90000"/>
                </a:lnSpc>
                <a:spcBef>
                  <a:spcPts val="21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4" name="Google Shape;174;p18"/>
            <p:cNvSpPr/>
            <p:nvPr/>
          </p:nvSpPr>
          <p:spPr>
            <a:xfrm>
              <a:off x="0" y="323896"/>
              <a:ext cx="866404" cy="866404"/>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39575" tIns="139575" rIns="139575" bIns="1395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01</a:t>
              </a:r>
              <a:endParaRPr sz="2100">
                <a:solidFill>
                  <a:schemeClr val="lt1"/>
                </a:solidFill>
                <a:latin typeface="Arial"/>
                <a:ea typeface="Arial"/>
                <a:cs typeface="Arial"/>
                <a:sym typeface="Arial"/>
              </a:endParaRPr>
            </a:p>
          </p:txBody>
        </p:sp>
        <p:sp>
          <p:nvSpPr>
            <p:cNvPr id="175" name="Google Shape;175;p18"/>
            <p:cNvSpPr/>
            <p:nvPr/>
          </p:nvSpPr>
          <p:spPr>
            <a:xfrm>
              <a:off x="8933615" y="932362"/>
              <a:ext cx="371639" cy="347662"/>
            </a:xfrm>
            <a:custGeom>
              <a:avLst/>
              <a:gdLst/>
              <a:ahLst/>
              <a:cxnLst/>
              <a:rect l="l" t="t" r="r" b="b"/>
              <a:pathLst>
                <a:path w="257" h="241" extrusionOk="0">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grpSp>
      <p:grpSp>
        <p:nvGrpSpPr>
          <p:cNvPr id="176" name="Google Shape;176;p18"/>
          <p:cNvGrpSpPr/>
          <p:nvPr/>
        </p:nvGrpSpPr>
        <p:grpSpPr>
          <a:xfrm>
            <a:off x="1895405" y="2223045"/>
            <a:ext cx="4328279" cy="783795"/>
            <a:chOff x="-3602729" y="234675"/>
            <a:chExt cx="5768731" cy="1045200"/>
          </a:xfrm>
        </p:grpSpPr>
        <p:sp>
          <p:nvSpPr>
            <p:cNvPr id="177" name="Google Shape;177;p18"/>
            <p:cNvSpPr/>
            <p:nvPr/>
          </p:nvSpPr>
          <p:spPr>
            <a:xfrm>
              <a:off x="433202" y="234675"/>
              <a:ext cx="1732800" cy="1045200"/>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481450" tIns="239250" rIns="478975" bIns="239250" anchor="ctr" anchorCtr="0">
              <a:noAutofit/>
            </a:bodyPr>
            <a:lstStyle/>
            <a:p>
              <a:pPr marL="128270" marR="0" lvl="1" indent="-39370" algn="l" rtl="0">
                <a:lnSpc>
                  <a:spcPct val="90000"/>
                </a:lnSpc>
                <a:spcBef>
                  <a:spcPts val="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a:p>
              <a:pPr marL="128270" marR="0" lvl="1" indent="-39370" algn="l" rtl="0">
                <a:lnSpc>
                  <a:spcPct val="90000"/>
                </a:lnSpc>
                <a:spcBef>
                  <a:spcPts val="21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p:txBody>
        </p:sp>
        <p:sp>
          <p:nvSpPr>
            <p:cNvPr id="178" name="Google Shape;178;p18"/>
            <p:cNvSpPr/>
            <p:nvPr/>
          </p:nvSpPr>
          <p:spPr>
            <a:xfrm>
              <a:off x="0" y="323896"/>
              <a:ext cx="866404" cy="866404"/>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39575" tIns="139575" rIns="139575" bIns="1395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03</a:t>
              </a:r>
              <a:endParaRPr sz="2100">
                <a:solidFill>
                  <a:schemeClr val="lt1"/>
                </a:solidFill>
                <a:latin typeface="Arial"/>
                <a:ea typeface="Arial"/>
                <a:cs typeface="Arial"/>
                <a:sym typeface="Arial"/>
              </a:endParaRPr>
            </a:p>
          </p:txBody>
        </p:sp>
        <p:sp>
          <p:nvSpPr>
            <p:cNvPr id="179" name="Google Shape;179;p18"/>
            <p:cNvSpPr/>
            <p:nvPr/>
          </p:nvSpPr>
          <p:spPr>
            <a:xfrm>
              <a:off x="-3602729" y="581118"/>
              <a:ext cx="352457" cy="352457"/>
            </a:xfrm>
            <a:custGeom>
              <a:avLst/>
              <a:gdLst/>
              <a:ahLst/>
              <a:cxnLst/>
              <a:rect l="l" t="t" r="r" b="b"/>
              <a:pathLst>
                <a:path w="147" h="147" extrusionOk="0">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grpSp>
      <p:grpSp>
        <p:nvGrpSpPr>
          <p:cNvPr id="180" name="Google Shape;180;p18"/>
          <p:cNvGrpSpPr/>
          <p:nvPr/>
        </p:nvGrpSpPr>
        <p:grpSpPr>
          <a:xfrm>
            <a:off x="2781840" y="2223045"/>
            <a:ext cx="3062572" cy="783795"/>
            <a:chOff x="0" y="234675"/>
            <a:chExt cx="4081796" cy="1045200"/>
          </a:xfrm>
        </p:grpSpPr>
        <p:sp>
          <p:nvSpPr>
            <p:cNvPr id="181" name="Google Shape;181;p18"/>
            <p:cNvSpPr/>
            <p:nvPr/>
          </p:nvSpPr>
          <p:spPr>
            <a:xfrm>
              <a:off x="433203" y="234675"/>
              <a:ext cx="1732800" cy="1045200"/>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481450" tIns="239250" rIns="478975" bIns="239250" anchor="ctr" anchorCtr="0">
              <a:noAutofit/>
            </a:bodyPr>
            <a:lstStyle/>
            <a:p>
              <a:pPr marL="128270" marR="0" lvl="1" indent="-39370" algn="l" rtl="0">
                <a:lnSpc>
                  <a:spcPct val="90000"/>
                </a:lnSpc>
                <a:spcBef>
                  <a:spcPts val="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a:p>
              <a:pPr marL="128270" marR="0" lvl="1" indent="-39370" algn="l" rtl="0">
                <a:lnSpc>
                  <a:spcPct val="90000"/>
                </a:lnSpc>
                <a:spcBef>
                  <a:spcPts val="21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p:txBody>
        </p:sp>
        <p:sp>
          <p:nvSpPr>
            <p:cNvPr id="182" name="Google Shape;182;p18"/>
            <p:cNvSpPr/>
            <p:nvPr/>
          </p:nvSpPr>
          <p:spPr>
            <a:xfrm>
              <a:off x="0" y="323896"/>
              <a:ext cx="866404" cy="866404"/>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39575" tIns="139575" rIns="139575" bIns="1395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02</a:t>
              </a:r>
              <a:endParaRPr sz="2100">
                <a:solidFill>
                  <a:schemeClr val="lt1"/>
                </a:solidFill>
                <a:latin typeface="Arial"/>
                <a:ea typeface="Arial"/>
                <a:cs typeface="Arial"/>
                <a:sym typeface="Arial"/>
              </a:endParaRPr>
            </a:p>
          </p:txBody>
        </p:sp>
        <p:sp>
          <p:nvSpPr>
            <p:cNvPr id="183" name="Google Shape;183;p18"/>
            <p:cNvSpPr/>
            <p:nvPr/>
          </p:nvSpPr>
          <p:spPr>
            <a:xfrm>
              <a:off x="3619047" y="608691"/>
              <a:ext cx="462749" cy="297310"/>
            </a:xfrm>
            <a:custGeom>
              <a:avLst/>
              <a:gdLst/>
              <a:ahLst/>
              <a:cxnLst/>
              <a:rect l="l" t="t" r="r" b="b"/>
              <a:pathLst>
                <a:path w="320" h="206" extrusionOk="0">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grpSp>
      <p:grpSp>
        <p:nvGrpSpPr>
          <p:cNvPr id="184" name="Google Shape;184;p18"/>
          <p:cNvGrpSpPr/>
          <p:nvPr/>
        </p:nvGrpSpPr>
        <p:grpSpPr>
          <a:xfrm>
            <a:off x="6415227" y="2223045"/>
            <a:ext cx="1624081" cy="783795"/>
            <a:chOff x="0" y="234675"/>
            <a:chExt cx="2166019" cy="1045200"/>
          </a:xfrm>
        </p:grpSpPr>
        <p:sp>
          <p:nvSpPr>
            <p:cNvPr id="185" name="Google Shape;185;p18"/>
            <p:cNvSpPr/>
            <p:nvPr/>
          </p:nvSpPr>
          <p:spPr>
            <a:xfrm>
              <a:off x="433519" y="234675"/>
              <a:ext cx="1732500" cy="1045200"/>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sp>
          <p:nvSpPr>
            <p:cNvPr id="186" name="Google Shape;186;p18"/>
            <p:cNvSpPr/>
            <p:nvPr/>
          </p:nvSpPr>
          <p:spPr>
            <a:xfrm>
              <a:off x="0" y="323896"/>
              <a:ext cx="866404" cy="866404"/>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52275" tIns="152275" rIns="152275" bIns="1522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04</a:t>
              </a:r>
              <a:endParaRPr sz="2100">
                <a:solidFill>
                  <a:schemeClr val="lt1"/>
                </a:solidFill>
                <a:latin typeface="Arial"/>
                <a:ea typeface="Arial"/>
                <a:cs typeface="Arial"/>
                <a:sym typeface="Arial"/>
              </a:endParaRPr>
            </a:p>
          </p:txBody>
        </p:sp>
      </p:grpSp>
      <p:sp>
        <p:nvSpPr>
          <p:cNvPr id="187" name="Google Shape;187;p18"/>
          <p:cNvSpPr/>
          <p:nvPr/>
        </p:nvSpPr>
        <p:spPr>
          <a:xfrm>
            <a:off x="903475" y="3142875"/>
            <a:ext cx="19467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a:solidFill>
                  <a:srgbClr val="1B4367"/>
                </a:solidFill>
              </a:rPr>
              <a:t>Localisation</a:t>
            </a:r>
          </a:p>
        </p:txBody>
      </p:sp>
      <p:sp>
        <p:nvSpPr>
          <p:cNvPr id="188" name="Google Shape;188;p18"/>
          <p:cNvSpPr txBox="1"/>
          <p:nvPr/>
        </p:nvSpPr>
        <p:spPr>
          <a:xfrm>
            <a:off x="395650" y="3719600"/>
            <a:ext cx="3666000" cy="838800"/>
          </a:xfrm>
          <a:prstGeom prst="rect">
            <a:avLst/>
          </a:prstGeom>
          <a:noFill/>
          <a:ln>
            <a:noFill/>
          </a:ln>
        </p:spPr>
        <p:txBody>
          <a:bodyPr spcFirstLastPara="1" wrap="square" lIns="68575" tIns="34275" rIns="68575" bIns="34275" anchor="t" anchorCtr="0">
            <a:noAutofit/>
          </a:bodyPr>
          <a:lstStyle/>
          <a:p>
            <a:pPr marL="457200" marR="0" lvl="0" indent="-304800" algn="l" rtl="0">
              <a:lnSpc>
                <a:spcPct val="150000"/>
              </a:lnSpc>
              <a:spcBef>
                <a:spcPts val="0"/>
              </a:spcBef>
              <a:spcAft>
                <a:spcPts val="0"/>
              </a:spcAft>
              <a:buClr>
                <a:srgbClr val="3F3F3F"/>
              </a:buClr>
              <a:buSzPts val="1200"/>
              <a:buFont typeface="Arial"/>
              <a:buChar char="-"/>
            </a:pPr>
            <a:r>
              <a:rPr lang="zh-CN" sz="1200">
                <a:solidFill>
                  <a:srgbClr val="3F3F3F"/>
                </a:solidFill>
              </a:rPr>
              <a:t>La province de Guangdong;</a:t>
            </a:r>
            <a:endParaRPr sz="1200">
              <a:solidFill>
                <a:srgbClr val="3F3F3F"/>
              </a:solidFill>
            </a:endParaRPr>
          </a:p>
          <a:p>
            <a:pPr marL="457200" marR="0" lvl="0" indent="-304800" algn="l" rtl="0">
              <a:lnSpc>
                <a:spcPct val="150000"/>
              </a:lnSpc>
              <a:spcBef>
                <a:spcPts val="0"/>
              </a:spcBef>
              <a:spcAft>
                <a:spcPts val="0"/>
              </a:spcAft>
              <a:buClr>
                <a:srgbClr val="3F3F3F"/>
              </a:buClr>
              <a:buSzPts val="1200"/>
              <a:buChar char="-"/>
            </a:pPr>
            <a:r>
              <a:rPr lang="zh-CN" sz="1200">
                <a:solidFill>
                  <a:srgbClr val="3F3F3F"/>
                </a:solidFill>
              </a:rPr>
              <a:t>L'extrémité du delta de la rivière des Perles;</a:t>
            </a:r>
            <a:endParaRPr sz="1200">
              <a:solidFill>
                <a:srgbClr val="3F3F3F"/>
              </a:solidFill>
            </a:endParaRPr>
          </a:p>
          <a:p>
            <a:pPr marL="457200" marR="0" lvl="0" indent="-304800" algn="l" rtl="0">
              <a:lnSpc>
                <a:spcPct val="150000"/>
              </a:lnSpc>
              <a:spcBef>
                <a:spcPts val="0"/>
              </a:spcBef>
              <a:spcAft>
                <a:spcPts val="0"/>
              </a:spcAft>
              <a:buClr>
                <a:srgbClr val="3F3F3F"/>
              </a:buClr>
              <a:buSzPts val="1200"/>
              <a:buChar char="-"/>
            </a:pPr>
            <a:r>
              <a:rPr lang="zh-CN" sz="1200">
                <a:solidFill>
                  <a:srgbClr val="3F3F3F"/>
                </a:solidFill>
              </a:rPr>
              <a:t>Adjacent avec Hongkong.</a:t>
            </a:r>
            <a:endParaRPr sz="1200">
              <a:solidFill>
                <a:srgbClr val="3F3F3F"/>
              </a:solidFill>
            </a:endParaRPr>
          </a:p>
        </p:txBody>
      </p:sp>
      <p:sp>
        <p:nvSpPr>
          <p:cNvPr id="189" name="Google Shape;189;p18"/>
          <p:cNvSpPr/>
          <p:nvPr/>
        </p:nvSpPr>
        <p:spPr>
          <a:xfrm>
            <a:off x="2751847" y="1749413"/>
            <a:ext cx="18000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a:solidFill>
                  <a:srgbClr val="1B4367"/>
                </a:solidFill>
              </a:rPr>
              <a:t>Surface</a:t>
            </a:r>
          </a:p>
        </p:txBody>
      </p:sp>
      <p:sp>
        <p:nvSpPr>
          <p:cNvPr id="190" name="Google Shape;190;p18"/>
          <p:cNvSpPr txBox="1"/>
          <p:nvPr/>
        </p:nvSpPr>
        <p:spPr>
          <a:xfrm>
            <a:off x="2850178" y="1294275"/>
            <a:ext cx="2000400" cy="838800"/>
          </a:xfrm>
          <a:prstGeom prst="rect">
            <a:avLst/>
          </a:prstGeom>
          <a:noFill/>
          <a:ln>
            <a:noFill/>
          </a:ln>
        </p:spPr>
        <p:txBody>
          <a:bodyPr spcFirstLastPara="1" wrap="square" lIns="68575" tIns="34275" rIns="68575" bIns="34275" anchor="t" anchorCtr="0">
            <a:noAutofit/>
          </a:bodyPr>
          <a:lstStyle/>
          <a:p>
            <a:pPr marL="457200" marR="0" lvl="0" indent="-304800" algn="l" rtl="0">
              <a:lnSpc>
                <a:spcPct val="150000"/>
              </a:lnSpc>
              <a:spcBef>
                <a:spcPts val="0"/>
              </a:spcBef>
              <a:spcAft>
                <a:spcPts val="0"/>
              </a:spcAft>
              <a:buClr>
                <a:srgbClr val="3F3F3F"/>
              </a:buClr>
              <a:buSzPts val="1200"/>
              <a:buChar char="-"/>
            </a:pPr>
            <a:r>
              <a:rPr lang="zh-CN" sz="1200">
                <a:solidFill>
                  <a:srgbClr val="3F3F3F"/>
                </a:solidFill>
              </a:rPr>
              <a:t>1996.85 km2</a:t>
            </a:r>
            <a:endParaRPr sz="1200">
              <a:solidFill>
                <a:srgbClr val="3F3F3F"/>
              </a:solidFill>
            </a:endParaRPr>
          </a:p>
        </p:txBody>
      </p:sp>
      <p:sp>
        <p:nvSpPr>
          <p:cNvPr id="191" name="Google Shape;191;p18"/>
          <p:cNvSpPr/>
          <p:nvPr/>
        </p:nvSpPr>
        <p:spPr>
          <a:xfrm>
            <a:off x="4642055" y="3142875"/>
            <a:ext cx="18000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a:solidFill>
                  <a:srgbClr val="1B4367"/>
                </a:solidFill>
              </a:rPr>
              <a:t>Population</a:t>
            </a:r>
          </a:p>
        </p:txBody>
      </p:sp>
      <p:sp>
        <p:nvSpPr>
          <p:cNvPr id="192" name="Google Shape;192;p18"/>
          <p:cNvSpPr txBox="1"/>
          <p:nvPr/>
        </p:nvSpPr>
        <p:spPr>
          <a:xfrm>
            <a:off x="4407000" y="3719600"/>
            <a:ext cx="2099700" cy="838800"/>
          </a:xfrm>
          <a:prstGeom prst="rect">
            <a:avLst/>
          </a:prstGeom>
          <a:noFill/>
          <a:ln>
            <a:noFill/>
          </a:ln>
        </p:spPr>
        <p:txBody>
          <a:bodyPr spcFirstLastPara="1" wrap="square" lIns="68575" tIns="34275" rIns="68575" bIns="34275" anchor="t" anchorCtr="0">
            <a:noAutofit/>
          </a:bodyPr>
          <a:lstStyle/>
          <a:p>
            <a:pPr marL="457200" marR="0" lvl="0" indent="-304800" algn="ctr" rtl="0">
              <a:lnSpc>
                <a:spcPct val="150000"/>
              </a:lnSpc>
              <a:spcBef>
                <a:spcPts val="0"/>
              </a:spcBef>
              <a:spcAft>
                <a:spcPts val="0"/>
              </a:spcAft>
              <a:buClr>
                <a:srgbClr val="3F3F3F"/>
              </a:buClr>
              <a:buSzPts val="1200"/>
              <a:buFont typeface="Arial"/>
              <a:buChar char="-"/>
            </a:pPr>
            <a:r>
              <a:rPr lang="zh-CN" sz="1200">
                <a:solidFill>
                  <a:srgbClr val="3F3F3F"/>
                </a:solidFill>
              </a:rPr>
              <a:t>11.91 millions;</a:t>
            </a:r>
            <a:endParaRPr sz="1200">
              <a:solidFill>
                <a:srgbClr val="3F3F3F"/>
              </a:solidFill>
            </a:endParaRPr>
          </a:p>
          <a:p>
            <a:pPr marL="457200" marR="0" lvl="0" indent="-304800" algn="ctr" rtl="0">
              <a:lnSpc>
                <a:spcPct val="150000"/>
              </a:lnSpc>
              <a:spcBef>
                <a:spcPts val="0"/>
              </a:spcBef>
              <a:spcAft>
                <a:spcPts val="0"/>
              </a:spcAft>
              <a:buClr>
                <a:srgbClr val="3F3F3F"/>
              </a:buClr>
              <a:buSzPts val="1200"/>
              <a:buChar char="-"/>
            </a:pPr>
            <a:r>
              <a:rPr lang="zh-CN" sz="1200">
                <a:solidFill>
                  <a:srgbClr val="3F3F3F"/>
                </a:solidFill>
              </a:rPr>
              <a:t>La grande mobilité. </a:t>
            </a:r>
            <a:endParaRPr sz="1200">
              <a:solidFill>
                <a:srgbClr val="3F3F3F"/>
              </a:solidFill>
            </a:endParaRPr>
          </a:p>
        </p:txBody>
      </p:sp>
      <p:sp>
        <p:nvSpPr>
          <p:cNvPr id="193" name="Google Shape;193;p18"/>
          <p:cNvSpPr/>
          <p:nvPr/>
        </p:nvSpPr>
        <p:spPr>
          <a:xfrm>
            <a:off x="6177412" y="1749425"/>
            <a:ext cx="20997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a:solidFill>
                  <a:srgbClr val="1B4367"/>
                </a:solidFill>
              </a:rPr>
              <a:t>Topographie</a:t>
            </a:r>
          </a:p>
        </p:txBody>
      </p:sp>
      <p:sp>
        <p:nvSpPr>
          <p:cNvPr id="194" name="Google Shape;194;p18"/>
          <p:cNvSpPr txBox="1"/>
          <p:nvPr/>
        </p:nvSpPr>
        <p:spPr>
          <a:xfrm>
            <a:off x="6276125" y="1050538"/>
            <a:ext cx="2199600" cy="972600"/>
          </a:xfrm>
          <a:prstGeom prst="rect">
            <a:avLst/>
          </a:prstGeom>
          <a:noFill/>
          <a:ln>
            <a:noFill/>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None/>
            </a:pPr>
            <a:r>
              <a:rPr lang="zh-CN" sz="1200">
                <a:solidFill>
                  <a:srgbClr val="3F3F3F"/>
                </a:solidFill>
              </a:rPr>
              <a:t>- Relif: des collines basses;</a:t>
            </a:r>
            <a:endParaRPr sz="1200">
              <a:solidFill>
                <a:srgbClr val="3F3F3F"/>
              </a:solidFill>
            </a:endParaRPr>
          </a:p>
          <a:p>
            <a:pPr marL="0" marR="0" lvl="0" indent="0" algn="ctr" rtl="0">
              <a:lnSpc>
                <a:spcPct val="150000"/>
              </a:lnSpc>
              <a:spcBef>
                <a:spcPts val="0"/>
              </a:spcBef>
              <a:spcAft>
                <a:spcPts val="0"/>
              </a:spcAft>
              <a:buNone/>
            </a:pPr>
            <a:r>
              <a:rPr lang="zh-CN" sz="1200">
                <a:solidFill>
                  <a:srgbClr val="3F3F3F"/>
                </a:solidFill>
              </a:rPr>
              <a:t>- Aaltitude :10-23 m.</a:t>
            </a:r>
            <a:endParaRPr sz="1200">
              <a:solidFill>
                <a:srgbClr val="3F3F3F"/>
              </a:solidFill>
            </a:endParaRPr>
          </a:p>
        </p:txBody>
      </p:sp>
      <p:cxnSp>
        <p:nvCxnSpPr>
          <p:cNvPr id="195" name="Google Shape;195;p18"/>
          <p:cNvCxnSpPr/>
          <p:nvPr/>
        </p:nvCxnSpPr>
        <p:spPr>
          <a:xfrm rot="10800000" flipH="1">
            <a:off x="762892" y="697920"/>
            <a:ext cx="1065900" cy="16800"/>
          </a:xfrm>
          <a:prstGeom prst="straightConnector1">
            <a:avLst/>
          </a:prstGeom>
          <a:noFill/>
          <a:ln w="9525" cap="flat" cmpd="sng">
            <a:solidFill>
              <a:srgbClr val="1B4367"/>
            </a:solidFill>
            <a:prstDash val="solid"/>
            <a:miter lim="800000"/>
            <a:headEnd type="none" w="sm" len="sm"/>
            <a:tailEnd type="none" w="sm" len="sm"/>
          </a:ln>
        </p:spPr>
      </p:cxnSp>
      <p:sp>
        <p:nvSpPr>
          <p:cNvPr id="196" name="Google Shape;196;p18"/>
          <p:cNvSpPr/>
          <p:nvPr/>
        </p:nvSpPr>
        <p:spPr>
          <a:xfrm>
            <a:off x="3696912" y="2484640"/>
            <a:ext cx="278655" cy="260711"/>
          </a:xfrm>
          <a:custGeom>
            <a:avLst/>
            <a:gdLst/>
            <a:ahLst/>
            <a:cxnLst/>
            <a:rect l="l" t="t" r="r" b="b"/>
            <a:pathLst>
              <a:path w="257" h="241" extrusionOk="0">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sp>
        <p:nvSpPr>
          <p:cNvPr id="197" name="Google Shape;197;p18"/>
          <p:cNvSpPr/>
          <p:nvPr/>
        </p:nvSpPr>
        <p:spPr>
          <a:xfrm>
            <a:off x="7332940" y="2433006"/>
            <a:ext cx="260677" cy="334429"/>
          </a:xfrm>
          <a:custGeom>
            <a:avLst/>
            <a:gdLst/>
            <a:ahLst/>
            <a:cxnLst/>
            <a:rect l="l" t="t" r="r" b="b"/>
            <a:pathLst>
              <a:path w="240" h="308" extrusionOk="0">
                <a:moveTo>
                  <a:pt x="87" y="308"/>
                </a:moveTo>
                <a:cubicBezTo>
                  <a:pt x="79" y="308"/>
                  <a:pt x="70" y="301"/>
                  <a:pt x="68" y="292"/>
                </a:cubicBezTo>
                <a:cubicBezTo>
                  <a:pt x="2" y="54"/>
                  <a:pt x="2" y="54"/>
                  <a:pt x="2" y="54"/>
                </a:cubicBezTo>
                <a:cubicBezTo>
                  <a:pt x="0" y="48"/>
                  <a:pt x="1" y="42"/>
                  <a:pt x="4" y="38"/>
                </a:cubicBezTo>
                <a:cubicBezTo>
                  <a:pt x="6" y="34"/>
                  <a:pt x="10" y="31"/>
                  <a:pt x="15" y="30"/>
                </a:cubicBezTo>
                <a:cubicBezTo>
                  <a:pt x="23" y="29"/>
                  <a:pt x="31" y="33"/>
                  <a:pt x="35" y="41"/>
                </a:cubicBezTo>
                <a:cubicBezTo>
                  <a:pt x="43" y="44"/>
                  <a:pt x="50" y="45"/>
                  <a:pt x="57" y="45"/>
                </a:cubicBezTo>
                <a:cubicBezTo>
                  <a:pt x="57" y="45"/>
                  <a:pt x="57" y="45"/>
                  <a:pt x="57" y="45"/>
                </a:cubicBezTo>
                <a:cubicBezTo>
                  <a:pt x="75" y="45"/>
                  <a:pt x="92" y="35"/>
                  <a:pt x="109" y="24"/>
                </a:cubicBezTo>
                <a:cubicBezTo>
                  <a:pt x="127" y="12"/>
                  <a:pt x="146" y="0"/>
                  <a:pt x="168" y="0"/>
                </a:cubicBezTo>
                <a:cubicBezTo>
                  <a:pt x="179" y="0"/>
                  <a:pt x="190" y="2"/>
                  <a:pt x="201" y="8"/>
                </a:cubicBezTo>
                <a:cubicBezTo>
                  <a:pt x="204" y="9"/>
                  <a:pt x="204" y="9"/>
                  <a:pt x="204" y="9"/>
                </a:cubicBezTo>
                <a:cubicBezTo>
                  <a:pt x="240" y="141"/>
                  <a:pt x="240" y="141"/>
                  <a:pt x="240" y="141"/>
                </a:cubicBezTo>
                <a:cubicBezTo>
                  <a:pt x="226" y="134"/>
                  <a:pt x="226" y="134"/>
                  <a:pt x="226" y="134"/>
                </a:cubicBezTo>
                <a:cubicBezTo>
                  <a:pt x="217" y="129"/>
                  <a:pt x="209" y="127"/>
                  <a:pt x="200" y="127"/>
                </a:cubicBezTo>
                <a:cubicBezTo>
                  <a:pt x="181" y="127"/>
                  <a:pt x="165" y="137"/>
                  <a:pt x="148" y="148"/>
                </a:cubicBezTo>
                <a:cubicBezTo>
                  <a:pt x="130" y="160"/>
                  <a:pt x="111" y="172"/>
                  <a:pt x="88" y="172"/>
                </a:cubicBezTo>
                <a:cubicBezTo>
                  <a:pt x="83" y="172"/>
                  <a:pt x="77" y="172"/>
                  <a:pt x="72" y="170"/>
                </a:cubicBezTo>
                <a:cubicBezTo>
                  <a:pt x="104" y="284"/>
                  <a:pt x="104" y="284"/>
                  <a:pt x="104" y="284"/>
                </a:cubicBezTo>
                <a:cubicBezTo>
                  <a:pt x="105" y="290"/>
                  <a:pt x="104" y="296"/>
                  <a:pt x="102" y="300"/>
                </a:cubicBezTo>
                <a:cubicBezTo>
                  <a:pt x="99" y="304"/>
                  <a:pt x="95" y="307"/>
                  <a:pt x="90" y="308"/>
                </a:cubicBezTo>
                <a:cubicBezTo>
                  <a:pt x="89" y="308"/>
                  <a:pt x="88" y="308"/>
                  <a:pt x="87" y="308"/>
                </a:cubicBezTo>
                <a:close/>
                <a:moveTo>
                  <a:pt x="18" y="43"/>
                </a:moveTo>
                <a:cubicBezTo>
                  <a:pt x="16" y="43"/>
                  <a:pt x="15" y="44"/>
                  <a:pt x="15" y="45"/>
                </a:cubicBezTo>
                <a:cubicBezTo>
                  <a:pt x="14" y="46"/>
                  <a:pt x="14" y="48"/>
                  <a:pt x="14" y="50"/>
                </a:cubicBezTo>
                <a:cubicBezTo>
                  <a:pt x="81" y="288"/>
                  <a:pt x="81" y="288"/>
                  <a:pt x="81" y="288"/>
                </a:cubicBezTo>
                <a:cubicBezTo>
                  <a:pt x="82" y="293"/>
                  <a:pt x="85" y="295"/>
                  <a:pt x="88" y="295"/>
                </a:cubicBezTo>
                <a:cubicBezTo>
                  <a:pt x="89" y="294"/>
                  <a:pt x="90" y="294"/>
                  <a:pt x="90" y="293"/>
                </a:cubicBezTo>
                <a:cubicBezTo>
                  <a:pt x="91" y="292"/>
                  <a:pt x="91" y="290"/>
                  <a:pt x="91" y="288"/>
                </a:cubicBezTo>
                <a:cubicBezTo>
                  <a:pt x="52" y="147"/>
                  <a:pt x="52" y="147"/>
                  <a:pt x="52" y="147"/>
                </a:cubicBezTo>
                <a:cubicBezTo>
                  <a:pt x="65" y="153"/>
                  <a:pt x="65" y="153"/>
                  <a:pt x="65" y="153"/>
                </a:cubicBezTo>
                <a:cubicBezTo>
                  <a:pt x="73" y="157"/>
                  <a:pt x="80" y="159"/>
                  <a:pt x="88" y="159"/>
                </a:cubicBezTo>
                <a:cubicBezTo>
                  <a:pt x="107" y="159"/>
                  <a:pt x="123" y="148"/>
                  <a:pt x="140" y="137"/>
                </a:cubicBezTo>
                <a:cubicBezTo>
                  <a:pt x="159" y="125"/>
                  <a:pt x="177" y="113"/>
                  <a:pt x="200" y="113"/>
                </a:cubicBezTo>
                <a:cubicBezTo>
                  <a:pt x="206" y="113"/>
                  <a:pt x="213" y="114"/>
                  <a:pt x="219" y="116"/>
                </a:cubicBezTo>
                <a:cubicBezTo>
                  <a:pt x="192" y="19"/>
                  <a:pt x="192" y="19"/>
                  <a:pt x="192" y="19"/>
                </a:cubicBezTo>
                <a:cubicBezTo>
                  <a:pt x="184" y="15"/>
                  <a:pt x="176" y="13"/>
                  <a:pt x="168" y="13"/>
                </a:cubicBezTo>
                <a:cubicBezTo>
                  <a:pt x="150" y="13"/>
                  <a:pt x="133" y="24"/>
                  <a:pt x="116" y="35"/>
                </a:cubicBezTo>
                <a:cubicBezTo>
                  <a:pt x="98" y="47"/>
                  <a:pt x="79" y="59"/>
                  <a:pt x="57" y="59"/>
                </a:cubicBezTo>
                <a:cubicBezTo>
                  <a:pt x="57" y="59"/>
                  <a:pt x="57" y="59"/>
                  <a:pt x="57" y="59"/>
                </a:cubicBezTo>
                <a:cubicBezTo>
                  <a:pt x="47" y="59"/>
                  <a:pt x="37" y="57"/>
                  <a:pt x="28" y="52"/>
                </a:cubicBezTo>
                <a:cubicBezTo>
                  <a:pt x="25" y="51"/>
                  <a:pt x="25" y="51"/>
                  <a:pt x="25" y="51"/>
                </a:cubicBezTo>
                <a:cubicBezTo>
                  <a:pt x="24" y="48"/>
                  <a:pt x="24" y="48"/>
                  <a:pt x="24" y="48"/>
                </a:cubicBezTo>
                <a:cubicBezTo>
                  <a:pt x="23" y="45"/>
                  <a:pt x="20" y="43"/>
                  <a:pt x="18" y="43"/>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pic>
        <p:nvPicPr>
          <p:cNvPr id="198" name="Google Shape;198;p18"/>
          <p:cNvPicPr preferRelativeResize="0"/>
          <p:nvPr/>
        </p:nvPicPr>
        <p:blipFill>
          <a:blip r:embed="rId3"/>
          <a:stretch>
            <a:fillRect/>
          </a:stretch>
        </p:blipFill>
        <p:spPr>
          <a:xfrm>
            <a:off x="0" y="771975"/>
            <a:ext cx="1895400" cy="1405541"/>
          </a:xfrm>
          <a:prstGeom prst="rect">
            <a:avLst/>
          </a:prstGeom>
          <a:noFill/>
          <a:ln>
            <a:noFill/>
          </a:ln>
        </p:spPr>
      </p:pic>
      <p:pic>
        <p:nvPicPr>
          <p:cNvPr id="199" name="Google Shape;199;p18"/>
          <p:cNvPicPr preferRelativeResize="0"/>
          <p:nvPr/>
        </p:nvPicPr>
        <p:blipFill>
          <a:blip r:embed="rId4"/>
          <a:stretch>
            <a:fillRect/>
          </a:stretch>
        </p:blipFill>
        <p:spPr>
          <a:xfrm>
            <a:off x="6636450" y="3166301"/>
            <a:ext cx="2332500" cy="1747956"/>
          </a:xfrm>
          <a:prstGeom prst="rect">
            <a:avLst/>
          </a:prstGeom>
          <a:noFill/>
          <a:ln>
            <a:noFill/>
          </a:ln>
        </p:spPr>
      </p:pic>
      <p:sp>
        <p:nvSpPr>
          <p:cNvPr id="200" name="Google Shape;200;p18"/>
          <p:cNvSpPr txBox="1"/>
          <p:nvPr/>
        </p:nvSpPr>
        <p:spPr>
          <a:xfrm>
            <a:off x="6349500" y="4838050"/>
            <a:ext cx="2794500" cy="28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000">
                <a:solidFill>
                  <a:srgbClr val="1B4367"/>
                </a:solidFill>
              </a:rPr>
              <a:t>La localisation de Shenzhen （Google Map）</a:t>
            </a:r>
            <a:endParaRPr sz="100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fade">
                                      <p:cBhvr>
                                        <p:cTn id="7" dur="500"/>
                                        <p:tgtEl>
                                          <p:spTgt spid="17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5"/>
                                        </p:tgtEl>
                                        <p:attrNameLst>
                                          <p:attrName>style.visibility</p:attrName>
                                        </p:attrNameLst>
                                      </p:cBhvr>
                                      <p:to>
                                        <p:strVal val="visible"/>
                                      </p:to>
                                    </p:set>
                                    <p:animEffect transition="in" filter="fade">
                                      <p:cBhvr>
                                        <p:cTn id="11" dur="300"/>
                                        <p:tgtEl>
                                          <p:spTgt spid="19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72"/>
                                        </p:tgtEl>
                                        <p:attrNameLst>
                                          <p:attrName>style.visibility</p:attrName>
                                        </p:attrNameLst>
                                      </p:cBhvr>
                                      <p:to>
                                        <p:strVal val="visible"/>
                                      </p:to>
                                    </p:set>
                                    <p:anim calcmode="lin" valueType="num">
                                      <p:cBhvr additive="base">
                                        <p:cTn id="15" dur="500"/>
                                        <p:tgtEl>
                                          <p:spTgt spid="172"/>
                                        </p:tgtEl>
                                        <p:attrNameLst>
                                          <p:attrName>ppt_x</p:attrName>
                                        </p:attrNameLst>
                                      </p:cBhvr>
                                      <p:tavLst>
                                        <p:tav tm="0">
                                          <p:val>
                                            <p:strVal val="#ppt_x-1"/>
                                          </p:val>
                                        </p:tav>
                                        <p:tav tm="100000">
                                          <p:val>
                                            <p:strVal val="#ppt_x"/>
                                          </p:val>
                                        </p:tav>
                                      </p:tavLst>
                                    </p:anim>
                                  </p:childTnLst>
                                </p:cTn>
                              </p:par>
                              <p:par>
                                <p:cTn id="16" presetID="2" presetClass="entr" presetSubtype="8" fill="hold" nodeType="withEffect">
                                  <p:stCondLst>
                                    <p:cond delay="0"/>
                                  </p:stCondLst>
                                  <p:childTnLst>
                                    <p:set>
                                      <p:cBhvr>
                                        <p:cTn id="17" dur="1" fill="hold">
                                          <p:stCondLst>
                                            <p:cond delay="0"/>
                                          </p:stCondLst>
                                        </p:cTn>
                                        <p:tgtEl>
                                          <p:spTgt spid="180"/>
                                        </p:tgtEl>
                                        <p:attrNameLst>
                                          <p:attrName>style.visibility</p:attrName>
                                        </p:attrNameLst>
                                      </p:cBhvr>
                                      <p:to>
                                        <p:strVal val="visible"/>
                                      </p:to>
                                    </p:set>
                                    <p:anim calcmode="lin" valueType="num">
                                      <p:cBhvr additive="base">
                                        <p:cTn id="18" dur="500"/>
                                        <p:tgtEl>
                                          <p:spTgt spid="180"/>
                                        </p:tgtEl>
                                        <p:attrNameLst>
                                          <p:attrName>ppt_x</p:attrName>
                                        </p:attrNameLst>
                                      </p:cBhvr>
                                      <p:tavLst>
                                        <p:tav tm="0">
                                          <p:val>
                                            <p:strVal val="#ppt_x-1"/>
                                          </p:val>
                                        </p:tav>
                                        <p:tav tm="100000">
                                          <p:val>
                                            <p:strVal val="#ppt_x"/>
                                          </p:val>
                                        </p:tav>
                                      </p:tavLst>
                                    </p:anim>
                                  </p:childTnLst>
                                </p:cTn>
                              </p:par>
                              <p:par>
                                <p:cTn id="19" presetID="2" presetClass="entr" presetSubtype="8" fill="hold" nodeType="withEffect">
                                  <p:stCondLst>
                                    <p:cond delay="0"/>
                                  </p:stCondLst>
                                  <p:childTnLst>
                                    <p:set>
                                      <p:cBhvr>
                                        <p:cTn id="20" dur="1" fill="hold">
                                          <p:stCondLst>
                                            <p:cond delay="0"/>
                                          </p:stCondLst>
                                        </p:cTn>
                                        <p:tgtEl>
                                          <p:spTgt spid="176"/>
                                        </p:tgtEl>
                                        <p:attrNameLst>
                                          <p:attrName>style.visibility</p:attrName>
                                        </p:attrNameLst>
                                      </p:cBhvr>
                                      <p:to>
                                        <p:strVal val="visible"/>
                                      </p:to>
                                    </p:set>
                                    <p:anim calcmode="lin" valueType="num">
                                      <p:cBhvr additive="base">
                                        <p:cTn id="21" dur="500"/>
                                        <p:tgtEl>
                                          <p:spTgt spid="176"/>
                                        </p:tgtEl>
                                        <p:attrNameLst>
                                          <p:attrName>ppt_x</p:attrName>
                                        </p:attrNameLst>
                                      </p:cBhvr>
                                      <p:tavLst>
                                        <p:tav tm="0">
                                          <p:val>
                                            <p:strVal val="#ppt_x-1"/>
                                          </p:val>
                                        </p:tav>
                                        <p:tav tm="100000">
                                          <p:val>
                                            <p:strVal val="#ppt_x"/>
                                          </p:val>
                                        </p:tav>
                                      </p:tavLst>
                                    </p:anim>
                                  </p:childTnLst>
                                </p:cTn>
                              </p:par>
                              <p:par>
                                <p:cTn id="22" presetID="2" presetClass="entr" presetSubtype="8" fill="hold" nodeType="withEffect">
                                  <p:stCondLst>
                                    <p:cond delay="0"/>
                                  </p:stCondLst>
                                  <p:childTnLst>
                                    <p:set>
                                      <p:cBhvr>
                                        <p:cTn id="23" dur="1" fill="hold">
                                          <p:stCondLst>
                                            <p:cond delay="0"/>
                                          </p:stCondLst>
                                        </p:cTn>
                                        <p:tgtEl>
                                          <p:spTgt spid="184"/>
                                        </p:tgtEl>
                                        <p:attrNameLst>
                                          <p:attrName>style.visibility</p:attrName>
                                        </p:attrNameLst>
                                      </p:cBhvr>
                                      <p:to>
                                        <p:strVal val="visible"/>
                                      </p:to>
                                    </p:set>
                                    <p:anim calcmode="lin" valueType="num">
                                      <p:cBhvr additive="base">
                                        <p:cTn id="24" dur="500"/>
                                        <p:tgtEl>
                                          <p:spTgt spid="184"/>
                                        </p:tgtEl>
                                        <p:attrNameLst>
                                          <p:attrName>ppt_x</p:attrName>
                                        </p:attrNameLst>
                                      </p:cBhvr>
                                      <p:tavLst>
                                        <p:tav tm="0">
                                          <p:val>
                                            <p:strVal val="#ppt_x-1"/>
                                          </p:val>
                                        </p:tav>
                                        <p:tav tm="100000">
                                          <p:val>
                                            <p:strVal val="#ppt_x"/>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87"/>
                                        </p:tgtEl>
                                        <p:attrNameLst>
                                          <p:attrName>style.visibility</p:attrName>
                                        </p:attrNameLst>
                                      </p:cBhvr>
                                      <p:to>
                                        <p:strVal val="visible"/>
                                      </p:to>
                                    </p:set>
                                    <p:anim calcmode="lin" valueType="num">
                                      <p:cBhvr additive="base">
                                        <p:cTn id="28" dur="500"/>
                                        <p:tgtEl>
                                          <p:spTgt spid="187"/>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4" fill="hold" nodeType="afterEffect">
                                  <p:stCondLst>
                                    <p:cond delay="0"/>
                                  </p:stCondLst>
                                  <p:childTnLst>
                                    <p:set>
                                      <p:cBhvr>
                                        <p:cTn id="31" dur="1" fill="hold">
                                          <p:stCondLst>
                                            <p:cond delay="0"/>
                                          </p:stCondLst>
                                        </p:cTn>
                                        <p:tgtEl>
                                          <p:spTgt spid="188"/>
                                        </p:tgtEl>
                                        <p:attrNameLst>
                                          <p:attrName>style.visibility</p:attrName>
                                        </p:attrNameLst>
                                      </p:cBhvr>
                                      <p:to>
                                        <p:strVal val="visible"/>
                                      </p:to>
                                    </p:set>
                                    <p:anim calcmode="lin" valueType="num">
                                      <p:cBhvr additive="base">
                                        <p:cTn id="32" dur="500"/>
                                        <p:tgtEl>
                                          <p:spTgt spid="188"/>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1" fill="hold" nodeType="afterEffect">
                                  <p:stCondLst>
                                    <p:cond delay="0"/>
                                  </p:stCondLst>
                                  <p:childTnLst>
                                    <p:set>
                                      <p:cBhvr>
                                        <p:cTn id="35" dur="1" fill="hold">
                                          <p:stCondLst>
                                            <p:cond delay="0"/>
                                          </p:stCondLst>
                                        </p:cTn>
                                        <p:tgtEl>
                                          <p:spTgt spid="189"/>
                                        </p:tgtEl>
                                        <p:attrNameLst>
                                          <p:attrName>style.visibility</p:attrName>
                                        </p:attrNameLst>
                                      </p:cBhvr>
                                      <p:to>
                                        <p:strVal val="visible"/>
                                      </p:to>
                                    </p:set>
                                    <p:anim calcmode="lin" valueType="num">
                                      <p:cBhvr additive="base">
                                        <p:cTn id="36" dur="500"/>
                                        <p:tgtEl>
                                          <p:spTgt spid="189"/>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1" fill="hold" nodeType="afterEffect">
                                  <p:stCondLst>
                                    <p:cond delay="0"/>
                                  </p:stCondLst>
                                  <p:childTnLst>
                                    <p:set>
                                      <p:cBhvr>
                                        <p:cTn id="39" dur="1" fill="hold">
                                          <p:stCondLst>
                                            <p:cond delay="0"/>
                                          </p:stCondLst>
                                        </p:cTn>
                                        <p:tgtEl>
                                          <p:spTgt spid="190"/>
                                        </p:tgtEl>
                                        <p:attrNameLst>
                                          <p:attrName>style.visibility</p:attrName>
                                        </p:attrNameLst>
                                      </p:cBhvr>
                                      <p:to>
                                        <p:strVal val="visible"/>
                                      </p:to>
                                    </p:set>
                                    <p:anim calcmode="lin" valueType="num">
                                      <p:cBhvr additive="base">
                                        <p:cTn id="40" dur="500"/>
                                        <p:tgtEl>
                                          <p:spTgt spid="19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 presetClass="entr" presetSubtype="4" fill="hold" nodeType="afterEffect">
                                  <p:stCondLst>
                                    <p:cond delay="0"/>
                                  </p:stCondLst>
                                  <p:childTnLst>
                                    <p:set>
                                      <p:cBhvr>
                                        <p:cTn id="43" dur="1" fill="hold">
                                          <p:stCondLst>
                                            <p:cond delay="0"/>
                                          </p:stCondLst>
                                        </p:cTn>
                                        <p:tgtEl>
                                          <p:spTgt spid="191"/>
                                        </p:tgtEl>
                                        <p:attrNameLst>
                                          <p:attrName>style.visibility</p:attrName>
                                        </p:attrNameLst>
                                      </p:cBhvr>
                                      <p:to>
                                        <p:strVal val="visible"/>
                                      </p:to>
                                    </p:set>
                                    <p:anim calcmode="lin" valueType="num">
                                      <p:cBhvr additive="base">
                                        <p:cTn id="44" dur="500"/>
                                        <p:tgtEl>
                                          <p:spTgt spid="191"/>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192"/>
                                        </p:tgtEl>
                                        <p:attrNameLst>
                                          <p:attrName>style.visibility</p:attrName>
                                        </p:attrNameLst>
                                      </p:cBhvr>
                                      <p:to>
                                        <p:strVal val="visible"/>
                                      </p:to>
                                    </p:set>
                                    <p:anim calcmode="lin" valueType="num">
                                      <p:cBhvr additive="base">
                                        <p:cTn id="48" dur="500"/>
                                        <p:tgtEl>
                                          <p:spTgt spid="192"/>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 presetClass="entr" presetSubtype="1" fill="hold" nodeType="afterEffect">
                                  <p:stCondLst>
                                    <p:cond delay="0"/>
                                  </p:stCondLst>
                                  <p:childTnLst>
                                    <p:set>
                                      <p:cBhvr>
                                        <p:cTn id="51" dur="1" fill="hold">
                                          <p:stCondLst>
                                            <p:cond delay="0"/>
                                          </p:stCondLst>
                                        </p:cTn>
                                        <p:tgtEl>
                                          <p:spTgt spid="193"/>
                                        </p:tgtEl>
                                        <p:attrNameLst>
                                          <p:attrName>style.visibility</p:attrName>
                                        </p:attrNameLst>
                                      </p:cBhvr>
                                      <p:to>
                                        <p:strVal val="visible"/>
                                      </p:to>
                                    </p:set>
                                    <p:anim calcmode="lin" valueType="num">
                                      <p:cBhvr additive="base">
                                        <p:cTn id="52" dur="500"/>
                                        <p:tgtEl>
                                          <p:spTgt spid="193"/>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2" presetClass="entr" presetSubtype="1" fill="hold" nodeType="afterEffect">
                                  <p:stCondLst>
                                    <p:cond delay="0"/>
                                  </p:stCondLst>
                                  <p:childTnLst>
                                    <p:set>
                                      <p:cBhvr>
                                        <p:cTn id="55" dur="1" fill="hold">
                                          <p:stCondLst>
                                            <p:cond delay="0"/>
                                          </p:stCondLst>
                                        </p:cTn>
                                        <p:tgtEl>
                                          <p:spTgt spid="194"/>
                                        </p:tgtEl>
                                        <p:attrNameLst>
                                          <p:attrName>style.visibility</p:attrName>
                                        </p:attrNameLst>
                                      </p:cBhvr>
                                      <p:to>
                                        <p:strVal val="visible"/>
                                      </p:to>
                                    </p:set>
                                    <p:anim calcmode="lin" valueType="num">
                                      <p:cBhvr additive="base">
                                        <p:cTn id="56" dur="500"/>
                                        <p:tgtEl>
                                          <p:spTgt spid="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grpSp>
        <p:nvGrpSpPr>
          <p:cNvPr id="206" name="Google Shape;206;p19"/>
          <p:cNvGrpSpPr/>
          <p:nvPr/>
        </p:nvGrpSpPr>
        <p:grpSpPr>
          <a:xfrm>
            <a:off x="903790" y="2936902"/>
            <a:ext cx="898281" cy="882406"/>
            <a:chOff x="4420032" y="1854736"/>
            <a:chExt cx="1603500" cy="1603500"/>
          </a:xfrm>
        </p:grpSpPr>
        <p:sp>
          <p:nvSpPr>
            <p:cNvPr id="207" name="Google Shape;207;p19"/>
            <p:cNvSpPr/>
            <p:nvPr/>
          </p:nvSpPr>
          <p:spPr>
            <a:xfrm>
              <a:off x="4420032" y="1854736"/>
              <a:ext cx="1603500" cy="1603500"/>
            </a:xfrm>
            <a:prstGeom prst="flowChartConnector">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FFFFFF"/>
                </a:solidFill>
                <a:latin typeface="Arial"/>
                <a:ea typeface="Arial"/>
                <a:cs typeface="Arial"/>
                <a:sym typeface="Arial"/>
              </a:endParaRPr>
            </a:p>
          </p:txBody>
        </p:sp>
        <p:sp>
          <p:nvSpPr>
            <p:cNvPr id="208" name="Google Shape;208;p19"/>
            <p:cNvSpPr/>
            <p:nvPr/>
          </p:nvSpPr>
          <p:spPr>
            <a:xfrm>
              <a:off x="4971860" y="2268369"/>
              <a:ext cx="497814" cy="691654"/>
            </a:xfrm>
            <a:custGeom>
              <a:avLst/>
              <a:gdLst/>
              <a:ahLst/>
              <a:cxnLst/>
              <a:rect l="l" t="t" r="r" b="b"/>
              <a:pathLst>
                <a:path w="208" h="288" extrusionOk="0">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grpSp>
        <p:nvGrpSpPr>
          <p:cNvPr id="209" name="Google Shape;209;p19"/>
          <p:cNvGrpSpPr/>
          <p:nvPr/>
        </p:nvGrpSpPr>
        <p:grpSpPr>
          <a:xfrm>
            <a:off x="900794" y="1348968"/>
            <a:ext cx="898281" cy="882406"/>
            <a:chOff x="2361414" y="1854736"/>
            <a:chExt cx="1603500" cy="1603500"/>
          </a:xfrm>
        </p:grpSpPr>
        <p:sp>
          <p:nvSpPr>
            <p:cNvPr id="210" name="Google Shape;210;p19"/>
            <p:cNvSpPr/>
            <p:nvPr/>
          </p:nvSpPr>
          <p:spPr>
            <a:xfrm>
              <a:off x="2361414" y="1854736"/>
              <a:ext cx="1603500" cy="1603500"/>
            </a:xfrm>
            <a:prstGeom prst="flowChartConnector">
              <a:avLst/>
            </a:prstGeom>
            <a:solidFill>
              <a:srgbClr val="1B43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000">
                <a:solidFill>
                  <a:srgbClr val="FFFFFF"/>
                </a:solidFill>
                <a:latin typeface="Arial"/>
                <a:ea typeface="Arial"/>
                <a:cs typeface="Arial"/>
                <a:sym typeface="Arial"/>
              </a:endParaRPr>
            </a:p>
          </p:txBody>
        </p:sp>
        <p:sp>
          <p:nvSpPr>
            <p:cNvPr id="211" name="Google Shape;211;p19"/>
            <p:cNvSpPr/>
            <p:nvPr/>
          </p:nvSpPr>
          <p:spPr>
            <a:xfrm>
              <a:off x="2770383" y="2305455"/>
              <a:ext cx="796514" cy="594622"/>
            </a:xfrm>
            <a:custGeom>
              <a:avLst/>
              <a:gdLst/>
              <a:ahLst/>
              <a:cxnLst/>
              <a:rect l="l" t="t" r="r" b="b"/>
              <a:pathLst>
                <a:path w="174" h="130" extrusionOk="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Arial"/>
                <a:ea typeface="Arial"/>
                <a:cs typeface="Arial"/>
                <a:sym typeface="Arial"/>
              </a:endParaRPr>
            </a:p>
          </p:txBody>
        </p:sp>
      </p:grpSp>
      <p:sp>
        <p:nvSpPr>
          <p:cNvPr id="212" name="Google Shape;212;p19"/>
          <p:cNvSpPr txBox="1"/>
          <p:nvPr/>
        </p:nvSpPr>
        <p:spPr>
          <a:xfrm>
            <a:off x="1923348" y="1293654"/>
            <a:ext cx="1401000" cy="2154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zh-CN" b="1">
                <a:solidFill>
                  <a:srgbClr val="1B4367"/>
                </a:solidFill>
              </a:rPr>
              <a:t>Climat</a:t>
            </a:r>
          </a:p>
        </p:txBody>
      </p:sp>
      <p:sp>
        <p:nvSpPr>
          <p:cNvPr id="213" name="Google Shape;213;p19"/>
          <p:cNvSpPr txBox="1"/>
          <p:nvPr/>
        </p:nvSpPr>
        <p:spPr>
          <a:xfrm>
            <a:off x="1923350" y="1644925"/>
            <a:ext cx="4077600" cy="769500"/>
          </a:xfrm>
          <a:prstGeom prst="rect">
            <a:avLst/>
          </a:prstGeom>
          <a:noFill/>
          <a:ln>
            <a:noFill/>
          </a:ln>
        </p:spPr>
        <p:txBody>
          <a:bodyPr spcFirstLastPara="1" wrap="square" lIns="0" tIns="0" rIns="0" bIns="0" anchor="t" anchorCtr="0">
            <a:noAutofit/>
          </a:bodyPr>
          <a:lstStyle/>
          <a:p>
            <a:pPr marL="457200" marR="0" lvl="0" indent="-304800" algn="l" rtl="0">
              <a:lnSpc>
                <a:spcPct val="200000"/>
              </a:lnSpc>
              <a:spcBef>
                <a:spcPts val="0"/>
              </a:spcBef>
              <a:spcAft>
                <a:spcPts val="0"/>
              </a:spcAft>
              <a:buClr>
                <a:srgbClr val="3F3F3F"/>
              </a:buClr>
              <a:buSzPts val="1200"/>
              <a:buFont typeface="Arial"/>
              <a:buChar char="-"/>
            </a:pPr>
            <a:r>
              <a:rPr lang="zh-CN" sz="1200">
                <a:solidFill>
                  <a:srgbClr val="3F3F3F"/>
                </a:solidFill>
              </a:rPr>
              <a:t>Maritime subropical</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Température moyenne annuelle: 23,0 ℃</a:t>
            </a:r>
            <a:endParaRPr sz="1200">
              <a:solidFill>
                <a:srgbClr val="3F3F3F"/>
              </a:solidFill>
            </a:endParaRPr>
          </a:p>
          <a:p>
            <a:pPr marL="457200" lvl="0" indent="-304800" algn="l" rtl="0">
              <a:lnSpc>
                <a:spcPct val="200000"/>
              </a:lnSpc>
              <a:spcBef>
                <a:spcPts val="0"/>
              </a:spcBef>
              <a:spcAft>
                <a:spcPts val="0"/>
              </a:spcAft>
              <a:buClr>
                <a:srgbClr val="3F3F3F"/>
              </a:buClr>
              <a:buSzPts val="1200"/>
              <a:buChar char="-"/>
            </a:pPr>
            <a:r>
              <a:rPr lang="zh-CN" sz="1200">
                <a:solidFill>
                  <a:srgbClr val="3F3F3F"/>
                </a:solidFill>
              </a:rPr>
              <a:t>Précipitations moyennes annuelles : 1955 mm</a:t>
            </a:r>
            <a:endParaRPr sz="1200">
              <a:solidFill>
                <a:srgbClr val="3F3F3F"/>
              </a:solidFill>
            </a:endParaRPr>
          </a:p>
          <a:p>
            <a:pPr marL="0" lvl="0" indent="0" algn="l" rtl="0">
              <a:lnSpc>
                <a:spcPct val="200000"/>
              </a:lnSpc>
              <a:spcBef>
                <a:spcPts val="0"/>
              </a:spcBef>
              <a:spcAft>
                <a:spcPts val="0"/>
              </a:spcAft>
              <a:buNone/>
            </a:pP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endParaRPr sz="1200">
              <a:solidFill>
                <a:srgbClr val="3F3F3F"/>
              </a:solidFill>
            </a:endParaRPr>
          </a:p>
        </p:txBody>
      </p:sp>
      <p:cxnSp>
        <p:nvCxnSpPr>
          <p:cNvPr id="214" name="Google Shape;214;p19"/>
          <p:cNvCxnSpPr/>
          <p:nvPr/>
        </p:nvCxnSpPr>
        <p:spPr>
          <a:xfrm>
            <a:off x="774478" y="657417"/>
            <a:ext cx="480300" cy="0"/>
          </a:xfrm>
          <a:prstGeom prst="straightConnector1">
            <a:avLst/>
          </a:prstGeom>
          <a:noFill/>
          <a:ln w="9525" cap="flat" cmpd="sng">
            <a:solidFill>
              <a:srgbClr val="1B4367"/>
            </a:solidFill>
            <a:prstDash val="solid"/>
            <a:miter lim="800000"/>
            <a:headEnd type="none" w="sm" len="sm"/>
            <a:tailEnd type="none" w="sm" len="sm"/>
          </a:ln>
        </p:spPr>
      </p:cxnSp>
      <p:sp>
        <p:nvSpPr>
          <p:cNvPr id="215" name="Google Shape;215;p19"/>
          <p:cNvSpPr txBox="1"/>
          <p:nvPr/>
        </p:nvSpPr>
        <p:spPr>
          <a:xfrm>
            <a:off x="1923348" y="3057187"/>
            <a:ext cx="1401000" cy="2154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zh-CN" b="1">
                <a:solidFill>
                  <a:srgbClr val="1B4367"/>
                </a:solidFill>
              </a:rPr>
              <a:t>Hydraulique</a:t>
            </a:r>
          </a:p>
        </p:txBody>
      </p:sp>
      <p:sp>
        <p:nvSpPr>
          <p:cNvPr id="216" name="Google Shape;216;p19"/>
          <p:cNvSpPr txBox="1"/>
          <p:nvPr/>
        </p:nvSpPr>
        <p:spPr>
          <a:xfrm>
            <a:off x="1923350" y="3418675"/>
            <a:ext cx="3454200" cy="769500"/>
          </a:xfrm>
          <a:prstGeom prst="rect">
            <a:avLst/>
          </a:prstGeom>
          <a:noFill/>
          <a:ln>
            <a:noFill/>
          </a:ln>
        </p:spPr>
        <p:txBody>
          <a:bodyPr spcFirstLastPara="1" wrap="square" lIns="0" tIns="0" rIns="0" bIns="0" anchor="t" anchorCtr="0">
            <a:noAutofit/>
          </a:bodyPr>
          <a:lstStyle/>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Puls de 160 rivières passent à Shenzhen</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5 bassin versant supérieur 100 km2</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24 réservoirs, 525 millions de stockage tota;</a:t>
            </a:r>
            <a:endParaRPr sz="1200">
              <a:solidFill>
                <a:srgbClr val="3F3F3F"/>
              </a:solidFill>
            </a:endParaRPr>
          </a:p>
          <a:p>
            <a:pPr marL="457200" marR="0" lvl="0" indent="-304800" algn="l" rtl="0">
              <a:lnSpc>
                <a:spcPct val="200000"/>
              </a:lnSpc>
              <a:spcBef>
                <a:spcPts val="0"/>
              </a:spcBef>
              <a:spcAft>
                <a:spcPts val="0"/>
              </a:spcAft>
              <a:buClr>
                <a:srgbClr val="3F3F3F"/>
              </a:buClr>
              <a:buSzPts val="1200"/>
              <a:buChar char="-"/>
            </a:pPr>
            <a:r>
              <a:rPr lang="zh-CN" sz="1200">
                <a:solidFill>
                  <a:srgbClr val="3F3F3F"/>
                </a:solidFill>
              </a:rPr>
              <a:t>Des eaux souterraines sont 650 milions m3.</a:t>
            </a:r>
            <a:endParaRPr sz="1200">
              <a:solidFill>
                <a:srgbClr val="3F3F3F"/>
              </a:solidFill>
            </a:endParaRPr>
          </a:p>
        </p:txBody>
      </p:sp>
      <p:sp>
        <p:nvSpPr>
          <p:cNvPr id="217" name="Google Shape;217;p19"/>
          <p:cNvSpPr txBox="1"/>
          <p:nvPr/>
        </p:nvSpPr>
        <p:spPr>
          <a:xfrm>
            <a:off x="709347" y="309775"/>
            <a:ext cx="8259600" cy="330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Shenzhen - Caractéristiques Climatique et hydraulique </a:t>
            </a:r>
            <a:endParaRPr sz="2400"/>
          </a:p>
        </p:txBody>
      </p:sp>
      <p:pic>
        <p:nvPicPr>
          <p:cNvPr id="218" name="Google Shape;218;p19"/>
          <p:cNvPicPr preferRelativeResize="0"/>
          <p:nvPr/>
        </p:nvPicPr>
        <p:blipFill>
          <a:blip r:embed="rId3"/>
          <a:stretch>
            <a:fillRect/>
          </a:stretch>
        </p:blipFill>
        <p:spPr>
          <a:xfrm>
            <a:off x="5680025" y="1423016"/>
            <a:ext cx="3288926" cy="2477759"/>
          </a:xfrm>
          <a:prstGeom prst="rect">
            <a:avLst/>
          </a:prstGeom>
          <a:noFill/>
          <a:ln>
            <a:noFill/>
          </a:ln>
        </p:spPr>
      </p:pic>
      <p:sp>
        <p:nvSpPr>
          <p:cNvPr id="219" name="Google Shape;219;p19"/>
          <p:cNvSpPr txBox="1"/>
          <p:nvPr/>
        </p:nvSpPr>
        <p:spPr>
          <a:xfrm>
            <a:off x="5603825" y="3971700"/>
            <a:ext cx="3454200" cy="5541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zh-CN" sz="1000">
                <a:solidFill>
                  <a:srgbClr val="3F3F3F"/>
                </a:solidFill>
              </a:rPr>
              <a:t>Les températures et les précipitations à Shenzhen</a:t>
            </a:r>
            <a:endParaRPr sz="1000">
              <a:solidFill>
                <a:srgbClr val="3F3F3F"/>
              </a:solidFill>
            </a:endParaRPr>
          </a:p>
          <a:p>
            <a:pPr marL="0" lvl="0" indent="0" algn="r" rtl="0">
              <a:spcBef>
                <a:spcPts val="0"/>
              </a:spcBef>
              <a:spcAft>
                <a:spcPts val="0"/>
              </a:spcAft>
              <a:buNone/>
            </a:pPr>
            <a:r>
              <a:rPr lang="zh-CN" sz="1000">
                <a:solidFill>
                  <a:srgbClr val="3F3F3F"/>
                </a:solidFill>
              </a:rPr>
              <a:t> (zh.climate-data)</a:t>
            </a:r>
            <a:endParaRPr sz="1000"/>
          </a:p>
        </p:txBody>
      </p:sp>
    </p:spTree>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fade">
                                      <p:cBhvr>
                                        <p:cTn id="7" dur="300"/>
                                        <p:tgtEl>
                                          <p:spTgt spid="214"/>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09"/>
                                        </p:tgtEl>
                                        <p:attrNameLst>
                                          <p:attrName>style.visibility</p:attrName>
                                        </p:attrNameLst>
                                      </p:cBhvr>
                                      <p:to>
                                        <p:strVal val="visible"/>
                                      </p:to>
                                    </p:set>
                                    <p:anim calcmode="lin" valueType="num">
                                      <p:cBhvr additive="base">
                                        <p:cTn id="11" dur="500"/>
                                        <p:tgtEl>
                                          <p:spTgt spid="209"/>
                                        </p:tgtEl>
                                        <p:attrNameLst>
                                          <p:attrName>ppt_w</p:attrName>
                                        </p:attrNameLst>
                                      </p:cBhvr>
                                      <p:tavLst>
                                        <p:tav tm="0">
                                          <p:val>
                                            <p:fltVal val="0"/>
                                          </p:val>
                                        </p:tav>
                                        <p:tav tm="100000">
                                          <p:val>
                                            <p:strVal val="#ppt_w"/>
                                          </p:val>
                                        </p:tav>
                                      </p:tavLst>
                                    </p:anim>
                                    <p:anim calcmode="lin" valueType="num">
                                      <p:cBhvr additive="base">
                                        <p:cTn id="12" dur="500"/>
                                        <p:tgtEl>
                                          <p:spTgt spid="20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12"/>
                                        </p:tgtEl>
                                        <p:attrNameLst>
                                          <p:attrName>style.visibility</p:attrName>
                                        </p:attrNameLst>
                                      </p:cBhvr>
                                      <p:to>
                                        <p:strVal val="visible"/>
                                      </p:to>
                                    </p:set>
                                    <p:animEffect transition="in" filter="fade">
                                      <p:cBhvr>
                                        <p:cTn id="16" dur="500"/>
                                        <p:tgtEl>
                                          <p:spTgt spid="212"/>
                                        </p:tgtEl>
                                      </p:cBhvr>
                                    </p:animEffect>
                                  </p:childTnLst>
                                </p:cTn>
                              </p:par>
                              <p:par>
                                <p:cTn id="17" presetID="10" presetClass="entr" presetSubtype="0" fill="hold" nodeType="with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fade">
                                      <p:cBhvr>
                                        <p:cTn id="19" dur="500"/>
                                        <p:tgtEl>
                                          <p:spTgt spid="213"/>
                                        </p:tgtEl>
                                      </p:cBhvr>
                                    </p:animEffect>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206"/>
                                        </p:tgtEl>
                                        <p:attrNameLst>
                                          <p:attrName>style.visibility</p:attrName>
                                        </p:attrNameLst>
                                      </p:cBhvr>
                                      <p:to>
                                        <p:strVal val="visible"/>
                                      </p:to>
                                    </p:set>
                                    <p:anim calcmode="lin" valueType="num">
                                      <p:cBhvr additive="base">
                                        <p:cTn id="23" dur="500"/>
                                        <p:tgtEl>
                                          <p:spTgt spid="206"/>
                                        </p:tgtEl>
                                        <p:attrNameLst>
                                          <p:attrName>ppt_w</p:attrName>
                                        </p:attrNameLst>
                                      </p:cBhvr>
                                      <p:tavLst>
                                        <p:tav tm="0">
                                          <p:val>
                                            <p:fltVal val="0"/>
                                          </p:val>
                                        </p:tav>
                                        <p:tav tm="100000">
                                          <p:val>
                                            <p:strVal val="#ppt_w"/>
                                          </p:val>
                                        </p:tav>
                                      </p:tavLst>
                                    </p:anim>
                                    <p:anim calcmode="lin" valueType="num">
                                      <p:cBhvr additive="base">
                                        <p:cTn id="24" dur="500"/>
                                        <p:tgtEl>
                                          <p:spTgt spid="206"/>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15"/>
                                        </p:tgtEl>
                                        <p:attrNameLst>
                                          <p:attrName>style.visibility</p:attrName>
                                        </p:attrNameLst>
                                      </p:cBhvr>
                                      <p:to>
                                        <p:strVal val="visible"/>
                                      </p:to>
                                    </p:set>
                                    <p:animEffect transition="in" filter="fade">
                                      <p:cBhvr>
                                        <p:cTn id="28" dur="500"/>
                                        <p:tgtEl>
                                          <p:spTgt spid="215"/>
                                        </p:tgtEl>
                                      </p:cBhvr>
                                    </p:animEffect>
                                  </p:childTnLst>
                                </p:cTn>
                              </p:par>
                              <p:par>
                                <p:cTn id="29" presetID="10" presetClass="entr" presetSubtype="0" fill="hold" nodeType="withEffect">
                                  <p:stCondLst>
                                    <p:cond delay="0"/>
                                  </p:stCondLst>
                                  <p:childTnLst>
                                    <p:set>
                                      <p:cBhvr>
                                        <p:cTn id="30" dur="1" fill="hold">
                                          <p:stCondLst>
                                            <p:cond delay="0"/>
                                          </p:stCondLst>
                                        </p:cTn>
                                        <p:tgtEl>
                                          <p:spTgt spid="216"/>
                                        </p:tgtEl>
                                        <p:attrNameLst>
                                          <p:attrName>style.visibility</p:attrName>
                                        </p:attrNameLst>
                                      </p:cBhvr>
                                      <p:to>
                                        <p:strVal val="visible"/>
                                      </p:to>
                                    </p:set>
                                    <p:animEffect transition="in" filter="fade">
                                      <p:cBhvr>
                                        <p:cTn id="31" dur="500"/>
                                        <p:tgtEl>
                                          <p:spTgt spid="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0"/>
          <p:cNvSpPr txBox="1"/>
          <p:nvPr/>
        </p:nvSpPr>
        <p:spPr>
          <a:xfrm>
            <a:off x="709386" y="309785"/>
            <a:ext cx="2261711" cy="33086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zh-CN" sz="2400" b="1">
                <a:solidFill>
                  <a:srgbClr val="1B4367"/>
                </a:solidFill>
              </a:rPr>
              <a:t>Pékin</a:t>
            </a:r>
            <a:endParaRPr sz="2400"/>
          </a:p>
        </p:txBody>
      </p:sp>
      <p:grpSp>
        <p:nvGrpSpPr>
          <p:cNvPr id="226" name="Google Shape;226;p20"/>
          <p:cNvGrpSpPr/>
          <p:nvPr/>
        </p:nvGrpSpPr>
        <p:grpSpPr>
          <a:xfrm>
            <a:off x="966337" y="2223043"/>
            <a:ext cx="6976816" cy="783899"/>
            <a:chOff x="0" y="234675"/>
            <a:chExt cx="9305254" cy="1045348"/>
          </a:xfrm>
        </p:grpSpPr>
        <p:sp>
          <p:nvSpPr>
            <p:cNvPr id="227" name="Google Shape;227;p20"/>
            <p:cNvSpPr/>
            <p:nvPr/>
          </p:nvSpPr>
          <p:spPr>
            <a:xfrm>
              <a:off x="433519" y="234675"/>
              <a:ext cx="1732491" cy="1045342"/>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481450" tIns="239250" rIns="478975" bIns="239250" anchor="ctr" anchorCtr="0">
              <a:noAutofit/>
            </a:bodyPr>
            <a:lstStyle/>
            <a:p>
              <a:pPr marL="128905" marR="0" lvl="1" indent="-39370" algn="l" rtl="0">
                <a:lnSpc>
                  <a:spcPct val="90000"/>
                </a:lnSpc>
                <a:spcBef>
                  <a:spcPts val="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a:p>
              <a:pPr marL="128905" marR="0" lvl="1" indent="-39370" algn="l" rtl="0">
                <a:lnSpc>
                  <a:spcPct val="90000"/>
                </a:lnSpc>
                <a:spcBef>
                  <a:spcPts val="21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p:txBody>
        </p:sp>
        <p:sp>
          <p:nvSpPr>
            <p:cNvPr id="228" name="Google Shape;228;p20"/>
            <p:cNvSpPr/>
            <p:nvPr/>
          </p:nvSpPr>
          <p:spPr>
            <a:xfrm>
              <a:off x="0" y="323896"/>
              <a:ext cx="867039" cy="866899"/>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39575" tIns="139575" rIns="139575" bIns="1395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01</a:t>
              </a:r>
              <a:endParaRPr sz="2100">
                <a:solidFill>
                  <a:schemeClr val="lt1"/>
                </a:solidFill>
                <a:latin typeface="Arial"/>
                <a:ea typeface="Arial"/>
                <a:cs typeface="Arial"/>
                <a:sym typeface="Arial"/>
              </a:endParaRPr>
            </a:p>
          </p:txBody>
        </p:sp>
        <p:sp>
          <p:nvSpPr>
            <p:cNvPr id="229" name="Google Shape;229;p20"/>
            <p:cNvSpPr/>
            <p:nvPr/>
          </p:nvSpPr>
          <p:spPr>
            <a:xfrm>
              <a:off x="8933615" y="932362"/>
              <a:ext cx="371639" cy="347662"/>
            </a:xfrm>
            <a:custGeom>
              <a:avLst/>
              <a:gdLst/>
              <a:ahLst/>
              <a:cxnLst/>
              <a:rect l="l" t="t" r="r" b="b"/>
              <a:pathLst>
                <a:path w="257" h="241" extrusionOk="0">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grpSp>
      <p:grpSp>
        <p:nvGrpSpPr>
          <p:cNvPr id="230" name="Google Shape;230;p20"/>
          <p:cNvGrpSpPr/>
          <p:nvPr/>
        </p:nvGrpSpPr>
        <p:grpSpPr>
          <a:xfrm>
            <a:off x="1895327" y="2223043"/>
            <a:ext cx="4328410" cy="783894"/>
            <a:chOff x="-3602729" y="234675"/>
            <a:chExt cx="5768739" cy="1045342"/>
          </a:xfrm>
        </p:grpSpPr>
        <p:sp>
          <p:nvSpPr>
            <p:cNvPr id="231" name="Google Shape;231;p20"/>
            <p:cNvSpPr/>
            <p:nvPr/>
          </p:nvSpPr>
          <p:spPr>
            <a:xfrm>
              <a:off x="433202" y="234675"/>
              <a:ext cx="1732808" cy="1045342"/>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481450" tIns="239250" rIns="478975" bIns="239250" anchor="ctr" anchorCtr="0">
              <a:noAutofit/>
            </a:bodyPr>
            <a:lstStyle/>
            <a:p>
              <a:pPr marL="128905" marR="0" lvl="1" indent="-39370" algn="l" rtl="0">
                <a:lnSpc>
                  <a:spcPct val="90000"/>
                </a:lnSpc>
                <a:spcBef>
                  <a:spcPts val="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a:p>
              <a:pPr marL="128905" marR="0" lvl="1" indent="-39370" algn="l" rtl="0">
                <a:lnSpc>
                  <a:spcPct val="90000"/>
                </a:lnSpc>
                <a:spcBef>
                  <a:spcPts val="21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2" name="Google Shape;232;p20"/>
            <p:cNvSpPr/>
            <p:nvPr/>
          </p:nvSpPr>
          <p:spPr>
            <a:xfrm>
              <a:off x="0" y="323896"/>
              <a:ext cx="866404" cy="866899"/>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39575" tIns="139575" rIns="139575" bIns="1395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03</a:t>
              </a:r>
              <a:endParaRPr sz="2100">
                <a:solidFill>
                  <a:schemeClr val="lt1"/>
                </a:solidFill>
                <a:latin typeface="Arial"/>
                <a:ea typeface="Arial"/>
                <a:cs typeface="Arial"/>
                <a:sym typeface="Arial"/>
              </a:endParaRPr>
            </a:p>
          </p:txBody>
        </p:sp>
        <p:sp>
          <p:nvSpPr>
            <p:cNvPr id="233" name="Google Shape;233;p20"/>
            <p:cNvSpPr/>
            <p:nvPr/>
          </p:nvSpPr>
          <p:spPr>
            <a:xfrm>
              <a:off x="-3602729" y="581118"/>
              <a:ext cx="352457" cy="352457"/>
            </a:xfrm>
            <a:custGeom>
              <a:avLst/>
              <a:gdLst/>
              <a:ahLst/>
              <a:cxnLst/>
              <a:rect l="l" t="t" r="r" b="b"/>
              <a:pathLst>
                <a:path w="147" h="147" extrusionOk="0">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grpSp>
      <p:grpSp>
        <p:nvGrpSpPr>
          <p:cNvPr id="234" name="Google Shape;234;p20"/>
          <p:cNvGrpSpPr/>
          <p:nvPr/>
        </p:nvGrpSpPr>
        <p:grpSpPr>
          <a:xfrm>
            <a:off x="2781840" y="2223045"/>
            <a:ext cx="3062572" cy="783902"/>
            <a:chOff x="0" y="234675"/>
            <a:chExt cx="4081796" cy="1045342"/>
          </a:xfrm>
        </p:grpSpPr>
        <p:sp>
          <p:nvSpPr>
            <p:cNvPr id="235" name="Google Shape;235;p20"/>
            <p:cNvSpPr/>
            <p:nvPr/>
          </p:nvSpPr>
          <p:spPr>
            <a:xfrm>
              <a:off x="433203" y="234675"/>
              <a:ext cx="1732807" cy="1045342"/>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481450" tIns="239250" rIns="478975" bIns="239250" anchor="ctr" anchorCtr="0">
              <a:noAutofit/>
            </a:bodyPr>
            <a:lstStyle/>
            <a:p>
              <a:pPr marL="128905" marR="0" lvl="1" indent="-39370" algn="l" rtl="0">
                <a:lnSpc>
                  <a:spcPct val="90000"/>
                </a:lnSpc>
                <a:spcBef>
                  <a:spcPts val="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a:p>
              <a:pPr marL="128905" marR="0" lvl="1" indent="-39370" algn="l" rtl="0">
                <a:lnSpc>
                  <a:spcPct val="90000"/>
                </a:lnSpc>
                <a:spcBef>
                  <a:spcPts val="210"/>
                </a:spcBef>
                <a:spcAft>
                  <a:spcPts val="0"/>
                </a:spcAft>
                <a:buClr>
                  <a:schemeClr val="dk1"/>
                </a:buClr>
                <a:buSzPts val="1400"/>
                <a:buFont typeface="Arial"/>
                <a:buNone/>
              </a:pPr>
              <a:endParaRPr sz="1400" b="0" i="0" u="none" strike="noStrike" cap="none">
                <a:solidFill>
                  <a:schemeClr val="lt1"/>
                </a:solidFill>
                <a:latin typeface="Arial"/>
                <a:ea typeface="Arial"/>
                <a:cs typeface="Arial"/>
                <a:sym typeface="Arial"/>
              </a:endParaRPr>
            </a:p>
          </p:txBody>
        </p:sp>
        <p:sp>
          <p:nvSpPr>
            <p:cNvPr id="236" name="Google Shape;236;p20"/>
            <p:cNvSpPr/>
            <p:nvPr/>
          </p:nvSpPr>
          <p:spPr>
            <a:xfrm>
              <a:off x="0" y="323896"/>
              <a:ext cx="866404" cy="866899"/>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39575" tIns="139575" rIns="139575" bIns="1395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02</a:t>
              </a:r>
              <a:endParaRPr sz="2100">
                <a:solidFill>
                  <a:schemeClr val="lt1"/>
                </a:solidFill>
                <a:latin typeface="Arial"/>
                <a:ea typeface="Arial"/>
                <a:cs typeface="Arial"/>
                <a:sym typeface="Arial"/>
              </a:endParaRPr>
            </a:p>
          </p:txBody>
        </p:sp>
        <p:sp>
          <p:nvSpPr>
            <p:cNvPr id="237" name="Google Shape;237;p20"/>
            <p:cNvSpPr/>
            <p:nvPr/>
          </p:nvSpPr>
          <p:spPr>
            <a:xfrm>
              <a:off x="3619047" y="608691"/>
              <a:ext cx="462749" cy="297310"/>
            </a:xfrm>
            <a:custGeom>
              <a:avLst/>
              <a:gdLst/>
              <a:ahLst/>
              <a:cxnLst/>
              <a:rect l="l" t="t" r="r" b="b"/>
              <a:pathLst>
                <a:path w="320" h="206" extrusionOk="0">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grpSp>
      <p:grpSp>
        <p:nvGrpSpPr>
          <p:cNvPr id="238" name="Google Shape;238;p20"/>
          <p:cNvGrpSpPr/>
          <p:nvPr/>
        </p:nvGrpSpPr>
        <p:grpSpPr>
          <a:xfrm>
            <a:off x="6415227" y="2223043"/>
            <a:ext cx="1624013" cy="783894"/>
            <a:chOff x="0" y="234675"/>
            <a:chExt cx="2166010" cy="1045342"/>
          </a:xfrm>
        </p:grpSpPr>
        <p:sp>
          <p:nvSpPr>
            <p:cNvPr id="239" name="Google Shape;239;p20"/>
            <p:cNvSpPr/>
            <p:nvPr/>
          </p:nvSpPr>
          <p:spPr>
            <a:xfrm>
              <a:off x="433519" y="234675"/>
              <a:ext cx="1732491" cy="1045342"/>
            </a:xfrm>
            <a:prstGeom prst="roundRect">
              <a:avLst>
                <a:gd name="adj" fmla="val 16667"/>
              </a:avLst>
            </a:prstGeom>
            <a:solidFill>
              <a:srgbClr val="1B4367"/>
            </a:solidFill>
            <a:ln w="9525" cap="flat" cmpd="sng">
              <a:solidFill>
                <a:srgbClr val="3F3F3F"/>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lt1"/>
                </a:solidFill>
                <a:latin typeface="Arial"/>
                <a:ea typeface="Arial"/>
                <a:cs typeface="Arial"/>
                <a:sym typeface="Arial"/>
              </a:endParaRPr>
            </a:p>
          </p:txBody>
        </p:sp>
        <p:sp>
          <p:nvSpPr>
            <p:cNvPr id="240" name="Google Shape;240;p20"/>
            <p:cNvSpPr/>
            <p:nvPr/>
          </p:nvSpPr>
          <p:spPr>
            <a:xfrm>
              <a:off x="0" y="323896"/>
              <a:ext cx="867039" cy="866899"/>
            </a:xfrm>
            <a:custGeom>
              <a:avLst/>
              <a:gdLst/>
              <a:ahLst/>
              <a:cxnLst/>
              <a:rect l="l" t="t" r="r" b="b"/>
              <a:pathLst>
                <a:path w="866404" h="866404" extrusionOk="0">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1B4367"/>
            </a:solidFill>
            <a:ln w="19050" cap="flat" cmpd="sng">
              <a:solidFill>
                <a:schemeClr val="lt1"/>
              </a:solidFill>
              <a:prstDash val="solid"/>
              <a:miter lim="800000"/>
              <a:headEnd type="none" w="sm" len="sm"/>
              <a:tailEnd type="none" w="sm" len="sm"/>
            </a:ln>
          </p:spPr>
          <p:txBody>
            <a:bodyPr spcFirstLastPara="1" wrap="square" lIns="152275" tIns="152275" rIns="152275" bIns="152275" anchor="ctr" anchorCtr="0">
              <a:noAutofit/>
            </a:bodyPr>
            <a:lstStyle/>
            <a:p>
              <a:pPr marL="0" marR="0" lvl="0" indent="0" algn="ctr" rtl="0">
                <a:lnSpc>
                  <a:spcPct val="90000"/>
                </a:lnSpc>
                <a:spcBef>
                  <a:spcPts val="0"/>
                </a:spcBef>
                <a:spcAft>
                  <a:spcPts val="0"/>
                </a:spcAft>
                <a:buNone/>
              </a:pPr>
              <a:r>
                <a:rPr lang="zh-CN" sz="2100">
                  <a:solidFill>
                    <a:schemeClr val="lt1"/>
                  </a:solidFill>
                  <a:latin typeface="Arial"/>
                  <a:ea typeface="Arial"/>
                  <a:cs typeface="Arial"/>
                  <a:sym typeface="Arial"/>
                </a:rPr>
                <a:t>04</a:t>
              </a:r>
              <a:endParaRPr sz="2100">
                <a:solidFill>
                  <a:schemeClr val="lt1"/>
                </a:solidFill>
                <a:latin typeface="Arial"/>
                <a:ea typeface="Arial"/>
                <a:cs typeface="Arial"/>
                <a:sym typeface="Arial"/>
              </a:endParaRPr>
            </a:p>
          </p:txBody>
        </p:sp>
      </p:grpSp>
      <p:sp>
        <p:nvSpPr>
          <p:cNvPr id="241" name="Google Shape;241;p20"/>
          <p:cNvSpPr/>
          <p:nvPr/>
        </p:nvSpPr>
        <p:spPr>
          <a:xfrm>
            <a:off x="903475" y="3142875"/>
            <a:ext cx="19467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a:solidFill>
                  <a:srgbClr val="1B4367"/>
                </a:solidFill>
              </a:rPr>
              <a:t>Caractéristiques géographique</a:t>
            </a:r>
          </a:p>
        </p:txBody>
      </p:sp>
      <p:sp>
        <p:nvSpPr>
          <p:cNvPr id="242" name="Google Shape;242;p20"/>
          <p:cNvSpPr txBox="1"/>
          <p:nvPr/>
        </p:nvSpPr>
        <p:spPr>
          <a:xfrm>
            <a:off x="805013" y="3719600"/>
            <a:ext cx="1946700" cy="838800"/>
          </a:xfrm>
          <a:prstGeom prst="rect">
            <a:avLst/>
          </a:prstGeom>
          <a:noFill/>
          <a:ln>
            <a:noFill/>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None/>
            </a:pPr>
            <a:r>
              <a:rPr lang="zh-CN" sz="1000">
                <a:solidFill>
                  <a:srgbClr val="3F3F3F"/>
                </a:solidFill>
              </a:rPr>
              <a:t>Pékin est située dans la partie nord de la Chine Est (nord de la plaine HUA Bei), à proximité de la baie de Bohai.</a:t>
            </a:r>
            <a:r>
              <a:rPr lang="zh-CN" sz="1000">
                <a:solidFill>
                  <a:srgbClr val="3F3F3F"/>
                </a:solidFill>
                <a:latin typeface="Arial"/>
                <a:ea typeface="Arial"/>
                <a:cs typeface="Arial"/>
                <a:sym typeface="Arial"/>
              </a:rPr>
              <a:t> </a:t>
            </a:r>
            <a:endParaRPr sz="1000">
              <a:solidFill>
                <a:srgbClr val="3F3F3F"/>
              </a:solidFill>
              <a:latin typeface="Arial"/>
              <a:ea typeface="Arial"/>
              <a:cs typeface="Arial"/>
              <a:sym typeface="Arial"/>
            </a:endParaRPr>
          </a:p>
        </p:txBody>
      </p:sp>
      <p:sp>
        <p:nvSpPr>
          <p:cNvPr id="243" name="Google Shape;243;p20"/>
          <p:cNvSpPr/>
          <p:nvPr/>
        </p:nvSpPr>
        <p:spPr>
          <a:xfrm>
            <a:off x="2850172" y="725338"/>
            <a:ext cx="18000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dirty="0">
                <a:solidFill>
                  <a:srgbClr val="1B4367"/>
                </a:solidFill>
              </a:rPr>
              <a:t>Caractéristiques topographiques</a:t>
            </a:r>
            <a:endParaRPr dirty="0"/>
          </a:p>
        </p:txBody>
      </p:sp>
      <p:sp>
        <p:nvSpPr>
          <p:cNvPr id="244" name="Google Shape;244;p20"/>
          <p:cNvSpPr txBox="1"/>
          <p:nvPr/>
        </p:nvSpPr>
        <p:spPr>
          <a:xfrm>
            <a:off x="2850178" y="1294275"/>
            <a:ext cx="2000400" cy="8388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None/>
            </a:pPr>
            <a:r>
              <a:rPr lang="zh-CN" sz="1000" dirty="0">
                <a:solidFill>
                  <a:srgbClr val="3F3F3F"/>
                </a:solidFill>
              </a:rPr>
              <a:t>Plaine et montagne dominée；</a:t>
            </a:r>
            <a:endParaRPr sz="1000" dirty="0">
              <a:solidFill>
                <a:srgbClr val="3F3F3F"/>
              </a:solidFill>
            </a:endParaRPr>
          </a:p>
          <a:p>
            <a:pPr marL="0" marR="0" lvl="0" indent="0" algn="l" rtl="0">
              <a:lnSpc>
                <a:spcPct val="150000"/>
              </a:lnSpc>
              <a:spcBef>
                <a:spcPts val="0"/>
              </a:spcBef>
              <a:spcAft>
                <a:spcPts val="0"/>
              </a:spcAft>
              <a:buNone/>
            </a:pPr>
            <a:r>
              <a:rPr lang="zh-CN" sz="1000" dirty="0">
                <a:solidFill>
                  <a:srgbClr val="3F3F3F"/>
                </a:solidFill>
              </a:rPr>
              <a:t>Le terrain est en pente du nord-ouest au sud-est</a:t>
            </a:r>
            <a:endParaRPr sz="1000" dirty="0">
              <a:solidFill>
                <a:srgbClr val="3F3F3F"/>
              </a:solidFill>
            </a:endParaRPr>
          </a:p>
        </p:txBody>
      </p:sp>
      <p:sp>
        <p:nvSpPr>
          <p:cNvPr id="245" name="Google Shape;245;p20"/>
          <p:cNvSpPr/>
          <p:nvPr/>
        </p:nvSpPr>
        <p:spPr>
          <a:xfrm>
            <a:off x="4642055" y="3142875"/>
            <a:ext cx="18000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dirty="0">
                <a:solidFill>
                  <a:srgbClr val="1B4367"/>
                </a:solidFill>
              </a:rPr>
              <a:t>Caractéristiques climatiques</a:t>
            </a:r>
            <a:endParaRPr dirty="0"/>
          </a:p>
        </p:txBody>
      </p:sp>
      <p:sp>
        <p:nvSpPr>
          <p:cNvPr id="246" name="Google Shape;246;p20"/>
          <p:cNvSpPr txBox="1"/>
          <p:nvPr/>
        </p:nvSpPr>
        <p:spPr>
          <a:xfrm>
            <a:off x="4407000" y="3719600"/>
            <a:ext cx="2211914" cy="838800"/>
          </a:xfrm>
          <a:prstGeom prst="rect">
            <a:avLst/>
          </a:prstGeom>
          <a:noFill/>
          <a:ln>
            <a:noFill/>
          </a:ln>
        </p:spPr>
        <p:txBody>
          <a:bodyPr spcFirstLastPara="1" wrap="square" lIns="68575" tIns="34275" rIns="68575" bIns="34275" anchor="t" anchorCtr="0">
            <a:noAutofit/>
          </a:bodyPr>
          <a:lstStyle/>
          <a:p>
            <a:pPr lvl="0" algn="ctr">
              <a:lnSpc>
                <a:spcPct val="150000"/>
              </a:lnSpc>
            </a:pPr>
            <a:r>
              <a:rPr lang="fr-FR" altLang="zh-CN" sz="1000" dirty="0">
                <a:solidFill>
                  <a:srgbClr val="3F3F3F"/>
                </a:solidFill>
              </a:rPr>
              <a:t>La saison des précipitations est inégalement répartie, principalement en été, avec des pluies souvent abondantes en juillet et en août</a:t>
            </a:r>
            <a:endParaRPr sz="1000" dirty="0">
              <a:solidFill>
                <a:srgbClr val="3F3F3F"/>
              </a:solidFill>
              <a:latin typeface="Arial"/>
              <a:ea typeface="Arial"/>
              <a:cs typeface="Arial"/>
              <a:sym typeface="Arial"/>
            </a:endParaRPr>
          </a:p>
        </p:txBody>
      </p:sp>
      <p:sp>
        <p:nvSpPr>
          <p:cNvPr id="247" name="Google Shape;247;p20"/>
          <p:cNvSpPr/>
          <p:nvPr/>
        </p:nvSpPr>
        <p:spPr>
          <a:xfrm>
            <a:off x="6342225" y="725350"/>
            <a:ext cx="2099700" cy="2847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zh-CN" b="1" dirty="0">
                <a:solidFill>
                  <a:srgbClr val="1B4367"/>
                </a:solidFill>
              </a:rPr>
              <a:t>Caractéristiques du système de drainage</a:t>
            </a:r>
            <a:endParaRPr dirty="0"/>
          </a:p>
        </p:txBody>
      </p:sp>
      <p:sp>
        <p:nvSpPr>
          <p:cNvPr id="248" name="Google Shape;248;p20"/>
          <p:cNvSpPr txBox="1"/>
          <p:nvPr/>
        </p:nvSpPr>
        <p:spPr>
          <a:xfrm>
            <a:off x="6292275" y="1227375"/>
            <a:ext cx="2199600" cy="972600"/>
          </a:xfrm>
          <a:prstGeom prst="rect">
            <a:avLst/>
          </a:prstGeom>
          <a:noFill/>
          <a:ln>
            <a:noFill/>
          </a:ln>
        </p:spPr>
        <p:txBody>
          <a:bodyPr spcFirstLastPara="1" wrap="square" lIns="68575" tIns="34275" rIns="68575" bIns="34275" anchor="t" anchorCtr="0">
            <a:noAutofit/>
          </a:bodyPr>
          <a:lstStyle/>
          <a:p>
            <a:pPr marL="0" marR="0" lvl="0" indent="0" algn="ctr" rtl="0">
              <a:lnSpc>
                <a:spcPct val="150000"/>
              </a:lnSpc>
              <a:spcBef>
                <a:spcPts val="0"/>
              </a:spcBef>
              <a:spcAft>
                <a:spcPts val="0"/>
              </a:spcAft>
              <a:buNone/>
            </a:pPr>
            <a:r>
              <a:rPr lang="zh-CN" sz="1000" dirty="0">
                <a:solidFill>
                  <a:srgbClr val="3F3F3F"/>
                </a:solidFill>
              </a:rPr>
              <a:t>la longueur du pipeline d'égout: 1807 km, la longueur du pipeline d'eau de pluie: 1809 km, la longueur du pipeline combiné: 732 km.</a:t>
            </a:r>
            <a:endParaRPr sz="1000" dirty="0">
              <a:solidFill>
                <a:srgbClr val="3F3F3F"/>
              </a:solidFill>
              <a:latin typeface="Arial"/>
              <a:ea typeface="Arial"/>
              <a:cs typeface="Arial"/>
              <a:sym typeface="Arial"/>
            </a:endParaRPr>
          </a:p>
        </p:txBody>
      </p:sp>
      <p:cxnSp>
        <p:nvCxnSpPr>
          <p:cNvPr id="249" name="Google Shape;249;p20"/>
          <p:cNvCxnSpPr/>
          <p:nvPr/>
        </p:nvCxnSpPr>
        <p:spPr>
          <a:xfrm rot="10800000" flipH="1">
            <a:off x="762892" y="697920"/>
            <a:ext cx="1065900" cy="16800"/>
          </a:xfrm>
          <a:prstGeom prst="straightConnector1">
            <a:avLst/>
          </a:prstGeom>
          <a:noFill/>
          <a:ln w="9525" cap="flat" cmpd="sng">
            <a:solidFill>
              <a:srgbClr val="1B4367"/>
            </a:solidFill>
            <a:prstDash val="solid"/>
            <a:miter lim="800000"/>
            <a:headEnd type="none" w="sm" len="sm"/>
            <a:tailEnd type="none" w="sm" len="sm"/>
          </a:ln>
        </p:spPr>
      </p:cxnSp>
      <p:pic>
        <p:nvPicPr>
          <p:cNvPr id="250" name="Google Shape;250;p20"/>
          <p:cNvPicPr preferRelativeResize="0"/>
          <p:nvPr/>
        </p:nvPicPr>
        <p:blipFill>
          <a:blip r:embed="rId3"/>
          <a:stretch>
            <a:fillRect/>
          </a:stretch>
        </p:blipFill>
        <p:spPr>
          <a:xfrm>
            <a:off x="2842763" y="3142875"/>
            <a:ext cx="1549398" cy="1599476"/>
          </a:xfrm>
          <a:prstGeom prst="rect">
            <a:avLst/>
          </a:prstGeom>
          <a:noFill/>
          <a:ln>
            <a:noFill/>
          </a:ln>
        </p:spPr>
      </p:pic>
      <p:pic>
        <p:nvPicPr>
          <p:cNvPr id="251" name="Google Shape;251;p20"/>
          <p:cNvPicPr preferRelativeResize="0"/>
          <p:nvPr/>
        </p:nvPicPr>
        <p:blipFill>
          <a:blip r:embed="rId4"/>
          <a:stretch>
            <a:fillRect/>
          </a:stretch>
        </p:blipFill>
        <p:spPr>
          <a:xfrm>
            <a:off x="3730175" y="2443551"/>
            <a:ext cx="333375" cy="342900"/>
          </a:xfrm>
          <a:prstGeom prst="rect">
            <a:avLst/>
          </a:prstGeom>
          <a:noFill/>
          <a:ln w="9525" cap="flat" cmpd="sng">
            <a:solidFill>
              <a:srgbClr val="3F3F3F"/>
            </a:solidFill>
            <a:prstDash val="solid"/>
            <a:miter lim="8000"/>
            <a:headEnd type="none" w="sm" len="sm"/>
            <a:tailEnd type="none" w="sm" len="sm"/>
          </a:ln>
        </p:spPr>
      </p:pic>
      <p:pic>
        <p:nvPicPr>
          <p:cNvPr id="252" name="Google Shape;252;p20"/>
          <p:cNvPicPr preferRelativeResize="0"/>
          <p:nvPr/>
        </p:nvPicPr>
        <p:blipFill>
          <a:blip r:embed="rId5"/>
          <a:stretch>
            <a:fillRect/>
          </a:stretch>
        </p:blipFill>
        <p:spPr>
          <a:xfrm>
            <a:off x="7332650" y="2464188"/>
            <a:ext cx="333375" cy="30162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500"/>
                                        <p:tgtEl>
                                          <p:spTgt spid="2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0"/>
                                        </p:tgtEl>
                                        <p:attrNameLst>
                                          <p:attrName>style.visibility</p:attrName>
                                        </p:attrNameLst>
                                      </p:cBhvr>
                                      <p:to>
                                        <p:strVal val="visible"/>
                                      </p:to>
                                    </p:set>
                                    <p:animEffect transition="in" filter="fade">
                                      <p:cBhvr>
                                        <p:cTn id="12" dur="500"/>
                                        <p:tgtEl>
                                          <p:spTgt spid="2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4"/>
                                        </p:tgtEl>
                                        <p:attrNameLst>
                                          <p:attrName>style.visibility</p:attrName>
                                        </p:attrNameLst>
                                      </p:cBhvr>
                                      <p:to>
                                        <p:strVal val="visible"/>
                                      </p:to>
                                    </p:set>
                                    <p:animEffect transition="in" filter="fade">
                                      <p:cBhvr>
                                        <p:cTn id="17" dur="500"/>
                                        <p:tgtEl>
                                          <p:spTgt spid="2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5"/>
                                        </p:tgtEl>
                                        <p:attrNameLst>
                                          <p:attrName>style.visibility</p:attrName>
                                        </p:attrNameLst>
                                      </p:cBhvr>
                                      <p:to>
                                        <p:strVal val="visible"/>
                                      </p:to>
                                    </p:set>
                                    <p:animEffect transition="in" filter="fade">
                                      <p:cBhvr>
                                        <p:cTn id="22" dur="500"/>
                                        <p:tgtEl>
                                          <p:spTgt spid="2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6"/>
                                        </p:tgtEl>
                                        <p:attrNameLst>
                                          <p:attrName>style.visibility</p:attrName>
                                        </p:attrNameLst>
                                      </p:cBhvr>
                                      <p:to>
                                        <p:strVal val="visible"/>
                                      </p:to>
                                    </p:set>
                                    <p:animEffect transition="in" filter="fade">
                                      <p:cBhvr>
                                        <p:cTn id="27" dur="500"/>
                                        <p:tgtEl>
                                          <p:spTgt spid="24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47"/>
                                        </p:tgtEl>
                                        <p:attrNameLst>
                                          <p:attrName>style.visibility</p:attrName>
                                        </p:attrNameLst>
                                      </p:cBhvr>
                                      <p:to>
                                        <p:strVal val="visible"/>
                                      </p:to>
                                    </p:set>
                                    <p:animEffect transition="in" filter="fade">
                                      <p:cBhvr>
                                        <p:cTn id="32" dur="500"/>
                                        <p:tgtEl>
                                          <p:spTgt spid="2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48"/>
                                        </p:tgtEl>
                                        <p:attrNameLst>
                                          <p:attrName>style.visibility</p:attrName>
                                        </p:attrNameLst>
                                      </p:cBhvr>
                                      <p:to>
                                        <p:strVal val="visible"/>
                                      </p:to>
                                    </p:set>
                                    <p:animEffect transition="in" filter="fade">
                                      <p:cBhvr>
                                        <p:cTn id="37" dur="500"/>
                                        <p:tgtEl>
                                          <p:spTgt spid="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 grpId="0"/>
      <p:bldP spid="244" grpId="0"/>
      <p:bldP spid="245" grpId="0"/>
      <p:bldP spid="246" grpId="0"/>
      <p:bldP spid="247" grpId="0"/>
      <p:bldP spid="248" grpId="0"/>
    </p:bldLst>
  </p:timing>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2688</Words>
  <Application>Microsoft Office PowerPoint</Application>
  <PresentationFormat>全屏显示(16:9)</PresentationFormat>
  <Paragraphs>259</Paragraphs>
  <Slides>28</Slides>
  <Notes>28</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28</vt:i4>
      </vt:variant>
    </vt:vector>
  </HeadingPairs>
  <TitlesOfParts>
    <vt:vector size="31" baseType="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 </cp:lastModifiedBy>
  <cp:revision>44</cp:revision>
  <dcterms:created xsi:type="dcterms:W3CDTF">2019-01-23T08:37:41Z</dcterms:created>
  <dcterms:modified xsi:type="dcterms:W3CDTF">2019-01-23T21:31:45Z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1036-10.1.0.5657</vt:lpwstr>
  </property>
</Properties>
</file>