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72" r:id="rId4"/>
    <p:sldId id="259" r:id="rId5"/>
    <p:sldId id="271" r:id="rId6"/>
    <p:sldId id="261" r:id="rId7"/>
    <p:sldId id="269" r:id="rId8"/>
    <p:sldId id="270" r:id="rId9"/>
    <p:sldId id="264" r:id="rId10"/>
    <p:sldId id="265" r:id="rId11"/>
    <p:sldId id="273" r:id="rId12"/>
    <p:sldId id="266" r:id="rId13"/>
    <p:sldId id="267" r:id="rId14"/>
    <p:sldId id="274" r:id="rId15"/>
    <p:sldId id="268" r:id="rId16"/>
    <p:sldId id="276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781" autoAdjust="0"/>
  </p:normalViewPr>
  <p:slideViewPr>
    <p:cSldViewPr snapToGrid="0">
      <p:cViewPr varScale="1">
        <p:scale>
          <a:sx n="99" d="100"/>
          <a:sy n="99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E7FD8-E961-4FA8-A042-4D97E136F7B3}" type="datetimeFigureOut">
              <a:rPr lang="fr-FR" smtClean="0"/>
              <a:t>23/01/2019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2F966-8EC1-4B61-A4AE-25A195402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762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Nombre de Reynolds</a:t>
            </a:r>
            <a:r>
              <a:rPr lang="fr-FR" baseline="0" dirty="0" smtClean="0"/>
              <a:t> est très inférieur au nombre réel </a:t>
            </a:r>
            <a:r>
              <a:rPr lang="fr-FR" baseline="0" dirty="0" smtClean="0">
                <a:sym typeface="Wingdings" panose="05000000000000000000" pitchFamily="2" charset="2"/>
              </a:rPr>
              <a:t> Problème d’extrapolation des résultats et vitesses requises très élevée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70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Reynolds</a:t>
            </a:r>
            <a:r>
              <a:rPr lang="fr-FR" baseline="0" dirty="0" smtClean="0"/>
              <a:t> </a:t>
            </a:r>
            <a:r>
              <a:rPr lang="fr-FR" baseline="0" dirty="0" smtClean="0">
                <a:sym typeface="Wingdings" panose="05000000000000000000" pitchFamily="2" charset="2"/>
              </a:rPr>
              <a:t> Diamètre, </a:t>
            </a:r>
            <a:r>
              <a:rPr lang="fr-FR" baseline="0" dirty="0" err="1" smtClean="0">
                <a:sym typeface="Wingdings" panose="05000000000000000000" pitchFamily="2" charset="2"/>
              </a:rPr>
              <a:t>Shields</a:t>
            </a:r>
            <a:r>
              <a:rPr lang="fr-FR" baseline="0" dirty="0" smtClean="0">
                <a:sym typeface="Wingdings" panose="05000000000000000000" pitchFamily="2" charset="2"/>
              </a:rPr>
              <a:t>  masse volumique</a:t>
            </a:r>
          </a:p>
          <a:p>
            <a:r>
              <a:rPr lang="fr-FR" baseline="0" dirty="0" smtClean="0">
                <a:sym typeface="Wingdings" panose="05000000000000000000" pitchFamily="2" charset="2"/>
              </a:rPr>
              <a:t>Précis, facile à </a:t>
            </a:r>
            <a:r>
              <a:rPr lang="fr-FR" baseline="0" dirty="0" err="1" smtClean="0">
                <a:sym typeface="Wingdings" panose="05000000000000000000" pitchFamily="2" charset="2"/>
              </a:rPr>
              <a:t>aquérir</a:t>
            </a:r>
            <a:r>
              <a:rPr lang="fr-FR" baseline="0" dirty="0" smtClean="0">
                <a:sym typeface="Wingdings" panose="05000000000000000000" pitchFamily="2" charset="2"/>
              </a:rPr>
              <a:t> et a utiliser et surtout ne perturbant pas le transport liquide et solide  Non intrusif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226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Trois types recommandés</a:t>
            </a:r>
            <a:r>
              <a:rPr lang="fr-FR" baseline="0" dirty="0" smtClean="0"/>
              <a:t> par l’organisation internationale de normalisation avec leurs équations respectives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005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Adapté</a:t>
            </a:r>
            <a:r>
              <a:rPr lang="fr-FR" baseline="0" dirty="0" smtClean="0"/>
              <a:t> aux solides</a:t>
            </a:r>
          </a:p>
          <a:p>
            <a:r>
              <a:rPr lang="fr-FR" baseline="0" dirty="0" smtClean="0"/>
              <a:t>Lobes en </a:t>
            </a:r>
            <a:r>
              <a:rPr lang="fr-FR" baseline="0" dirty="0" err="1" smtClean="0"/>
              <a:t>caoutchoux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677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de variation</a:t>
            </a:r>
            <a:r>
              <a:rPr lang="fr-FR" baseline="0" dirty="0" smtClean="0"/>
              <a:t> dans la masse due a  l’attente</a:t>
            </a:r>
          </a:p>
          <a:p>
            <a:r>
              <a:rPr lang="fr-FR" baseline="0" dirty="0" smtClean="0"/>
              <a:t>Très cher </a:t>
            </a:r>
            <a:r>
              <a:rPr lang="fr-FR" baseline="0" dirty="0" smtClean="0">
                <a:sym typeface="Wingdings" panose="05000000000000000000" pitchFamily="2" charset="2"/>
              </a:rPr>
              <a:t> Alternative possible avec convoyeurs de pesage à rouleau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902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Vitesses locales, interpolations </a:t>
            </a:r>
            <a:r>
              <a:rPr lang="fr-FR" dirty="0" smtClean="0">
                <a:sym typeface="Wingdings" panose="05000000000000000000" pitchFamily="2" charset="2"/>
              </a:rPr>
              <a:t> Vitesses</a:t>
            </a:r>
            <a:r>
              <a:rPr lang="fr-FR" baseline="0" dirty="0" smtClean="0">
                <a:sym typeface="Wingdings" panose="05000000000000000000" pitchFamily="2" charset="2"/>
              </a:rPr>
              <a:t> sur la section donc théoriquement débit liquide sur une </a:t>
            </a:r>
            <a:r>
              <a:rPr lang="fr-FR" baseline="0" dirty="0" err="1" smtClean="0">
                <a:sym typeface="Wingdings" panose="05000000000000000000" pitchFamily="2" charset="2"/>
              </a:rPr>
              <a:t>bathy</a:t>
            </a:r>
            <a:r>
              <a:rPr lang="fr-FR" baseline="0" dirty="0" smtClean="0">
                <a:sym typeface="Wingdings" panose="05000000000000000000" pitchFamily="2" charset="2"/>
              </a:rPr>
              <a:t> déterminée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253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699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Peut être</a:t>
            </a:r>
            <a:r>
              <a:rPr lang="fr-FR" baseline="0" dirty="0" smtClean="0"/>
              <a:t> utilisé pour mesure du débit solide sur une section connue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F966-8EC1-4B61-A4AE-25A1954029E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527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>
            <a:off x="8100" y="402100"/>
            <a:ext cx="12200000" cy="5995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83B3D9">
              <a:alpha val="82745"/>
            </a:srgbClr>
          </a:solidFill>
          <a:ln>
            <a:noFill/>
          </a:ln>
        </p:spPr>
      </p:sp>
      <p:sp>
        <p:nvSpPr>
          <p:cNvPr id="11" name="Shape 11"/>
          <p:cNvSpPr/>
          <p:nvPr/>
        </p:nvSpPr>
        <p:spPr>
          <a:xfrm>
            <a:off x="-7867" y="1013309"/>
            <a:ext cx="12192000" cy="5026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2B608B">
              <a:alpha val="26666"/>
            </a:srgbClr>
          </a:solidFill>
          <a:ln>
            <a:noFill/>
          </a:ln>
        </p:spPr>
      </p:sp>
      <p:sp>
        <p:nvSpPr>
          <p:cNvPr id="12" name="Shape 12"/>
          <p:cNvSpPr/>
          <p:nvPr/>
        </p:nvSpPr>
        <p:spPr>
          <a:xfrm>
            <a:off x="0" y="1801467"/>
            <a:ext cx="12208000" cy="385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292033" y="2655767"/>
            <a:ext cx="7608000" cy="15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92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D5E5F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 flipH="1">
            <a:off x="8100" y="402100"/>
            <a:ext cx="12200000" cy="5995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ADCCE5"/>
          </a:solidFill>
          <a:ln>
            <a:noFill/>
          </a:ln>
        </p:spPr>
      </p:sp>
      <p:sp>
        <p:nvSpPr>
          <p:cNvPr id="36" name="Shape 36"/>
          <p:cNvSpPr/>
          <p:nvPr/>
        </p:nvSpPr>
        <p:spPr>
          <a:xfrm>
            <a:off x="-7867" y="1005267"/>
            <a:ext cx="12192000" cy="5026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83B3D9">
              <a:alpha val="26666"/>
            </a:srgbClr>
          </a:solidFill>
          <a:ln>
            <a:noFill/>
          </a:ln>
        </p:spPr>
      </p:sp>
      <p:sp>
        <p:nvSpPr>
          <p:cNvPr id="37" name="Shape 37"/>
          <p:cNvSpPr/>
          <p:nvPr/>
        </p:nvSpPr>
        <p:spPr>
          <a:xfrm>
            <a:off x="0" y="1801467"/>
            <a:ext cx="12208000" cy="385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2B608B"/>
          </a:solidFill>
          <a:ln>
            <a:noFill/>
          </a:ln>
        </p:spPr>
      </p:sp>
      <p:sp>
        <p:nvSpPr>
          <p:cNvPr id="38" name="Shape 38"/>
          <p:cNvSpPr txBox="1">
            <a:spLocks noGrp="1"/>
          </p:cNvSpPr>
          <p:nvPr>
            <p:ph type="ctrTitle"/>
          </p:nvPr>
        </p:nvSpPr>
        <p:spPr>
          <a:xfrm>
            <a:off x="2420700" y="2720733"/>
            <a:ext cx="7350800" cy="15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420500" y="4091533"/>
            <a:ext cx="73508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24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1227645" y="6174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2133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43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Shape 50"/>
          <p:cNvGrpSpPr/>
          <p:nvPr/>
        </p:nvGrpSpPr>
        <p:grpSpPr>
          <a:xfrm>
            <a:off x="-8033" y="0"/>
            <a:ext cx="12224300" cy="6884219"/>
            <a:chOff x="-6025" y="0"/>
            <a:chExt cx="9168225" cy="5163164"/>
          </a:xfrm>
        </p:grpSpPr>
        <p:sp>
          <p:nvSpPr>
            <p:cNvPr id="51" name="Shape 51"/>
            <p:cNvSpPr/>
            <p:nvPr/>
          </p:nvSpPr>
          <p:spPr>
            <a:xfrm>
              <a:off x="0" y="0"/>
              <a:ext cx="8553000" cy="24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1C405D"/>
            </a:solidFill>
            <a:ln>
              <a:noFill/>
            </a:ln>
          </p:spPr>
        </p:sp>
        <p:sp>
          <p:nvSpPr>
            <p:cNvPr id="52" name="Shape 52"/>
            <p:cNvSpPr/>
            <p:nvPr/>
          </p:nvSpPr>
          <p:spPr>
            <a:xfrm>
              <a:off x="2563450" y="1"/>
              <a:ext cx="6580500" cy="436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2B608B">
                <a:alpha val="82745"/>
              </a:srgbClr>
            </a:solidFill>
            <a:ln>
              <a:noFill/>
            </a:ln>
          </p:spPr>
        </p:sp>
        <p:sp>
          <p:nvSpPr>
            <p:cNvPr id="53" name="Shape 53"/>
            <p:cNvSpPr/>
            <p:nvPr/>
          </p:nvSpPr>
          <p:spPr>
            <a:xfrm>
              <a:off x="-6025" y="3"/>
              <a:ext cx="7298400" cy="436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DCCE5">
                <a:alpha val="80784"/>
              </a:srgbClr>
            </a:solidFill>
            <a:ln>
              <a:noFill/>
            </a:ln>
          </p:spPr>
        </p:sp>
        <p:sp>
          <p:nvSpPr>
            <p:cNvPr id="54" name="Shape 54"/>
            <p:cNvSpPr/>
            <p:nvPr/>
          </p:nvSpPr>
          <p:spPr>
            <a:xfrm>
              <a:off x="3596100" y="4925708"/>
              <a:ext cx="5090700" cy="217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1C405D"/>
            </a:solidFill>
            <a:ln>
              <a:noFill/>
            </a:ln>
          </p:spPr>
        </p:sp>
        <p:sp>
          <p:nvSpPr>
            <p:cNvPr id="55" name="Shape 55"/>
            <p:cNvSpPr/>
            <p:nvPr/>
          </p:nvSpPr>
          <p:spPr>
            <a:xfrm>
              <a:off x="5525000" y="4925708"/>
              <a:ext cx="3637200" cy="237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2B608B">
                <a:alpha val="82745"/>
              </a:srgbClr>
            </a:solidFill>
            <a:ln>
              <a:noFill/>
            </a:ln>
          </p:spPr>
        </p:sp>
        <p:sp>
          <p:nvSpPr>
            <p:cNvPr id="56" name="Shape 56"/>
            <p:cNvSpPr/>
            <p:nvPr/>
          </p:nvSpPr>
          <p:spPr>
            <a:xfrm>
              <a:off x="7521475" y="4689764"/>
              <a:ext cx="1634700" cy="473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DCCE5">
                <a:alpha val="80784"/>
              </a:srgbClr>
            </a:solidFill>
            <a:ln>
              <a:noFill/>
            </a:ln>
          </p:spPr>
        </p:sp>
      </p:grp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1182200" y="433969"/>
            <a:ext cx="9827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1182200" y="1577169"/>
            <a:ext cx="9827600" cy="49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507987" algn="l" rtl="0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1C405D"/>
              </a:buClr>
              <a:buSzPts val="2400"/>
              <a:buFont typeface="Arial" panose="020B0604020202020204" pitchFamily="34" charset="0"/>
              <a:buChar char="•"/>
              <a:defRPr sz="32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SzPct val="50000"/>
              <a:buFont typeface="Courier New" panose="02070309020205020404" pitchFamily="49" charset="0"/>
              <a:buChar char="o"/>
              <a:defRPr sz="3200" b="0" i="0" u="none" strike="noStrike" cap="none">
                <a:solidFill>
                  <a:schemeClr val="accent1">
                    <a:lumMod val="50000"/>
                  </a:schemeClr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2438339" marR="0" lvl="3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3047924" marR="0" lvl="4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3657509" marR="0" lvl="5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4267093" marR="0" lvl="6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4876678" marR="0" lvl="7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5486263" marR="0" lvl="8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Modifier les styles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11239012" y="62085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21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115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1161000" y="1994467"/>
            <a:ext cx="3153600" cy="4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2332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405D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828754" marR="0" lvl="2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2438339" marR="0" lvl="3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3047924" marR="0" lvl="4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3657509" marR="0" lvl="5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4267093" marR="0" lvl="6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4876678" marR="0" lvl="7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5486263" marR="0" lvl="8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476349" y="1994467"/>
            <a:ext cx="3153600" cy="4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2332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405D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828754" marR="0" lvl="2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2438339" marR="0" lvl="3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3047924" marR="0" lvl="4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3657509" marR="0" lvl="5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4267093" marR="0" lvl="6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4876678" marR="0" lvl="7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5486263" marR="0" lvl="8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3"/>
          </p:nvPr>
        </p:nvSpPr>
        <p:spPr>
          <a:xfrm>
            <a:off x="7791697" y="1994467"/>
            <a:ext cx="3153600" cy="4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2332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405D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828754" marR="0" lvl="2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2438339" marR="0" lvl="3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3047924" marR="0" lvl="4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3657509" marR="0" lvl="5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4267093" marR="0" lvl="6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4876678" marR="0" lvl="7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5486263" marR="0" lvl="8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867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4" name="Shape 64"/>
          <p:cNvSpPr/>
          <p:nvPr/>
        </p:nvSpPr>
        <p:spPr>
          <a:xfrm>
            <a:off x="0" y="0"/>
            <a:ext cx="11404000" cy="332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65" name="Shape 65"/>
          <p:cNvSpPr/>
          <p:nvPr/>
        </p:nvSpPr>
        <p:spPr>
          <a:xfrm>
            <a:off x="3417933" y="1"/>
            <a:ext cx="8774000" cy="58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45"/>
            </a:srgbClr>
          </a:solidFill>
          <a:ln>
            <a:noFill/>
          </a:ln>
        </p:spPr>
      </p:sp>
      <p:sp>
        <p:nvSpPr>
          <p:cNvPr id="66" name="Shape 66"/>
          <p:cNvSpPr/>
          <p:nvPr/>
        </p:nvSpPr>
        <p:spPr>
          <a:xfrm>
            <a:off x="-8033" y="4"/>
            <a:ext cx="9731200" cy="58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67" name="Shape 67"/>
          <p:cNvSpPr/>
          <p:nvPr/>
        </p:nvSpPr>
        <p:spPr>
          <a:xfrm>
            <a:off x="4794800" y="6567611"/>
            <a:ext cx="6787600" cy="290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68" name="Shape 68"/>
          <p:cNvSpPr/>
          <p:nvPr/>
        </p:nvSpPr>
        <p:spPr>
          <a:xfrm>
            <a:off x="7366667" y="6567611"/>
            <a:ext cx="4849600" cy="316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45"/>
            </a:srgbClr>
          </a:solidFill>
          <a:ln>
            <a:noFill/>
          </a:ln>
        </p:spPr>
      </p:sp>
      <p:sp>
        <p:nvSpPr>
          <p:cNvPr id="69" name="Shape 69"/>
          <p:cNvSpPr/>
          <p:nvPr/>
        </p:nvSpPr>
        <p:spPr>
          <a:xfrm>
            <a:off x="10028633" y="6253019"/>
            <a:ext cx="2179600" cy="631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1182200" y="433969"/>
            <a:ext cx="9827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42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0" y="0"/>
            <a:ext cx="11404000" cy="332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74" name="Shape 74"/>
          <p:cNvSpPr/>
          <p:nvPr/>
        </p:nvSpPr>
        <p:spPr>
          <a:xfrm>
            <a:off x="3417933" y="1"/>
            <a:ext cx="8774000" cy="58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45"/>
            </a:srgbClr>
          </a:solidFill>
          <a:ln>
            <a:noFill/>
          </a:ln>
        </p:spPr>
      </p:sp>
      <p:sp>
        <p:nvSpPr>
          <p:cNvPr id="75" name="Shape 75"/>
          <p:cNvSpPr/>
          <p:nvPr/>
        </p:nvSpPr>
        <p:spPr>
          <a:xfrm>
            <a:off x="-8033" y="4"/>
            <a:ext cx="9731200" cy="58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76" name="Shape 76"/>
          <p:cNvSpPr/>
          <p:nvPr/>
        </p:nvSpPr>
        <p:spPr>
          <a:xfrm>
            <a:off x="4794800" y="6567611"/>
            <a:ext cx="6787600" cy="290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77" name="Shape 77"/>
          <p:cNvSpPr/>
          <p:nvPr/>
        </p:nvSpPr>
        <p:spPr>
          <a:xfrm>
            <a:off x="7366667" y="6567611"/>
            <a:ext cx="4849600" cy="316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45"/>
            </a:srgbClr>
          </a:solidFill>
          <a:ln>
            <a:noFill/>
          </a:ln>
        </p:spPr>
      </p:sp>
      <p:sp>
        <p:nvSpPr>
          <p:cNvPr id="78" name="Shape 78"/>
          <p:cNvSpPr/>
          <p:nvPr/>
        </p:nvSpPr>
        <p:spPr>
          <a:xfrm>
            <a:off x="10028633" y="6253019"/>
            <a:ext cx="2179600" cy="631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1182200" y="433969"/>
            <a:ext cx="9827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91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30479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None/>
              <a:defRPr sz="1867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2438339" marR="0" lvl="3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3047924" marR="0" lvl="4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3657509" marR="0" lvl="5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4267093" marR="0" lvl="6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4876678" marR="0" lvl="7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5486263" marR="0" lvl="8" indent="-5079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3" name="Shape 83"/>
          <p:cNvSpPr/>
          <p:nvPr/>
        </p:nvSpPr>
        <p:spPr>
          <a:xfrm>
            <a:off x="0" y="0"/>
            <a:ext cx="3504800" cy="332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84" name="Shape 84"/>
          <p:cNvSpPr/>
          <p:nvPr/>
        </p:nvSpPr>
        <p:spPr>
          <a:xfrm>
            <a:off x="2328043" y="-115455"/>
            <a:ext cx="2881200" cy="748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45"/>
            </a:srgbClr>
          </a:solidFill>
          <a:ln>
            <a:noFill/>
          </a:ln>
        </p:spPr>
      </p:sp>
      <p:sp>
        <p:nvSpPr>
          <p:cNvPr id="85" name="Shape 85"/>
          <p:cNvSpPr/>
          <p:nvPr/>
        </p:nvSpPr>
        <p:spPr>
          <a:xfrm>
            <a:off x="0" y="-50801"/>
            <a:ext cx="4174800" cy="683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86" name="Shape 86"/>
          <p:cNvSpPr/>
          <p:nvPr/>
        </p:nvSpPr>
        <p:spPr>
          <a:xfrm>
            <a:off x="4794800" y="6567611"/>
            <a:ext cx="6787600" cy="290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87" name="Shape 87"/>
          <p:cNvSpPr/>
          <p:nvPr/>
        </p:nvSpPr>
        <p:spPr>
          <a:xfrm>
            <a:off x="7366667" y="6567611"/>
            <a:ext cx="4849600" cy="316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45"/>
            </a:srgbClr>
          </a:solidFill>
          <a:ln>
            <a:noFill/>
          </a:ln>
        </p:spPr>
      </p:sp>
      <p:sp>
        <p:nvSpPr>
          <p:cNvPr id="88" name="Shape 88"/>
          <p:cNvSpPr/>
          <p:nvPr/>
        </p:nvSpPr>
        <p:spPr>
          <a:xfrm>
            <a:off x="10028633" y="6253019"/>
            <a:ext cx="2179600" cy="631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4"/>
            </a:srgbClr>
          </a:solidFill>
          <a:ln>
            <a:noFill/>
          </a:ln>
        </p:spPr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51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 1">
  <p:cSld name="Title 1">
    <p:bg>
      <p:bgPr>
        <a:solidFill>
          <a:srgbClr val="004C52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 flipH="1">
            <a:off x="8100" y="402100"/>
            <a:ext cx="12200000" cy="5995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92" name="Shape 92"/>
          <p:cNvSpPr/>
          <p:nvPr/>
        </p:nvSpPr>
        <p:spPr>
          <a:xfrm>
            <a:off x="-7867" y="1013309"/>
            <a:ext cx="12192000" cy="5026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00AE9D">
              <a:alpha val="26270"/>
            </a:srgbClr>
          </a:solidFill>
          <a:ln>
            <a:noFill/>
          </a:ln>
        </p:spPr>
      </p:sp>
      <p:sp>
        <p:nvSpPr>
          <p:cNvPr id="93" name="Shape 93"/>
          <p:cNvSpPr/>
          <p:nvPr/>
        </p:nvSpPr>
        <p:spPr>
          <a:xfrm>
            <a:off x="0" y="1801467"/>
            <a:ext cx="12208000" cy="385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2292033" y="2655767"/>
            <a:ext cx="7608000" cy="15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6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05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1182200" y="2131211"/>
            <a:ext cx="9827600" cy="4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182200" y="531200"/>
            <a:ext cx="9827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 algn="r">
              <a:buNone/>
              <a:defRPr sz="1733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fld id="{C9383E66-6CBA-46AC-93C9-3D072B253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1524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6" r:id="rId3"/>
    <p:sldLayoutId id="2147483667" r:id="rId4"/>
    <p:sldLayoutId id="2147483668" r:id="rId5"/>
    <p:sldLayoutId id="2147483669" r:id="rId6"/>
    <p:sldLayoutId id="2147483670" r:id="rId7"/>
  </p:sldLayoutIdLst>
  <p:transition>
    <p:fade thruBlk="1"/>
  </p:transition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20311" y="2655800"/>
            <a:ext cx="8151378" cy="1546400"/>
          </a:xfrm>
        </p:spPr>
        <p:txBody>
          <a:bodyPr/>
          <a:lstStyle/>
          <a:p>
            <a:r>
              <a:rPr lang="fr-FR" sz="3600" dirty="0"/>
              <a:t>Propositions d’instrumentation et de méthodes de mesures sur un modèle physique fluvial de la Loire</a:t>
            </a:r>
            <a:br>
              <a:rPr lang="fr-FR" sz="3600" dirty="0"/>
            </a:br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0" y="5827042"/>
            <a:ext cx="2004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>
                <a:solidFill>
                  <a:schemeClr val="bg1"/>
                </a:solidFill>
              </a:rPr>
              <a:t>Louis Vervynck</a:t>
            </a:r>
          </a:p>
          <a:p>
            <a:r>
              <a:rPr lang="fr-FR" sz="1800" b="1" dirty="0" smtClean="0">
                <a:solidFill>
                  <a:schemeClr val="bg1"/>
                </a:solidFill>
              </a:rPr>
              <a:t>DAE 5 IMA</a:t>
            </a:r>
          </a:p>
          <a:p>
            <a:r>
              <a:rPr lang="fr-FR" sz="1800" b="1" dirty="0" smtClean="0">
                <a:solidFill>
                  <a:schemeClr val="bg1"/>
                </a:solidFill>
              </a:rPr>
              <a:t>2018 - 2019</a:t>
            </a:r>
          </a:p>
        </p:txBody>
      </p:sp>
      <p:pic>
        <p:nvPicPr>
          <p:cNvPr id="4" name="Picture 4" descr="Image result for polytech tours dae logo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287" y="5842172"/>
            <a:ext cx="2910898" cy="9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112894" y="136907"/>
            <a:ext cx="200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 smtClean="0">
                <a:solidFill>
                  <a:schemeClr val="bg1"/>
                </a:solidFill>
              </a:rPr>
              <a:t>23/01/2019</a:t>
            </a:r>
            <a:endParaRPr lang="fr-FR" sz="1800" b="1" dirty="0" smtClean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8018" y="136907"/>
            <a:ext cx="2004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>
                <a:solidFill>
                  <a:schemeClr val="bg1"/>
                </a:solidFill>
              </a:rPr>
              <a:t>Oral de Projet de Fin d’Etude</a:t>
            </a:r>
            <a:endParaRPr lang="fr-FR" sz="1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67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Mesures de vitesses : écoulements et sédiments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99884" y="1005569"/>
            <a:ext cx="5298811" cy="4990400"/>
          </a:xfrm>
        </p:spPr>
        <p:txBody>
          <a:bodyPr/>
          <a:lstStyle/>
          <a:p>
            <a:r>
              <a:rPr lang="fr-FR" sz="2400" dirty="0" smtClean="0"/>
              <a:t>Méthodes basées sur l’imagerie : Particle Image Velocimetry</a:t>
            </a:r>
          </a:p>
          <a:p>
            <a:r>
              <a:rPr lang="fr-FR" sz="2400" dirty="0" smtClean="0"/>
              <a:t>Vitesse du fluide : utilisation de flottants pour observer les écoulements</a:t>
            </a:r>
          </a:p>
          <a:p>
            <a:pPr lvl="1"/>
            <a:r>
              <a:rPr lang="fr-FR" sz="2400" dirty="0" smtClean="0"/>
              <a:t>Enregistrement du déplacement des flottants </a:t>
            </a:r>
            <a:r>
              <a:rPr lang="fr-FR" sz="2400" dirty="0"/>
              <a:t>sur la zone </a:t>
            </a:r>
            <a:r>
              <a:rPr lang="fr-FR" sz="2400" dirty="0">
                <a:sym typeface="Wingdings" panose="05000000000000000000" pitchFamily="2" charset="2"/>
              </a:rPr>
              <a:t> création de champs de </a:t>
            </a:r>
            <a:r>
              <a:rPr lang="fr-FR" sz="2400" dirty="0" smtClean="0">
                <a:sym typeface="Wingdings" panose="05000000000000000000" pitchFamily="2" charset="2"/>
              </a:rPr>
              <a:t>vitesses</a:t>
            </a:r>
          </a:p>
          <a:p>
            <a:pPr lvl="1"/>
            <a:r>
              <a:rPr lang="fr-FR" sz="2400" dirty="0" smtClean="0">
                <a:sym typeface="Wingdings" panose="05000000000000000000" pitchFamily="2" charset="2"/>
              </a:rPr>
              <a:t>Bonne précision</a:t>
            </a:r>
            <a:endParaRPr lang="fr-FR" sz="2400" dirty="0">
              <a:sym typeface="Wingdings" panose="05000000000000000000" pitchFamily="2" charset="2"/>
            </a:endParaRPr>
          </a:p>
          <a:p>
            <a:pPr lvl="1"/>
            <a:r>
              <a:rPr lang="fr-FR" sz="2400" dirty="0" smtClean="0">
                <a:sym typeface="Wingdings" panose="05000000000000000000" pitchFamily="2" charset="2"/>
              </a:rPr>
              <a:t>Seuls les vitesses affectant les flottants sont mesurés</a:t>
            </a:r>
            <a:endParaRPr lang="fr-FR" sz="2400" dirty="0">
              <a:sym typeface="Arial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661" y="1224243"/>
            <a:ext cx="6307455" cy="38450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11503" y="4910698"/>
            <a:ext cx="52806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Exemples de champs de vitesse obtenus par LSPIV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M.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Jodeau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Hauet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Le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Coz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Y.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Bercovitz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Lebert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LABORATORY AND FIELD LSPIV MEASUREMENTS OF 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FLOW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VELOCITIES USING FUDAA-LSPIV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13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Mesures de vitesses : écoulements et sédiments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4895" y="1224243"/>
            <a:ext cx="6277379" cy="4990400"/>
          </a:xfrm>
        </p:spPr>
        <p:txBody>
          <a:bodyPr/>
          <a:lstStyle/>
          <a:p>
            <a:r>
              <a:rPr lang="fr-FR" sz="2400" dirty="0" smtClean="0"/>
              <a:t>Mesure de vitesse des solides</a:t>
            </a:r>
          </a:p>
          <a:p>
            <a:r>
              <a:rPr lang="fr-FR" sz="2400" dirty="0"/>
              <a:t>Méthodes basées sur l’imagerie : Particle Image </a:t>
            </a:r>
            <a:r>
              <a:rPr lang="fr-FR" sz="2400" dirty="0" smtClean="0"/>
              <a:t>Velocimetry</a:t>
            </a:r>
          </a:p>
          <a:p>
            <a:r>
              <a:rPr lang="fr-FR" sz="2400" dirty="0" smtClean="0"/>
              <a:t>Augmentation des contrastes</a:t>
            </a:r>
          </a:p>
          <a:p>
            <a:pPr lvl="1"/>
            <a:r>
              <a:rPr lang="fr-FR" sz="2400" dirty="0" smtClean="0"/>
              <a:t>Avec le fond</a:t>
            </a:r>
          </a:p>
          <a:p>
            <a:pPr lvl="1"/>
            <a:r>
              <a:rPr lang="fr-FR" sz="2400" dirty="0" smtClean="0"/>
              <a:t>Marqueurs individuels</a:t>
            </a:r>
          </a:p>
          <a:p>
            <a:pPr lvl="1"/>
            <a:r>
              <a:rPr lang="fr-FR" sz="2400" dirty="0" smtClean="0"/>
              <a:t>Seuls les matériaux se déplaçant en surface sont observés</a:t>
            </a:r>
          </a:p>
          <a:p>
            <a:r>
              <a:rPr lang="fr-FR" sz="2400" dirty="0" smtClean="0"/>
              <a:t>Précision contrainte par le matériel et la visibilité des marqueurs</a:t>
            </a:r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12604" r="18615"/>
          <a:stretch/>
        </p:blipFill>
        <p:spPr>
          <a:xfrm>
            <a:off x="7512621" y="1869265"/>
            <a:ext cx="3497179" cy="27007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87206" y="4715279"/>
            <a:ext cx="28344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xemple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grains peints pour </a:t>
            </a:r>
            <a:endParaRPr lang="fr-FR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réagir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la lumière ultra-violette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88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Bathymétrie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29275" y="1224242"/>
            <a:ext cx="5523400" cy="4990400"/>
          </a:xfrm>
        </p:spPr>
        <p:txBody>
          <a:bodyPr/>
          <a:lstStyle/>
          <a:p>
            <a:r>
              <a:rPr lang="fr-FR" sz="2400" dirty="0" smtClean="0"/>
              <a:t>Line laser scanner</a:t>
            </a:r>
          </a:p>
          <a:p>
            <a:r>
              <a:rPr lang="fr-FR" sz="2400" dirty="0" smtClean="0"/>
              <a:t>Enregistrement de la distorsion d’une ligne laser par une caméra/capteur</a:t>
            </a:r>
          </a:p>
          <a:p>
            <a:pPr lvl="1"/>
            <a:r>
              <a:rPr lang="fr-FR" sz="2400" dirty="0" smtClean="0"/>
              <a:t>Possible d’atteindre une haute précision (µmétrique, 1280 points par ligne, 300Hz)</a:t>
            </a:r>
          </a:p>
          <a:p>
            <a:pPr lvl="1"/>
            <a:r>
              <a:rPr lang="fr-FR" sz="2400" dirty="0" smtClean="0"/>
              <a:t>Polyvalence (sur une section ou intégralité du modèle)</a:t>
            </a:r>
          </a:p>
          <a:p>
            <a:pPr lvl="1"/>
            <a:r>
              <a:rPr lang="fr-FR" sz="2400" dirty="0" smtClean="0"/>
              <a:t>Pas de perte de précision ou de donnée liée à la réfraction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917" y="1406622"/>
            <a:ext cx="2591632" cy="33418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36645" y="4891203"/>
            <a:ext cx="31261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 </a:t>
            </a:r>
            <a:r>
              <a:rPr lang="en-CA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CA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modèle</a:t>
            </a:r>
            <a:r>
              <a:rPr lang="en-CA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physique</a:t>
            </a:r>
          </a:p>
          <a:p>
            <a:pPr algn="ctr"/>
            <a:r>
              <a:rPr lang="en-CA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T</a:t>
            </a:r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V. de </a:t>
            </a:r>
            <a:r>
              <a:rPr lang="en-CA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Ruijsscher</a:t>
            </a:r>
            <a:r>
              <a:rPr lang="en-CA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J</a:t>
            </a:r>
            <a:r>
              <a:rPr lang="en-CA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 of a Line Laser Scanner 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 Form Tracking in 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Laboratory Flume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59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2200" y="618454"/>
            <a:ext cx="9827600" cy="1143200"/>
          </a:xfrm>
        </p:spPr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1182200" y="1761654"/>
            <a:ext cx="9827600" cy="337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07987" algn="l" rtl="0" eaLnBrk="1" hangingPunct="1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1C405D"/>
              </a:buClr>
              <a:buSzPts val="2400"/>
              <a:buFont typeface="Arial" panose="020B0604020202020204" pitchFamily="34" charset="0"/>
              <a:buChar char="•"/>
              <a:defRPr sz="32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SzPct val="50000"/>
              <a:buFont typeface="Courier New" panose="02070309020205020404" pitchFamily="49" charset="0"/>
              <a:buChar char="o"/>
              <a:defRPr sz="3200" b="0" i="0" u="none" strike="noStrike" cap="none">
                <a:solidFill>
                  <a:schemeClr val="accent1">
                    <a:lumMod val="50000"/>
                  </a:schemeClr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828754" marR="0" lvl="2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2438339" marR="0" lvl="3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3047924" marR="0" lvl="4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3657509" marR="0" lvl="5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4267093" marR="0" lvl="6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4876678" marR="0" lvl="7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5486263" marR="0" lvl="8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32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fr-FR" sz="2400" dirty="0"/>
              <a:t>Les méthodes proposées cherchent à remplir les conditions de :</a:t>
            </a:r>
          </a:p>
          <a:p>
            <a:pPr lvl="1"/>
            <a:r>
              <a:rPr lang="fr-FR" sz="2400" dirty="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Précision</a:t>
            </a:r>
          </a:p>
          <a:p>
            <a:pPr lvl="1"/>
            <a:r>
              <a:rPr lang="fr-FR" sz="2400" dirty="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Réalisation de mesures en continu</a:t>
            </a:r>
          </a:p>
          <a:p>
            <a:pPr lvl="1"/>
            <a:r>
              <a:rPr lang="fr-FR" sz="2400" dirty="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Non </a:t>
            </a:r>
            <a:r>
              <a:rPr lang="fr-FR" sz="2400" dirty="0" smtClean="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intrusivité</a:t>
            </a:r>
          </a:p>
          <a:p>
            <a:r>
              <a:rPr lang="fr-FR" sz="2400" dirty="0" smtClean="0"/>
              <a:t>Pour un modèle envisagé à :</a:t>
            </a:r>
          </a:p>
          <a:p>
            <a:pPr lvl="1"/>
            <a:r>
              <a:rPr lang="fr-FR" sz="2400" dirty="0" smtClean="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5 à 10 m de long</a:t>
            </a:r>
          </a:p>
          <a:p>
            <a:pPr lvl="1"/>
            <a:r>
              <a:rPr lang="fr-FR" sz="2400" dirty="0" smtClean="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2 à 3 m de large</a:t>
            </a:r>
            <a:endParaRPr lang="fr-FR" sz="2400" dirty="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fr-FR" sz="2400" dirty="0"/>
              <a:t>Gamme d’encombrement et prix variable (A préciser en fonction des besoins et de la faisabilité)</a:t>
            </a:r>
          </a:p>
          <a:p>
            <a:pPr>
              <a:spcAft>
                <a:spcPts val="0"/>
              </a:spcAft>
            </a:pPr>
            <a:endParaRPr lang="fr-FR" sz="2400" dirty="0" smtClean="0"/>
          </a:p>
          <a:p>
            <a:pPr>
              <a:spcAft>
                <a:spcPts val="0"/>
              </a:spcAft>
            </a:pPr>
            <a:endParaRPr lang="fr-FR" sz="2400" dirty="0" smtClean="0"/>
          </a:p>
          <a:p>
            <a:pPr>
              <a:spcAft>
                <a:spcPts val="0"/>
              </a:spcAft>
            </a:pPr>
            <a:endParaRPr lang="fr-FR" sz="2400" dirty="0" smtClean="0"/>
          </a:p>
          <a:p>
            <a:pPr>
              <a:spcAft>
                <a:spcPts val="0"/>
              </a:spcAft>
            </a:pPr>
            <a:endParaRPr lang="fr-FR" sz="2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31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Tableau récapitulatif des méthodes proposées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170625"/>
              </p:ext>
            </p:extLst>
          </p:nvPr>
        </p:nvGraphicFramePr>
        <p:xfrm>
          <a:off x="665748" y="1155036"/>
          <a:ext cx="10860504" cy="5118753"/>
        </p:xfrm>
        <a:graphic>
          <a:graphicData uri="http://schemas.openxmlformats.org/drawingml/2006/table">
            <a:tbl>
              <a:tblPr/>
              <a:tblGrid>
                <a:gridCol w="4494658">
                  <a:extLst>
                    <a:ext uri="{9D8B030D-6E8A-4147-A177-3AD203B41FA5}">
                      <a16:colId xmlns:a16="http://schemas.microsoft.com/office/drawing/2014/main" val="1044599898"/>
                    </a:ext>
                  </a:extLst>
                </a:gridCol>
                <a:gridCol w="3123406">
                  <a:extLst>
                    <a:ext uri="{9D8B030D-6E8A-4147-A177-3AD203B41FA5}">
                      <a16:colId xmlns:a16="http://schemas.microsoft.com/office/drawing/2014/main" val="977899181"/>
                    </a:ext>
                  </a:extLst>
                </a:gridCol>
                <a:gridCol w="2099730">
                  <a:extLst>
                    <a:ext uri="{9D8B030D-6E8A-4147-A177-3AD203B41FA5}">
                      <a16:colId xmlns:a16="http://schemas.microsoft.com/office/drawing/2014/main" val="459112865"/>
                    </a:ext>
                  </a:extLst>
                </a:gridCol>
                <a:gridCol w="1142710">
                  <a:extLst>
                    <a:ext uri="{9D8B030D-6E8A-4147-A177-3AD203B41FA5}">
                      <a16:colId xmlns:a16="http://schemas.microsoft.com/office/drawing/2014/main" val="119382899"/>
                    </a:ext>
                  </a:extLst>
                </a:gridCol>
              </a:tblGrid>
              <a:tr h="3043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Méthode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Avantages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Degrès de précision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Gamme de Prix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65979"/>
                  </a:ext>
                </a:extLst>
              </a:tr>
              <a:tr h="148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Mesures de débit liquide en entrée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820947"/>
                  </a:ext>
                </a:extLst>
              </a:tr>
              <a:tr h="59386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Déversoir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Fiable et simple d'utilisation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Applicable à une large gamme de débits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Précision dépendante de la fiabilité de la mesure de la hauteur d'eau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Variable, sur devis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767055"/>
                  </a:ext>
                </a:extLst>
              </a:tr>
              <a:tr h="3043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Capteur de niveaux à ultrason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Mesures en continu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Précision élevée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0,5 à 1% du débit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160 à 1600 euros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618207"/>
                  </a:ext>
                </a:extLst>
              </a:tr>
              <a:tr h="148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 de débit solide en entrée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005418"/>
                  </a:ext>
                </a:extLst>
              </a:tr>
              <a:tr h="4528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Pompes Volumétriques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Alimentation sans à-coup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Système compact et intégré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Variable, à déterminer expérimentalement 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Variable, sur devis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435599"/>
                  </a:ext>
                </a:extLst>
              </a:tr>
              <a:tr h="148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 de débit solide en sortie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444059"/>
                  </a:ext>
                </a:extLst>
              </a:tr>
              <a:tr h="6012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Convoyeur à bascule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Mesures en continu et instantannée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Possibilité de recirculation des sédiments  après la pesée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à 2% de la masse mesurée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Elevée, sur devis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337128"/>
                  </a:ext>
                </a:extLst>
              </a:tr>
              <a:tr h="148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 de vitesse des fluides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696056"/>
                  </a:ext>
                </a:extLst>
              </a:tr>
              <a:tr h="4528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Particle Image Velocimetry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 de vitesses moyenne sur une large zone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Bonne précision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 en fonction de l'échelle retenue et du matériel utilisé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 euros (caméra 120 fps)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529562"/>
                  </a:ext>
                </a:extLst>
              </a:tr>
              <a:tr h="148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 de vitesse des matériaux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697695"/>
                  </a:ext>
                </a:extLst>
              </a:tr>
              <a:tr h="4528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Particle Image Velocimetry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 de vitesses moyenne sur une large zone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Bonne précision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 en fonction de l'échelle retenue et du matériel utilisé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 euros (caméra 120 fps)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4095457"/>
                  </a:ext>
                </a:extLst>
              </a:tr>
              <a:tr h="1484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Bathymétrie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43636"/>
                  </a:ext>
                </a:extLst>
              </a:tr>
              <a:tr h="74975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Line Laser Scanner</a:t>
                      </a:r>
                    </a:p>
                  </a:txBody>
                  <a:tcPr marL="6858" marR="6858" marT="68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Mesures continues sur une section du modèle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Précision élevée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µmétrique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quelques centaines à milliers d'euros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427932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6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Références</a:t>
            </a:r>
            <a:endParaRPr lang="fr-FR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200" y="1340084"/>
            <a:ext cx="9827600" cy="504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A.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Harpold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M. (2006,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Août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Stream discharge measurement using a large-scale particle image velocimetry prototype.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American Society of Agricultural and Biological Engineers, 49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doi:10.13031/2013.22300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Hauet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J. ( 2014). 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 de la méthode LSPIV pour la mesure de champs de vitesse et de débits de crue sur modèle réduit et en rivière. (E. Sciences, Éd.) </a:t>
            </a:r>
            <a:r>
              <a:rPr kumimoji="0" lang="fr-FR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Houille Blanche - Revue internationale de l’eau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16-22. doi:10.1051/</a:t>
            </a:r>
            <a:r>
              <a:rPr kumimoji="0" lang="fr-FR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lhb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/2014024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Malhotra, K. G. (2011, </a:t>
            </a:r>
            <a:r>
              <a:rPr kumimoji="0" lang="fr-FR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Decembre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Laser Triangulation for 3D Profiling of Target.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Computer Applications, 35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(8).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Radice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M. (2006,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Septembre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13). Solid transport measurements through image processing.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Experiments in Fluids, 51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(5), 721 - 734. doi:10.1007/s00348-006-0195-9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ESRI. (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s.d.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image classification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Consulté le 2018, sur </a:t>
            </a:r>
            <a:r>
              <a:rPr kumimoji="0" lang="fr-FR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ArcGIS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Desktop: https://desktop.arcgis.com/fr/arcmap/10.4/extensions/spatial-analyst/image-classification/what-is-image-classification-.htm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Gyer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S. (1996, March). Methods for computing Photogrammetric Refraction Corrections for Vertical and Oblique Photographs.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Photogrammetric Engineering &amp; Remote Sensing, 62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(3), 301 - 310.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Heyman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A. (2014,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Août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Tracking bed load particles in a steep flume: methods and results. doi:10.1201/b17133-123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J.A. Angel, B. G.-L. (2014, 12 31). Mapping bed-level evolution in laboratory flumes by means of structured light.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 of Abstracts NCR-Days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Jianhu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Zhao, X. Z. (2017, Avril 30). Shallow Water Measurements Using a Single Green Laser Corrected by Building a Near Water Surface Penetration Model. </a:t>
            </a:r>
            <a:r>
              <a:rPr kumimoji="0" lang="en-CA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Remote Sensing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doi:10.3390/rs9050426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 Kyle, S. R. (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s.d.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Compensating for the effects of refraction in photogrammetric metrology. (U. University College London, &amp; M. A. RMIT University,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Éds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indent="-285750">
              <a:buClrTx/>
              <a:buSzTx/>
            </a:pP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 V. de </a:t>
            </a:r>
            <a:r>
              <a:rPr kumimoji="0" lang="en-CA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Ruijsscher</a:t>
            </a:r>
            <a:r>
              <a:rPr kumimoji="0" lang="en-CA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J. (2018, Mars 23). Application of a Line Laser Scanner for Bed Form Tracking in a Laboratory Flume. 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(A. Publications, Éd.) </a:t>
            </a:r>
            <a:r>
              <a:rPr kumimoji="0" lang="fr-FR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</a:t>
            </a:r>
            <a:r>
              <a:rPr kumimoji="0" lang="fr-FR" altLang="fr-F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  <a:r>
              <a:rPr kumimoji="0" lang="fr-FR" alt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doi:10.1002/2017WR021646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indent="-342900">
              <a:buClrTx/>
              <a:buSzTx/>
            </a:pPr>
            <a:endParaRPr kumimoji="0" lang="fr-FR" alt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5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66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modèles hydrauliques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2400" dirty="0" smtClean="0"/>
              <a:t>Reproduire de manière simplifiée le fonctionnement d’un cours d’eau (le prototype) en un environnement contrôlé (laboratoire) :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fr-FR" sz="2400" dirty="0" smtClean="0"/>
              <a:t>Connaître et caractériser un aléa inondation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fr-FR" sz="2400" dirty="0" smtClean="0"/>
              <a:t>Dimensionner des aménagements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fr-FR" sz="2400" dirty="0" smtClean="0"/>
              <a:t>Evaluer des impacts</a:t>
            </a:r>
          </a:p>
          <a:p>
            <a:pPr lvl="1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fr-FR" sz="2400" dirty="0" smtClean="0"/>
              <a:t>…</a:t>
            </a:r>
          </a:p>
          <a:p>
            <a:r>
              <a:rPr lang="fr-FR" sz="2400" smtClean="0"/>
              <a:t>2 </a:t>
            </a:r>
            <a:r>
              <a:rPr lang="fr-FR" sz="2400" smtClean="0"/>
              <a:t>familles </a:t>
            </a:r>
            <a:r>
              <a:rPr lang="fr-FR" sz="2400" dirty="0" smtClean="0"/>
              <a:t>de modèles :</a:t>
            </a:r>
          </a:p>
          <a:p>
            <a:pPr lvl="1"/>
            <a:r>
              <a:rPr lang="fr-FR" sz="2400" dirty="0" smtClean="0"/>
              <a:t>Numériques (1D, 2D et 3D)</a:t>
            </a:r>
          </a:p>
          <a:p>
            <a:pPr lvl="1"/>
            <a:r>
              <a:rPr lang="fr-FR" sz="2400" dirty="0" smtClean="0"/>
              <a:t>Physiques</a:t>
            </a:r>
          </a:p>
          <a:p>
            <a:pPr lvl="1"/>
            <a:endParaRPr lang="fr-FR" sz="2400" dirty="0" smtClean="0"/>
          </a:p>
          <a:p>
            <a:pPr lvl="1"/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8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20700" y="2117558"/>
            <a:ext cx="7350800" cy="2743200"/>
          </a:xfrm>
        </p:spPr>
        <p:txBody>
          <a:bodyPr anchor="ctr"/>
          <a:lstStyle/>
          <a:p>
            <a:r>
              <a:rPr lang="fr-FR" sz="2800" dirty="0" smtClean="0"/>
              <a:t>« Reproduire en canal artificiel le processus de genèse/migration des barres associé à la baisse des débits et au changement de morphologie des berges »</a:t>
            </a:r>
            <a:endParaRPr lang="fr-FR" sz="28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03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modèles physiques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28221" y="1299370"/>
            <a:ext cx="6598221" cy="4990400"/>
          </a:xfrm>
        </p:spPr>
        <p:txBody>
          <a:bodyPr/>
          <a:lstStyle/>
          <a:p>
            <a:r>
              <a:rPr lang="fr-FR" sz="2000" dirty="0" smtClean="0"/>
              <a:t>Les modèles physiques présentent un fort intérêt lorsque l’aspect sédimentologique est déterminant (conditionnant les écoulements)</a:t>
            </a:r>
          </a:p>
          <a:p>
            <a:pPr lvl="1"/>
            <a:r>
              <a:rPr lang="fr-FR" sz="2000" dirty="0" smtClean="0"/>
              <a:t>Modèles à fonds fixes</a:t>
            </a:r>
          </a:p>
          <a:p>
            <a:pPr lvl="1"/>
            <a:r>
              <a:rPr lang="fr-FR" sz="2000" dirty="0" smtClean="0"/>
              <a:t>Modèles à fonds mobiles</a:t>
            </a:r>
          </a:p>
          <a:p>
            <a:r>
              <a:rPr lang="fr-FR" sz="2000" dirty="0" smtClean="0"/>
              <a:t>Règles de similitude à respecter</a:t>
            </a:r>
          </a:p>
          <a:p>
            <a:pPr lvl="1"/>
            <a:r>
              <a:rPr lang="fr-FR" sz="2000" dirty="0" smtClean="0"/>
              <a:t>Echelle géométrique</a:t>
            </a:r>
          </a:p>
          <a:p>
            <a:pPr lvl="1"/>
            <a:r>
              <a:rPr lang="fr-FR" sz="2000" dirty="0" smtClean="0"/>
              <a:t>Echelle cinématique</a:t>
            </a:r>
          </a:p>
          <a:p>
            <a:pPr lvl="1"/>
            <a:r>
              <a:rPr lang="fr-FR" sz="2000" dirty="0" smtClean="0"/>
              <a:t>Echelle massique</a:t>
            </a:r>
          </a:p>
          <a:p>
            <a:r>
              <a:rPr lang="fr-FR" sz="2000" dirty="0"/>
              <a:t>Difficile d’appliquer plusieurs similitudes entre prototype et laboratoire</a:t>
            </a:r>
          </a:p>
          <a:p>
            <a:endParaRPr lang="fr-FR" sz="2000" dirty="0" smtClean="0"/>
          </a:p>
        </p:txBody>
      </p:sp>
      <p:pic>
        <p:nvPicPr>
          <p:cNvPr id="6" name="Image 5" descr="C:\Users\Utilisateur\Pictures\Photo stage\Flume\Jour 1\Photos canal\WP_20180514_16_51_32_Rich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4"/>
          <a:stretch/>
        </p:blipFill>
        <p:spPr bwMode="auto">
          <a:xfrm rot="5400000">
            <a:off x="7280483" y="2051319"/>
            <a:ext cx="4203466" cy="32551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7767546" y="5780636"/>
            <a:ext cx="3229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 de modèle physique à l’Université de Waterloo Canada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91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modèles physiques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82200" y="1288411"/>
            <a:ext cx="9827600" cy="4990400"/>
          </a:xfrm>
        </p:spPr>
        <p:txBody>
          <a:bodyPr/>
          <a:lstStyle/>
          <a:p>
            <a:r>
              <a:rPr lang="fr-FR" sz="2000" dirty="0" smtClean="0"/>
              <a:t>Contournement de l’impossibilité de respecter l’ensemble des similitudes :</a:t>
            </a:r>
          </a:p>
          <a:p>
            <a:pPr lvl="1"/>
            <a:r>
              <a:rPr lang="fr-FR" sz="2000" dirty="0" smtClean="0"/>
              <a:t>Distorsion géométrique </a:t>
            </a:r>
            <a:r>
              <a:rPr lang="fr-FR" sz="2000" dirty="0" smtClean="0">
                <a:sym typeface="Wingdings" panose="05000000000000000000" pitchFamily="2" charset="2"/>
              </a:rPr>
              <a:t> échelle de largeur et longueur différentes</a:t>
            </a:r>
          </a:p>
          <a:p>
            <a:pPr lvl="1"/>
            <a:r>
              <a:rPr lang="fr-FR" sz="2000" dirty="0" smtClean="0">
                <a:sym typeface="Wingdings" panose="05000000000000000000" pitchFamily="2" charset="2"/>
              </a:rPr>
              <a:t>Exclusion de certains critères de similitude (similitude incomplète)</a:t>
            </a:r>
          </a:p>
          <a:p>
            <a:r>
              <a:rPr lang="fr-FR" sz="2000" dirty="0" smtClean="0">
                <a:sym typeface="Wingdings" panose="05000000000000000000" pitchFamily="2" charset="2"/>
              </a:rPr>
              <a:t>Les distorsion ou exclusion multiplient l’effet des imprécisions lors d’extrapolations  Besoin de mesures précises </a:t>
            </a:r>
            <a:endParaRPr lang="fr-FR" sz="2000" dirty="0" smtClean="0"/>
          </a:p>
          <a:p>
            <a:r>
              <a:rPr lang="fr-FR" sz="2000" dirty="0" smtClean="0"/>
              <a:t>Paramètres faisant l’objet de propositions:</a:t>
            </a:r>
          </a:p>
          <a:p>
            <a:pPr lvl="1"/>
            <a:r>
              <a:rPr lang="fr-FR" sz="2000" dirty="0" smtClean="0"/>
              <a:t>Débit liquide en entrée de modèle</a:t>
            </a:r>
          </a:p>
          <a:p>
            <a:pPr lvl="1"/>
            <a:r>
              <a:rPr lang="fr-FR" sz="2000" dirty="0" smtClean="0"/>
              <a:t>Débit solide en entrée et sortie de modèle</a:t>
            </a:r>
          </a:p>
          <a:p>
            <a:pPr lvl="1"/>
            <a:r>
              <a:rPr lang="fr-FR" sz="2000" dirty="0" smtClean="0"/>
              <a:t>Vitesse des écoulements et des sédiments</a:t>
            </a:r>
          </a:p>
          <a:p>
            <a:pPr lvl="1"/>
            <a:r>
              <a:rPr lang="fr-FR" sz="2000" dirty="0" smtClean="0"/>
              <a:t>Bathymétrie</a:t>
            </a:r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31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2200" y="610432"/>
            <a:ext cx="9827600" cy="1143200"/>
          </a:xfrm>
        </p:spPr>
        <p:txBody>
          <a:bodyPr/>
          <a:lstStyle/>
          <a:p>
            <a:r>
              <a:rPr lang="fr-FR" dirty="0" smtClean="0"/>
              <a:t>Mesure de débit liquide en entrée de modèle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1569" y="1480917"/>
            <a:ext cx="5956537" cy="4990400"/>
          </a:xfrm>
        </p:spPr>
        <p:txBody>
          <a:bodyPr/>
          <a:lstStyle/>
          <a:p>
            <a:r>
              <a:rPr lang="fr-FR" sz="2400" dirty="0" smtClean="0"/>
              <a:t>Déversoir en alimentation du modèle</a:t>
            </a:r>
          </a:p>
          <a:p>
            <a:pPr lvl="1"/>
            <a:r>
              <a:rPr lang="fr-FR" sz="2400" dirty="0" smtClean="0"/>
              <a:t>Mesure du débit précise obtenue en fonction de la hauteur de surface liquide</a:t>
            </a:r>
          </a:p>
          <a:p>
            <a:pPr lvl="1"/>
            <a:r>
              <a:rPr lang="fr-FR" sz="2400" dirty="0" smtClean="0"/>
              <a:t>Permet de localiser l’écoulement</a:t>
            </a:r>
          </a:p>
          <a:p>
            <a:r>
              <a:rPr lang="fr-FR" sz="2400" dirty="0" smtClean="0"/>
              <a:t>Capteur de niveau ultrason en amont du déversoir</a:t>
            </a:r>
          </a:p>
          <a:p>
            <a:pPr lvl="1"/>
            <a:r>
              <a:rPr lang="fr-FR" sz="2400" dirty="0" smtClean="0"/>
              <a:t>Très précis (&lt;1 mm)</a:t>
            </a:r>
          </a:p>
          <a:p>
            <a:pPr lvl="1"/>
            <a:r>
              <a:rPr lang="fr-FR" sz="2400" dirty="0" smtClean="0"/>
              <a:t>Mesures de hauteur d’eau en continu</a:t>
            </a:r>
          </a:p>
          <a:p>
            <a:pPr lvl="1"/>
            <a:endParaRPr lang="fr-FR" sz="2400" dirty="0"/>
          </a:p>
        </p:txBody>
      </p:sp>
      <p:grpSp>
        <p:nvGrpSpPr>
          <p:cNvPr id="4" name="Groupe 3"/>
          <p:cNvGrpSpPr>
            <a:grpSpLocks noChangeAspect="1"/>
          </p:cNvGrpSpPr>
          <p:nvPr/>
        </p:nvGrpSpPr>
        <p:grpSpPr>
          <a:xfrm>
            <a:off x="7492347" y="2213811"/>
            <a:ext cx="4120154" cy="3530681"/>
            <a:chOff x="0" y="0"/>
            <a:chExt cx="2629535" cy="225332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40" r="44130"/>
            <a:stretch/>
          </p:blipFill>
          <p:spPr bwMode="auto">
            <a:xfrm rot="5400000">
              <a:off x="281305" y="-281305"/>
              <a:ext cx="2061845" cy="26244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Zone de texte 5"/>
            <p:cNvSpPr txBox="1"/>
            <p:nvPr/>
          </p:nvSpPr>
          <p:spPr>
            <a:xfrm>
              <a:off x="5080" y="2128520"/>
              <a:ext cx="2624455" cy="12480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fr-FR" i="1" dirty="0" smtClean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Déversoir </a:t>
              </a:r>
              <a:r>
                <a:rPr lang="fr-FR" i="1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en V</a:t>
              </a:r>
            </a:p>
          </p:txBody>
        </p:sp>
      </p:grp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98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 de débit liquide en entrée de modèle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09484" y="1144032"/>
            <a:ext cx="6694473" cy="4990400"/>
          </a:xfrm>
        </p:spPr>
        <p:txBody>
          <a:bodyPr/>
          <a:lstStyle/>
          <a:p>
            <a:r>
              <a:rPr lang="fr-FR" sz="2400" dirty="0" smtClean="0"/>
              <a:t>Débitmètre sur conduite (mesure intégrée)</a:t>
            </a:r>
          </a:p>
          <a:p>
            <a:pPr lvl="1"/>
            <a:r>
              <a:rPr lang="fr-FR" sz="2400" dirty="0" smtClean="0"/>
              <a:t>Précis </a:t>
            </a:r>
          </a:p>
          <a:p>
            <a:pPr lvl="1"/>
            <a:r>
              <a:rPr lang="fr-FR" sz="2400" dirty="0" smtClean="0"/>
              <a:t>Mesures du débit en continu</a:t>
            </a:r>
          </a:p>
          <a:p>
            <a:r>
              <a:rPr lang="fr-FR" sz="2400" dirty="0" smtClean="0"/>
              <a:t>Utilisation complémentaire aux autres mesures de débit liquide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31123"/>
          <a:stretch/>
        </p:blipFill>
        <p:spPr>
          <a:xfrm>
            <a:off x="690458" y="3959422"/>
            <a:ext cx="3566262" cy="2456341"/>
          </a:xfrm>
          <a:prstGeom prst="rect">
            <a:avLst/>
          </a:prstGeom>
        </p:spPr>
      </p:pic>
      <p:pic>
        <p:nvPicPr>
          <p:cNvPr id="2050" name="Picture 2" descr="https://www.pce-instruments.com/french/slot/7/artimg/large/pce-instruments-d%C3%A9bitm%C3%A8tre-%C3%A0-ultrasons-pce-tds-100hs-313362_9743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537" y="1256327"/>
            <a:ext cx="3039979" cy="303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250917" y="4411400"/>
            <a:ext cx="34339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Débitmètre à ultrasons PCE-TDS 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100HS</a:t>
            </a:r>
            <a:b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Précision : +/- 1,5 % de la mesure</a:t>
            </a:r>
          </a:p>
          <a:p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Prix : 1600 euros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358" y="5632320"/>
            <a:ext cx="35092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Débitmètre à 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ultrasonsTUF-2000M-TS-2</a:t>
            </a:r>
            <a:b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Précision : +/- 1 % de la mesure</a:t>
            </a:r>
          </a:p>
          <a:p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Prix : 160 euros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432" y="893847"/>
            <a:ext cx="9827600" cy="1143200"/>
          </a:xfrm>
        </p:spPr>
        <p:txBody>
          <a:bodyPr/>
          <a:lstStyle/>
          <a:p>
            <a:r>
              <a:rPr lang="fr-FR" dirty="0" smtClean="0"/>
              <a:t>Mesures de débit solide entrée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7130" y="2355989"/>
            <a:ext cx="5680958" cy="2878828"/>
          </a:xfrm>
        </p:spPr>
        <p:txBody>
          <a:bodyPr/>
          <a:lstStyle/>
          <a:p>
            <a:r>
              <a:rPr lang="fr-FR" sz="2000" dirty="0" smtClean="0"/>
              <a:t>Pompe volumétrique à lobe</a:t>
            </a:r>
          </a:p>
          <a:p>
            <a:pPr lvl="1"/>
            <a:r>
              <a:rPr lang="fr-FR" sz="2000" dirty="0" smtClean="0"/>
              <a:t>Débit </a:t>
            </a:r>
            <a:r>
              <a:rPr lang="fr-FR" sz="2000" dirty="0" smtClean="0"/>
              <a:t>solide entrant </a:t>
            </a:r>
            <a:r>
              <a:rPr lang="fr-FR" sz="2000" dirty="0" smtClean="0"/>
              <a:t>fonction de la fréquence de révolution de la pompe</a:t>
            </a:r>
          </a:p>
          <a:p>
            <a:pPr lvl="1"/>
            <a:r>
              <a:rPr lang="fr-FR" sz="2000" dirty="0" smtClean="0"/>
              <a:t>Débit </a:t>
            </a:r>
            <a:r>
              <a:rPr lang="fr-FR" sz="2000" dirty="0" smtClean="0"/>
              <a:t>solide entrant fluide </a:t>
            </a:r>
            <a:r>
              <a:rPr lang="fr-FR" sz="2000" dirty="0" smtClean="0"/>
              <a:t>et précis</a:t>
            </a:r>
          </a:p>
          <a:p>
            <a:pPr lvl="1"/>
            <a:r>
              <a:rPr lang="fr-FR" sz="2000" dirty="0" smtClean="0"/>
              <a:t>Contrôle en continue du débit solide </a:t>
            </a:r>
            <a:r>
              <a:rPr lang="fr-FR" sz="2000" dirty="0" smtClean="0"/>
              <a:t>entrant = Mesure en continu</a:t>
            </a:r>
            <a:endParaRPr lang="fr-FR" sz="2000" dirty="0" smtClean="0"/>
          </a:p>
          <a:p>
            <a:pPr lvl="1"/>
            <a:endParaRPr lang="fr-FR" sz="20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03" y="1073358"/>
            <a:ext cx="3496761" cy="23220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72085" y="3395426"/>
            <a:ext cx="3127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Pompe et vis d’alimentation trémie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AxFlow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t="6598" b="4951"/>
          <a:stretch/>
        </p:blipFill>
        <p:spPr>
          <a:xfrm>
            <a:off x="8257254" y="3980201"/>
            <a:ext cx="2886075" cy="23421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07223" y="5553759"/>
            <a:ext cx="29690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Pompe LB-S/70</a:t>
            </a:r>
          </a:p>
          <a:p>
            <a:pPr algn="r"/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Débit de 5 à 25 m3/h (0.91 l/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algn="r"/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AxFlow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43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Mesures de débit solide sortie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0937" y="1192159"/>
            <a:ext cx="6036747" cy="4990400"/>
          </a:xfrm>
        </p:spPr>
        <p:txBody>
          <a:bodyPr/>
          <a:lstStyle/>
          <a:p>
            <a:r>
              <a:rPr lang="fr-FR" sz="2400" dirty="0" smtClean="0"/>
              <a:t>Piégeage des sédiments charriés par une fente transversale de récupération, aspiration et passage sur tamis vibrant</a:t>
            </a:r>
          </a:p>
          <a:p>
            <a:r>
              <a:rPr lang="fr-FR" sz="2400" dirty="0" smtClean="0"/>
              <a:t>Pesée réalisée en continu sur convoyeur à bascule</a:t>
            </a:r>
          </a:p>
          <a:p>
            <a:pPr lvl="1"/>
            <a:r>
              <a:rPr lang="fr-FR" sz="2400" dirty="0" smtClean="0"/>
              <a:t>Pesée en continu</a:t>
            </a:r>
          </a:p>
          <a:p>
            <a:pPr lvl="1"/>
            <a:r>
              <a:rPr lang="fr-FR" sz="2400" dirty="0" smtClean="0"/>
              <a:t>Pesée précise</a:t>
            </a:r>
          </a:p>
          <a:p>
            <a:pPr lvl="1"/>
            <a:r>
              <a:rPr lang="fr-FR" sz="2400" dirty="0" smtClean="0"/>
              <a:t>Détermination de la masse et de la vitesse = débit solide</a:t>
            </a:r>
          </a:p>
          <a:p>
            <a:pPr lvl="1"/>
            <a:r>
              <a:rPr lang="fr-FR" sz="2400" dirty="0" smtClean="0"/>
              <a:t>Récupération et recirculation des matériaux facilitée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228" y="665176"/>
            <a:ext cx="2857500" cy="21431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53937" y="2980703"/>
            <a:ext cx="3288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Crible vibrant linéaire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Cleveland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Vibrator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Combany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6962273" y="4040605"/>
            <a:ext cx="4804334" cy="1429753"/>
            <a:chOff x="0" y="0"/>
            <a:chExt cx="5638800" cy="1600200"/>
          </a:xfrm>
        </p:grpSpPr>
        <p:pic>
          <p:nvPicPr>
            <p:cNvPr id="7" name="Image 6" descr="RÃ©sultat de recherche d'images pour &quot;bascule convoyeur&quot;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667000" cy="1600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 7" descr="RÃ©sultat de recherche d'images pour &quot;bascule convoyeur&quot;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1300" y="0"/>
              <a:ext cx="2857500" cy="1438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Rectangle 11"/>
          <p:cNvSpPr/>
          <p:nvPr/>
        </p:nvSpPr>
        <p:spPr>
          <a:xfrm>
            <a:off x="6978452" y="5484075"/>
            <a:ext cx="50529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Bascule de pesage en continu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Prix : 3270 euros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Précision de 1 à 3 %</a:t>
            </a:r>
          </a:p>
          <a:p>
            <a:pPr algn="ctr"/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TeleMetrix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Pesage Mesure Régulation Industrielle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9383E66-6CBA-46AC-93C9-3D072B253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8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cal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1438</Words>
  <Application>Microsoft Office PowerPoint</Application>
  <PresentationFormat>Grand écran</PresentationFormat>
  <Paragraphs>221</Paragraphs>
  <Slides>16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Courier New</vt:lpstr>
      <vt:lpstr>Karla</vt:lpstr>
      <vt:lpstr>Raleway</vt:lpstr>
      <vt:lpstr>Times New Roman</vt:lpstr>
      <vt:lpstr>Wingdings</vt:lpstr>
      <vt:lpstr>Escalus template</vt:lpstr>
      <vt:lpstr>Propositions d’instrumentation et de méthodes de mesures sur un modèle physique fluvial de la Loire </vt:lpstr>
      <vt:lpstr>Les modèles hydrauliques</vt:lpstr>
      <vt:lpstr>« Reproduire en canal artificiel le processus de genèse/migration des barres associé à la baisse des débits et au changement de morphologie des berges »</vt:lpstr>
      <vt:lpstr>Les modèles physiques</vt:lpstr>
      <vt:lpstr>Les modèles physiques</vt:lpstr>
      <vt:lpstr>Mesure de débit liquide en entrée de modèle</vt:lpstr>
      <vt:lpstr>Mesure de débit liquide en entrée de modèle</vt:lpstr>
      <vt:lpstr>Mesures de débit solide entrée</vt:lpstr>
      <vt:lpstr>Mesures de débit solide sortie</vt:lpstr>
      <vt:lpstr>Mesures de vitesses : écoulements et sédiments</vt:lpstr>
      <vt:lpstr>Mesures de vitesses : écoulements et sédiments</vt:lpstr>
      <vt:lpstr>Bathymétrie</vt:lpstr>
      <vt:lpstr>Conclusion</vt:lpstr>
      <vt:lpstr>Tableau récapitulatif des méthodes proposées</vt:lpstr>
      <vt:lpstr>Références</vt:lpstr>
      <vt:lpstr>Merci de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Propositions d’instrumentation et de méthodes de mesures sur un modèle physique fluvial de la Loire</dc:title>
  <dc:creator>Louis Vervynck</dc:creator>
  <cp:lastModifiedBy>Louis Vervynck</cp:lastModifiedBy>
  <cp:revision>38</cp:revision>
  <dcterms:created xsi:type="dcterms:W3CDTF">2019-01-22T15:45:28Z</dcterms:created>
  <dcterms:modified xsi:type="dcterms:W3CDTF">2019-01-23T07:55:09Z</dcterms:modified>
</cp:coreProperties>
</file>