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Roboto Black" charset="0"/>
      <p:bold r:id="rId17"/>
      <p:boldItalic r:id="rId18"/>
    </p:embeddedFont>
    <p:embeddedFont>
      <p:font typeface="Roboto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Indie Flower" charset="0"/>
      <p:regular r:id="rId27"/>
    </p:embeddedFont>
    <p:embeddedFont>
      <p:font typeface="Source Code Pro" pitchFamily="49" charset="0"/>
      <p:regular r:id="rId28"/>
      <p:bold r:id="rId29"/>
    </p:embeddedFont>
    <p:embeddedFont>
      <p:font typeface="Candara" pitchFamily="34" charset="0"/>
      <p:regular r:id="rId30"/>
      <p:bold r:id="rId31"/>
      <p:italic r:id="rId32"/>
      <p:boldItalic r:id="rId33"/>
    </p:embeddedFont>
    <p:embeddedFont>
      <p:font typeface="Roboto Light" charset="0"/>
      <p:regular r:id="rId34"/>
      <p:bold r:id="rId35"/>
      <p:italic r:id="rId36"/>
      <p:boldItalic r:id="rId37"/>
    </p:embeddedFont>
    <p:embeddedFont>
      <p:font typeface="Arial Black" pitchFamily="34" charset="0"/>
      <p:bold r:id="rId38"/>
    </p:embeddedFont>
    <p:embeddedFont>
      <p:font typeface="Bowlby One" charset="0"/>
      <p:regular r:id="rId39"/>
    </p:embeddedFont>
    <p:embeddedFont>
      <p:font typeface="Roboto Thin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ca293731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ca293731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4ca293771f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4ca293771f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4ca293771f_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4ca293771f_2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4ca2937317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4ca2937317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4ca2937317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4ca2937317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ca293731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ca2937317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ca29377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ca29377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4ca293731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4ca293731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8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ca293731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ca293731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ca2937317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ca2937317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ca2937317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ca2937317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4ca293771f_1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4ca293771f_1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4ca293771f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4ca293771f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9BA48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pic>
        <p:nvPicPr>
          <p:cNvPr id="56" name="Google Shape;56;p14" descr="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02"/>
            <a:ext cx="9144000" cy="5143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con título 1">
  <p:cSld name="TITLE_1">
    <p:bg>
      <p:bgPr>
        <a:solidFill>
          <a:srgbClr val="F9BA48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 l="32031" t="25283" r="26336"/>
          <a:stretch/>
        </p:blipFill>
        <p:spPr>
          <a:xfrm>
            <a:off x="5932125" y="0"/>
            <a:ext cx="3211875" cy="38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5" descr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2"/>
            <a:ext cx="9144000" cy="5143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11" Type="http://schemas.openxmlformats.org/officeDocument/2006/relationships/image" Target="../media/image34.png"/><Relationship Id="rId5" Type="http://schemas.openxmlformats.org/officeDocument/2006/relationships/image" Target="../media/image24.png"/><Relationship Id="rId10" Type="http://schemas.openxmlformats.org/officeDocument/2006/relationships/image" Target="../media/image33.png"/><Relationship Id="rId4" Type="http://schemas.openxmlformats.org/officeDocument/2006/relationships/image" Target="../media/image31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/>
        </p:nvSpPr>
        <p:spPr>
          <a:xfrm>
            <a:off x="153800" y="154225"/>
            <a:ext cx="8149500" cy="20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>
                <a:solidFill>
                  <a:srgbClr val="333333"/>
                </a:solidFill>
                <a:latin typeface="Roboto Black"/>
                <a:ea typeface="Roboto Black"/>
                <a:cs typeface="Roboto Black"/>
                <a:sym typeface="Roboto Black"/>
              </a:rPr>
              <a:t>L’intégration des personnes âgées dans la ville</a:t>
            </a:r>
            <a:endParaRPr sz="60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7"/>
          <p:cNvSpPr/>
          <p:nvPr/>
        </p:nvSpPr>
        <p:spPr>
          <a:xfrm>
            <a:off x="111625" y="154225"/>
            <a:ext cx="8923800" cy="49026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7"/>
          <p:cNvSpPr txBox="1"/>
          <p:nvPr/>
        </p:nvSpPr>
        <p:spPr>
          <a:xfrm>
            <a:off x="405950" y="3001575"/>
            <a:ext cx="22269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Sous la direction de :</a:t>
            </a:r>
            <a:endParaRPr sz="1600">
              <a:solidFill>
                <a:srgbClr val="F9BA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Laura Verdelli</a:t>
            </a:r>
            <a:endParaRPr sz="1600"/>
          </a:p>
        </p:txBody>
      </p:sp>
      <p:sp>
        <p:nvSpPr>
          <p:cNvPr id="69" name="Google Shape;69;p17"/>
          <p:cNvSpPr txBox="1"/>
          <p:nvPr/>
        </p:nvSpPr>
        <p:spPr>
          <a:xfrm>
            <a:off x="153807" y="1666220"/>
            <a:ext cx="63726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- La démarche du réseau Villes Amies des Aînés -</a:t>
            </a:r>
            <a:endParaRPr sz="1800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0" name="Google Shape;70;p17"/>
          <p:cNvSpPr txBox="1"/>
          <p:nvPr/>
        </p:nvSpPr>
        <p:spPr>
          <a:xfrm>
            <a:off x="6996350" y="3001575"/>
            <a:ext cx="17460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Chloé Abiven</a:t>
            </a:r>
            <a:endParaRPr sz="1600">
              <a:solidFill>
                <a:srgbClr val="F9BA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Morgane Girardin</a:t>
            </a:r>
            <a:endParaRPr sz="1600">
              <a:solidFill>
                <a:srgbClr val="F9BA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300" y="4080194"/>
            <a:ext cx="203835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2288" y="3980181"/>
            <a:ext cx="281940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300" y="4065906"/>
            <a:ext cx="227647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7"/>
          <p:cNvSpPr txBox="1"/>
          <p:nvPr/>
        </p:nvSpPr>
        <p:spPr>
          <a:xfrm>
            <a:off x="3162300" y="2925375"/>
            <a:ext cx="2819400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b="1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PFE 2019 </a:t>
            </a:r>
            <a:endParaRPr>
              <a:solidFill>
                <a:srgbClr val="F9BA4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5" name="Google Shape;75;p17"/>
          <p:cNvSpPr/>
          <p:nvPr/>
        </p:nvSpPr>
        <p:spPr>
          <a:xfrm>
            <a:off x="470525" y="4030500"/>
            <a:ext cx="2103900" cy="8328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7"/>
          <p:cNvSpPr/>
          <p:nvPr/>
        </p:nvSpPr>
        <p:spPr>
          <a:xfrm>
            <a:off x="3123225" y="3935250"/>
            <a:ext cx="2890500" cy="10185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7"/>
          <p:cNvSpPr/>
          <p:nvPr/>
        </p:nvSpPr>
        <p:spPr>
          <a:xfrm>
            <a:off x="6356975" y="4030500"/>
            <a:ext cx="2351100" cy="8328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6"/>
          <p:cNvSpPr/>
          <p:nvPr/>
        </p:nvSpPr>
        <p:spPr>
          <a:xfrm>
            <a:off x="4570500" y="0"/>
            <a:ext cx="4573500" cy="51435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58" name="Google Shape;358;p26"/>
          <p:cNvSpPr txBox="1"/>
          <p:nvPr/>
        </p:nvSpPr>
        <p:spPr>
          <a:xfrm>
            <a:off x="108750" y="71375"/>
            <a:ext cx="3566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Méthodologie</a:t>
            </a:r>
            <a:endParaRPr sz="3600" b="1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9" name="Google Shape;359;p26"/>
          <p:cNvSpPr txBox="1"/>
          <p:nvPr/>
        </p:nvSpPr>
        <p:spPr>
          <a:xfrm>
            <a:off x="164175" y="694500"/>
            <a:ext cx="4253400" cy="10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Catégorisation des exemples d’actions réalisées par des Villes Amies des Aînés pour chaque 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thématique du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RFVAA</a:t>
            </a:r>
            <a:endParaRPr sz="13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0" name="Google Shape;360;p26"/>
          <p:cNvSpPr txBox="1"/>
          <p:nvPr/>
        </p:nvSpPr>
        <p:spPr>
          <a:xfrm>
            <a:off x="4164150" y="588750"/>
            <a:ext cx="8157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9BA48"/>
                </a:solidFill>
              </a:rPr>
              <a:t>&gt;</a:t>
            </a:r>
            <a:endParaRPr sz="6000" b="1">
              <a:solidFill>
                <a:srgbClr val="F9BA48"/>
              </a:solidFill>
            </a:endParaRPr>
          </a:p>
        </p:txBody>
      </p:sp>
      <p:sp>
        <p:nvSpPr>
          <p:cNvPr id="361" name="Google Shape;361;p26"/>
          <p:cNvSpPr txBox="1"/>
          <p:nvPr/>
        </p:nvSpPr>
        <p:spPr>
          <a:xfrm>
            <a:off x="4827450" y="694500"/>
            <a:ext cx="4253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Comparaison de ces catégories avec les équipements et services mis en place à </a:t>
            </a:r>
            <a:r>
              <a:rPr lang="fr"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Tours</a:t>
            </a:r>
            <a:endParaRPr sz="13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" name="Google Shape;362;p26"/>
          <p:cNvSpPr txBox="1"/>
          <p:nvPr/>
        </p:nvSpPr>
        <p:spPr>
          <a:xfrm>
            <a:off x="87975" y="1725000"/>
            <a:ext cx="19110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Brest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Habitat et Humanisme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Lyon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St-Priest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Logévie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Groupe des chalets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Metz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Paris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Issy-les-Moulineaux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Lyon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Besançon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Limonest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p26"/>
          <p:cNvSpPr txBox="1"/>
          <p:nvPr/>
        </p:nvSpPr>
        <p:spPr>
          <a:xfrm>
            <a:off x="1280350" y="1725000"/>
            <a:ext cx="26529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Colocation étudiante solidaire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Ensemble intergénérationnel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Cohabitations intergénérationnelles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Foyer logemnet intergénérationnel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Résidence intergénérationnelle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Prev’seniors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Salon de l’habitat et du vieillissement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Conférence citoyenne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Résidences adaptées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Résidence autonome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Label génération de Néolia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Résidence La Note Bleue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64" name="Google Shape;364;p26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9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5" name="Google Shape;365;p26"/>
          <p:cNvSpPr/>
          <p:nvPr/>
        </p:nvSpPr>
        <p:spPr>
          <a:xfrm>
            <a:off x="3871200" y="1801425"/>
            <a:ext cx="244500" cy="9492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6"/>
          <p:cNvSpPr/>
          <p:nvPr/>
        </p:nvSpPr>
        <p:spPr>
          <a:xfrm>
            <a:off x="3871200" y="2883300"/>
            <a:ext cx="244500" cy="5784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6"/>
          <p:cNvSpPr/>
          <p:nvPr/>
        </p:nvSpPr>
        <p:spPr>
          <a:xfrm>
            <a:off x="3871200" y="3594375"/>
            <a:ext cx="244500" cy="7899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6"/>
          <p:cNvSpPr txBox="1"/>
          <p:nvPr/>
        </p:nvSpPr>
        <p:spPr>
          <a:xfrm>
            <a:off x="3963300" y="1935575"/>
            <a:ext cx="2005800" cy="2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Habitat 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intergénérationnel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Ateliers de prévention, accompagnement adaptation des logements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Résidences 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spécialisées 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200"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26"/>
          <p:cNvSpPr txBox="1"/>
          <p:nvPr/>
        </p:nvSpPr>
        <p:spPr>
          <a:xfrm>
            <a:off x="6223000" y="1724267"/>
            <a:ext cx="27816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Cohabitations intergénérationnelles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 → Association Jeunesse &amp; Habitat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Accueil familial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→ Conseil Général d’Indre-et-Loire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Seniors habitat conseil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→ Direction des Solidarités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Touraine Reper’âge → Conseil Général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12 EHPAD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6 Résidences Services privées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5 Résidences autonomes 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gérées par le CCAS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70" name="Google Shape;370;p26"/>
          <p:cNvSpPr txBox="1"/>
          <p:nvPr/>
        </p:nvSpPr>
        <p:spPr>
          <a:xfrm>
            <a:off x="4730550" y="4412400"/>
            <a:ext cx="4253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Candara"/>
                <a:ea typeface="Candara"/>
                <a:cs typeface="Candara"/>
                <a:sym typeface="Candara"/>
              </a:rPr>
              <a:t>→ Offre très diversifiée en logement</a:t>
            </a:r>
            <a:endParaRPr sz="1200" b="1">
              <a:solidFill>
                <a:srgbClr val="F9BA48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>
                <a:solidFill>
                  <a:srgbClr val="F9BA48"/>
                </a:solidFill>
                <a:latin typeface="Candara"/>
                <a:ea typeface="Candara"/>
                <a:cs typeface="Candara"/>
                <a:sym typeface="Candara"/>
              </a:rPr>
              <a:t>Ville de Tours : rôle de conseil et d’accompagnement  </a:t>
            </a:r>
            <a:endParaRPr sz="1200" b="1">
              <a:solidFill>
                <a:srgbClr val="F9BA48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87975" y="1454850"/>
            <a:ext cx="28893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Exemple thématique habitat :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7"/>
          <p:cNvSpPr/>
          <p:nvPr/>
        </p:nvSpPr>
        <p:spPr>
          <a:xfrm>
            <a:off x="0" y="0"/>
            <a:ext cx="9144000" cy="15465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77" name="Google Shape;377;p27"/>
          <p:cNvSpPr/>
          <p:nvPr/>
        </p:nvSpPr>
        <p:spPr>
          <a:xfrm>
            <a:off x="863798" y="1023300"/>
            <a:ext cx="575400" cy="5334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>
                <a:solidFill>
                  <a:srgbClr val="FFFFFF"/>
                </a:solidFill>
                <a:latin typeface="Bowlby One"/>
                <a:ea typeface="Bowlby One"/>
                <a:cs typeface="Bowlby One"/>
                <a:sym typeface="Bowlby One"/>
              </a:rPr>
              <a:t>1</a:t>
            </a:r>
            <a:endParaRPr sz="3600">
              <a:solidFill>
                <a:srgbClr val="FFFFFF"/>
              </a:solidFill>
              <a:latin typeface="Bowlby One"/>
              <a:ea typeface="Bowlby One"/>
              <a:cs typeface="Bowlby One"/>
              <a:sym typeface="Bowlby One"/>
            </a:endParaRPr>
          </a:p>
        </p:txBody>
      </p:sp>
      <p:sp>
        <p:nvSpPr>
          <p:cNvPr id="378" name="Google Shape;378;p27"/>
          <p:cNvSpPr/>
          <p:nvPr/>
        </p:nvSpPr>
        <p:spPr>
          <a:xfrm>
            <a:off x="6550725" y="1023307"/>
            <a:ext cx="575400" cy="5334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>
                <a:solidFill>
                  <a:srgbClr val="FFFFFF"/>
                </a:solidFill>
                <a:latin typeface="Bowlby One"/>
                <a:ea typeface="Bowlby One"/>
                <a:cs typeface="Bowlby One"/>
                <a:sym typeface="Bowlby One"/>
              </a:rPr>
              <a:t>2</a:t>
            </a:r>
            <a:endParaRPr sz="3600">
              <a:solidFill>
                <a:srgbClr val="FFFFFF"/>
              </a:solidFill>
              <a:latin typeface="Bowlby One"/>
              <a:ea typeface="Bowlby One"/>
              <a:cs typeface="Bowlby One"/>
              <a:sym typeface="Bowlby One"/>
            </a:endParaRPr>
          </a:p>
        </p:txBody>
      </p:sp>
      <p:sp>
        <p:nvSpPr>
          <p:cNvPr id="379" name="Google Shape;379;p27"/>
          <p:cNvSpPr txBox="1"/>
          <p:nvPr/>
        </p:nvSpPr>
        <p:spPr>
          <a:xfrm>
            <a:off x="201830" y="302075"/>
            <a:ext cx="578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Résultats</a:t>
            </a:r>
            <a:endParaRPr sz="38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0" name="Google Shape;380;p27"/>
          <p:cNvSpPr txBox="1"/>
          <p:nvPr/>
        </p:nvSpPr>
        <p:spPr>
          <a:xfrm>
            <a:off x="2968150" y="4835550"/>
            <a:ext cx="37740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7"/>
          <p:cNvSpPr txBox="1"/>
          <p:nvPr/>
        </p:nvSpPr>
        <p:spPr>
          <a:xfrm>
            <a:off x="0" y="4677000"/>
            <a:ext cx="4464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2" name="Google Shape;38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0697">
            <a:off x="501163" y="1698377"/>
            <a:ext cx="252414" cy="2552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3" name="Google Shape;3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80" y="2105400"/>
            <a:ext cx="230643" cy="29116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4" name="Google Shape;38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063" y="2483823"/>
            <a:ext cx="331785" cy="30713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5" name="Google Shape;38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34">
            <a:off x="450969" y="2987380"/>
            <a:ext cx="352813" cy="25990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6" name="Google Shape;38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8697" y="3434377"/>
            <a:ext cx="332047" cy="2924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7" name="Google Shape;387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4320" y="3863198"/>
            <a:ext cx="248841" cy="2558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8" name="Google Shape;388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2175" y="4233342"/>
            <a:ext cx="373129" cy="3491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9" name="Google Shape;389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20300">
            <a:off x="483832" y="4733154"/>
            <a:ext cx="249798" cy="27330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90" name="Google Shape;390;p27"/>
          <p:cNvSpPr txBox="1"/>
          <p:nvPr/>
        </p:nvSpPr>
        <p:spPr>
          <a:xfrm>
            <a:off x="1426500" y="1023300"/>
            <a:ext cx="377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Analyse des catégories étudiées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27"/>
          <p:cNvSpPr txBox="1"/>
          <p:nvPr/>
        </p:nvSpPr>
        <p:spPr>
          <a:xfrm>
            <a:off x="7126125" y="998750"/>
            <a:ext cx="158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Conclusion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27"/>
          <p:cNvSpPr txBox="1"/>
          <p:nvPr/>
        </p:nvSpPr>
        <p:spPr>
          <a:xfrm>
            <a:off x="914400" y="1658425"/>
            <a:ext cx="5727600" cy="3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Offre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diversifiée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, certains transports seulement accessibles par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Internet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Suffisamment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d’équipements publics, atmosphère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agréable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dans les parcs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Offre très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diversifiée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, rôle d’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accompagnement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de la ville de Tours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Associations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très impliquées, rôle de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diffusion d’informations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de la ville</a:t>
            </a:r>
            <a:endParaRPr sz="13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Sources diverses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d’informations mais beaucoup par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outils numériques </a:t>
            </a:r>
            <a:endParaRPr sz="13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Offre très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diversifiée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, complétée par les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associations</a:t>
            </a:r>
            <a:endParaRPr sz="13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Manque d’intégration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des personnes âgées, large offre de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bénévolat </a:t>
            </a:r>
            <a:endParaRPr sz="13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Rôle majeur des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associations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, rôle de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 d’information</a:t>
            </a: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de la ville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393" name="Google Shape;393;p27"/>
          <p:cNvCxnSpPr/>
          <p:nvPr/>
        </p:nvCxnSpPr>
        <p:spPr>
          <a:xfrm flipH="1">
            <a:off x="863800" y="1556250"/>
            <a:ext cx="14400" cy="3473100"/>
          </a:xfrm>
          <a:prstGeom prst="straightConnector1">
            <a:avLst/>
          </a:prstGeom>
          <a:noFill/>
          <a:ln w="19050" cap="flat" cmpd="sng">
            <a:solidFill>
              <a:srgbClr val="F9BA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394;p27"/>
          <p:cNvCxnSpPr/>
          <p:nvPr/>
        </p:nvCxnSpPr>
        <p:spPr>
          <a:xfrm flipH="1">
            <a:off x="6550725" y="1556250"/>
            <a:ext cx="14400" cy="3473100"/>
          </a:xfrm>
          <a:prstGeom prst="straightConnector1">
            <a:avLst/>
          </a:prstGeom>
          <a:noFill/>
          <a:ln w="19050" cap="flat" cmpd="sng">
            <a:solidFill>
              <a:srgbClr val="F9BA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5" name="Google Shape;395;p27"/>
          <p:cNvSpPr txBox="1"/>
          <p:nvPr/>
        </p:nvSpPr>
        <p:spPr>
          <a:xfrm>
            <a:off x="6671400" y="1658425"/>
            <a:ext cx="2344200" cy="3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→ </a:t>
            </a:r>
            <a:r>
              <a:rPr lang="fr" sz="1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Tours ne répond pas aux conditions d’admission du RFVAA.</a:t>
            </a:r>
            <a:endParaRPr sz="13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Offre suffisante :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Thématique à approfondir :</a:t>
            </a: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96" name="Google Shape;39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0709">
            <a:off x="6885625" y="3237847"/>
            <a:ext cx="286977" cy="290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97" name="Google Shape;39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1927" y="3241813"/>
            <a:ext cx="217875" cy="27505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98" name="Google Shape;398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07457" y="3213838"/>
            <a:ext cx="377217" cy="349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99" name="Google Shape;399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20164" y="3233924"/>
            <a:ext cx="282916" cy="29082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00" name="Google Shape;400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82608" y="4292422"/>
            <a:ext cx="332044" cy="2924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01" name="Google Shape;401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25478" y="4239412"/>
            <a:ext cx="373126" cy="349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02" name="Google Shape;40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34">
            <a:off x="8203692" y="4308689"/>
            <a:ext cx="352810" cy="2599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/>
          <p:nvPr/>
        </p:nvSpPr>
        <p:spPr>
          <a:xfrm>
            <a:off x="3669300" y="-6550"/>
            <a:ext cx="5471100" cy="18477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8"/>
          <p:cNvSpPr/>
          <p:nvPr/>
        </p:nvSpPr>
        <p:spPr>
          <a:xfrm>
            <a:off x="3669300" y="1841150"/>
            <a:ext cx="5471100" cy="33024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9" name="Google Shape;409;p28" descr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0000" y="28150"/>
            <a:ext cx="5783999" cy="32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8"/>
          <p:cNvSpPr txBox="1"/>
          <p:nvPr/>
        </p:nvSpPr>
        <p:spPr>
          <a:xfrm>
            <a:off x="4080755" y="319825"/>
            <a:ext cx="578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Conclusion</a:t>
            </a:r>
            <a:endParaRPr sz="3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1" name="Google Shape;411;p28"/>
          <p:cNvSpPr txBox="1"/>
          <p:nvPr/>
        </p:nvSpPr>
        <p:spPr>
          <a:xfrm>
            <a:off x="3945825" y="2181050"/>
            <a:ext cx="4768800" cy="27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9BA48"/>
              </a:buClr>
              <a:buSzPts val="1400"/>
              <a:buFont typeface="Roboto"/>
              <a:buChar char="➔"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Jeunesse des VADA : pas encore connues de tous, ne prend pas en compte certains aspects de la vie des personnes âgées  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9BA48"/>
              </a:buClr>
              <a:buSzPts val="1400"/>
              <a:buFont typeface="Roboto"/>
              <a:buChar char="➔"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VADA : amené à se développer face au contexte du vieillissement de la population mondiale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9BA48"/>
              </a:buClr>
              <a:buSzPts val="1400"/>
              <a:buFont typeface="Roboto"/>
              <a:buChar char="➔"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Réseau amené à évoluer : nouvelles thématiques  sûrement intégrées dans le futur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0" y="0"/>
            <a:ext cx="3669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3" name="Google Shape;413;p28"/>
          <p:cNvPicPr preferRelativeResize="0"/>
          <p:nvPr/>
        </p:nvPicPr>
        <p:blipFill rotWithShape="1">
          <a:blip r:embed="rId4">
            <a:alphaModFix/>
          </a:blip>
          <a:srcRect r="28658"/>
          <a:stretch/>
        </p:blipFill>
        <p:spPr>
          <a:xfrm>
            <a:off x="0" y="0"/>
            <a:ext cx="3669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8"/>
          <p:cNvSpPr txBox="1"/>
          <p:nvPr/>
        </p:nvSpPr>
        <p:spPr>
          <a:xfrm>
            <a:off x="0" y="4677000"/>
            <a:ext cx="4722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11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5" name="Google Shape;415;p28"/>
          <p:cNvSpPr txBox="1"/>
          <p:nvPr/>
        </p:nvSpPr>
        <p:spPr>
          <a:xfrm>
            <a:off x="4191000" y="892525"/>
            <a:ext cx="3048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416" name="Google Shape;416;p28"/>
          <p:cNvSpPr/>
          <p:nvPr/>
        </p:nvSpPr>
        <p:spPr>
          <a:xfrm>
            <a:off x="154575" y="101600"/>
            <a:ext cx="8838900" cy="49554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9"/>
          <p:cNvSpPr txBox="1"/>
          <p:nvPr/>
        </p:nvSpPr>
        <p:spPr>
          <a:xfrm>
            <a:off x="-643600" y="-68975"/>
            <a:ext cx="586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Sources principales</a:t>
            </a:r>
            <a:endParaRPr sz="3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2" name="Google Shape;422;p29"/>
          <p:cNvSpPr txBox="1"/>
          <p:nvPr/>
        </p:nvSpPr>
        <p:spPr>
          <a:xfrm>
            <a:off x="253750" y="585875"/>
            <a:ext cx="21447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Réseau VADA</a:t>
            </a:r>
            <a:endParaRPr sz="1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6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3" name="Google Shape;423;p29"/>
          <p:cNvSpPr txBox="1"/>
          <p:nvPr/>
        </p:nvSpPr>
        <p:spPr>
          <a:xfrm>
            <a:off x="253750" y="899400"/>
            <a:ext cx="3315300" cy="15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« Age Friendly ». Age Friendly. </a:t>
            </a:r>
            <a:r>
              <a:rPr lang="fr" sz="900" u="sng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https://www.age-friendly.com</a:t>
            </a:r>
            <a:endParaRPr sz="900" u="sng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u="sng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« Guide mondial des villes-amies des aînés ». Vieillissement et qualité de la vie, santé familiale et</a:t>
            </a: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communautaire. Organisation Mondiale de la Santé, 2007.</a:t>
            </a: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u="sng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https://www.who.int/ageing/publications/Guide_mondial_des_villes_amies_des_aines.pdf</a:t>
            </a:r>
            <a:endParaRPr sz="900" u="sng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u="sng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« Le réseau francophone des Villes Amies des Aînés ». Villes Amies des Aînés. </a:t>
            </a:r>
            <a:r>
              <a:rPr lang="fr" sz="900" u="sng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http://www.villesamiesdesaines-rf.fr</a:t>
            </a: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4" name="Google Shape;424;p29"/>
          <p:cNvSpPr txBox="1"/>
          <p:nvPr/>
        </p:nvSpPr>
        <p:spPr>
          <a:xfrm>
            <a:off x="3732525" y="585875"/>
            <a:ext cx="22764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Projet / Recherche</a:t>
            </a:r>
            <a:endParaRPr sz="16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5" name="Google Shape;425;p29"/>
          <p:cNvSpPr txBox="1"/>
          <p:nvPr/>
        </p:nvSpPr>
        <p:spPr>
          <a:xfrm>
            <a:off x="3732525" y="788275"/>
            <a:ext cx="23919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Les Annales de la recherche urbaine, N°100, 2006. </a:t>
            </a:r>
            <a:r>
              <a:rPr lang="fr" sz="900" i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L'avancée en âge dans la ville.</a:t>
            </a:r>
            <a:endParaRPr sz="900" i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29"/>
          <p:cNvSpPr txBox="1"/>
          <p:nvPr/>
        </p:nvSpPr>
        <p:spPr>
          <a:xfrm>
            <a:off x="6271850" y="590238"/>
            <a:ext cx="17349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Projet / Tours</a:t>
            </a:r>
            <a:endParaRPr sz="16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29"/>
          <p:cNvSpPr txBox="1"/>
          <p:nvPr/>
        </p:nvSpPr>
        <p:spPr>
          <a:xfrm>
            <a:off x="6271850" y="903775"/>
            <a:ext cx="28569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Ville de Tours [13 novembre 2018]. </a:t>
            </a:r>
            <a:r>
              <a:rPr lang="fr" sz="900" u="sng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https://www.tours.fr/services-infos-pratiques/497-seniors.htm</a:t>
            </a:r>
            <a:endParaRPr sz="900" u="sng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Ville de Tours.- Guide des seniors : bien vieillir à Tours.- 31f</a:t>
            </a: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8" name="Google Shape;42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915" y="4045516"/>
            <a:ext cx="1893143" cy="57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2883" y="3967706"/>
            <a:ext cx="2618553" cy="726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5113" y="4034400"/>
            <a:ext cx="2114305" cy="592833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9"/>
          <p:cNvSpPr/>
          <p:nvPr/>
        </p:nvSpPr>
        <p:spPr>
          <a:xfrm>
            <a:off x="650475" y="4006854"/>
            <a:ext cx="1954200" cy="648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9"/>
          <p:cNvSpPr/>
          <p:nvPr/>
        </p:nvSpPr>
        <p:spPr>
          <a:xfrm>
            <a:off x="3266603" y="3932750"/>
            <a:ext cx="2684400" cy="7923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9"/>
          <p:cNvSpPr/>
          <p:nvPr/>
        </p:nvSpPr>
        <p:spPr>
          <a:xfrm>
            <a:off x="6498589" y="4006854"/>
            <a:ext cx="2183700" cy="648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9"/>
          <p:cNvSpPr txBox="1"/>
          <p:nvPr/>
        </p:nvSpPr>
        <p:spPr>
          <a:xfrm>
            <a:off x="0" y="4525575"/>
            <a:ext cx="46248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Sous la direction de : Laura Verdelli</a:t>
            </a:r>
            <a:endParaRPr sz="1600"/>
          </a:p>
        </p:txBody>
      </p:sp>
      <p:sp>
        <p:nvSpPr>
          <p:cNvPr id="435" name="Google Shape;435;p29"/>
          <p:cNvSpPr txBox="1"/>
          <p:nvPr/>
        </p:nvSpPr>
        <p:spPr>
          <a:xfrm>
            <a:off x="5115225" y="4525575"/>
            <a:ext cx="40080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par Chloé Abiven &amp; Morgane Girardin</a:t>
            </a:r>
            <a:endParaRPr sz="1600">
              <a:solidFill>
                <a:srgbClr val="F9BA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9"/>
          <p:cNvSpPr txBox="1"/>
          <p:nvPr/>
        </p:nvSpPr>
        <p:spPr>
          <a:xfrm>
            <a:off x="1275150" y="2925375"/>
            <a:ext cx="7075500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b="1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Merci de votre attention</a:t>
            </a:r>
            <a:endParaRPr>
              <a:solidFill>
                <a:srgbClr val="F9BA4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108750" y="86700"/>
            <a:ext cx="8926500" cy="49701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8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667500" y="3109575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F9BA4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8"/>
          <p:cNvSpPr txBox="1"/>
          <p:nvPr/>
        </p:nvSpPr>
        <p:spPr>
          <a:xfrm>
            <a:off x="531289" y="3885916"/>
            <a:ext cx="1834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Villes Amies des Aînés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RFVAA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86" name="Google Shape;86;p18"/>
          <p:cNvSpPr txBox="1"/>
          <p:nvPr/>
        </p:nvSpPr>
        <p:spPr>
          <a:xfrm>
            <a:off x="667500" y="3510500"/>
            <a:ext cx="1714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1800" b="1">
              <a:solidFill>
                <a:srgbClr val="F9BA48"/>
              </a:solidFill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2243000" y="3109575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F9BA4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8"/>
          <p:cNvSpPr txBox="1"/>
          <p:nvPr/>
        </p:nvSpPr>
        <p:spPr>
          <a:xfrm>
            <a:off x="2106800" y="4114528"/>
            <a:ext cx="18345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Problématiques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Hypothèses</a:t>
            </a:r>
            <a:endParaRPr i="1"/>
          </a:p>
        </p:txBody>
      </p:sp>
      <p:sp>
        <p:nvSpPr>
          <p:cNvPr id="89" name="Google Shape;89;p18"/>
          <p:cNvSpPr txBox="1"/>
          <p:nvPr/>
        </p:nvSpPr>
        <p:spPr>
          <a:xfrm>
            <a:off x="2243000" y="3510500"/>
            <a:ext cx="1698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PRÉSENTATION PROJETS</a:t>
            </a:r>
            <a:endParaRPr sz="1800" b="1">
              <a:solidFill>
                <a:srgbClr val="F9BA48"/>
              </a:solidFill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3782854" y="3109575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F9BA4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3646650" y="3885928"/>
            <a:ext cx="183450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Méthodologie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Analyse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Résultat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92" name="Google Shape;92;p18"/>
          <p:cNvSpPr txBox="1"/>
          <p:nvPr/>
        </p:nvSpPr>
        <p:spPr>
          <a:xfrm>
            <a:off x="3951010" y="3205688"/>
            <a:ext cx="13782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CÔTÉ RECHERCHE</a:t>
            </a:r>
            <a:endParaRPr sz="1800" b="1">
              <a:solidFill>
                <a:srgbClr val="F9BA48"/>
              </a:solidFill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5344961" y="3109575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F9BA4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5208750" y="3885916"/>
            <a:ext cx="1834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Méthodologie</a:t>
            </a:r>
            <a:endParaRPr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Analyse</a:t>
            </a:r>
            <a:endParaRPr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Résultat</a:t>
            </a:r>
            <a:endParaRPr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8"/>
          <p:cNvSpPr txBox="1"/>
          <p:nvPr/>
        </p:nvSpPr>
        <p:spPr>
          <a:xfrm>
            <a:off x="5513118" y="3205688"/>
            <a:ext cx="13782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CAS </a:t>
            </a:r>
            <a:endParaRPr sz="1800" b="1">
              <a:solidFill>
                <a:srgbClr val="F9BA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DE TOURS</a:t>
            </a:r>
            <a:endParaRPr sz="1800" b="1">
              <a:solidFill>
                <a:srgbClr val="F9BA48"/>
              </a:solidFill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6882011" y="3109575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F9BA4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6822000" y="3885916"/>
            <a:ext cx="1834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Bilan et limites</a:t>
            </a:r>
            <a:endParaRPr i="1"/>
          </a:p>
        </p:txBody>
      </p:sp>
      <p:sp>
        <p:nvSpPr>
          <p:cNvPr id="98" name="Google Shape;98;p18"/>
          <p:cNvSpPr txBox="1"/>
          <p:nvPr/>
        </p:nvSpPr>
        <p:spPr>
          <a:xfrm>
            <a:off x="6989675" y="3510500"/>
            <a:ext cx="15369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9BA48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1800" b="1">
              <a:solidFill>
                <a:srgbClr val="F9BA48"/>
              </a:solidFill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197876" y="466700"/>
            <a:ext cx="4946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Plan</a:t>
            </a:r>
            <a:endParaRPr sz="45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0" name="Google Shape;100;p18"/>
          <p:cNvCxnSpPr/>
          <p:nvPr/>
        </p:nvCxnSpPr>
        <p:spPr>
          <a:xfrm rot="10800000">
            <a:off x="5925645" y="-102"/>
            <a:ext cx="0" cy="2935500"/>
          </a:xfrm>
          <a:prstGeom prst="straightConnector1">
            <a:avLst/>
          </a:prstGeom>
          <a:noFill/>
          <a:ln w="38100" cap="flat" cmpd="sng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/>
          <p:nvPr/>
        </p:nvSpPr>
        <p:spPr>
          <a:xfrm>
            <a:off x="108750" y="86700"/>
            <a:ext cx="8926500" cy="49701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9"/>
          <p:cNvSpPr txBox="1"/>
          <p:nvPr/>
        </p:nvSpPr>
        <p:spPr>
          <a:xfrm>
            <a:off x="1871925" y="3547425"/>
            <a:ext cx="22350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Villes adhérentes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1708875" y="3767873"/>
            <a:ext cx="25611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250 dans 28 pays du monde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dont 127 en France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4075" y="773902"/>
            <a:ext cx="826000" cy="82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7929" y="1202894"/>
            <a:ext cx="392022" cy="45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7925" y="745800"/>
            <a:ext cx="392022" cy="45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/>
          <p:nvPr/>
        </p:nvSpPr>
        <p:spPr>
          <a:xfrm>
            <a:off x="5152170" y="773904"/>
            <a:ext cx="1538700" cy="3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Source Code Pro"/>
                <a:ea typeface="Source Code Pro"/>
                <a:cs typeface="Source Code Pro"/>
                <a:sym typeface="Source Code Pro"/>
              </a:rPr>
              <a:t>85,3 ans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5152170" y="1231021"/>
            <a:ext cx="1538700" cy="3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Source Code Pro"/>
                <a:ea typeface="Source Code Pro"/>
                <a:cs typeface="Source Code Pro"/>
                <a:sym typeface="Source Code Pro"/>
              </a:rPr>
              <a:t>79,4 ans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5148500" y="417875"/>
            <a:ext cx="22350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ESPÉRANCE DE VIE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4034075" y="1646375"/>
            <a:ext cx="47985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en France en 2018 d’après iNSEE                  dans le monde en 2016 d’après l’OMS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4963" y="773902"/>
            <a:ext cx="824400" cy="824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5954" y="1193953"/>
            <a:ext cx="384678" cy="44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55950" y="745800"/>
            <a:ext cx="384678" cy="446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/>
        </p:nvSpPr>
        <p:spPr>
          <a:xfrm>
            <a:off x="7488835" y="774169"/>
            <a:ext cx="11577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Source Code Pro"/>
                <a:ea typeface="Source Code Pro"/>
                <a:cs typeface="Source Code Pro"/>
                <a:sym typeface="Source Code Pro"/>
              </a:rPr>
              <a:t>73,8 ans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7499623" y="1221530"/>
            <a:ext cx="11577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Source Code Pro"/>
                <a:ea typeface="Source Code Pro"/>
                <a:cs typeface="Source Code Pro"/>
                <a:sym typeface="Source Code Pro"/>
              </a:rPr>
              <a:t>69,1 ans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0" y="2676850"/>
            <a:ext cx="91440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i="1">
                <a:solidFill>
                  <a:srgbClr val="F9BA48"/>
                </a:solidFill>
                <a:highlight>
                  <a:srgbClr val="333333"/>
                </a:highlight>
                <a:latin typeface="Roboto"/>
                <a:ea typeface="Roboto"/>
                <a:cs typeface="Roboto"/>
                <a:sym typeface="Roboto"/>
              </a:rPr>
              <a:t>           Création du réseau Villes Amies des Aînés par l’OMS en 2010</a:t>
            </a:r>
            <a:r>
              <a:rPr lang="fr" sz="2200" b="1" i="1">
                <a:solidFill>
                  <a:srgbClr val="333333"/>
                </a:solidFill>
                <a:highlight>
                  <a:srgbClr val="333333"/>
                </a:highlight>
                <a:latin typeface="Roboto"/>
                <a:ea typeface="Roboto"/>
                <a:cs typeface="Roboto"/>
                <a:sym typeface="Roboto"/>
              </a:rPr>
              <a:t>……...   </a:t>
            </a:r>
            <a:endParaRPr sz="2200" b="1" i="1">
              <a:solidFill>
                <a:srgbClr val="333333"/>
              </a:solidFill>
              <a:highlight>
                <a:srgbClr val="333333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→ un programme mondial regroupant les villes souhaitant favoriser le</a:t>
            </a: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bien-vieillir</a:t>
            </a:r>
            <a:r>
              <a:rPr lang="fr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de leurs aînés</a:t>
            </a:r>
            <a:r>
              <a:rPr lang="fr" sz="2200" i="1">
                <a:solidFill>
                  <a:srgbClr val="F9BA48"/>
                </a:solidFill>
                <a:highlight>
                  <a:srgbClr val="333333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>
              <a:highlight>
                <a:srgbClr val="333333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121300" y="1027475"/>
            <a:ext cx="8027700" cy="17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Tendance mondiale au vieillissement</a:t>
            </a:r>
            <a:endParaRPr sz="1800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l" rtl="0">
              <a:lnSpc>
                <a:spcPct val="120000"/>
              </a:lnSpc>
              <a:spcBef>
                <a:spcPts val="1100"/>
              </a:spcBef>
              <a:spcAft>
                <a:spcPts val="1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Volonté des collectivités de faire face au problématique du “</a:t>
            </a:r>
            <a:r>
              <a:rPr lang="fr" sz="1800" b="1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bien vieillir”</a:t>
            </a:r>
            <a:endParaRPr sz="1800" b="1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152400" y="0"/>
            <a:ext cx="40161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Introduction</a:t>
            </a:r>
            <a:endParaRPr>
              <a:solidFill>
                <a:srgbClr val="F9BA48"/>
              </a:solidFill>
            </a:endParaRPr>
          </a:p>
        </p:txBody>
      </p:sp>
      <p:sp>
        <p:nvSpPr>
          <p:cNvPr id="124" name="Google Shape;124;p19"/>
          <p:cNvSpPr/>
          <p:nvPr/>
        </p:nvSpPr>
        <p:spPr>
          <a:xfrm rot="10800000" flipH="1">
            <a:off x="2945275" y="1476925"/>
            <a:ext cx="794100" cy="334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9BA4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9"/>
          <p:cNvSpPr/>
          <p:nvPr/>
        </p:nvSpPr>
        <p:spPr>
          <a:xfrm rot="10800000">
            <a:off x="7072925" y="1972800"/>
            <a:ext cx="655200" cy="334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9BA4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7775" y="3471225"/>
            <a:ext cx="825999" cy="82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/>
        </p:nvSpPr>
        <p:spPr>
          <a:xfrm>
            <a:off x="5422350" y="3767875"/>
            <a:ext cx="2315400" cy="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Passe par 3 facteurs : la santé, la participation et la sécurité des citoyens âgés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17375" y="3586900"/>
            <a:ext cx="446357" cy="59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5453325" y="3547425"/>
            <a:ext cx="22350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Guide Mondial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337200" y="4495800"/>
            <a:ext cx="89265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“un monde dans lequel les gens peuvent vivre une vie longue et saine” </a:t>
            </a:r>
            <a:r>
              <a:rPr lang="fr" sz="1600" i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Alana Officer</a:t>
            </a:r>
            <a:endParaRPr sz="16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0" y="2571600"/>
            <a:ext cx="4572000" cy="25719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0" y="0"/>
            <a:ext cx="4572000" cy="25719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7" name="Google Shape;137;p20" descr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18375"/>
            <a:ext cx="6283244" cy="35340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20"/>
          <p:cNvCxnSpPr/>
          <p:nvPr/>
        </p:nvCxnSpPr>
        <p:spPr>
          <a:xfrm>
            <a:off x="601359" y="2951900"/>
            <a:ext cx="0" cy="148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9" name="Google Shape;139;p20"/>
          <p:cNvSpPr txBox="1"/>
          <p:nvPr/>
        </p:nvSpPr>
        <p:spPr>
          <a:xfrm>
            <a:off x="901775" y="2717838"/>
            <a:ext cx="23400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Encourager un mode de travail transversal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201825" y="27925"/>
            <a:ext cx="3008700" cy="13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Introduction</a:t>
            </a:r>
            <a:endParaRPr sz="3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- Le réseau francophone des Villes Amies des Aînés -</a:t>
            </a:r>
            <a:endParaRPr sz="1800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r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Créé en 2012</a:t>
            </a:r>
            <a:endParaRPr sz="1200"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sz="3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" name="Google Shape;141;p20"/>
          <p:cNvSpPr/>
          <p:nvPr/>
        </p:nvSpPr>
        <p:spPr>
          <a:xfrm>
            <a:off x="427800" y="2794650"/>
            <a:ext cx="340800" cy="3408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0"/>
          <p:cNvSpPr/>
          <p:nvPr/>
        </p:nvSpPr>
        <p:spPr>
          <a:xfrm>
            <a:off x="545725" y="2912575"/>
            <a:ext cx="105000" cy="104700"/>
          </a:xfrm>
          <a:prstGeom prst="ellipse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901775" y="3458063"/>
            <a:ext cx="23400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Promouvoir la citoyenneté des aînés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20"/>
          <p:cNvSpPr/>
          <p:nvPr/>
        </p:nvSpPr>
        <p:spPr>
          <a:xfrm>
            <a:off x="427800" y="3534875"/>
            <a:ext cx="340800" cy="3408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0"/>
          <p:cNvSpPr/>
          <p:nvPr/>
        </p:nvSpPr>
        <p:spPr>
          <a:xfrm>
            <a:off x="545725" y="3652800"/>
            <a:ext cx="105000" cy="104700"/>
          </a:xfrm>
          <a:prstGeom prst="ellipse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0"/>
          <p:cNvSpPr txBox="1"/>
          <p:nvPr/>
        </p:nvSpPr>
        <p:spPr>
          <a:xfrm>
            <a:off x="901775" y="4274488"/>
            <a:ext cx="23400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Lutter contre l’âgisme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20"/>
          <p:cNvSpPr/>
          <p:nvPr/>
        </p:nvSpPr>
        <p:spPr>
          <a:xfrm>
            <a:off x="427800" y="4275100"/>
            <a:ext cx="340800" cy="3408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545725" y="4393025"/>
            <a:ext cx="105000" cy="104700"/>
          </a:xfrm>
          <a:prstGeom prst="ellipse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0"/>
          <p:cNvSpPr/>
          <p:nvPr/>
        </p:nvSpPr>
        <p:spPr>
          <a:xfrm>
            <a:off x="3389800" y="0"/>
            <a:ext cx="5757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20"/>
          <p:cNvPicPr preferRelativeResize="0"/>
          <p:nvPr/>
        </p:nvPicPr>
        <p:blipFill rotWithShape="1">
          <a:blip r:embed="rId4">
            <a:alphaModFix/>
          </a:blip>
          <a:srcRect l="9387" r="15991"/>
          <a:stretch/>
        </p:blipFill>
        <p:spPr>
          <a:xfrm>
            <a:off x="3389800" y="4475"/>
            <a:ext cx="5757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3385350" y="-114350"/>
            <a:ext cx="5772000" cy="532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0"/>
          <p:cNvSpPr/>
          <p:nvPr/>
        </p:nvSpPr>
        <p:spPr>
          <a:xfrm>
            <a:off x="108750" y="111500"/>
            <a:ext cx="8926500" cy="49452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20"/>
          <p:cNvGrpSpPr/>
          <p:nvPr/>
        </p:nvGrpSpPr>
        <p:grpSpPr>
          <a:xfrm>
            <a:off x="3407943" y="396999"/>
            <a:ext cx="5726807" cy="4595501"/>
            <a:chOff x="4517418" y="962649"/>
            <a:chExt cx="5726807" cy="4595501"/>
          </a:xfrm>
        </p:grpSpPr>
        <p:sp>
          <p:nvSpPr>
            <p:cNvPr id="155" name="Google Shape;155;p20"/>
            <p:cNvSpPr txBox="1"/>
            <p:nvPr/>
          </p:nvSpPr>
          <p:spPr>
            <a:xfrm>
              <a:off x="5760500" y="2661925"/>
              <a:ext cx="3291000" cy="128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800" b="1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- 8 thématiques -</a:t>
              </a:r>
              <a:endParaRPr sz="1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i="1">
                  <a:latin typeface="Indie Flower"/>
                  <a:ea typeface="Indie Flower"/>
                  <a:cs typeface="Indie Flower"/>
                  <a:sym typeface="Indie Flower"/>
                </a:rPr>
                <a:t>permettant d’évaluer et de guider les actions des villes-membres </a:t>
              </a:r>
              <a:endParaRPr i="1"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  <p:grpSp>
          <p:nvGrpSpPr>
            <p:cNvPr id="156" name="Google Shape;156;p20"/>
            <p:cNvGrpSpPr/>
            <p:nvPr/>
          </p:nvGrpSpPr>
          <p:grpSpPr>
            <a:xfrm>
              <a:off x="6532773" y="3645404"/>
              <a:ext cx="1932411" cy="1912745"/>
              <a:chOff x="3357239" y="3822890"/>
              <a:chExt cx="2171492" cy="2169384"/>
            </a:xfrm>
          </p:grpSpPr>
          <p:grpSp>
            <p:nvGrpSpPr>
              <p:cNvPr id="157" name="Google Shape;157;p20"/>
              <p:cNvGrpSpPr/>
              <p:nvPr/>
            </p:nvGrpSpPr>
            <p:grpSpPr>
              <a:xfrm rot="2559449">
                <a:off x="3651416" y="4163087"/>
                <a:ext cx="1583139" cy="1488989"/>
                <a:chOff x="7251846" y="4261107"/>
                <a:chExt cx="1922504" cy="1858689"/>
              </a:xfrm>
            </p:grpSpPr>
            <p:sp>
              <p:nvSpPr>
                <p:cNvPr id="158" name="Google Shape;158;p20"/>
                <p:cNvSpPr/>
                <p:nvPr/>
              </p:nvSpPr>
              <p:spPr>
                <a:xfrm flipH="1">
                  <a:off x="7251846" y="4261107"/>
                  <a:ext cx="1922504" cy="1858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1629" extrusionOk="0">
                      <a:moveTo>
                        <a:pt x="1003" y="0"/>
                      </a:moveTo>
                      <a:lnTo>
                        <a:pt x="1007" y="3"/>
                      </a:lnTo>
                      <a:lnTo>
                        <a:pt x="1015" y="17"/>
                      </a:lnTo>
                      <a:lnTo>
                        <a:pt x="1030" y="36"/>
                      </a:lnTo>
                      <a:lnTo>
                        <a:pt x="1051" y="61"/>
                      </a:lnTo>
                      <a:lnTo>
                        <a:pt x="1078" y="94"/>
                      </a:lnTo>
                      <a:lnTo>
                        <a:pt x="1109" y="130"/>
                      </a:lnTo>
                      <a:lnTo>
                        <a:pt x="1145" y="169"/>
                      </a:lnTo>
                      <a:lnTo>
                        <a:pt x="1185" y="213"/>
                      </a:lnTo>
                      <a:lnTo>
                        <a:pt x="1230" y="259"/>
                      </a:lnTo>
                      <a:lnTo>
                        <a:pt x="1400" y="213"/>
                      </a:lnTo>
                      <a:lnTo>
                        <a:pt x="1377" y="391"/>
                      </a:lnTo>
                      <a:lnTo>
                        <a:pt x="1466" y="460"/>
                      </a:lnTo>
                      <a:lnTo>
                        <a:pt x="1562" y="525"/>
                      </a:lnTo>
                      <a:lnTo>
                        <a:pt x="1661" y="585"/>
                      </a:lnTo>
                      <a:lnTo>
                        <a:pt x="1608" y="735"/>
                      </a:lnTo>
                      <a:lnTo>
                        <a:pt x="1289" y="1629"/>
                      </a:lnTo>
                      <a:lnTo>
                        <a:pt x="1216" y="1608"/>
                      </a:lnTo>
                      <a:lnTo>
                        <a:pt x="387" y="1383"/>
                      </a:lnTo>
                      <a:lnTo>
                        <a:pt x="0" y="474"/>
                      </a:lnTo>
                      <a:lnTo>
                        <a:pt x="5" y="472"/>
                      </a:lnTo>
                      <a:lnTo>
                        <a:pt x="852" y="71"/>
                      </a:lnTo>
                      <a:lnTo>
                        <a:pt x="1003" y="0"/>
                      </a:lnTo>
                      <a:close/>
                    </a:path>
                  </a:pathLst>
                </a:custGeom>
                <a:solidFill>
                  <a:srgbClr val="7A01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20"/>
                <p:cNvSpPr/>
                <p:nvPr/>
              </p:nvSpPr>
              <p:spPr>
                <a:xfrm flipH="1">
                  <a:off x="7313195" y="4342118"/>
                  <a:ext cx="1855368" cy="1777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1558" extrusionOk="0">
                      <a:moveTo>
                        <a:pt x="847" y="0"/>
                      </a:moveTo>
                      <a:lnTo>
                        <a:pt x="872" y="38"/>
                      </a:lnTo>
                      <a:lnTo>
                        <a:pt x="904" y="80"/>
                      </a:lnTo>
                      <a:lnTo>
                        <a:pt x="944" y="130"/>
                      </a:lnTo>
                      <a:lnTo>
                        <a:pt x="990" y="184"/>
                      </a:lnTo>
                      <a:lnTo>
                        <a:pt x="1042" y="243"/>
                      </a:lnTo>
                      <a:lnTo>
                        <a:pt x="1102" y="303"/>
                      </a:lnTo>
                      <a:lnTo>
                        <a:pt x="1169" y="366"/>
                      </a:lnTo>
                      <a:lnTo>
                        <a:pt x="1242" y="428"/>
                      </a:lnTo>
                      <a:lnTo>
                        <a:pt x="1322" y="491"/>
                      </a:lnTo>
                      <a:lnTo>
                        <a:pt x="1409" y="552"/>
                      </a:lnTo>
                      <a:lnTo>
                        <a:pt x="1503" y="610"/>
                      </a:lnTo>
                      <a:lnTo>
                        <a:pt x="1603" y="664"/>
                      </a:lnTo>
                      <a:lnTo>
                        <a:pt x="1284" y="1558"/>
                      </a:lnTo>
                      <a:lnTo>
                        <a:pt x="1211" y="1537"/>
                      </a:lnTo>
                      <a:lnTo>
                        <a:pt x="1090" y="1493"/>
                      </a:lnTo>
                      <a:lnTo>
                        <a:pt x="975" y="1441"/>
                      </a:lnTo>
                      <a:lnTo>
                        <a:pt x="870" y="1385"/>
                      </a:lnTo>
                      <a:lnTo>
                        <a:pt x="770" y="1324"/>
                      </a:lnTo>
                      <a:lnTo>
                        <a:pt x="678" y="1261"/>
                      </a:lnTo>
                      <a:lnTo>
                        <a:pt x="593" y="1195"/>
                      </a:lnTo>
                      <a:lnTo>
                        <a:pt x="515" y="1126"/>
                      </a:lnTo>
                      <a:lnTo>
                        <a:pt x="442" y="1057"/>
                      </a:lnTo>
                      <a:lnTo>
                        <a:pt x="375" y="988"/>
                      </a:lnTo>
                      <a:lnTo>
                        <a:pt x="315" y="919"/>
                      </a:lnTo>
                      <a:lnTo>
                        <a:pt x="261" y="850"/>
                      </a:lnTo>
                      <a:lnTo>
                        <a:pt x="211" y="783"/>
                      </a:lnTo>
                      <a:lnTo>
                        <a:pt x="169" y="719"/>
                      </a:lnTo>
                      <a:lnTo>
                        <a:pt x="131" y="658"/>
                      </a:lnTo>
                      <a:lnTo>
                        <a:pt x="98" y="602"/>
                      </a:lnTo>
                      <a:lnTo>
                        <a:pt x="69" y="549"/>
                      </a:lnTo>
                      <a:lnTo>
                        <a:pt x="46" y="502"/>
                      </a:lnTo>
                      <a:lnTo>
                        <a:pt x="27" y="460"/>
                      </a:lnTo>
                      <a:lnTo>
                        <a:pt x="12" y="428"/>
                      </a:lnTo>
                      <a:lnTo>
                        <a:pt x="0" y="401"/>
                      </a:lnTo>
                      <a:lnTo>
                        <a:pt x="847" y="0"/>
                      </a:lnTo>
                      <a:close/>
                    </a:path>
                  </a:pathLst>
                </a:custGeom>
                <a:solidFill>
                  <a:srgbClr val="FF1565">
                    <a:alpha val="4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0" name="Google Shape;160;p20"/>
                <p:cNvGrpSpPr/>
                <p:nvPr/>
              </p:nvGrpSpPr>
              <p:grpSpPr>
                <a:xfrm>
                  <a:off x="7453406" y="4534990"/>
                  <a:ext cx="1666800" cy="1567800"/>
                  <a:chOff x="3081096" y="1534290"/>
                  <a:chExt cx="1666800" cy="1567800"/>
                </a:xfrm>
              </p:grpSpPr>
              <p:sp>
                <p:nvSpPr>
                  <p:cNvPr id="161" name="Google Shape;161;p20"/>
                  <p:cNvSpPr txBox="1"/>
                  <p:nvPr/>
                </p:nvSpPr>
                <p:spPr>
                  <a:xfrm rot="-2531691">
                    <a:off x="3034578" y="2053327"/>
                    <a:ext cx="1759835" cy="52972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SzPts val="1100"/>
                      <a:buNone/>
                    </a:pPr>
                    <a:r>
                      <a:rPr lang="fr" sz="12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Information et communication</a:t>
                    </a:r>
                    <a:endParaRPr sz="1200" b="1">
                      <a:solidFill>
                        <a:srgbClr val="FFFFFF"/>
                      </a:solidFill>
                      <a:latin typeface="Candara"/>
                      <a:ea typeface="Candara"/>
                      <a:cs typeface="Candara"/>
                      <a:sym typeface="Candara"/>
                    </a:endParaRPr>
                  </a:p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 b="1">
                      <a:solidFill>
                        <a:srgbClr val="FFFFFF"/>
                      </a:solidFill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162" name="Google Shape;162;p20"/>
                  <p:cNvCxnSpPr/>
                  <p:nvPr/>
                </p:nvCxnSpPr>
                <p:spPr>
                  <a:xfrm rot="8281680" flipH="1">
                    <a:off x="3274138" y="2114425"/>
                    <a:ext cx="923640" cy="8496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163" name="Google Shape;163;p20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228625" y="4398159"/>
                <a:ext cx="428750" cy="3811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4" name="Google Shape;164;p20"/>
            <p:cNvGrpSpPr/>
            <p:nvPr/>
          </p:nvGrpSpPr>
          <p:grpSpPr>
            <a:xfrm rot="754713">
              <a:off x="8084432" y="3559221"/>
              <a:ext cx="1676135" cy="1562504"/>
              <a:chOff x="5530054" y="3766935"/>
              <a:chExt cx="1765111" cy="1803626"/>
            </a:xfrm>
          </p:grpSpPr>
          <p:grpSp>
            <p:nvGrpSpPr>
              <p:cNvPr id="165" name="Google Shape;165;p20"/>
              <p:cNvGrpSpPr/>
              <p:nvPr/>
            </p:nvGrpSpPr>
            <p:grpSpPr>
              <a:xfrm rot="748464">
                <a:off x="5676997" y="3907877"/>
                <a:ext cx="1471227" cy="1521742"/>
                <a:chOff x="7251846" y="4261107"/>
                <a:chExt cx="1922504" cy="1858689"/>
              </a:xfrm>
            </p:grpSpPr>
            <p:sp>
              <p:nvSpPr>
                <p:cNvPr id="166" name="Google Shape;166;p20"/>
                <p:cNvSpPr/>
                <p:nvPr/>
              </p:nvSpPr>
              <p:spPr>
                <a:xfrm flipH="1">
                  <a:off x="7251846" y="4261107"/>
                  <a:ext cx="1922504" cy="1858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1629" extrusionOk="0">
                      <a:moveTo>
                        <a:pt x="1003" y="0"/>
                      </a:moveTo>
                      <a:lnTo>
                        <a:pt x="1007" y="3"/>
                      </a:lnTo>
                      <a:lnTo>
                        <a:pt x="1015" y="17"/>
                      </a:lnTo>
                      <a:lnTo>
                        <a:pt x="1030" y="36"/>
                      </a:lnTo>
                      <a:lnTo>
                        <a:pt x="1051" y="61"/>
                      </a:lnTo>
                      <a:lnTo>
                        <a:pt x="1078" y="94"/>
                      </a:lnTo>
                      <a:lnTo>
                        <a:pt x="1109" y="130"/>
                      </a:lnTo>
                      <a:lnTo>
                        <a:pt x="1145" y="169"/>
                      </a:lnTo>
                      <a:lnTo>
                        <a:pt x="1185" y="213"/>
                      </a:lnTo>
                      <a:lnTo>
                        <a:pt x="1230" y="259"/>
                      </a:lnTo>
                      <a:lnTo>
                        <a:pt x="1400" y="213"/>
                      </a:lnTo>
                      <a:lnTo>
                        <a:pt x="1377" y="391"/>
                      </a:lnTo>
                      <a:lnTo>
                        <a:pt x="1466" y="460"/>
                      </a:lnTo>
                      <a:lnTo>
                        <a:pt x="1562" y="525"/>
                      </a:lnTo>
                      <a:lnTo>
                        <a:pt x="1661" y="585"/>
                      </a:lnTo>
                      <a:lnTo>
                        <a:pt x="1608" y="735"/>
                      </a:lnTo>
                      <a:lnTo>
                        <a:pt x="1289" y="1629"/>
                      </a:lnTo>
                      <a:lnTo>
                        <a:pt x="1216" y="1608"/>
                      </a:lnTo>
                      <a:lnTo>
                        <a:pt x="387" y="1383"/>
                      </a:lnTo>
                      <a:lnTo>
                        <a:pt x="0" y="474"/>
                      </a:lnTo>
                      <a:lnTo>
                        <a:pt x="5" y="472"/>
                      </a:lnTo>
                      <a:lnTo>
                        <a:pt x="852" y="71"/>
                      </a:lnTo>
                      <a:lnTo>
                        <a:pt x="1003" y="0"/>
                      </a:lnTo>
                      <a:close/>
                    </a:path>
                  </a:pathLst>
                </a:custGeom>
                <a:solidFill>
                  <a:srgbClr val="FA79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p20"/>
                <p:cNvSpPr/>
                <p:nvPr/>
              </p:nvSpPr>
              <p:spPr>
                <a:xfrm flipH="1">
                  <a:off x="7313195" y="4342118"/>
                  <a:ext cx="1855368" cy="1777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1558" extrusionOk="0">
                      <a:moveTo>
                        <a:pt x="847" y="0"/>
                      </a:moveTo>
                      <a:lnTo>
                        <a:pt x="872" y="38"/>
                      </a:lnTo>
                      <a:lnTo>
                        <a:pt x="904" y="80"/>
                      </a:lnTo>
                      <a:lnTo>
                        <a:pt x="944" y="130"/>
                      </a:lnTo>
                      <a:lnTo>
                        <a:pt x="990" y="184"/>
                      </a:lnTo>
                      <a:lnTo>
                        <a:pt x="1042" y="243"/>
                      </a:lnTo>
                      <a:lnTo>
                        <a:pt x="1102" y="303"/>
                      </a:lnTo>
                      <a:lnTo>
                        <a:pt x="1169" y="366"/>
                      </a:lnTo>
                      <a:lnTo>
                        <a:pt x="1242" y="428"/>
                      </a:lnTo>
                      <a:lnTo>
                        <a:pt x="1322" y="491"/>
                      </a:lnTo>
                      <a:lnTo>
                        <a:pt x="1409" y="552"/>
                      </a:lnTo>
                      <a:lnTo>
                        <a:pt x="1503" y="610"/>
                      </a:lnTo>
                      <a:lnTo>
                        <a:pt x="1603" y="664"/>
                      </a:lnTo>
                      <a:lnTo>
                        <a:pt x="1284" y="1558"/>
                      </a:lnTo>
                      <a:lnTo>
                        <a:pt x="1211" y="1537"/>
                      </a:lnTo>
                      <a:lnTo>
                        <a:pt x="1090" y="1493"/>
                      </a:lnTo>
                      <a:lnTo>
                        <a:pt x="975" y="1441"/>
                      </a:lnTo>
                      <a:lnTo>
                        <a:pt x="870" y="1385"/>
                      </a:lnTo>
                      <a:lnTo>
                        <a:pt x="770" y="1324"/>
                      </a:lnTo>
                      <a:lnTo>
                        <a:pt x="678" y="1261"/>
                      </a:lnTo>
                      <a:lnTo>
                        <a:pt x="593" y="1195"/>
                      </a:lnTo>
                      <a:lnTo>
                        <a:pt x="515" y="1126"/>
                      </a:lnTo>
                      <a:lnTo>
                        <a:pt x="442" y="1057"/>
                      </a:lnTo>
                      <a:lnTo>
                        <a:pt x="375" y="988"/>
                      </a:lnTo>
                      <a:lnTo>
                        <a:pt x="315" y="919"/>
                      </a:lnTo>
                      <a:lnTo>
                        <a:pt x="261" y="850"/>
                      </a:lnTo>
                      <a:lnTo>
                        <a:pt x="211" y="783"/>
                      </a:lnTo>
                      <a:lnTo>
                        <a:pt x="169" y="719"/>
                      </a:lnTo>
                      <a:lnTo>
                        <a:pt x="131" y="658"/>
                      </a:lnTo>
                      <a:lnTo>
                        <a:pt x="98" y="602"/>
                      </a:lnTo>
                      <a:lnTo>
                        <a:pt x="69" y="549"/>
                      </a:lnTo>
                      <a:lnTo>
                        <a:pt x="46" y="502"/>
                      </a:lnTo>
                      <a:lnTo>
                        <a:pt x="27" y="460"/>
                      </a:lnTo>
                      <a:lnTo>
                        <a:pt x="12" y="428"/>
                      </a:lnTo>
                      <a:lnTo>
                        <a:pt x="0" y="401"/>
                      </a:lnTo>
                      <a:lnTo>
                        <a:pt x="847" y="0"/>
                      </a:lnTo>
                      <a:close/>
                    </a:path>
                  </a:pathLst>
                </a:custGeom>
                <a:solidFill>
                  <a:srgbClr val="FDAD65">
                    <a:alpha val="4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8" name="Google Shape;168;p20"/>
                <p:cNvGrpSpPr/>
                <p:nvPr/>
              </p:nvGrpSpPr>
              <p:grpSpPr>
                <a:xfrm>
                  <a:off x="7413982" y="4822160"/>
                  <a:ext cx="1551900" cy="1077000"/>
                  <a:chOff x="3041671" y="1821460"/>
                  <a:chExt cx="1551900" cy="1077000"/>
                </a:xfrm>
              </p:grpSpPr>
              <p:sp>
                <p:nvSpPr>
                  <p:cNvPr id="169" name="Google Shape;169;p20"/>
                  <p:cNvSpPr txBox="1"/>
                  <p:nvPr/>
                </p:nvSpPr>
                <p:spPr>
                  <a:xfrm rot="-1466637">
                    <a:off x="3090826" y="2096162"/>
                    <a:ext cx="1453590" cy="52759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100"/>
                      <a:buFont typeface="Arial"/>
                      <a:buNone/>
                    </a:pPr>
                    <a:r>
                      <a:rPr lang="fr" sz="13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Lien social et solidaire</a:t>
                    </a:r>
                    <a:endParaRPr sz="1300" b="1">
                      <a:solidFill>
                        <a:srgbClr val="FFFFFF"/>
                      </a:solidFill>
                      <a:latin typeface="Candara"/>
                      <a:ea typeface="Candara"/>
                      <a:cs typeface="Candara"/>
                      <a:sym typeface="Candara"/>
                    </a:endParaRPr>
                  </a:p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300" b="1">
                      <a:solidFill>
                        <a:srgbClr val="FFFFFF"/>
                      </a:solidFill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170" name="Google Shape;170;p20"/>
                  <p:cNvCxnSpPr/>
                  <p:nvPr/>
                </p:nvCxnSpPr>
                <p:spPr>
                  <a:xfrm rot="-1467022">
                    <a:off x="3272429" y="2154738"/>
                    <a:ext cx="887160" cy="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171" name="Google Shape;171;p20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 rot="-824470">
                <a:off x="6064885" y="4237921"/>
                <a:ext cx="428903" cy="3428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2" name="Google Shape;172;p20"/>
            <p:cNvGrpSpPr/>
            <p:nvPr/>
          </p:nvGrpSpPr>
          <p:grpSpPr>
            <a:xfrm>
              <a:off x="8936275" y="2574600"/>
              <a:ext cx="1307949" cy="1289000"/>
              <a:chOff x="6805295" y="2519123"/>
              <a:chExt cx="1470928" cy="1392009"/>
            </a:xfrm>
          </p:grpSpPr>
          <p:grpSp>
            <p:nvGrpSpPr>
              <p:cNvPr id="173" name="Google Shape;173;p20"/>
              <p:cNvGrpSpPr/>
              <p:nvPr/>
            </p:nvGrpSpPr>
            <p:grpSpPr>
              <a:xfrm>
                <a:off x="6805295" y="2519123"/>
                <a:ext cx="1470928" cy="1392009"/>
                <a:chOff x="7999805" y="2736729"/>
                <a:chExt cx="1759063" cy="1972802"/>
              </a:xfrm>
            </p:grpSpPr>
            <p:sp>
              <p:nvSpPr>
                <p:cNvPr id="174" name="Google Shape;174;p20"/>
                <p:cNvSpPr/>
                <p:nvPr/>
              </p:nvSpPr>
              <p:spPr>
                <a:xfrm flipH="1">
                  <a:off x="7999805" y="2736729"/>
                  <a:ext cx="1759063" cy="1972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" h="1729" extrusionOk="0">
                      <a:moveTo>
                        <a:pt x="382" y="0"/>
                      </a:moveTo>
                      <a:lnTo>
                        <a:pt x="390" y="2"/>
                      </a:lnTo>
                      <a:lnTo>
                        <a:pt x="1264" y="332"/>
                      </a:lnTo>
                      <a:lnTo>
                        <a:pt x="1422" y="390"/>
                      </a:lnTo>
                      <a:lnTo>
                        <a:pt x="1420" y="395"/>
                      </a:lnTo>
                      <a:lnTo>
                        <a:pt x="1418" y="411"/>
                      </a:lnTo>
                      <a:lnTo>
                        <a:pt x="1414" y="436"/>
                      </a:lnTo>
                      <a:lnTo>
                        <a:pt x="1410" y="468"/>
                      </a:lnTo>
                      <a:lnTo>
                        <a:pt x="1406" y="508"/>
                      </a:lnTo>
                      <a:lnTo>
                        <a:pt x="1403" y="556"/>
                      </a:lnTo>
                      <a:lnTo>
                        <a:pt x="1399" y="610"/>
                      </a:lnTo>
                      <a:lnTo>
                        <a:pt x="1395" y="670"/>
                      </a:lnTo>
                      <a:lnTo>
                        <a:pt x="1395" y="733"/>
                      </a:lnTo>
                      <a:lnTo>
                        <a:pt x="1547" y="823"/>
                      </a:lnTo>
                      <a:lnTo>
                        <a:pt x="1401" y="931"/>
                      </a:lnTo>
                      <a:lnTo>
                        <a:pt x="1412" y="1044"/>
                      </a:lnTo>
                      <a:lnTo>
                        <a:pt x="1431" y="1157"/>
                      </a:lnTo>
                      <a:lnTo>
                        <a:pt x="1460" y="1270"/>
                      </a:lnTo>
                      <a:lnTo>
                        <a:pt x="1314" y="1338"/>
                      </a:lnTo>
                      <a:lnTo>
                        <a:pt x="451" y="1729"/>
                      </a:lnTo>
                      <a:lnTo>
                        <a:pt x="414" y="1664"/>
                      </a:lnTo>
                      <a:lnTo>
                        <a:pt x="0" y="913"/>
                      </a:lnTo>
                      <a:lnTo>
                        <a:pt x="382" y="0"/>
                      </a:lnTo>
                      <a:close/>
                    </a:path>
                  </a:pathLst>
                </a:custGeom>
                <a:solidFill>
                  <a:srgbClr val="F9B42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20"/>
                <p:cNvSpPr/>
                <p:nvPr/>
              </p:nvSpPr>
              <p:spPr>
                <a:xfrm flipH="1">
                  <a:off x="8237986" y="2739012"/>
                  <a:ext cx="1261604" cy="197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727" extrusionOk="0">
                      <a:moveTo>
                        <a:pt x="166" y="0"/>
                      </a:moveTo>
                      <a:lnTo>
                        <a:pt x="1040" y="330"/>
                      </a:lnTo>
                      <a:lnTo>
                        <a:pt x="1031" y="378"/>
                      </a:lnTo>
                      <a:lnTo>
                        <a:pt x="1021" y="437"/>
                      </a:lnTo>
                      <a:lnTo>
                        <a:pt x="1014" y="508"/>
                      </a:lnTo>
                      <a:lnTo>
                        <a:pt x="1006" y="589"/>
                      </a:lnTo>
                      <a:lnTo>
                        <a:pt x="1002" y="677"/>
                      </a:lnTo>
                      <a:lnTo>
                        <a:pt x="1002" y="773"/>
                      </a:lnTo>
                      <a:lnTo>
                        <a:pt x="1006" y="875"/>
                      </a:lnTo>
                      <a:lnTo>
                        <a:pt x="1016" y="984"/>
                      </a:lnTo>
                      <a:lnTo>
                        <a:pt x="1033" y="1098"/>
                      </a:lnTo>
                      <a:lnTo>
                        <a:pt x="1058" y="1215"/>
                      </a:lnTo>
                      <a:lnTo>
                        <a:pt x="1090" y="1336"/>
                      </a:lnTo>
                      <a:lnTo>
                        <a:pt x="227" y="1727"/>
                      </a:lnTo>
                      <a:lnTo>
                        <a:pt x="190" y="1662"/>
                      </a:lnTo>
                      <a:lnTo>
                        <a:pt x="135" y="1529"/>
                      </a:lnTo>
                      <a:lnTo>
                        <a:pt x="89" y="1399"/>
                      </a:lnTo>
                      <a:lnTo>
                        <a:pt x="54" y="1272"/>
                      </a:lnTo>
                      <a:lnTo>
                        <a:pt x="29" y="1147"/>
                      </a:lnTo>
                      <a:lnTo>
                        <a:pt x="12" y="1027"/>
                      </a:lnTo>
                      <a:lnTo>
                        <a:pt x="2" y="910"/>
                      </a:lnTo>
                      <a:lnTo>
                        <a:pt x="0" y="796"/>
                      </a:lnTo>
                      <a:lnTo>
                        <a:pt x="2" y="689"/>
                      </a:lnTo>
                      <a:lnTo>
                        <a:pt x="12" y="587"/>
                      </a:lnTo>
                      <a:lnTo>
                        <a:pt x="24" y="491"/>
                      </a:lnTo>
                      <a:lnTo>
                        <a:pt x="41" y="401"/>
                      </a:lnTo>
                      <a:lnTo>
                        <a:pt x="58" y="320"/>
                      </a:lnTo>
                      <a:lnTo>
                        <a:pt x="77" y="245"/>
                      </a:lnTo>
                      <a:lnTo>
                        <a:pt x="98" y="178"/>
                      </a:lnTo>
                      <a:lnTo>
                        <a:pt x="118" y="119"/>
                      </a:lnTo>
                      <a:lnTo>
                        <a:pt x="135" y="71"/>
                      </a:lnTo>
                      <a:lnTo>
                        <a:pt x="152" y="31"/>
                      </a:lnTo>
                      <a:lnTo>
                        <a:pt x="166" y="0"/>
                      </a:lnTo>
                      <a:close/>
                    </a:path>
                  </a:pathLst>
                </a:custGeom>
                <a:solidFill>
                  <a:srgbClr val="FFC840">
                    <a:alpha val="4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6" name="Google Shape;176;p20"/>
                <p:cNvGrpSpPr/>
                <p:nvPr/>
              </p:nvGrpSpPr>
              <p:grpSpPr>
                <a:xfrm>
                  <a:off x="8287657" y="3684587"/>
                  <a:ext cx="1206000" cy="535299"/>
                  <a:chOff x="3158610" y="2108039"/>
                  <a:chExt cx="1206000" cy="535299"/>
                </a:xfrm>
              </p:grpSpPr>
              <p:sp>
                <p:nvSpPr>
                  <p:cNvPr id="177" name="Google Shape;177;p20"/>
                  <p:cNvSpPr txBox="1"/>
                  <p:nvPr/>
                </p:nvSpPr>
                <p:spPr>
                  <a:xfrm>
                    <a:off x="3158610" y="2120138"/>
                    <a:ext cx="1206000" cy="523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" sz="13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Habitat</a:t>
                    </a:r>
                    <a:endParaRPr sz="1300"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178" name="Google Shape;178;p20"/>
                  <p:cNvCxnSpPr/>
                  <p:nvPr/>
                </p:nvCxnSpPr>
                <p:spPr>
                  <a:xfrm>
                    <a:off x="3313996" y="2108039"/>
                    <a:ext cx="895200" cy="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179" name="Google Shape;179;p20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7325825" y="2762371"/>
                <a:ext cx="428750" cy="3811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0" name="Google Shape;180;p20"/>
            <p:cNvGrpSpPr/>
            <p:nvPr/>
          </p:nvGrpSpPr>
          <p:grpSpPr>
            <a:xfrm rot="864465">
              <a:off x="5287964" y="1372005"/>
              <a:ext cx="1592724" cy="1546918"/>
              <a:chOff x="1256922" y="1121007"/>
              <a:chExt cx="1676410" cy="1702144"/>
            </a:xfrm>
          </p:grpSpPr>
          <p:grpSp>
            <p:nvGrpSpPr>
              <p:cNvPr id="181" name="Google Shape;181;p20"/>
              <p:cNvGrpSpPr/>
              <p:nvPr/>
            </p:nvGrpSpPr>
            <p:grpSpPr>
              <a:xfrm rot="854696">
                <a:off x="1410037" y="1267710"/>
                <a:ext cx="1370181" cy="1408738"/>
                <a:chOff x="2887158" y="1188393"/>
                <a:chExt cx="1887778" cy="1896342"/>
              </a:xfrm>
            </p:grpSpPr>
            <p:sp>
              <p:nvSpPr>
                <p:cNvPr id="182" name="Google Shape;182;p20"/>
                <p:cNvSpPr/>
                <p:nvPr/>
              </p:nvSpPr>
              <p:spPr>
                <a:xfrm flipH="1">
                  <a:off x="2887159" y="1188393"/>
                  <a:ext cx="1887776" cy="1896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1" h="1662" extrusionOk="0">
                      <a:moveTo>
                        <a:pt x="466" y="0"/>
                      </a:moveTo>
                      <a:lnTo>
                        <a:pt x="1377" y="382"/>
                      </a:lnTo>
                      <a:lnTo>
                        <a:pt x="1610" y="1207"/>
                      </a:lnTo>
                      <a:lnTo>
                        <a:pt x="1631" y="1280"/>
                      </a:lnTo>
                      <a:lnTo>
                        <a:pt x="740" y="1606"/>
                      </a:lnTo>
                      <a:lnTo>
                        <a:pt x="589" y="1662"/>
                      </a:lnTo>
                      <a:lnTo>
                        <a:pt x="529" y="1562"/>
                      </a:lnTo>
                      <a:lnTo>
                        <a:pt x="464" y="1466"/>
                      </a:lnTo>
                      <a:lnTo>
                        <a:pt x="393" y="1378"/>
                      </a:lnTo>
                      <a:lnTo>
                        <a:pt x="215" y="1405"/>
                      </a:lnTo>
                      <a:lnTo>
                        <a:pt x="259" y="1234"/>
                      </a:lnTo>
                      <a:lnTo>
                        <a:pt x="213" y="1188"/>
                      </a:lnTo>
                      <a:lnTo>
                        <a:pt x="171" y="1148"/>
                      </a:lnTo>
                      <a:lnTo>
                        <a:pt x="130" y="1113"/>
                      </a:lnTo>
                      <a:lnTo>
                        <a:pt x="94" y="1082"/>
                      </a:lnTo>
                      <a:lnTo>
                        <a:pt x="61" y="1056"/>
                      </a:lnTo>
                      <a:lnTo>
                        <a:pt x="36" y="1035"/>
                      </a:lnTo>
                      <a:lnTo>
                        <a:pt x="15" y="1021"/>
                      </a:lnTo>
                      <a:lnTo>
                        <a:pt x="4" y="1011"/>
                      </a:lnTo>
                      <a:lnTo>
                        <a:pt x="0" y="1008"/>
                      </a:lnTo>
                      <a:lnTo>
                        <a:pt x="69" y="856"/>
                      </a:lnTo>
                      <a:lnTo>
                        <a:pt x="462" y="6"/>
                      </a:lnTo>
                      <a:lnTo>
                        <a:pt x="466" y="0"/>
                      </a:lnTo>
                      <a:close/>
                    </a:path>
                  </a:pathLst>
                </a:custGeom>
                <a:solidFill>
                  <a:srgbClr val="0D97C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20"/>
                <p:cNvSpPr/>
                <p:nvPr/>
              </p:nvSpPr>
              <p:spPr>
                <a:xfrm flipH="1">
                  <a:off x="2887158" y="1195239"/>
                  <a:ext cx="1807913" cy="182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1600" extrusionOk="0">
                      <a:moveTo>
                        <a:pt x="393" y="0"/>
                      </a:moveTo>
                      <a:lnTo>
                        <a:pt x="420" y="11"/>
                      </a:lnTo>
                      <a:lnTo>
                        <a:pt x="455" y="27"/>
                      </a:lnTo>
                      <a:lnTo>
                        <a:pt x="495" y="44"/>
                      </a:lnTo>
                      <a:lnTo>
                        <a:pt x="543" y="69"/>
                      </a:lnTo>
                      <a:lnTo>
                        <a:pt x="595" y="96"/>
                      </a:lnTo>
                      <a:lnTo>
                        <a:pt x="652" y="128"/>
                      </a:lnTo>
                      <a:lnTo>
                        <a:pt x="714" y="167"/>
                      </a:lnTo>
                      <a:lnTo>
                        <a:pt x="779" y="209"/>
                      </a:lnTo>
                      <a:lnTo>
                        <a:pt x="846" y="257"/>
                      </a:lnTo>
                      <a:lnTo>
                        <a:pt x="915" y="311"/>
                      </a:lnTo>
                      <a:lnTo>
                        <a:pt x="984" y="370"/>
                      </a:lnTo>
                      <a:lnTo>
                        <a:pt x="1053" y="437"/>
                      </a:lnTo>
                      <a:lnTo>
                        <a:pt x="1124" y="508"/>
                      </a:lnTo>
                      <a:lnTo>
                        <a:pt x="1193" y="587"/>
                      </a:lnTo>
                      <a:lnTo>
                        <a:pt x="1259" y="672"/>
                      </a:lnTo>
                      <a:lnTo>
                        <a:pt x="1324" y="764"/>
                      </a:lnTo>
                      <a:lnTo>
                        <a:pt x="1385" y="862"/>
                      </a:lnTo>
                      <a:lnTo>
                        <a:pt x="1441" y="967"/>
                      </a:lnTo>
                      <a:lnTo>
                        <a:pt x="1493" y="1080"/>
                      </a:lnTo>
                      <a:lnTo>
                        <a:pt x="1541" y="1201"/>
                      </a:lnTo>
                      <a:lnTo>
                        <a:pt x="1562" y="1274"/>
                      </a:lnTo>
                      <a:lnTo>
                        <a:pt x="671" y="1600"/>
                      </a:lnTo>
                      <a:lnTo>
                        <a:pt x="616" y="1501"/>
                      </a:lnTo>
                      <a:lnTo>
                        <a:pt x="556" y="1407"/>
                      </a:lnTo>
                      <a:lnTo>
                        <a:pt x="495" y="1320"/>
                      </a:lnTo>
                      <a:lnTo>
                        <a:pt x="432" y="1242"/>
                      </a:lnTo>
                      <a:lnTo>
                        <a:pt x="368" y="1169"/>
                      </a:lnTo>
                      <a:lnTo>
                        <a:pt x="305" y="1103"/>
                      </a:lnTo>
                      <a:lnTo>
                        <a:pt x="244" y="1044"/>
                      </a:lnTo>
                      <a:lnTo>
                        <a:pt x="186" y="992"/>
                      </a:lnTo>
                      <a:lnTo>
                        <a:pt x="130" y="946"/>
                      </a:lnTo>
                      <a:lnTo>
                        <a:pt x="80" y="908"/>
                      </a:lnTo>
                      <a:lnTo>
                        <a:pt x="38" y="875"/>
                      </a:lnTo>
                      <a:lnTo>
                        <a:pt x="0" y="850"/>
                      </a:lnTo>
                      <a:lnTo>
                        <a:pt x="393" y="0"/>
                      </a:lnTo>
                      <a:close/>
                    </a:path>
                  </a:pathLst>
                </a:custGeom>
                <a:solidFill>
                  <a:srgbClr val="59C8F5">
                    <a:alpha val="4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84" name="Google Shape;184;p20"/>
                <p:cNvGrpSpPr/>
                <p:nvPr/>
              </p:nvGrpSpPr>
              <p:grpSpPr>
                <a:xfrm>
                  <a:off x="3078400" y="1575107"/>
                  <a:ext cx="1620900" cy="1211100"/>
                  <a:chOff x="3078400" y="1575107"/>
                  <a:chExt cx="1620900" cy="1211100"/>
                </a:xfrm>
              </p:grpSpPr>
              <p:sp>
                <p:nvSpPr>
                  <p:cNvPr id="185" name="Google Shape;185;p20"/>
                  <p:cNvSpPr txBox="1"/>
                  <p:nvPr/>
                </p:nvSpPr>
                <p:spPr>
                  <a:xfrm rot="-1726650">
                    <a:off x="3108641" y="1918160"/>
                    <a:ext cx="1560418" cy="5249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" sz="12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Autonomie, services et soins</a:t>
                    </a:r>
                    <a:endParaRPr sz="1200"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186" name="Google Shape;186;p20"/>
                  <p:cNvCxnSpPr/>
                  <p:nvPr/>
                </p:nvCxnSpPr>
                <p:spPr>
                  <a:xfrm rot="9074771" flipH="1">
                    <a:off x="3375634" y="2014863"/>
                    <a:ext cx="832559" cy="16784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187" name="Google Shape;187;p20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 rot="-882204">
                <a:off x="1885266" y="1484021"/>
                <a:ext cx="302505" cy="3451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8" name="Google Shape;188;p20"/>
            <p:cNvGrpSpPr/>
            <p:nvPr/>
          </p:nvGrpSpPr>
          <p:grpSpPr>
            <a:xfrm>
              <a:off x="5215973" y="3504259"/>
              <a:ext cx="1641410" cy="1604741"/>
              <a:chOff x="1409453" y="3580313"/>
              <a:chExt cx="1734922" cy="1649950"/>
            </a:xfrm>
          </p:grpSpPr>
          <p:grpSp>
            <p:nvGrpSpPr>
              <p:cNvPr id="189" name="Google Shape;189;p20"/>
              <p:cNvGrpSpPr/>
              <p:nvPr/>
            </p:nvGrpSpPr>
            <p:grpSpPr>
              <a:xfrm rot="-994781">
                <a:off x="1556833" y="3760909"/>
                <a:ext cx="1440161" cy="1288757"/>
                <a:chOff x="3014475" y="4261107"/>
                <a:chExt cx="1924814" cy="1858689"/>
              </a:xfrm>
            </p:grpSpPr>
            <p:sp>
              <p:nvSpPr>
                <p:cNvPr id="190" name="Google Shape;190;p20"/>
                <p:cNvSpPr/>
                <p:nvPr/>
              </p:nvSpPr>
              <p:spPr>
                <a:xfrm flipH="1">
                  <a:off x="3014475" y="4261107"/>
                  <a:ext cx="1924814" cy="1858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3" h="1629" extrusionOk="0">
                      <a:moveTo>
                        <a:pt x="660" y="0"/>
                      </a:moveTo>
                      <a:lnTo>
                        <a:pt x="811" y="71"/>
                      </a:lnTo>
                      <a:lnTo>
                        <a:pt x="1658" y="472"/>
                      </a:lnTo>
                      <a:lnTo>
                        <a:pt x="1663" y="474"/>
                      </a:lnTo>
                      <a:lnTo>
                        <a:pt x="1274" y="1383"/>
                      </a:lnTo>
                      <a:lnTo>
                        <a:pt x="447" y="1608"/>
                      </a:lnTo>
                      <a:lnTo>
                        <a:pt x="374" y="1629"/>
                      </a:lnTo>
                      <a:lnTo>
                        <a:pt x="55" y="735"/>
                      </a:lnTo>
                      <a:lnTo>
                        <a:pt x="0" y="585"/>
                      </a:lnTo>
                      <a:lnTo>
                        <a:pt x="101" y="525"/>
                      </a:lnTo>
                      <a:lnTo>
                        <a:pt x="197" y="460"/>
                      </a:lnTo>
                      <a:lnTo>
                        <a:pt x="286" y="391"/>
                      </a:lnTo>
                      <a:lnTo>
                        <a:pt x="261" y="213"/>
                      </a:lnTo>
                      <a:lnTo>
                        <a:pt x="431" y="259"/>
                      </a:lnTo>
                      <a:lnTo>
                        <a:pt x="478" y="213"/>
                      </a:lnTo>
                      <a:lnTo>
                        <a:pt x="518" y="169"/>
                      </a:lnTo>
                      <a:lnTo>
                        <a:pt x="554" y="130"/>
                      </a:lnTo>
                      <a:lnTo>
                        <a:pt x="585" y="94"/>
                      </a:lnTo>
                      <a:lnTo>
                        <a:pt x="612" y="61"/>
                      </a:lnTo>
                      <a:lnTo>
                        <a:pt x="631" y="36"/>
                      </a:lnTo>
                      <a:lnTo>
                        <a:pt x="646" y="17"/>
                      </a:lnTo>
                      <a:lnTo>
                        <a:pt x="656" y="3"/>
                      </a:lnTo>
                      <a:lnTo>
                        <a:pt x="660" y="0"/>
                      </a:lnTo>
                      <a:close/>
                    </a:path>
                  </a:pathLst>
                </a:custGeom>
                <a:solidFill>
                  <a:srgbClr val="351C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191;p20"/>
                <p:cNvSpPr/>
                <p:nvPr/>
              </p:nvSpPr>
              <p:spPr>
                <a:xfrm flipH="1">
                  <a:off x="3020263" y="4342118"/>
                  <a:ext cx="1855368" cy="1777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1558" extrusionOk="0">
                      <a:moveTo>
                        <a:pt x="756" y="0"/>
                      </a:moveTo>
                      <a:lnTo>
                        <a:pt x="1603" y="401"/>
                      </a:lnTo>
                      <a:lnTo>
                        <a:pt x="1591" y="428"/>
                      </a:lnTo>
                      <a:lnTo>
                        <a:pt x="1576" y="460"/>
                      </a:lnTo>
                      <a:lnTo>
                        <a:pt x="1557" y="502"/>
                      </a:lnTo>
                      <a:lnTo>
                        <a:pt x="1534" y="549"/>
                      </a:lnTo>
                      <a:lnTo>
                        <a:pt x="1505" y="602"/>
                      </a:lnTo>
                      <a:lnTo>
                        <a:pt x="1472" y="658"/>
                      </a:lnTo>
                      <a:lnTo>
                        <a:pt x="1434" y="719"/>
                      </a:lnTo>
                      <a:lnTo>
                        <a:pt x="1390" y="783"/>
                      </a:lnTo>
                      <a:lnTo>
                        <a:pt x="1342" y="850"/>
                      </a:lnTo>
                      <a:lnTo>
                        <a:pt x="1288" y="919"/>
                      </a:lnTo>
                      <a:lnTo>
                        <a:pt x="1227" y="988"/>
                      </a:lnTo>
                      <a:lnTo>
                        <a:pt x="1161" y="1057"/>
                      </a:lnTo>
                      <a:lnTo>
                        <a:pt x="1088" y="1126"/>
                      </a:lnTo>
                      <a:lnTo>
                        <a:pt x="1010" y="1195"/>
                      </a:lnTo>
                      <a:lnTo>
                        <a:pt x="923" y="1261"/>
                      </a:lnTo>
                      <a:lnTo>
                        <a:pt x="831" y="1324"/>
                      </a:lnTo>
                      <a:lnTo>
                        <a:pt x="733" y="1385"/>
                      </a:lnTo>
                      <a:lnTo>
                        <a:pt x="626" y="1441"/>
                      </a:lnTo>
                      <a:lnTo>
                        <a:pt x="513" y="1493"/>
                      </a:lnTo>
                      <a:lnTo>
                        <a:pt x="392" y="1537"/>
                      </a:lnTo>
                      <a:lnTo>
                        <a:pt x="319" y="1558"/>
                      </a:lnTo>
                      <a:lnTo>
                        <a:pt x="0" y="664"/>
                      </a:lnTo>
                      <a:lnTo>
                        <a:pt x="100" y="610"/>
                      </a:lnTo>
                      <a:lnTo>
                        <a:pt x="194" y="552"/>
                      </a:lnTo>
                      <a:lnTo>
                        <a:pt x="281" y="491"/>
                      </a:lnTo>
                      <a:lnTo>
                        <a:pt x="361" y="428"/>
                      </a:lnTo>
                      <a:lnTo>
                        <a:pt x="434" y="366"/>
                      </a:lnTo>
                      <a:lnTo>
                        <a:pt x="499" y="303"/>
                      </a:lnTo>
                      <a:lnTo>
                        <a:pt x="559" y="243"/>
                      </a:lnTo>
                      <a:lnTo>
                        <a:pt x="613" y="184"/>
                      </a:lnTo>
                      <a:lnTo>
                        <a:pt x="659" y="130"/>
                      </a:lnTo>
                      <a:lnTo>
                        <a:pt x="697" y="80"/>
                      </a:lnTo>
                      <a:lnTo>
                        <a:pt x="730" y="3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8E7CC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2" name="Google Shape;192;p20"/>
                <p:cNvGrpSpPr/>
                <p:nvPr/>
              </p:nvGrpSpPr>
              <p:grpSpPr>
                <a:xfrm>
                  <a:off x="3358305" y="4902996"/>
                  <a:ext cx="1309500" cy="870900"/>
                  <a:chOff x="3127078" y="1902296"/>
                  <a:chExt cx="1309500" cy="870900"/>
                </a:xfrm>
              </p:grpSpPr>
              <p:sp>
                <p:nvSpPr>
                  <p:cNvPr id="193" name="Google Shape;193;p20"/>
                  <p:cNvSpPr txBox="1"/>
                  <p:nvPr/>
                </p:nvSpPr>
                <p:spPr>
                  <a:xfrm rot="1082605">
                    <a:off x="3177929" y="2076612"/>
                    <a:ext cx="1207797" cy="52226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" sz="13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Culture et loisirs</a:t>
                    </a:r>
                    <a:endParaRPr sz="1300"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194" name="Google Shape;194;p20"/>
                  <p:cNvCxnSpPr/>
                  <p:nvPr/>
                </p:nvCxnSpPr>
                <p:spPr>
                  <a:xfrm rot="1065453">
                    <a:off x="3387221" y="2130870"/>
                    <a:ext cx="914784" cy="14552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195" name="Google Shape;195;p20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2232500" y="4002463"/>
                <a:ext cx="302225" cy="3022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6" name="Google Shape;196;p20"/>
            <p:cNvGrpSpPr/>
            <p:nvPr/>
          </p:nvGrpSpPr>
          <p:grpSpPr>
            <a:xfrm>
              <a:off x="4517418" y="2509533"/>
              <a:ext cx="1400394" cy="1419125"/>
              <a:chOff x="832106" y="2366166"/>
              <a:chExt cx="1400394" cy="1516483"/>
            </a:xfrm>
          </p:grpSpPr>
          <p:grpSp>
            <p:nvGrpSpPr>
              <p:cNvPr id="197" name="Google Shape;197;p20"/>
              <p:cNvGrpSpPr/>
              <p:nvPr/>
            </p:nvGrpSpPr>
            <p:grpSpPr>
              <a:xfrm>
                <a:off x="832106" y="2366166"/>
                <a:ext cx="1400394" cy="1516483"/>
                <a:chOff x="2429967" y="2736730"/>
                <a:chExt cx="1790556" cy="1972789"/>
              </a:xfrm>
            </p:grpSpPr>
            <p:sp>
              <p:nvSpPr>
                <p:cNvPr id="198" name="Google Shape;198;p20"/>
                <p:cNvSpPr/>
                <p:nvPr/>
              </p:nvSpPr>
              <p:spPr>
                <a:xfrm flipH="1">
                  <a:off x="2429967" y="2736730"/>
                  <a:ext cx="1790556" cy="1972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" h="1729" extrusionOk="0">
                      <a:moveTo>
                        <a:pt x="1163" y="0"/>
                      </a:moveTo>
                      <a:lnTo>
                        <a:pt x="1547" y="913"/>
                      </a:lnTo>
                      <a:lnTo>
                        <a:pt x="1133" y="1664"/>
                      </a:lnTo>
                      <a:lnTo>
                        <a:pt x="1094" y="1729"/>
                      </a:lnTo>
                      <a:lnTo>
                        <a:pt x="233" y="1338"/>
                      </a:lnTo>
                      <a:lnTo>
                        <a:pt x="85" y="1270"/>
                      </a:lnTo>
                      <a:lnTo>
                        <a:pt x="114" y="1157"/>
                      </a:lnTo>
                      <a:lnTo>
                        <a:pt x="135" y="1044"/>
                      </a:lnTo>
                      <a:lnTo>
                        <a:pt x="146" y="931"/>
                      </a:lnTo>
                      <a:lnTo>
                        <a:pt x="0" y="823"/>
                      </a:lnTo>
                      <a:lnTo>
                        <a:pt x="152" y="733"/>
                      </a:lnTo>
                      <a:lnTo>
                        <a:pt x="150" y="670"/>
                      </a:lnTo>
                      <a:lnTo>
                        <a:pt x="148" y="610"/>
                      </a:lnTo>
                      <a:lnTo>
                        <a:pt x="144" y="556"/>
                      </a:lnTo>
                      <a:lnTo>
                        <a:pt x="141" y="508"/>
                      </a:lnTo>
                      <a:lnTo>
                        <a:pt x="135" y="468"/>
                      </a:lnTo>
                      <a:lnTo>
                        <a:pt x="131" y="436"/>
                      </a:lnTo>
                      <a:lnTo>
                        <a:pt x="129" y="411"/>
                      </a:lnTo>
                      <a:lnTo>
                        <a:pt x="125" y="395"/>
                      </a:lnTo>
                      <a:lnTo>
                        <a:pt x="125" y="390"/>
                      </a:lnTo>
                      <a:lnTo>
                        <a:pt x="283" y="332"/>
                      </a:lnTo>
                      <a:lnTo>
                        <a:pt x="1157" y="2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0C426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199;p20"/>
                <p:cNvSpPr/>
                <p:nvPr/>
              </p:nvSpPr>
              <p:spPr>
                <a:xfrm flipH="1">
                  <a:off x="2689236" y="2739012"/>
                  <a:ext cx="1261604" cy="197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727" extrusionOk="0">
                      <a:moveTo>
                        <a:pt x="924" y="0"/>
                      </a:moveTo>
                      <a:lnTo>
                        <a:pt x="938" y="31"/>
                      </a:lnTo>
                      <a:lnTo>
                        <a:pt x="953" y="71"/>
                      </a:lnTo>
                      <a:lnTo>
                        <a:pt x="972" y="119"/>
                      </a:lnTo>
                      <a:lnTo>
                        <a:pt x="992" y="178"/>
                      </a:lnTo>
                      <a:lnTo>
                        <a:pt x="1011" y="245"/>
                      </a:lnTo>
                      <a:lnTo>
                        <a:pt x="1032" y="320"/>
                      </a:lnTo>
                      <a:lnTo>
                        <a:pt x="1049" y="401"/>
                      </a:lnTo>
                      <a:lnTo>
                        <a:pt x="1065" y="491"/>
                      </a:lnTo>
                      <a:lnTo>
                        <a:pt x="1078" y="587"/>
                      </a:lnTo>
                      <a:lnTo>
                        <a:pt x="1086" y="689"/>
                      </a:lnTo>
                      <a:lnTo>
                        <a:pt x="1090" y="796"/>
                      </a:lnTo>
                      <a:lnTo>
                        <a:pt x="1088" y="910"/>
                      </a:lnTo>
                      <a:lnTo>
                        <a:pt x="1078" y="1027"/>
                      </a:lnTo>
                      <a:lnTo>
                        <a:pt x="1061" y="1147"/>
                      </a:lnTo>
                      <a:lnTo>
                        <a:pt x="1036" y="1272"/>
                      </a:lnTo>
                      <a:lnTo>
                        <a:pt x="1001" y="1399"/>
                      </a:lnTo>
                      <a:lnTo>
                        <a:pt x="955" y="1529"/>
                      </a:lnTo>
                      <a:lnTo>
                        <a:pt x="900" y="1662"/>
                      </a:lnTo>
                      <a:lnTo>
                        <a:pt x="861" y="1727"/>
                      </a:lnTo>
                      <a:lnTo>
                        <a:pt x="0" y="1336"/>
                      </a:lnTo>
                      <a:lnTo>
                        <a:pt x="32" y="1215"/>
                      </a:lnTo>
                      <a:lnTo>
                        <a:pt x="57" y="1098"/>
                      </a:lnTo>
                      <a:lnTo>
                        <a:pt x="74" y="984"/>
                      </a:lnTo>
                      <a:lnTo>
                        <a:pt x="84" y="875"/>
                      </a:lnTo>
                      <a:lnTo>
                        <a:pt x="88" y="773"/>
                      </a:lnTo>
                      <a:lnTo>
                        <a:pt x="88" y="677"/>
                      </a:lnTo>
                      <a:lnTo>
                        <a:pt x="84" y="589"/>
                      </a:lnTo>
                      <a:lnTo>
                        <a:pt x="76" y="508"/>
                      </a:lnTo>
                      <a:lnTo>
                        <a:pt x="67" y="437"/>
                      </a:lnTo>
                      <a:lnTo>
                        <a:pt x="57" y="378"/>
                      </a:lnTo>
                      <a:lnTo>
                        <a:pt x="50" y="330"/>
                      </a:lnTo>
                      <a:lnTo>
                        <a:pt x="924" y="0"/>
                      </a:lnTo>
                      <a:close/>
                    </a:path>
                  </a:pathLst>
                </a:custGeom>
                <a:solidFill>
                  <a:srgbClr val="289BE6">
                    <a:alpha val="4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0" name="Google Shape;200;p20"/>
                <p:cNvGrpSpPr/>
                <p:nvPr/>
              </p:nvGrpSpPr>
              <p:grpSpPr>
                <a:xfrm>
                  <a:off x="2619513" y="3597549"/>
                  <a:ext cx="1331400" cy="523200"/>
                  <a:chOff x="3102989" y="2021001"/>
                  <a:chExt cx="1331400" cy="523200"/>
                </a:xfrm>
              </p:grpSpPr>
              <p:sp>
                <p:nvSpPr>
                  <p:cNvPr id="201" name="Google Shape;201;p20"/>
                  <p:cNvSpPr txBox="1"/>
                  <p:nvPr/>
                </p:nvSpPr>
                <p:spPr>
                  <a:xfrm>
                    <a:off x="3102989" y="2021001"/>
                    <a:ext cx="1331400" cy="523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" sz="12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Participation citoyenne et emploi</a:t>
                    </a:r>
                    <a:endParaRPr sz="1200"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202" name="Google Shape;202;p20"/>
                  <p:cNvCxnSpPr/>
                  <p:nvPr/>
                </p:nvCxnSpPr>
                <p:spPr>
                  <a:xfrm>
                    <a:off x="3321105" y="2031514"/>
                    <a:ext cx="895200" cy="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203" name="Google Shape;203;p20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1313850" y="2562575"/>
                <a:ext cx="428750" cy="4287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4" name="Google Shape;204;p20"/>
            <p:cNvGrpSpPr/>
            <p:nvPr/>
          </p:nvGrpSpPr>
          <p:grpSpPr>
            <a:xfrm>
              <a:off x="6547043" y="962649"/>
              <a:ext cx="1767416" cy="1816024"/>
              <a:chOff x="3825725" y="1153150"/>
              <a:chExt cx="1733100" cy="1816024"/>
            </a:xfrm>
          </p:grpSpPr>
          <p:sp>
            <p:nvSpPr>
              <p:cNvPr id="205" name="Google Shape;205;p20"/>
              <p:cNvSpPr/>
              <p:nvPr/>
            </p:nvSpPr>
            <p:spPr>
              <a:xfrm rot="-2910285" flipH="1">
                <a:off x="4064561" y="1432832"/>
                <a:ext cx="1255428" cy="1256661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1662" extrusionOk="0">
                    <a:moveTo>
                      <a:pt x="1165" y="0"/>
                    </a:moveTo>
                    <a:lnTo>
                      <a:pt x="1169" y="6"/>
                    </a:lnTo>
                    <a:lnTo>
                      <a:pt x="1560" y="856"/>
                    </a:lnTo>
                    <a:lnTo>
                      <a:pt x="1631" y="1008"/>
                    </a:lnTo>
                    <a:lnTo>
                      <a:pt x="1627" y="1011"/>
                    </a:lnTo>
                    <a:lnTo>
                      <a:pt x="1614" y="1021"/>
                    </a:lnTo>
                    <a:lnTo>
                      <a:pt x="1595" y="1035"/>
                    </a:lnTo>
                    <a:lnTo>
                      <a:pt x="1570" y="1056"/>
                    </a:lnTo>
                    <a:lnTo>
                      <a:pt x="1537" y="1082"/>
                    </a:lnTo>
                    <a:lnTo>
                      <a:pt x="1501" y="1113"/>
                    </a:lnTo>
                    <a:lnTo>
                      <a:pt x="1460" y="1148"/>
                    </a:lnTo>
                    <a:lnTo>
                      <a:pt x="1416" y="1188"/>
                    </a:lnTo>
                    <a:lnTo>
                      <a:pt x="1370" y="1234"/>
                    </a:lnTo>
                    <a:lnTo>
                      <a:pt x="1416" y="1405"/>
                    </a:lnTo>
                    <a:lnTo>
                      <a:pt x="1238" y="1378"/>
                    </a:lnTo>
                    <a:lnTo>
                      <a:pt x="1167" y="1466"/>
                    </a:lnTo>
                    <a:lnTo>
                      <a:pt x="1102" y="1562"/>
                    </a:lnTo>
                    <a:lnTo>
                      <a:pt x="1042" y="1662"/>
                    </a:lnTo>
                    <a:lnTo>
                      <a:pt x="891" y="1606"/>
                    </a:lnTo>
                    <a:lnTo>
                      <a:pt x="0" y="1280"/>
                    </a:lnTo>
                    <a:lnTo>
                      <a:pt x="21" y="1207"/>
                    </a:lnTo>
                    <a:lnTo>
                      <a:pt x="252" y="382"/>
                    </a:lnTo>
                    <a:lnTo>
                      <a:pt x="1165" y="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20"/>
              <p:cNvSpPr/>
              <p:nvPr/>
            </p:nvSpPr>
            <p:spPr>
              <a:xfrm rot="-2951884" flipH="1">
                <a:off x="4097305" y="1423183"/>
                <a:ext cx="1201454" cy="1209094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00" extrusionOk="0">
                    <a:moveTo>
                      <a:pt x="1169" y="0"/>
                    </a:moveTo>
                    <a:lnTo>
                      <a:pt x="1560" y="850"/>
                    </a:lnTo>
                    <a:lnTo>
                      <a:pt x="1524" y="875"/>
                    </a:lnTo>
                    <a:lnTo>
                      <a:pt x="1480" y="908"/>
                    </a:lnTo>
                    <a:lnTo>
                      <a:pt x="1430" y="946"/>
                    </a:lnTo>
                    <a:lnTo>
                      <a:pt x="1376" y="992"/>
                    </a:lnTo>
                    <a:lnTo>
                      <a:pt x="1317" y="1044"/>
                    </a:lnTo>
                    <a:lnTo>
                      <a:pt x="1255" y="1103"/>
                    </a:lnTo>
                    <a:lnTo>
                      <a:pt x="1194" y="1169"/>
                    </a:lnTo>
                    <a:lnTo>
                      <a:pt x="1130" y="1242"/>
                    </a:lnTo>
                    <a:lnTo>
                      <a:pt x="1067" y="1320"/>
                    </a:lnTo>
                    <a:lnTo>
                      <a:pt x="1006" y="1407"/>
                    </a:lnTo>
                    <a:lnTo>
                      <a:pt x="946" y="1501"/>
                    </a:lnTo>
                    <a:lnTo>
                      <a:pt x="891" y="1600"/>
                    </a:lnTo>
                    <a:lnTo>
                      <a:pt x="0" y="1274"/>
                    </a:lnTo>
                    <a:lnTo>
                      <a:pt x="21" y="1201"/>
                    </a:lnTo>
                    <a:lnTo>
                      <a:pt x="67" y="1080"/>
                    </a:lnTo>
                    <a:lnTo>
                      <a:pt x="119" y="967"/>
                    </a:lnTo>
                    <a:lnTo>
                      <a:pt x="177" y="862"/>
                    </a:lnTo>
                    <a:lnTo>
                      <a:pt x="238" y="764"/>
                    </a:lnTo>
                    <a:lnTo>
                      <a:pt x="302" y="672"/>
                    </a:lnTo>
                    <a:lnTo>
                      <a:pt x="369" y="587"/>
                    </a:lnTo>
                    <a:lnTo>
                      <a:pt x="438" y="508"/>
                    </a:lnTo>
                    <a:lnTo>
                      <a:pt x="507" y="437"/>
                    </a:lnTo>
                    <a:lnTo>
                      <a:pt x="578" y="370"/>
                    </a:lnTo>
                    <a:lnTo>
                      <a:pt x="647" y="311"/>
                    </a:lnTo>
                    <a:lnTo>
                      <a:pt x="716" y="257"/>
                    </a:lnTo>
                    <a:lnTo>
                      <a:pt x="783" y="209"/>
                    </a:lnTo>
                    <a:lnTo>
                      <a:pt x="848" y="167"/>
                    </a:lnTo>
                    <a:lnTo>
                      <a:pt x="910" y="128"/>
                    </a:lnTo>
                    <a:lnTo>
                      <a:pt x="965" y="96"/>
                    </a:lnTo>
                    <a:lnTo>
                      <a:pt x="1019" y="69"/>
                    </a:lnTo>
                    <a:lnTo>
                      <a:pt x="1065" y="44"/>
                    </a:lnTo>
                    <a:lnTo>
                      <a:pt x="1107" y="27"/>
                    </a:lnTo>
                    <a:lnTo>
                      <a:pt x="1142" y="11"/>
                    </a:lnTo>
                    <a:lnTo>
                      <a:pt x="116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7" name="Google Shape;207;p20"/>
              <p:cNvGrpSpPr/>
              <p:nvPr/>
            </p:nvGrpSpPr>
            <p:grpSpPr>
              <a:xfrm>
                <a:off x="4202377" y="1917982"/>
                <a:ext cx="991204" cy="454589"/>
                <a:chOff x="3012714" y="2025219"/>
                <a:chExt cx="1529400" cy="669300"/>
              </a:xfrm>
            </p:grpSpPr>
            <p:sp>
              <p:nvSpPr>
                <p:cNvPr id="208" name="Google Shape;208;p20"/>
                <p:cNvSpPr txBox="1"/>
                <p:nvPr/>
              </p:nvSpPr>
              <p:spPr>
                <a:xfrm>
                  <a:off x="3012714" y="2025219"/>
                  <a:ext cx="1529400" cy="6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" sz="1200" b="1">
                      <a:solidFill>
                        <a:srgbClr val="FFFFFF"/>
                      </a:solidFill>
                      <a:latin typeface="Candara"/>
                      <a:ea typeface="Candara"/>
                      <a:cs typeface="Candara"/>
                      <a:sym typeface="Candara"/>
                    </a:rPr>
                    <a:t>Transports et mobilité</a:t>
                  </a:r>
                  <a:endParaRPr sz="1200">
                    <a:latin typeface="Candara"/>
                    <a:ea typeface="Candara"/>
                    <a:cs typeface="Candara"/>
                    <a:sym typeface="Candara"/>
                  </a:endParaRPr>
                </a:p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Candara"/>
                    <a:ea typeface="Candara"/>
                    <a:cs typeface="Candara"/>
                    <a:sym typeface="Candara"/>
                  </a:endParaRPr>
                </a:p>
              </p:txBody>
            </p:sp>
            <p:cxnSp>
              <p:nvCxnSpPr>
                <p:cNvPr id="209" name="Google Shape;209;p20"/>
                <p:cNvCxnSpPr/>
                <p:nvPr/>
              </p:nvCxnSpPr>
              <p:spPr>
                <a:xfrm>
                  <a:off x="3320908" y="2066378"/>
                  <a:ext cx="8952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pic>
            <p:nvPicPr>
              <p:cNvPr id="210" name="Google Shape;210;p20"/>
              <p:cNvPicPr preferRelativeResize="0"/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 rot="51724">
                <a:off x="4554273" y="1622542"/>
                <a:ext cx="284410" cy="2933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1" name="Google Shape;211;p20"/>
            <p:cNvGrpSpPr/>
            <p:nvPr/>
          </p:nvGrpSpPr>
          <p:grpSpPr>
            <a:xfrm>
              <a:off x="7936608" y="1223758"/>
              <a:ext cx="1767325" cy="1816012"/>
              <a:chOff x="5203120" y="1248012"/>
              <a:chExt cx="1711861" cy="1731349"/>
            </a:xfrm>
          </p:grpSpPr>
          <p:grpSp>
            <p:nvGrpSpPr>
              <p:cNvPr id="212" name="Google Shape;212;p20"/>
              <p:cNvGrpSpPr/>
              <p:nvPr/>
            </p:nvGrpSpPr>
            <p:grpSpPr>
              <a:xfrm rot="-1659710">
                <a:off x="5426135" y="1470073"/>
                <a:ext cx="1265831" cy="1287226"/>
                <a:chOff x="6080516" y="842668"/>
                <a:chExt cx="1887776" cy="1896342"/>
              </a:xfrm>
            </p:grpSpPr>
            <p:sp>
              <p:nvSpPr>
                <p:cNvPr id="213" name="Google Shape;213;p20"/>
                <p:cNvSpPr/>
                <p:nvPr/>
              </p:nvSpPr>
              <p:spPr>
                <a:xfrm flipH="1">
                  <a:off x="6080516" y="842668"/>
                  <a:ext cx="1887776" cy="1896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1" h="1662" extrusionOk="0">
                      <a:moveTo>
                        <a:pt x="1165" y="0"/>
                      </a:moveTo>
                      <a:lnTo>
                        <a:pt x="1169" y="6"/>
                      </a:lnTo>
                      <a:lnTo>
                        <a:pt x="1560" y="856"/>
                      </a:lnTo>
                      <a:lnTo>
                        <a:pt x="1631" y="1008"/>
                      </a:lnTo>
                      <a:lnTo>
                        <a:pt x="1627" y="1011"/>
                      </a:lnTo>
                      <a:lnTo>
                        <a:pt x="1614" y="1021"/>
                      </a:lnTo>
                      <a:lnTo>
                        <a:pt x="1595" y="1035"/>
                      </a:lnTo>
                      <a:lnTo>
                        <a:pt x="1570" y="1056"/>
                      </a:lnTo>
                      <a:lnTo>
                        <a:pt x="1537" y="1082"/>
                      </a:lnTo>
                      <a:lnTo>
                        <a:pt x="1501" y="1113"/>
                      </a:lnTo>
                      <a:lnTo>
                        <a:pt x="1460" y="1148"/>
                      </a:lnTo>
                      <a:lnTo>
                        <a:pt x="1416" y="1188"/>
                      </a:lnTo>
                      <a:lnTo>
                        <a:pt x="1370" y="1234"/>
                      </a:lnTo>
                      <a:lnTo>
                        <a:pt x="1416" y="1405"/>
                      </a:lnTo>
                      <a:lnTo>
                        <a:pt x="1238" y="1378"/>
                      </a:lnTo>
                      <a:lnTo>
                        <a:pt x="1167" y="1466"/>
                      </a:lnTo>
                      <a:lnTo>
                        <a:pt x="1102" y="1562"/>
                      </a:lnTo>
                      <a:lnTo>
                        <a:pt x="1042" y="1662"/>
                      </a:lnTo>
                      <a:lnTo>
                        <a:pt x="891" y="1606"/>
                      </a:lnTo>
                      <a:lnTo>
                        <a:pt x="0" y="1280"/>
                      </a:lnTo>
                      <a:lnTo>
                        <a:pt x="21" y="1207"/>
                      </a:lnTo>
                      <a:lnTo>
                        <a:pt x="252" y="382"/>
                      </a:lnTo>
                      <a:lnTo>
                        <a:pt x="1165" y="0"/>
                      </a:lnTo>
                      <a:close/>
                    </a:path>
                  </a:pathLst>
                </a:custGeom>
                <a:solidFill>
                  <a:srgbClr val="91A4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20"/>
                <p:cNvSpPr/>
                <p:nvPr/>
              </p:nvSpPr>
              <p:spPr>
                <a:xfrm flipH="1">
                  <a:off x="6162694" y="849514"/>
                  <a:ext cx="1805599" cy="182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" h="1600" extrusionOk="0">
                      <a:moveTo>
                        <a:pt x="1169" y="0"/>
                      </a:moveTo>
                      <a:lnTo>
                        <a:pt x="1560" y="850"/>
                      </a:lnTo>
                      <a:lnTo>
                        <a:pt x="1524" y="875"/>
                      </a:lnTo>
                      <a:lnTo>
                        <a:pt x="1480" y="908"/>
                      </a:lnTo>
                      <a:lnTo>
                        <a:pt x="1430" y="946"/>
                      </a:lnTo>
                      <a:lnTo>
                        <a:pt x="1376" y="992"/>
                      </a:lnTo>
                      <a:lnTo>
                        <a:pt x="1317" y="1044"/>
                      </a:lnTo>
                      <a:lnTo>
                        <a:pt x="1255" y="1103"/>
                      </a:lnTo>
                      <a:lnTo>
                        <a:pt x="1194" y="1169"/>
                      </a:lnTo>
                      <a:lnTo>
                        <a:pt x="1130" y="1242"/>
                      </a:lnTo>
                      <a:lnTo>
                        <a:pt x="1067" y="1320"/>
                      </a:lnTo>
                      <a:lnTo>
                        <a:pt x="1006" y="1407"/>
                      </a:lnTo>
                      <a:lnTo>
                        <a:pt x="946" y="1501"/>
                      </a:lnTo>
                      <a:lnTo>
                        <a:pt x="891" y="1600"/>
                      </a:lnTo>
                      <a:lnTo>
                        <a:pt x="0" y="1274"/>
                      </a:lnTo>
                      <a:lnTo>
                        <a:pt x="21" y="1201"/>
                      </a:lnTo>
                      <a:lnTo>
                        <a:pt x="67" y="1080"/>
                      </a:lnTo>
                      <a:lnTo>
                        <a:pt x="119" y="967"/>
                      </a:lnTo>
                      <a:lnTo>
                        <a:pt x="177" y="862"/>
                      </a:lnTo>
                      <a:lnTo>
                        <a:pt x="238" y="764"/>
                      </a:lnTo>
                      <a:lnTo>
                        <a:pt x="302" y="672"/>
                      </a:lnTo>
                      <a:lnTo>
                        <a:pt x="369" y="587"/>
                      </a:lnTo>
                      <a:lnTo>
                        <a:pt x="438" y="508"/>
                      </a:lnTo>
                      <a:lnTo>
                        <a:pt x="507" y="437"/>
                      </a:lnTo>
                      <a:lnTo>
                        <a:pt x="578" y="370"/>
                      </a:lnTo>
                      <a:lnTo>
                        <a:pt x="647" y="311"/>
                      </a:lnTo>
                      <a:lnTo>
                        <a:pt x="716" y="257"/>
                      </a:lnTo>
                      <a:lnTo>
                        <a:pt x="783" y="209"/>
                      </a:lnTo>
                      <a:lnTo>
                        <a:pt x="848" y="167"/>
                      </a:lnTo>
                      <a:lnTo>
                        <a:pt x="910" y="128"/>
                      </a:lnTo>
                      <a:lnTo>
                        <a:pt x="965" y="96"/>
                      </a:lnTo>
                      <a:lnTo>
                        <a:pt x="1019" y="69"/>
                      </a:lnTo>
                      <a:lnTo>
                        <a:pt x="1065" y="44"/>
                      </a:lnTo>
                      <a:lnTo>
                        <a:pt x="1107" y="27"/>
                      </a:lnTo>
                      <a:lnTo>
                        <a:pt x="1142" y="11"/>
                      </a:lnTo>
                      <a:lnTo>
                        <a:pt x="1169" y="0"/>
                      </a:lnTo>
                      <a:close/>
                    </a:path>
                  </a:pathLst>
                </a:custGeom>
                <a:solidFill>
                  <a:srgbClr val="86ED00">
                    <a:alpha val="298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15" name="Google Shape;215;p20"/>
                <p:cNvGrpSpPr/>
                <p:nvPr/>
              </p:nvGrpSpPr>
              <p:grpSpPr>
                <a:xfrm>
                  <a:off x="6183576" y="1258414"/>
                  <a:ext cx="1722300" cy="1209600"/>
                  <a:chOff x="2944951" y="1604139"/>
                  <a:chExt cx="1722300" cy="1209600"/>
                </a:xfrm>
              </p:grpSpPr>
              <p:sp>
                <p:nvSpPr>
                  <p:cNvPr id="216" name="Google Shape;216;p20"/>
                  <p:cNvSpPr txBox="1"/>
                  <p:nvPr/>
                </p:nvSpPr>
                <p:spPr>
                  <a:xfrm rot="1615156">
                    <a:off x="2981445" y="1945486"/>
                    <a:ext cx="1649311" cy="52690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" sz="1200" b="1">
                        <a:solidFill>
                          <a:srgbClr val="FFFFFF"/>
                        </a:solidFill>
                        <a:latin typeface="Candara"/>
                        <a:ea typeface="Candara"/>
                        <a:cs typeface="Candara"/>
                        <a:sym typeface="Candara"/>
                      </a:rPr>
                      <a:t>Espaces extérieurs et bâtiments</a:t>
                    </a:r>
                    <a:endParaRPr sz="1200">
                      <a:latin typeface="Candara"/>
                      <a:ea typeface="Candara"/>
                      <a:cs typeface="Candara"/>
                      <a:sym typeface="Candara"/>
                    </a:endParaRPr>
                  </a:p>
                </p:txBody>
              </p:sp>
              <p:cxnSp>
                <p:nvCxnSpPr>
                  <p:cNvPr id="217" name="Google Shape;217;p20"/>
                  <p:cNvCxnSpPr/>
                  <p:nvPr/>
                </p:nvCxnSpPr>
                <p:spPr>
                  <a:xfrm rot="-9161468" flipH="1">
                    <a:off x="3452237" y="2015033"/>
                    <a:ext cx="847452" cy="510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  <p:pic>
            <p:nvPicPr>
              <p:cNvPr id="218" name="Google Shape;218;p20"/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5947191" y="1649550"/>
                <a:ext cx="256707" cy="3189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1"/>
          <p:cNvSpPr/>
          <p:nvPr/>
        </p:nvSpPr>
        <p:spPr>
          <a:xfrm>
            <a:off x="3652575" y="1444400"/>
            <a:ext cx="5487900" cy="36933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21"/>
          <p:cNvSpPr txBox="1"/>
          <p:nvPr/>
        </p:nvSpPr>
        <p:spPr>
          <a:xfrm>
            <a:off x="7060575" y="2677925"/>
            <a:ext cx="1698000" cy="17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Problématique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La ville de Tours répond-elle à ce jour aux conditions d’adhésion du Réseau Francophone des Villes Amies des Aînés ?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3652575" y="-6550"/>
            <a:ext cx="5487900" cy="14481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226" name="Google Shape;226;p21"/>
          <p:cNvSpPr txBox="1"/>
          <p:nvPr/>
        </p:nvSpPr>
        <p:spPr>
          <a:xfrm>
            <a:off x="4431575" y="2677925"/>
            <a:ext cx="2106300" cy="17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Problématique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Existe-t-il une corrélation entre les recherches académiques sur l’intégration des personnes âgées dans la ville, antérieures au réseau Villes Amies des Aînés, et les thématiques dégagées par ce réseau ?</a:t>
            </a:r>
            <a:endParaRPr sz="1000">
              <a:solidFill>
                <a:srgbClr val="33333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>
            <a:off x="4050575" y="564350"/>
            <a:ext cx="4946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se basant sur les démarches des Villes Amies des Aînés</a:t>
            </a:r>
            <a:endParaRPr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4050576" y="314300"/>
            <a:ext cx="4946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1 sujet - 2 études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7060575" y="3934025"/>
            <a:ext cx="16035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Hypothèse</a:t>
            </a:r>
            <a:endParaRPr sz="10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La politique de la ville de Tours s’inscrit dans les thématiques identifiées par le RFVAA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4431575" y="4315025"/>
            <a:ext cx="15051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Hypothèse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Il existe une corrélation</a:t>
            </a: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1" name="Google Shape;231;p21"/>
          <p:cNvSpPr/>
          <p:nvPr/>
        </p:nvSpPr>
        <p:spPr>
          <a:xfrm>
            <a:off x="0" y="0"/>
            <a:ext cx="3669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21"/>
          <p:cNvPicPr preferRelativeResize="0"/>
          <p:nvPr/>
        </p:nvPicPr>
        <p:blipFill rotWithShape="1">
          <a:blip r:embed="rId3">
            <a:alphaModFix/>
          </a:blip>
          <a:srcRect l="16808" r="35615"/>
          <a:stretch/>
        </p:blipFill>
        <p:spPr>
          <a:xfrm>
            <a:off x="0" y="0"/>
            <a:ext cx="3680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1"/>
          <p:cNvSpPr/>
          <p:nvPr/>
        </p:nvSpPr>
        <p:spPr>
          <a:xfrm>
            <a:off x="108750" y="150050"/>
            <a:ext cx="8926500" cy="49068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" name="Google Shape;234;p21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5969975" y="1608825"/>
            <a:ext cx="803100" cy="2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RFVAA</a:t>
            </a:r>
            <a:endParaRPr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33333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4431575" y="2144525"/>
            <a:ext cx="14202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Côté recherche</a:t>
            </a:r>
            <a:endParaRPr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7060575" y="2146075"/>
            <a:ext cx="13803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Indie Flower"/>
                <a:ea typeface="Indie Flower"/>
                <a:cs typeface="Indie Flower"/>
                <a:sym typeface="Indie Flower"/>
              </a:rPr>
              <a:t>Cas de Tours</a:t>
            </a:r>
            <a:endParaRPr>
              <a:solidFill>
                <a:srgbClr val="33333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cxnSp>
        <p:nvCxnSpPr>
          <p:cNvPr id="238" name="Google Shape;238;p21"/>
          <p:cNvCxnSpPr>
            <a:stCxn id="235" idx="1"/>
            <a:endCxn id="236" idx="0"/>
          </p:cNvCxnSpPr>
          <p:nvPr/>
        </p:nvCxnSpPr>
        <p:spPr>
          <a:xfrm flipH="1">
            <a:off x="5141675" y="1728975"/>
            <a:ext cx="828300" cy="415500"/>
          </a:xfrm>
          <a:prstGeom prst="straightConnector1">
            <a:avLst/>
          </a:prstGeom>
          <a:noFill/>
          <a:ln w="19050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9" name="Google Shape;239;p21"/>
          <p:cNvCxnSpPr>
            <a:stCxn id="235" idx="3"/>
            <a:endCxn id="237" idx="0"/>
          </p:cNvCxnSpPr>
          <p:nvPr/>
        </p:nvCxnSpPr>
        <p:spPr>
          <a:xfrm>
            <a:off x="6773075" y="1728975"/>
            <a:ext cx="977700" cy="417000"/>
          </a:xfrm>
          <a:prstGeom prst="straightConnector1">
            <a:avLst/>
          </a:prstGeom>
          <a:noFill/>
          <a:ln w="19050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0" name="Google Shape;240;p21"/>
          <p:cNvCxnSpPr/>
          <p:nvPr/>
        </p:nvCxnSpPr>
        <p:spPr>
          <a:xfrm>
            <a:off x="4971775" y="2458475"/>
            <a:ext cx="8700" cy="240300"/>
          </a:xfrm>
          <a:prstGeom prst="straightConnector1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1" name="Google Shape;241;p21"/>
          <p:cNvCxnSpPr/>
          <p:nvPr/>
        </p:nvCxnSpPr>
        <p:spPr>
          <a:xfrm>
            <a:off x="7681975" y="2458475"/>
            <a:ext cx="8700" cy="240300"/>
          </a:xfrm>
          <a:prstGeom prst="straightConnector1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2" name="Google Shape;242;p21"/>
          <p:cNvCxnSpPr/>
          <p:nvPr/>
        </p:nvCxnSpPr>
        <p:spPr>
          <a:xfrm>
            <a:off x="4971775" y="4134875"/>
            <a:ext cx="8700" cy="240300"/>
          </a:xfrm>
          <a:prstGeom prst="straightConnector1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3" name="Google Shape;243;p21"/>
          <p:cNvCxnSpPr/>
          <p:nvPr/>
        </p:nvCxnSpPr>
        <p:spPr>
          <a:xfrm>
            <a:off x="7681975" y="3753875"/>
            <a:ext cx="8700" cy="240300"/>
          </a:xfrm>
          <a:prstGeom prst="straightConnector1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/>
          <p:nvPr/>
        </p:nvSpPr>
        <p:spPr>
          <a:xfrm>
            <a:off x="108750" y="86700"/>
            <a:ext cx="8926500" cy="49701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2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22"/>
          <p:cNvSpPr txBox="1"/>
          <p:nvPr/>
        </p:nvSpPr>
        <p:spPr>
          <a:xfrm>
            <a:off x="387951" y="3262250"/>
            <a:ext cx="9184200" cy="1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b="1">
                <a:solidFill>
                  <a:srgbClr val="F9BA48"/>
                </a:solidFill>
                <a:latin typeface="Arial Black"/>
                <a:ea typeface="Arial Black"/>
                <a:cs typeface="Arial Black"/>
                <a:sym typeface="Arial Black"/>
              </a:rPr>
              <a:t>Côté recherche</a:t>
            </a:r>
            <a:endParaRPr sz="4800" b="1">
              <a:solidFill>
                <a:srgbClr val="F9BA48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Projet de Morgane Girardin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3523075" y="375600"/>
            <a:ext cx="5390100" cy="8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800" b="1" i="1">
                <a:solidFill>
                  <a:srgbClr val="F9BA48"/>
                </a:solidFill>
                <a:highlight>
                  <a:srgbClr val="333333"/>
                </a:highlight>
                <a:latin typeface="Calibri"/>
                <a:ea typeface="Calibri"/>
                <a:cs typeface="Calibri"/>
                <a:sym typeface="Calibri"/>
              </a:rPr>
              <a:t>Existe-t-il une corrélation entre les recherches académiques sur l’intégration des personnes âgées dans la ville, antérieures au réseau Villes Amies des Aînés, et les thématiques dégagées par ce réseau ? </a:t>
            </a:r>
            <a:endParaRPr sz="1800" b="1" i="1">
              <a:solidFill>
                <a:srgbClr val="F9BA48"/>
              </a:solidFill>
              <a:highlight>
                <a:srgbClr val="333333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2"/>
          <p:cNvSpPr txBox="1"/>
          <p:nvPr/>
        </p:nvSpPr>
        <p:spPr>
          <a:xfrm>
            <a:off x="2567983" y="453140"/>
            <a:ext cx="1374300" cy="5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0" b="1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“</a:t>
            </a:r>
            <a:endParaRPr sz="7000" b="1" baseline="-25000">
              <a:solidFill>
                <a:srgbClr val="3333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53" name="Google Shape;253;p22"/>
          <p:cNvSpPr txBox="1"/>
          <p:nvPr/>
        </p:nvSpPr>
        <p:spPr>
          <a:xfrm rot="10800000">
            <a:off x="8124959" y="1158990"/>
            <a:ext cx="1374300" cy="5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0" b="1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“</a:t>
            </a:r>
            <a:endParaRPr sz="7000" b="1" baseline="-25000">
              <a:solidFill>
                <a:srgbClr val="3333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254" name="Google Shape;254;p22"/>
          <p:cNvPicPr preferRelativeResize="0"/>
          <p:nvPr/>
        </p:nvPicPr>
        <p:blipFill rotWithShape="1">
          <a:blip r:embed="rId3">
            <a:alphaModFix/>
          </a:blip>
          <a:srcRect t="11743" b="11751"/>
          <a:stretch/>
        </p:blipFill>
        <p:spPr>
          <a:xfrm>
            <a:off x="261550" y="86700"/>
            <a:ext cx="2516700" cy="2469600"/>
          </a:xfrm>
          <a:prstGeom prst="ellipse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/>
          <p:nvPr/>
        </p:nvSpPr>
        <p:spPr>
          <a:xfrm>
            <a:off x="0" y="0"/>
            <a:ext cx="4572000" cy="25719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3"/>
          <p:cNvSpPr/>
          <p:nvPr/>
        </p:nvSpPr>
        <p:spPr>
          <a:xfrm>
            <a:off x="4572000" y="2571750"/>
            <a:ext cx="4572000" cy="2571900"/>
          </a:xfrm>
          <a:prstGeom prst="rect">
            <a:avLst/>
          </a:prstGeom>
          <a:solidFill>
            <a:srgbClr val="F9B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3"/>
          <p:cNvSpPr/>
          <p:nvPr/>
        </p:nvSpPr>
        <p:spPr>
          <a:xfrm>
            <a:off x="4572000" y="2571750"/>
            <a:ext cx="4572000" cy="257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3"/>
          <p:cNvSpPr/>
          <p:nvPr/>
        </p:nvSpPr>
        <p:spPr>
          <a:xfrm>
            <a:off x="4875" y="-4425"/>
            <a:ext cx="4572000" cy="257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3"/>
          <p:cNvSpPr txBox="1"/>
          <p:nvPr/>
        </p:nvSpPr>
        <p:spPr>
          <a:xfrm>
            <a:off x="108750" y="71375"/>
            <a:ext cx="3566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Méthodologie</a:t>
            </a:r>
            <a:endParaRPr sz="3600" b="1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23"/>
          <p:cNvSpPr txBox="1"/>
          <p:nvPr/>
        </p:nvSpPr>
        <p:spPr>
          <a:xfrm>
            <a:off x="159300" y="936000"/>
            <a:ext cx="4253400" cy="13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3333"/>
                </a:solidFill>
                <a:latin typeface="Roboto Light"/>
                <a:ea typeface="Roboto Light"/>
                <a:cs typeface="Roboto Light"/>
                <a:sym typeface="Roboto Light"/>
              </a:rPr>
              <a:t>Lectures d’articles de recherches académiques précédant la création du réseau VADA</a:t>
            </a:r>
            <a:endParaRPr sz="1200">
              <a:solidFill>
                <a:srgbClr val="333333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Les annales de la recherche urbaine - n°100 :</a:t>
            </a:r>
            <a:endParaRPr b="1">
              <a:solidFill>
                <a:srgbClr val="F9BA48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 i="1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L’avancée en âge dans la ville </a:t>
            </a:r>
            <a:r>
              <a:rPr lang="fr" b="1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sortie en 2006</a:t>
            </a:r>
            <a:endParaRPr b="1">
              <a:solidFill>
                <a:srgbClr val="F9BA48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434343"/>
                </a:solidFill>
                <a:latin typeface="Roboto Light"/>
                <a:ea typeface="Roboto Light"/>
                <a:cs typeface="Roboto Light"/>
                <a:sym typeface="Roboto Light"/>
              </a:rPr>
              <a:t>➜  un recueil d’articles traitant du sujet d’étude</a:t>
            </a:r>
            <a:endParaRPr sz="1200">
              <a:solidFill>
                <a:srgbClr val="33333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108750" y="71375"/>
            <a:ext cx="8926500" cy="49851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4343800" y="1096400"/>
            <a:ext cx="8157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9BA48"/>
                </a:solidFill>
              </a:rPr>
              <a:t>&gt;</a:t>
            </a:r>
            <a:endParaRPr sz="6000" b="1">
              <a:solidFill>
                <a:srgbClr val="F9BA48"/>
              </a:solidFill>
            </a:endParaRPr>
          </a:p>
        </p:txBody>
      </p:sp>
      <p:sp>
        <p:nvSpPr>
          <p:cNvPr id="268" name="Google Shape;268;p23"/>
          <p:cNvSpPr txBox="1"/>
          <p:nvPr/>
        </p:nvSpPr>
        <p:spPr>
          <a:xfrm rot="5400000">
            <a:off x="6650400" y="2253000"/>
            <a:ext cx="8157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9BA48"/>
                </a:solidFill>
              </a:rPr>
              <a:t>&gt;</a:t>
            </a:r>
            <a:endParaRPr sz="6000" b="1">
              <a:solidFill>
                <a:srgbClr val="F9BA48"/>
              </a:solidFill>
            </a:endParaRPr>
          </a:p>
        </p:txBody>
      </p:sp>
      <p:sp>
        <p:nvSpPr>
          <p:cNvPr id="269" name="Google Shape;269;p23"/>
          <p:cNvSpPr txBox="1"/>
          <p:nvPr/>
        </p:nvSpPr>
        <p:spPr>
          <a:xfrm rot="10800000">
            <a:off x="4011750" y="3334300"/>
            <a:ext cx="8157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9BA48"/>
                </a:solidFill>
              </a:rPr>
              <a:t>&gt;</a:t>
            </a:r>
            <a:endParaRPr sz="6000" b="1">
              <a:solidFill>
                <a:srgbClr val="F9BA48"/>
              </a:solidFill>
            </a:endParaRPr>
          </a:p>
        </p:txBody>
      </p:sp>
      <p:sp>
        <p:nvSpPr>
          <p:cNvPr id="270" name="Google Shape;270;p23"/>
          <p:cNvSpPr txBox="1"/>
          <p:nvPr/>
        </p:nvSpPr>
        <p:spPr>
          <a:xfrm>
            <a:off x="4814400" y="936000"/>
            <a:ext cx="4253400" cy="13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Sélection de ceux qui étudient la question de la personne âgée en ville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fr" sz="1800">
                <a:solidFill>
                  <a:srgbClr val="F9BA48"/>
                </a:solidFill>
                <a:latin typeface="Indie Flower"/>
                <a:ea typeface="Indie Flower"/>
                <a:cs typeface="Indie Flower"/>
                <a:sym typeface="Indie Flower"/>
              </a:rPr>
              <a:t>17 articles sur les 21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1" name="Google Shape;271;p23"/>
          <p:cNvSpPr txBox="1"/>
          <p:nvPr/>
        </p:nvSpPr>
        <p:spPr>
          <a:xfrm>
            <a:off x="4814400" y="3077200"/>
            <a:ext cx="4253400" cy="13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Inventaire des thèmes abordés dans chaque article</a:t>
            </a: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accent1"/>
                </a:solidFill>
                <a:latin typeface="Indie Flower"/>
                <a:ea typeface="Indie Flower"/>
                <a:cs typeface="Indie Flower"/>
                <a:sym typeface="Indie Flower"/>
              </a:rPr>
              <a:t>La gérontocroissance urbaine </a:t>
            </a:r>
            <a:endParaRPr sz="1600">
              <a:solidFill>
                <a:schemeClr val="accent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accent1"/>
                </a:solidFill>
                <a:latin typeface="Indie Flower"/>
                <a:ea typeface="Indie Flower"/>
                <a:cs typeface="Indie Flower"/>
                <a:sym typeface="Indie Flower"/>
              </a:rPr>
              <a:t>les personnes âgées en société </a:t>
            </a:r>
            <a:endParaRPr sz="1600">
              <a:solidFill>
                <a:schemeClr val="accent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accent1"/>
                </a:solidFill>
                <a:latin typeface="Indie Flower"/>
                <a:ea typeface="Indie Flower"/>
                <a:cs typeface="Indie Flower"/>
                <a:sym typeface="Indie Flower"/>
              </a:rPr>
              <a:t>l’évolution du statut de personnes âgées </a:t>
            </a:r>
            <a:endParaRPr sz="1600">
              <a:solidFill>
                <a:schemeClr val="accent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accent1"/>
                </a:solidFill>
                <a:latin typeface="Indie Flower"/>
                <a:ea typeface="Indie Flower"/>
                <a:cs typeface="Indie Flower"/>
                <a:sym typeface="Indie Flower"/>
              </a:rPr>
              <a:t>la culture de la retraite.</a:t>
            </a:r>
            <a:endParaRPr sz="1600">
              <a:solidFill>
                <a:schemeClr val="accent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159300" y="3169500"/>
            <a:ext cx="4253400" cy="13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Corrélation des articles avec les 8 thématiques du RFVAA</a:t>
            </a:r>
            <a:endParaRPr sz="1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73" name="Google Shape;27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5695">
            <a:off x="246028" y="3924882"/>
            <a:ext cx="336268" cy="37345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4" name="Google Shape;27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142" y="3898621"/>
            <a:ext cx="307259" cy="4259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5" name="Google Shape;27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2047" y="3909633"/>
            <a:ext cx="397331" cy="40395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6" name="Google Shape;27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52">
            <a:off x="1675402" y="3921507"/>
            <a:ext cx="481118" cy="38020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7" name="Google Shape;277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40045" y="3924477"/>
            <a:ext cx="331502" cy="3742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8" name="Google Shape;278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23706" y="3866998"/>
            <a:ext cx="476047" cy="4892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9" name="Google Shape;279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2307">
            <a:off x="3799477" y="3911680"/>
            <a:ext cx="332779" cy="3998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0" name="Google Shape;280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86900" y="3954866"/>
            <a:ext cx="476050" cy="345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"/>
          <p:cNvSpPr/>
          <p:nvPr/>
        </p:nvSpPr>
        <p:spPr>
          <a:xfrm>
            <a:off x="2319025" y="-79275"/>
            <a:ext cx="6948975" cy="5222971"/>
          </a:xfrm>
          <a:custGeom>
            <a:avLst/>
            <a:gdLst/>
            <a:ahLst/>
            <a:cxnLst/>
            <a:rect l="l" t="t" r="r" b="b"/>
            <a:pathLst>
              <a:path w="275098" h="206136" extrusionOk="0">
                <a:moveTo>
                  <a:pt x="16650" y="1189"/>
                </a:moveTo>
                <a:lnTo>
                  <a:pt x="88138" y="792"/>
                </a:lnTo>
                <a:lnTo>
                  <a:pt x="275098" y="0"/>
                </a:lnTo>
                <a:lnTo>
                  <a:pt x="273572" y="206136"/>
                </a:lnTo>
                <a:lnTo>
                  <a:pt x="0" y="114564"/>
                </a:lnTo>
                <a:close/>
              </a:path>
            </a:pathLst>
          </a:custGeom>
          <a:solidFill>
            <a:srgbClr val="333333"/>
          </a:solidFill>
          <a:ln w="28575" cap="flat" cmpd="sng">
            <a:solidFill>
              <a:srgbClr val="F9B42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6" name="Google Shape;286;p24"/>
          <p:cNvSpPr txBox="1"/>
          <p:nvPr/>
        </p:nvSpPr>
        <p:spPr>
          <a:xfrm>
            <a:off x="833023" y="1432388"/>
            <a:ext cx="23400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11 articles traitant des thématiques RFVAA</a:t>
            </a:r>
            <a:endParaRPr sz="1100" b="0" i="0" u="none" strike="noStrike" cap="none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201823" y="1387975"/>
            <a:ext cx="575400" cy="533400"/>
          </a:xfrm>
          <a:prstGeom prst="rect">
            <a:avLst/>
          </a:prstGeom>
          <a:solidFill>
            <a:srgbClr val="F9B4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>
                <a:solidFill>
                  <a:srgbClr val="FFFFFF"/>
                </a:solidFill>
                <a:latin typeface="Bowlby One"/>
                <a:ea typeface="Bowlby One"/>
                <a:cs typeface="Bowlby One"/>
                <a:sym typeface="Bowlby One"/>
              </a:rPr>
              <a:t>1</a:t>
            </a:r>
            <a:endParaRPr sz="3600">
              <a:solidFill>
                <a:srgbClr val="FFFFFF"/>
              </a:solidFill>
              <a:latin typeface="Bowlby One"/>
              <a:ea typeface="Bowlby One"/>
              <a:cs typeface="Bowlby One"/>
              <a:sym typeface="Bowlby One"/>
            </a:endParaRPr>
          </a:p>
        </p:txBody>
      </p:sp>
      <p:sp>
        <p:nvSpPr>
          <p:cNvPr id="288" name="Google Shape;288;p24"/>
          <p:cNvSpPr txBox="1"/>
          <p:nvPr/>
        </p:nvSpPr>
        <p:spPr>
          <a:xfrm>
            <a:off x="833023" y="3199988"/>
            <a:ext cx="25158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Une thématique non traitée</a:t>
            </a:r>
            <a:endParaRPr sz="12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E90152"/>
                </a:solidFill>
                <a:latin typeface="Indie Flower"/>
                <a:ea typeface="Indie Flower"/>
                <a:cs typeface="Indie Flower"/>
                <a:sym typeface="Indie Flower"/>
              </a:rPr>
              <a:t>Information et communication</a:t>
            </a:r>
            <a:endParaRPr b="1">
              <a:solidFill>
                <a:srgbClr val="E90152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E90152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201825" y="3155579"/>
            <a:ext cx="575400" cy="533400"/>
          </a:xfrm>
          <a:prstGeom prst="rect">
            <a:avLst/>
          </a:prstGeom>
          <a:solidFill>
            <a:srgbClr val="F9B4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>
                <a:solidFill>
                  <a:srgbClr val="FFFFFF"/>
                </a:solidFill>
                <a:latin typeface="Bowlby One"/>
                <a:ea typeface="Bowlby One"/>
                <a:cs typeface="Bowlby One"/>
                <a:sym typeface="Bowlby One"/>
              </a:rPr>
              <a:t>2</a:t>
            </a:r>
            <a:endParaRPr sz="3600">
              <a:solidFill>
                <a:srgbClr val="FFFFFF"/>
              </a:solidFill>
              <a:latin typeface="Bowlby One"/>
              <a:ea typeface="Bowlby One"/>
              <a:cs typeface="Bowlby One"/>
              <a:sym typeface="Bowlby One"/>
            </a:endParaRPr>
          </a:p>
        </p:txBody>
      </p:sp>
      <p:sp>
        <p:nvSpPr>
          <p:cNvPr id="290" name="Google Shape;290;p24"/>
          <p:cNvSpPr txBox="1"/>
          <p:nvPr/>
        </p:nvSpPr>
        <p:spPr>
          <a:xfrm>
            <a:off x="833023" y="4153145"/>
            <a:ext cx="23400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6 articles ne traitant aucune des 8 thématiques</a:t>
            </a:r>
            <a:endParaRPr sz="1100" b="0" i="0" u="none" strike="noStrike" cap="none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201825" y="4108732"/>
            <a:ext cx="575400" cy="533400"/>
          </a:xfrm>
          <a:prstGeom prst="rect">
            <a:avLst/>
          </a:prstGeom>
          <a:solidFill>
            <a:srgbClr val="F9B4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>
                <a:solidFill>
                  <a:srgbClr val="FFFFFF"/>
                </a:solidFill>
                <a:latin typeface="Bowlby One"/>
                <a:ea typeface="Bowlby One"/>
                <a:cs typeface="Bowlby One"/>
                <a:sym typeface="Bowlby One"/>
              </a:rPr>
              <a:t>3</a:t>
            </a:r>
            <a:endParaRPr sz="3600">
              <a:solidFill>
                <a:srgbClr val="FFFFFF"/>
              </a:solidFill>
              <a:latin typeface="Bowlby One"/>
              <a:ea typeface="Bowlby One"/>
              <a:cs typeface="Bowlby One"/>
              <a:sym typeface="Bowlby One"/>
            </a:endParaRPr>
          </a:p>
        </p:txBody>
      </p:sp>
      <p:sp>
        <p:nvSpPr>
          <p:cNvPr id="292" name="Google Shape;292;p24"/>
          <p:cNvSpPr txBox="1"/>
          <p:nvPr/>
        </p:nvSpPr>
        <p:spPr>
          <a:xfrm>
            <a:off x="201830" y="302075"/>
            <a:ext cx="578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800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Résultats</a:t>
            </a:r>
            <a:endParaRPr sz="3800"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3" name="Google Shape;293;p24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  <a:endParaRPr b="1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4" name="Google Shape;29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5695">
            <a:off x="6411528" y="1840205"/>
            <a:ext cx="336268" cy="37345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5" name="Google Shape;29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4547" y="2327717"/>
            <a:ext cx="397331" cy="40395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6" name="Google Shape;29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52">
            <a:off x="5554902" y="2608670"/>
            <a:ext cx="481118" cy="38020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7" name="Google Shape;29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66945" y="1670620"/>
            <a:ext cx="331502" cy="3742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8" name="Google Shape;298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22006" y="2113305"/>
            <a:ext cx="476047" cy="4892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99" name="Google Shape;299;p24"/>
          <p:cNvSpPr txBox="1"/>
          <p:nvPr/>
        </p:nvSpPr>
        <p:spPr>
          <a:xfrm>
            <a:off x="6969240" y="2553057"/>
            <a:ext cx="20883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Territoire et vieillissement: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 l'invention au quotidien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0" name="Google Shape;300;p24"/>
          <p:cNvSpPr txBox="1"/>
          <p:nvPr/>
        </p:nvSpPr>
        <p:spPr>
          <a:xfrm>
            <a:off x="4692123" y="230950"/>
            <a:ext cx="2562600" cy="5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Du vieillissement dans les villes à des villes pour le vieillissement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1" name="Google Shape;301;p24"/>
          <p:cNvSpPr txBox="1"/>
          <p:nvPr/>
        </p:nvSpPr>
        <p:spPr>
          <a:xfrm>
            <a:off x="6804301" y="706374"/>
            <a:ext cx="2463600" cy="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Mutations urbaines et nouvelles formes urbaines dans l’aire tokyoïte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2" name="Google Shape;302;p24"/>
          <p:cNvSpPr txBox="1"/>
          <p:nvPr/>
        </p:nvSpPr>
        <p:spPr>
          <a:xfrm>
            <a:off x="3657511" y="3021308"/>
            <a:ext cx="21987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Les maisons des générations en Allemagne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3593300" y="631700"/>
            <a:ext cx="16677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Le devenir des anciens SDF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4" name="Google Shape;304;p24"/>
          <p:cNvSpPr txBox="1"/>
          <p:nvPr/>
        </p:nvSpPr>
        <p:spPr>
          <a:xfrm>
            <a:off x="2434050" y="1694550"/>
            <a:ext cx="21621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Promenades pour l’âge d’or dans deux petites villes italiennes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5" name="Google Shape;305;p24"/>
          <p:cNvSpPr txBox="1"/>
          <p:nvPr/>
        </p:nvSpPr>
        <p:spPr>
          <a:xfrm>
            <a:off x="2622825" y="1086924"/>
            <a:ext cx="25626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Séniors mobiles et transformation des petites villes atlantiques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6" name="Google Shape;306;p24"/>
          <p:cNvSpPr txBox="1"/>
          <p:nvPr/>
        </p:nvSpPr>
        <p:spPr>
          <a:xfrm>
            <a:off x="6602296" y="3223100"/>
            <a:ext cx="21621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Âge et sociabilité urbaine : les types du petit vieux et du bébé dans la ville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7" name="Google Shape;307;p24"/>
          <p:cNvSpPr txBox="1"/>
          <p:nvPr/>
        </p:nvSpPr>
        <p:spPr>
          <a:xfrm>
            <a:off x="6954790" y="1355692"/>
            <a:ext cx="1949700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Concordance citadines, âges et équipements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8" name="Google Shape;308;p24"/>
          <p:cNvSpPr txBox="1"/>
          <p:nvPr/>
        </p:nvSpPr>
        <p:spPr>
          <a:xfrm>
            <a:off x="2704899" y="2370750"/>
            <a:ext cx="20391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Une figure urbaine à inventer : l’individu vieillissant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7179589" y="1940162"/>
            <a:ext cx="2088300" cy="5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Les âges dans la ville, entre anonymat et proximité</a:t>
            </a:r>
            <a:endParaRPr sz="1100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310" name="Google Shape;310;p24"/>
          <p:cNvCxnSpPr>
            <a:stCxn id="300" idx="2"/>
            <a:endCxn id="311" idx="0"/>
          </p:cNvCxnSpPr>
          <p:nvPr/>
        </p:nvCxnSpPr>
        <p:spPr>
          <a:xfrm>
            <a:off x="5973423" y="820450"/>
            <a:ext cx="375600" cy="4797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2" name="Google Shape;312;p24"/>
          <p:cNvCxnSpPr>
            <a:stCxn id="300" idx="2"/>
          </p:cNvCxnSpPr>
          <p:nvPr/>
        </p:nvCxnSpPr>
        <p:spPr>
          <a:xfrm flipH="1">
            <a:off x="5685723" y="820450"/>
            <a:ext cx="287700" cy="463200"/>
          </a:xfrm>
          <a:prstGeom prst="straightConnector1">
            <a:avLst/>
          </a:prstGeom>
          <a:noFill/>
          <a:ln w="9525" cap="flat" cmpd="sng">
            <a:solidFill>
              <a:srgbClr val="72C1C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3" name="Google Shape;313;p24"/>
          <p:cNvCxnSpPr>
            <a:stCxn id="301" idx="1"/>
          </p:cNvCxnSpPr>
          <p:nvPr/>
        </p:nvCxnSpPr>
        <p:spPr>
          <a:xfrm flipH="1">
            <a:off x="6467701" y="1137624"/>
            <a:ext cx="336600" cy="2364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" name="Google Shape;314;p24"/>
          <p:cNvCxnSpPr>
            <a:stCxn id="301" idx="1"/>
          </p:cNvCxnSpPr>
          <p:nvPr/>
        </p:nvCxnSpPr>
        <p:spPr>
          <a:xfrm flipH="1">
            <a:off x="5726401" y="1137624"/>
            <a:ext cx="1077900" cy="295200"/>
          </a:xfrm>
          <a:prstGeom prst="straightConnector1">
            <a:avLst/>
          </a:prstGeom>
          <a:noFill/>
          <a:ln w="9525" cap="flat" cmpd="sng">
            <a:solidFill>
              <a:srgbClr val="72C1C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5" name="Google Shape;315;p24"/>
          <p:cNvCxnSpPr>
            <a:endCxn id="296" idx="2"/>
          </p:cNvCxnSpPr>
          <p:nvPr/>
        </p:nvCxnSpPr>
        <p:spPr>
          <a:xfrm rot="10800000" flipH="1">
            <a:off x="5744553" y="2988759"/>
            <a:ext cx="57600" cy="1569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6" name="Google Shape;316;p24"/>
          <p:cNvCxnSpPr>
            <a:endCxn id="295" idx="2"/>
          </p:cNvCxnSpPr>
          <p:nvPr/>
        </p:nvCxnSpPr>
        <p:spPr>
          <a:xfrm rot="10800000" flipH="1">
            <a:off x="5744712" y="2731671"/>
            <a:ext cx="658500" cy="4095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24"/>
          <p:cNvCxnSpPr>
            <a:stCxn id="309" idx="1"/>
          </p:cNvCxnSpPr>
          <p:nvPr/>
        </p:nvCxnSpPr>
        <p:spPr>
          <a:xfrm rot="10800000">
            <a:off x="6517189" y="1676912"/>
            <a:ext cx="662400" cy="5580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8" name="Google Shape;318;p24"/>
          <p:cNvCxnSpPr>
            <a:stCxn id="309" idx="1"/>
          </p:cNvCxnSpPr>
          <p:nvPr/>
        </p:nvCxnSpPr>
        <p:spPr>
          <a:xfrm flipH="1">
            <a:off x="6598489" y="2234912"/>
            <a:ext cx="581100" cy="7464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24"/>
          <p:cNvCxnSpPr/>
          <p:nvPr/>
        </p:nvCxnSpPr>
        <p:spPr>
          <a:xfrm rot="10800000">
            <a:off x="5919621" y="2914850"/>
            <a:ext cx="800100" cy="4899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0" name="Google Shape;320;p24"/>
          <p:cNvCxnSpPr>
            <a:stCxn id="307" idx="1"/>
            <a:endCxn id="294" idx="3"/>
          </p:cNvCxnSpPr>
          <p:nvPr/>
        </p:nvCxnSpPr>
        <p:spPr>
          <a:xfrm flipH="1">
            <a:off x="6747790" y="1675042"/>
            <a:ext cx="207000" cy="3546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1" name="Google Shape;321;p24"/>
          <p:cNvCxnSpPr>
            <a:stCxn id="307" idx="1"/>
            <a:endCxn id="311" idx="3"/>
          </p:cNvCxnSpPr>
          <p:nvPr/>
        </p:nvCxnSpPr>
        <p:spPr>
          <a:xfrm rot="10800000">
            <a:off x="6502690" y="1513042"/>
            <a:ext cx="452100" cy="1620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2" name="Google Shape;322;p24"/>
          <p:cNvCxnSpPr>
            <a:stCxn id="308" idx="3"/>
          </p:cNvCxnSpPr>
          <p:nvPr/>
        </p:nvCxnSpPr>
        <p:spPr>
          <a:xfrm rot="10800000" flipH="1">
            <a:off x="4743999" y="2513700"/>
            <a:ext cx="468300" cy="197400"/>
          </a:xfrm>
          <a:prstGeom prst="straightConnector1">
            <a:avLst/>
          </a:prstGeom>
          <a:noFill/>
          <a:ln w="9525" cap="flat" cmpd="sng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3" name="Google Shape;323;p24"/>
          <p:cNvCxnSpPr>
            <a:stCxn id="308" idx="3"/>
            <a:endCxn id="296" idx="1"/>
          </p:cNvCxnSpPr>
          <p:nvPr/>
        </p:nvCxnSpPr>
        <p:spPr>
          <a:xfrm>
            <a:off x="4743999" y="2711100"/>
            <a:ext cx="810900" cy="876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4" name="Google Shape;324;p24"/>
          <p:cNvCxnSpPr>
            <a:stCxn id="305" idx="3"/>
          </p:cNvCxnSpPr>
          <p:nvPr/>
        </p:nvCxnSpPr>
        <p:spPr>
          <a:xfrm>
            <a:off x="5185425" y="1342374"/>
            <a:ext cx="369900" cy="3912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5" name="Google Shape;325;p24"/>
          <p:cNvCxnSpPr>
            <a:stCxn id="305" idx="3"/>
            <a:endCxn id="297" idx="0"/>
          </p:cNvCxnSpPr>
          <p:nvPr/>
        </p:nvCxnSpPr>
        <p:spPr>
          <a:xfrm flipH="1">
            <a:off x="5132625" y="1342374"/>
            <a:ext cx="52800" cy="328200"/>
          </a:xfrm>
          <a:prstGeom prst="straightConnector1">
            <a:avLst/>
          </a:prstGeom>
          <a:noFill/>
          <a:ln w="9525" cap="flat" cmpd="sng">
            <a:solidFill>
              <a:srgbClr val="8E7CC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6" name="Google Shape;326;p24"/>
          <p:cNvCxnSpPr/>
          <p:nvPr/>
        </p:nvCxnSpPr>
        <p:spPr>
          <a:xfrm rot="10800000" flipH="1">
            <a:off x="5507892" y="1672162"/>
            <a:ext cx="684000" cy="3663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7" name="Google Shape;327;p24"/>
          <p:cNvCxnSpPr>
            <a:stCxn id="304" idx="3"/>
            <a:endCxn id="298" idx="1"/>
          </p:cNvCxnSpPr>
          <p:nvPr/>
        </p:nvCxnSpPr>
        <p:spPr>
          <a:xfrm>
            <a:off x="4596150" y="2089950"/>
            <a:ext cx="525900" cy="267900"/>
          </a:xfrm>
          <a:prstGeom prst="straightConnector1">
            <a:avLst/>
          </a:prstGeom>
          <a:noFill/>
          <a:ln w="9525" cap="flat" cmpd="sng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8" name="Google Shape;328;p24"/>
          <p:cNvCxnSpPr>
            <a:stCxn id="303" idx="3"/>
          </p:cNvCxnSpPr>
          <p:nvPr/>
        </p:nvCxnSpPr>
        <p:spPr>
          <a:xfrm>
            <a:off x="5261000" y="887150"/>
            <a:ext cx="216900" cy="360300"/>
          </a:xfrm>
          <a:prstGeom prst="straightConnector1">
            <a:avLst/>
          </a:prstGeom>
          <a:noFill/>
          <a:ln w="9525" cap="flat" cmpd="sng">
            <a:solidFill>
              <a:srgbClr val="72C1C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9" name="Google Shape;329;p24"/>
          <p:cNvCxnSpPr>
            <a:endCxn id="295" idx="1"/>
          </p:cNvCxnSpPr>
          <p:nvPr/>
        </p:nvCxnSpPr>
        <p:spPr>
          <a:xfrm>
            <a:off x="5917447" y="1119394"/>
            <a:ext cx="287100" cy="14103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0" name="Google Shape;330;p24"/>
          <p:cNvCxnSpPr>
            <a:stCxn id="296" idx="3"/>
          </p:cNvCxnSpPr>
          <p:nvPr/>
        </p:nvCxnSpPr>
        <p:spPr>
          <a:xfrm>
            <a:off x="6036020" y="2798791"/>
            <a:ext cx="567300" cy="3591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1" name="Google Shape;331;p24"/>
          <p:cNvCxnSpPr>
            <a:stCxn id="295" idx="3"/>
            <a:endCxn id="299" idx="1"/>
          </p:cNvCxnSpPr>
          <p:nvPr/>
        </p:nvCxnSpPr>
        <p:spPr>
          <a:xfrm>
            <a:off x="6601877" y="2529694"/>
            <a:ext cx="367500" cy="2961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2" name="Google Shape;332;p24"/>
          <p:cNvCxnSpPr>
            <a:endCxn id="311" idx="1"/>
          </p:cNvCxnSpPr>
          <p:nvPr/>
        </p:nvCxnSpPr>
        <p:spPr>
          <a:xfrm rot="10800000" flipH="1">
            <a:off x="5560092" y="1513162"/>
            <a:ext cx="635400" cy="2202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3" name="Google Shape;333;p24"/>
          <p:cNvCxnSpPr>
            <a:endCxn id="296" idx="3"/>
          </p:cNvCxnSpPr>
          <p:nvPr/>
        </p:nvCxnSpPr>
        <p:spPr>
          <a:xfrm rot="10800000">
            <a:off x="6036020" y="2798791"/>
            <a:ext cx="567300" cy="1731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24"/>
          <p:cNvCxnSpPr>
            <a:stCxn id="303" idx="3"/>
          </p:cNvCxnSpPr>
          <p:nvPr/>
        </p:nvCxnSpPr>
        <p:spPr>
          <a:xfrm>
            <a:off x="5261000" y="887150"/>
            <a:ext cx="670500" cy="2367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335;p24"/>
          <p:cNvCxnSpPr>
            <a:stCxn id="304" idx="3"/>
          </p:cNvCxnSpPr>
          <p:nvPr/>
        </p:nvCxnSpPr>
        <p:spPr>
          <a:xfrm rot="10800000" flipH="1">
            <a:off x="4596150" y="2043150"/>
            <a:ext cx="926100" cy="46800"/>
          </a:xfrm>
          <a:prstGeom prst="straightConnector1">
            <a:avLst/>
          </a:prstGeom>
          <a:noFill/>
          <a:ln w="9525" cap="flat" cmpd="sng">
            <a:solidFill>
              <a:srgbClr val="C7D77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36" name="Google Shape;336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70800" y="3433425"/>
            <a:ext cx="310500" cy="22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4"/>
          <p:cNvSpPr/>
          <p:nvPr/>
        </p:nvSpPr>
        <p:spPr>
          <a:xfrm rot="10800000" flipH="1">
            <a:off x="2043600" y="1962300"/>
            <a:ext cx="661200" cy="628200"/>
          </a:xfrm>
          <a:prstGeom prst="bentArrow">
            <a:avLst>
              <a:gd name="adj1" fmla="val 17768"/>
              <a:gd name="adj2" fmla="val 20502"/>
              <a:gd name="adj3" fmla="val 27340"/>
              <a:gd name="adj4" fmla="val 56041"/>
            </a:avLst>
          </a:prstGeom>
          <a:solidFill>
            <a:srgbClr val="FFFFFF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4"/>
          <p:cNvSpPr txBox="1"/>
          <p:nvPr/>
        </p:nvSpPr>
        <p:spPr>
          <a:xfrm>
            <a:off x="57950" y="3630363"/>
            <a:ext cx="46992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434343"/>
                </a:solidFill>
                <a:latin typeface="Roboto Thin"/>
                <a:ea typeface="Roboto Thin"/>
                <a:cs typeface="Roboto Thin"/>
                <a:sym typeface="Roboto Thin"/>
              </a:rPr>
              <a:t>➜ mais les articles étaient orientés urbanisme =&gt; biaisement</a:t>
            </a:r>
            <a:endParaRPr sz="1200"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339" name="Google Shape;339;p24"/>
          <p:cNvSpPr txBox="1"/>
          <p:nvPr/>
        </p:nvSpPr>
        <p:spPr>
          <a:xfrm>
            <a:off x="43250" y="4586250"/>
            <a:ext cx="73671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434343"/>
                </a:solidFill>
                <a:latin typeface="Roboto Thin"/>
                <a:ea typeface="Roboto Thin"/>
                <a:cs typeface="Roboto Thin"/>
                <a:sym typeface="Roboto Thin"/>
              </a:rPr>
              <a:t>➜ abordent les notions de </a:t>
            </a:r>
            <a:r>
              <a:rPr lang="fr" sz="1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géographie urbaine</a:t>
            </a:r>
            <a:r>
              <a:rPr lang="fr" sz="1200">
                <a:solidFill>
                  <a:srgbClr val="434343"/>
                </a:solidFill>
                <a:latin typeface="Roboto Thin"/>
                <a:ea typeface="Roboto Thin"/>
                <a:cs typeface="Roboto Thin"/>
                <a:sym typeface="Roboto Thin"/>
              </a:rPr>
              <a:t> et de </a:t>
            </a:r>
            <a:r>
              <a:rPr lang="fr" sz="1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choix/parcours de vie</a:t>
            </a:r>
            <a:endParaRPr sz="12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1" name="Google Shape;311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95492" y="1300173"/>
            <a:ext cx="307259" cy="4259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40" name="Google Shape;340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22307">
            <a:off x="5458677" y="1163876"/>
            <a:ext cx="332779" cy="3998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341" name="Google Shape;341;p24"/>
          <p:cNvCxnSpPr>
            <a:endCxn id="299" idx="1"/>
          </p:cNvCxnSpPr>
          <p:nvPr/>
        </p:nvCxnSpPr>
        <p:spPr>
          <a:xfrm rot="10800000" flipH="1">
            <a:off x="6611940" y="2825757"/>
            <a:ext cx="357300" cy="32340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5"/>
          <p:cNvSpPr/>
          <p:nvPr/>
        </p:nvSpPr>
        <p:spPr>
          <a:xfrm>
            <a:off x="108750" y="86700"/>
            <a:ext cx="8926500" cy="4970100"/>
          </a:xfrm>
          <a:prstGeom prst="snip2DiagRect">
            <a:avLst>
              <a:gd name="adj1" fmla="val 0"/>
              <a:gd name="adj2" fmla="val 9496"/>
            </a:avLst>
          </a:prstGeom>
          <a:noFill/>
          <a:ln w="9525" cap="flat" cmpd="sng">
            <a:solidFill>
              <a:srgbClr val="F9BA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5"/>
          <p:cNvSpPr txBox="1"/>
          <p:nvPr/>
        </p:nvSpPr>
        <p:spPr>
          <a:xfrm>
            <a:off x="0" y="4677000"/>
            <a:ext cx="3819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9BA48"/>
                </a:solidFill>
                <a:latin typeface="Roboto"/>
                <a:ea typeface="Roboto"/>
                <a:cs typeface="Roboto"/>
                <a:sym typeface="Roboto"/>
              </a:rPr>
              <a:t>8</a:t>
            </a:r>
            <a:endParaRPr b="1">
              <a:solidFill>
                <a:srgbClr val="F9BA4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8" name="Google Shape;348;p25"/>
          <p:cNvSpPr txBox="1"/>
          <p:nvPr/>
        </p:nvSpPr>
        <p:spPr>
          <a:xfrm>
            <a:off x="387951" y="3262250"/>
            <a:ext cx="9184200" cy="1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 b="1">
                <a:solidFill>
                  <a:srgbClr val="F9BA48"/>
                </a:solidFill>
                <a:latin typeface="Arial Black"/>
                <a:ea typeface="Arial Black"/>
                <a:cs typeface="Arial Black"/>
                <a:sym typeface="Arial Black"/>
              </a:rPr>
              <a:t>Cas de Tours</a:t>
            </a:r>
            <a:endParaRPr sz="4800" b="1">
              <a:solidFill>
                <a:srgbClr val="F9BA48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Projet de Chloé Abiven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349" name="Google Shape;349;p25"/>
          <p:cNvSpPr txBox="1"/>
          <p:nvPr/>
        </p:nvSpPr>
        <p:spPr>
          <a:xfrm>
            <a:off x="3523075" y="451800"/>
            <a:ext cx="5040000" cy="8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2200" b="1" i="1">
                <a:solidFill>
                  <a:srgbClr val="F9BA48"/>
                </a:solidFill>
                <a:highlight>
                  <a:srgbClr val="333333"/>
                </a:highlight>
                <a:latin typeface="Calibri"/>
                <a:ea typeface="Calibri"/>
                <a:cs typeface="Calibri"/>
                <a:sym typeface="Calibri"/>
              </a:rPr>
              <a:t>La ville de Tours répond-elle à ce jour aux </a:t>
            </a:r>
            <a:endParaRPr sz="2200" b="1" i="1">
              <a:solidFill>
                <a:srgbClr val="F9BA48"/>
              </a:solidFill>
              <a:highlight>
                <a:srgbClr val="333333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2200" b="1" i="1">
                <a:solidFill>
                  <a:srgbClr val="F9BA48"/>
                </a:solidFill>
                <a:highlight>
                  <a:srgbClr val="333333"/>
                </a:highlight>
                <a:latin typeface="Calibri"/>
                <a:ea typeface="Calibri"/>
                <a:cs typeface="Calibri"/>
                <a:sym typeface="Calibri"/>
              </a:rPr>
              <a:t>conditions d’adhésion du Réseau Francophone des Villes Amies des Aînés ? </a:t>
            </a:r>
            <a:endParaRPr sz="2200" b="1" i="1">
              <a:solidFill>
                <a:srgbClr val="F9BA48"/>
              </a:solidFill>
              <a:highlight>
                <a:srgbClr val="333333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5"/>
          <p:cNvSpPr txBox="1"/>
          <p:nvPr/>
        </p:nvSpPr>
        <p:spPr>
          <a:xfrm>
            <a:off x="2567983" y="529340"/>
            <a:ext cx="1374300" cy="5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0" b="1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“</a:t>
            </a:r>
            <a:endParaRPr sz="7000" b="1" baseline="-25000">
              <a:solidFill>
                <a:srgbClr val="3333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51" name="Google Shape;351;p25"/>
          <p:cNvSpPr txBox="1"/>
          <p:nvPr/>
        </p:nvSpPr>
        <p:spPr>
          <a:xfrm rot="10800000">
            <a:off x="8124959" y="1082790"/>
            <a:ext cx="1374300" cy="5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0" b="1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“</a:t>
            </a:r>
            <a:endParaRPr sz="7000" b="1" baseline="-25000">
              <a:solidFill>
                <a:srgbClr val="3333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352" name="Google Shape;352;p25"/>
          <p:cNvPicPr preferRelativeResize="0"/>
          <p:nvPr/>
        </p:nvPicPr>
        <p:blipFill rotWithShape="1">
          <a:blip r:embed="rId3">
            <a:alphaModFix/>
          </a:blip>
          <a:srcRect t="1095" b="1105"/>
          <a:stretch/>
        </p:blipFill>
        <p:spPr>
          <a:xfrm>
            <a:off x="337750" y="86700"/>
            <a:ext cx="2306400" cy="2263200"/>
          </a:xfrm>
          <a:prstGeom prst="ellipse">
            <a:avLst/>
          </a:prstGeom>
          <a:noFill/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1093</Words>
  <PresentationFormat>Affichage à l'écran (16:9)</PresentationFormat>
  <Paragraphs>248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7" baseType="lpstr">
      <vt:lpstr>Arial</vt:lpstr>
      <vt:lpstr>Roboto Black</vt:lpstr>
      <vt:lpstr>Roboto</vt:lpstr>
      <vt:lpstr>Calibri</vt:lpstr>
      <vt:lpstr>Indie Flower</vt:lpstr>
      <vt:lpstr>Source Code Pro</vt:lpstr>
      <vt:lpstr>Candara</vt:lpstr>
      <vt:lpstr>Roboto Light</vt:lpstr>
      <vt:lpstr>Arial Black</vt:lpstr>
      <vt:lpstr>Bowlby One</vt:lpstr>
      <vt:lpstr>Roboto Thin</vt:lpstr>
      <vt:lpstr>Times New Roman</vt:lpstr>
      <vt:lpstr>Simple Light</vt:lpstr>
      <vt:lpstr>Simple Light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Morgane G</cp:lastModifiedBy>
  <cp:revision>1</cp:revision>
  <dcterms:modified xsi:type="dcterms:W3CDTF">2019-02-05T21:24:42Z</dcterms:modified>
</cp:coreProperties>
</file>