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8" r:id="rId1"/>
  </p:sldMasterIdLst>
  <p:notesMasterIdLst>
    <p:notesMasterId r:id="rId16"/>
  </p:notesMasterIdLst>
  <p:sldIdLst>
    <p:sldId id="256" r:id="rId2"/>
    <p:sldId id="257" r:id="rId3"/>
    <p:sldId id="258" r:id="rId4"/>
    <p:sldId id="268" r:id="rId5"/>
    <p:sldId id="259" r:id="rId6"/>
    <p:sldId id="260" r:id="rId7"/>
    <p:sldId id="262" r:id="rId8"/>
    <p:sldId id="261" r:id="rId9"/>
    <p:sldId id="263" r:id="rId10"/>
    <p:sldId id="264" r:id="rId11"/>
    <p:sldId id="265" r:id="rId12"/>
    <p:sldId id="266" r:id="rId13"/>
    <p:sldId id="267" r:id="rId14"/>
    <p:sldId id="269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38" autoAdjust="0"/>
    <p:restoredTop sz="94660"/>
  </p:normalViewPr>
  <p:slideViewPr>
    <p:cSldViewPr snapToGrid="0">
      <p:cViewPr>
        <p:scale>
          <a:sx n="89" d="100"/>
          <a:sy n="89" d="100"/>
        </p:scale>
        <p:origin x="44" y="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mille\Desktop\Camille\DAE5\PFE\vigne_communes_37_v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Evolution de la surface viticole entre 1808 et 2014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9.8973463552557914E-2"/>
          <c:y val="0.16219047619047619"/>
          <c:w val="0.87913599261393938"/>
          <c:h val="0.6915448068991375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vigne_communes_37_v8!$B$286</c:f>
              <c:strCache>
                <c:ptCount val="1"/>
                <c:pt idx="0">
                  <c:v>CRAVANT-LES-COTEAUX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vigne_communes_37_v8!$C$284:$T$284</c:f>
              <c:strCache>
                <c:ptCount val="18"/>
                <c:pt idx="0">
                  <c:v>1808</c:v>
                </c:pt>
                <c:pt idx="1">
                  <c:v>1836</c:v>
                </c:pt>
                <c:pt idx="2">
                  <c:v>1853</c:v>
                </c:pt>
                <c:pt idx="3">
                  <c:v>1880</c:v>
                </c:pt>
                <c:pt idx="4">
                  <c:v>1882</c:v>
                </c:pt>
                <c:pt idx="5">
                  <c:v>1891</c:v>
                </c:pt>
                <c:pt idx="6">
                  <c:v>1900</c:v>
                </c:pt>
                <c:pt idx="7">
                  <c:v>1910</c:v>
                </c:pt>
                <c:pt idx="8">
                  <c:v>1920</c:v>
                </c:pt>
                <c:pt idx="9">
                  <c:v>1932</c:v>
                </c:pt>
                <c:pt idx="10">
                  <c:v>1939</c:v>
                </c:pt>
                <c:pt idx="11">
                  <c:v>1958</c:v>
                </c:pt>
                <c:pt idx="12">
                  <c:v>1979</c:v>
                </c:pt>
                <c:pt idx="13">
                  <c:v>1988</c:v>
                </c:pt>
                <c:pt idx="14">
                  <c:v>2000</c:v>
                </c:pt>
                <c:pt idx="15">
                  <c:v>2005</c:v>
                </c:pt>
                <c:pt idx="16">
                  <c:v>2010</c:v>
                </c:pt>
                <c:pt idx="17">
                  <c:v>2014</c:v>
                </c:pt>
              </c:strCache>
            </c:strRef>
          </c:cat>
          <c:val>
            <c:numRef>
              <c:f>vigne_communes_37_v8!$C$286:$T$286</c:f>
              <c:numCache>
                <c:formatCode>0.0</c:formatCode>
                <c:ptCount val="18"/>
                <c:pt idx="0" formatCode="0">
                  <c:v>200</c:v>
                </c:pt>
                <c:pt idx="1">
                  <c:v>103</c:v>
                </c:pt>
                <c:pt idx="2" formatCode="0.000000">
                  <c:v>0</c:v>
                </c:pt>
                <c:pt idx="3" formatCode="0">
                  <c:v>260</c:v>
                </c:pt>
                <c:pt idx="4" formatCode="0">
                  <c:v>400</c:v>
                </c:pt>
                <c:pt idx="5">
                  <c:v>350</c:v>
                </c:pt>
                <c:pt idx="6" formatCode="0">
                  <c:v>300</c:v>
                </c:pt>
                <c:pt idx="7" formatCode="0.00">
                  <c:v>210</c:v>
                </c:pt>
                <c:pt idx="8" formatCode="0.00">
                  <c:v>210</c:v>
                </c:pt>
                <c:pt idx="9" formatCode="0">
                  <c:v>210</c:v>
                </c:pt>
                <c:pt idx="10">
                  <c:v>210</c:v>
                </c:pt>
                <c:pt idx="11" formatCode="0.0000">
                  <c:v>291.2312</c:v>
                </c:pt>
                <c:pt idx="12" formatCode="0">
                  <c:v>551</c:v>
                </c:pt>
                <c:pt idx="13" formatCode="0">
                  <c:v>626</c:v>
                </c:pt>
                <c:pt idx="14" formatCode="0.0000">
                  <c:v>676.35</c:v>
                </c:pt>
                <c:pt idx="15" formatCode="0.0000">
                  <c:v>690.84190000000001</c:v>
                </c:pt>
                <c:pt idx="16" formatCode="0.0000">
                  <c:v>699.57830000000001</c:v>
                </c:pt>
                <c:pt idx="17" formatCode="0.0000">
                  <c:v>694.93290000000002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EF-4DA6-99B6-445C64CC15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92141760"/>
        <c:axId val="992142304"/>
      </c:barChart>
      <c:catAx>
        <c:axId val="992141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92142304"/>
        <c:crosses val="autoZero"/>
        <c:auto val="1"/>
        <c:lblAlgn val="ctr"/>
        <c:lblOffset val="100"/>
        <c:noMultiLvlLbl val="0"/>
      </c:catAx>
      <c:valAx>
        <c:axId val="992142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Superficie viticole (hectares)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92141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863244742704627"/>
          <c:y val="7.9790526184226954E-2"/>
          <c:w val="0.23477475069146383"/>
          <c:h val="5.74821563492980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AEB460-000C-47E0-A62B-C192612D4408}" type="doc">
      <dgm:prSet loTypeId="urn:microsoft.com/office/officeart/2005/8/layout/hProcess9" loCatId="process" qsTypeId="urn:microsoft.com/office/officeart/2005/8/quickstyle/simple1" qsCatId="simple" csTypeId="urn:microsoft.com/office/officeart/2005/8/colors/accent0_1" csCatId="mainScheme" phldr="1"/>
      <dgm:spPr/>
    </dgm:pt>
    <dgm:pt modelId="{C2F1FC01-9DE8-42D4-B4E6-7A088D6546D8}">
      <dgm:prSet phldrT="[Texte]"/>
      <dgm:spPr/>
      <dgm:t>
        <a:bodyPr/>
        <a:lstStyle/>
        <a:p>
          <a:r>
            <a:rPr lang="fr-FR" dirty="0"/>
            <a:t>Sélection</a:t>
          </a:r>
        </a:p>
      </dgm:t>
    </dgm:pt>
    <dgm:pt modelId="{5E4749C8-8E57-4E1D-9FD8-0CF9C572A5AA}" type="parTrans" cxnId="{56C67696-D4C3-462B-8F2D-A3B1915A0C47}">
      <dgm:prSet/>
      <dgm:spPr/>
      <dgm:t>
        <a:bodyPr/>
        <a:lstStyle/>
        <a:p>
          <a:endParaRPr lang="fr-FR"/>
        </a:p>
      </dgm:t>
    </dgm:pt>
    <dgm:pt modelId="{88DB7F27-258E-443D-995A-29FC127BA3CA}" type="sibTrans" cxnId="{56C67696-D4C3-462B-8F2D-A3B1915A0C47}">
      <dgm:prSet/>
      <dgm:spPr/>
      <dgm:t>
        <a:bodyPr/>
        <a:lstStyle/>
        <a:p>
          <a:endParaRPr lang="fr-FR"/>
        </a:p>
      </dgm:t>
    </dgm:pt>
    <dgm:pt modelId="{2B234364-0F74-482D-BA15-D570AAC8099D}">
      <dgm:prSet phldrT="[Texte]"/>
      <dgm:spPr/>
      <dgm:t>
        <a:bodyPr/>
        <a:lstStyle/>
        <a:p>
          <a:r>
            <a:rPr lang="fr-FR" dirty="0"/>
            <a:t>Justification</a:t>
          </a:r>
        </a:p>
      </dgm:t>
    </dgm:pt>
    <dgm:pt modelId="{C8F0BDFF-19AE-4D4F-9056-6211CB5AA90F}" type="parTrans" cxnId="{6B6A9680-CF09-4B0C-98CC-CD505225BE2E}">
      <dgm:prSet/>
      <dgm:spPr/>
      <dgm:t>
        <a:bodyPr/>
        <a:lstStyle/>
        <a:p>
          <a:endParaRPr lang="fr-FR"/>
        </a:p>
      </dgm:t>
    </dgm:pt>
    <dgm:pt modelId="{3455A02E-0F64-467F-82E7-6632ECC379A9}" type="sibTrans" cxnId="{6B6A9680-CF09-4B0C-98CC-CD505225BE2E}">
      <dgm:prSet/>
      <dgm:spPr/>
      <dgm:t>
        <a:bodyPr/>
        <a:lstStyle/>
        <a:p>
          <a:endParaRPr lang="fr-FR"/>
        </a:p>
      </dgm:t>
    </dgm:pt>
    <dgm:pt modelId="{2EB350FE-7E9D-43AB-AD71-0BBE4F4D44B3}">
      <dgm:prSet phldrT="[Texte]"/>
      <dgm:spPr/>
      <dgm:t>
        <a:bodyPr/>
        <a:lstStyle/>
        <a:p>
          <a:r>
            <a:rPr lang="fr-FR" dirty="0"/>
            <a:t>Conservation</a:t>
          </a:r>
        </a:p>
      </dgm:t>
    </dgm:pt>
    <dgm:pt modelId="{1EF6E96E-C187-4A45-9CDD-938FA7887E35}" type="parTrans" cxnId="{FDEDD9E3-FB88-41FD-B8A2-3EC7284DF2B0}">
      <dgm:prSet/>
      <dgm:spPr/>
      <dgm:t>
        <a:bodyPr/>
        <a:lstStyle/>
        <a:p>
          <a:endParaRPr lang="fr-FR"/>
        </a:p>
      </dgm:t>
    </dgm:pt>
    <dgm:pt modelId="{DAEAD0D1-5B3D-44B7-A6F5-12FC38A4521E}" type="sibTrans" cxnId="{FDEDD9E3-FB88-41FD-B8A2-3EC7284DF2B0}">
      <dgm:prSet/>
      <dgm:spPr/>
      <dgm:t>
        <a:bodyPr/>
        <a:lstStyle/>
        <a:p>
          <a:endParaRPr lang="fr-FR"/>
        </a:p>
      </dgm:t>
    </dgm:pt>
    <dgm:pt modelId="{D6B1902A-FD17-4176-AAFB-ED010CEBE851}">
      <dgm:prSet/>
      <dgm:spPr/>
      <dgm:t>
        <a:bodyPr/>
        <a:lstStyle/>
        <a:p>
          <a:r>
            <a:rPr lang="fr-FR" dirty="0"/>
            <a:t>Exposition</a:t>
          </a:r>
        </a:p>
      </dgm:t>
    </dgm:pt>
    <dgm:pt modelId="{368C3356-6A58-4A11-B37C-556653063655}" type="parTrans" cxnId="{430A3BBB-BBD2-427B-BB9F-E970D5183F69}">
      <dgm:prSet/>
      <dgm:spPr/>
      <dgm:t>
        <a:bodyPr/>
        <a:lstStyle/>
        <a:p>
          <a:endParaRPr lang="fr-FR"/>
        </a:p>
      </dgm:t>
    </dgm:pt>
    <dgm:pt modelId="{42F4EBA2-DF38-474E-81FD-AB46E3DCD6FE}" type="sibTrans" cxnId="{430A3BBB-BBD2-427B-BB9F-E970D5183F69}">
      <dgm:prSet/>
      <dgm:spPr/>
      <dgm:t>
        <a:bodyPr/>
        <a:lstStyle/>
        <a:p>
          <a:endParaRPr lang="fr-FR"/>
        </a:p>
      </dgm:t>
    </dgm:pt>
    <dgm:pt modelId="{631380D8-AE0D-4314-9A4E-F95E0FD49762}">
      <dgm:prSet/>
      <dgm:spPr/>
      <dgm:t>
        <a:bodyPr/>
        <a:lstStyle/>
        <a:p>
          <a:r>
            <a:rPr lang="fr-FR" dirty="0"/>
            <a:t>Valorisation</a:t>
          </a:r>
        </a:p>
      </dgm:t>
    </dgm:pt>
    <dgm:pt modelId="{1FF24683-6AA8-4EF1-B3AB-558D7C334256}" type="parTrans" cxnId="{472E97E3-F384-4FD7-807C-CB37D6216099}">
      <dgm:prSet/>
      <dgm:spPr/>
      <dgm:t>
        <a:bodyPr/>
        <a:lstStyle/>
        <a:p>
          <a:endParaRPr lang="fr-FR"/>
        </a:p>
      </dgm:t>
    </dgm:pt>
    <dgm:pt modelId="{1AED048B-67BB-47B6-BE37-3099E19CF67B}" type="sibTrans" cxnId="{472E97E3-F384-4FD7-807C-CB37D6216099}">
      <dgm:prSet/>
      <dgm:spPr/>
      <dgm:t>
        <a:bodyPr/>
        <a:lstStyle/>
        <a:p>
          <a:endParaRPr lang="fr-FR"/>
        </a:p>
      </dgm:t>
    </dgm:pt>
    <dgm:pt modelId="{00A137B5-7870-4F4D-B900-109CDDE7A97A}" type="pres">
      <dgm:prSet presAssocID="{FFAEB460-000C-47E0-A62B-C192612D4408}" presName="CompostProcess" presStyleCnt="0">
        <dgm:presLayoutVars>
          <dgm:dir/>
          <dgm:resizeHandles val="exact"/>
        </dgm:presLayoutVars>
      </dgm:prSet>
      <dgm:spPr/>
    </dgm:pt>
    <dgm:pt modelId="{1C829F39-CAB1-418E-BD74-AA7E4AAF0451}" type="pres">
      <dgm:prSet presAssocID="{FFAEB460-000C-47E0-A62B-C192612D4408}" presName="arrow" presStyleLbl="bgShp" presStyleIdx="0" presStyleCnt="1" custScaleX="117647" custLinFactNeighborY="-577"/>
      <dgm:spPr/>
    </dgm:pt>
    <dgm:pt modelId="{2C1234A1-3CFA-44E1-9F4E-A9CF6AC31886}" type="pres">
      <dgm:prSet presAssocID="{FFAEB460-000C-47E0-A62B-C192612D4408}" presName="linearProcess" presStyleCnt="0"/>
      <dgm:spPr/>
    </dgm:pt>
    <dgm:pt modelId="{0ABD90F6-4106-45DD-938B-AB03DC612C42}" type="pres">
      <dgm:prSet presAssocID="{C2F1FC01-9DE8-42D4-B4E6-7A088D6546D8}" presName="textNode" presStyleLbl="node1" presStyleIdx="0" presStyleCnt="5" custScaleY="47371" custLinFactNeighborY="-25995">
        <dgm:presLayoutVars>
          <dgm:bulletEnabled val="1"/>
        </dgm:presLayoutVars>
      </dgm:prSet>
      <dgm:spPr/>
    </dgm:pt>
    <dgm:pt modelId="{11CC0BD8-9757-4C85-B081-72A034BEE5F6}" type="pres">
      <dgm:prSet presAssocID="{88DB7F27-258E-443D-995A-29FC127BA3CA}" presName="sibTrans" presStyleCnt="0"/>
      <dgm:spPr/>
    </dgm:pt>
    <dgm:pt modelId="{471C0AD8-9163-4D8E-A1C9-FB161DB61BC0}" type="pres">
      <dgm:prSet presAssocID="{2B234364-0F74-482D-BA15-D570AAC8099D}" presName="textNode" presStyleLbl="node1" presStyleIdx="1" presStyleCnt="5" custScaleY="47371" custLinFactNeighborY="-25995">
        <dgm:presLayoutVars>
          <dgm:bulletEnabled val="1"/>
        </dgm:presLayoutVars>
      </dgm:prSet>
      <dgm:spPr/>
    </dgm:pt>
    <dgm:pt modelId="{9BAF9E07-1BA9-4094-9177-2014AC426575}" type="pres">
      <dgm:prSet presAssocID="{3455A02E-0F64-467F-82E7-6632ECC379A9}" presName="sibTrans" presStyleCnt="0"/>
      <dgm:spPr/>
    </dgm:pt>
    <dgm:pt modelId="{DC756195-9F9A-48A3-8BD6-098A18A858B1}" type="pres">
      <dgm:prSet presAssocID="{2EB350FE-7E9D-43AB-AD71-0BBE4F4D44B3}" presName="textNode" presStyleLbl="node1" presStyleIdx="2" presStyleCnt="5" custScaleY="47371" custLinFactNeighborY="-25995">
        <dgm:presLayoutVars>
          <dgm:bulletEnabled val="1"/>
        </dgm:presLayoutVars>
      </dgm:prSet>
      <dgm:spPr/>
    </dgm:pt>
    <dgm:pt modelId="{55743734-7ACD-4ADC-A5EC-360A24D8C8EE}" type="pres">
      <dgm:prSet presAssocID="{DAEAD0D1-5B3D-44B7-A6F5-12FC38A4521E}" presName="sibTrans" presStyleCnt="0"/>
      <dgm:spPr/>
    </dgm:pt>
    <dgm:pt modelId="{C18D74BD-C168-4DE4-AAD3-39D34E96A4BE}" type="pres">
      <dgm:prSet presAssocID="{D6B1902A-FD17-4176-AAFB-ED010CEBE851}" presName="textNode" presStyleLbl="node1" presStyleIdx="3" presStyleCnt="5" custScaleY="47371" custLinFactNeighborY="-25995">
        <dgm:presLayoutVars>
          <dgm:bulletEnabled val="1"/>
        </dgm:presLayoutVars>
      </dgm:prSet>
      <dgm:spPr/>
    </dgm:pt>
    <dgm:pt modelId="{E2362349-702C-446C-B038-890D6A1A8F56}" type="pres">
      <dgm:prSet presAssocID="{42F4EBA2-DF38-474E-81FD-AB46E3DCD6FE}" presName="sibTrans" presStyleCnt="0"/>
      <dgm:spPr/>
    </dgm:pt>
    <dgm:pt modelId="{A6ACB9FF-0E7C-46C4-9B64-02F281F9C39F}" type="pres">
      <dgm:prSet presAssocID="{631380D8-AE0D-4314-9A4E-F95E0FD49762}" presName="textNode" presStyleLbl="node1" presStyleIdx="4" presStyleCnt="5" custScaleY="47371" custLinFactNeighborY="-25995">
        <dgm:presLayoutVars>
          <dgm:bulletEnabled val="1"/>
        </dgm:presLayoutVars>
      </dgm:prSet>
      <dgm:spPr/>
    </dgm:pt>
  </dgm:ptLst>
  <dgm:cxnLst>
    <dgm:cxn modelId="{3F4ABC6B-BE45-4D25-A986-2B1CA7123CA6}" type="presOf" srcId="{631380D8-AE0D-4314-9A4E-F95E0FD49762}" destId="{A6ACB9FF-0E7C-46C4-9B64-02F281F9C39F}" srcOrd="0" destOrd="0" presId="urn:microsoft.com/office/officeart/2005/8/layout/hProcess9"/>
    <dgm:cxn modelId="{2C80C54E-DFC9-4012-944D-0F534AF133C6}" type="presOf" srcId="{2B234364-0F74-482D-BA15-D570AAC8099D}" destId="{471C0AD8-9163-4D8E-A1C9-FB161DB61BC0}" srcOrd="0" destOrd="0" presId="urn:microsoft.com/office/officeart/2005/8/layout/hProcess9"/>
    <dgm:cxn modelId="{6B6A9680-CF09-4B0C-98CC-CD505225BE2E}" srcId="{FFAEB460-000C-47E0-A62B-C192612D4408}" destId="{2B234364-0F74-482D-BA15-D570AAC8099D}" srcOrd="1" destOrd="0" parTransId="{C8F0BDFF-19AE-4D4F-9056-6211CB5AA90F}" sibTransId="{3455A02E-0F64-467F-82E7-6632ECC379A9}"/>
    <dgm:cxn modelId="{A175D984-7AED-4F2E-B97D-30E3560B8941}" type="presOf" srcId="{2EB350FE-7E9D-43AB-AD71-0BBE4F4D44B3}" destId="{DC756195-9F9A-48A3-8BD6-098A18A858B1}" srcOrd="0" destOrd="0" presId="urn:microsoft.com/office/officeart/2005/8/layout/hProcess9"/>
    <dgm:cxn modelId="{56C67696-D4C3-462B-8F2D-A3B1915A0C47}" srcId="{FFAEB460-000C-47E0-A62B-C192612D4408}" destId="{C2F1FC01-9DE8-42D4-B4E6-7A088D6546D8}" srcOrd="0" destOrd="0" parTransId="{5E4749C8-8E57-4E1D-9FD8-0CF9C572A5AA}" sibTransId="{88DB7F27-258E-443D-995A-29FC127BA3CA}"/>
    <dgm:cxn modelId="{B012CCAB-E306-4D6B-85D4-CC1C23AEFEB9}" type="presOf" srcId="{D6B1902A-FD17-4176-AAFB-ED010CEBE851}" destId="{C18D74BD-C168-4DE4-AAD3-39D34E96A4BE}" srcOrd="0" destOrd="0" presId="urn:microsoft.com/office/officeart/2005/8/layout/hProcess9"/>
    <dgm:cxn modelId="{0720FAB4-C406-419B-BE3E-63008C987ABE}" type="presOf" srcId="{C2F1FC01-9DE8-42D4-B4E6-7A088D6546D8}" destId="{0ABD90F6-4106-45DD-938B-AB03DC612C42}" srcOrd="0" destOrd="0" presId="urn:microsoft.com/office/officeart/2005/8/layout/hProcess9"/>
    <dgm:cxn modelId="{430A3BBB-BBD2-427B-BB9F-E970D5183F69}" srcId="{FFAEB460-000C-47E0-A62B-C192612D4408}" destId="{D6B1902A-FD17-4176-AAFB-ED010CEBE851}" srcOrd="3" destOrd="0" parTransId="{368C3356-6A58-4A11-B37C-556653063655}" sibTransId="{42F4EBA2-DF38-474E-81FD-AB46E3DCD6FE}"/>
    <dgm:cxn modelId="{472E97E3-F384-4FD7-807C-CB37D6216099}" srcId="{FFAEB460-000C-47E0-A62B-C192612D4408}" destId="{631380D8-AE0D-4314-9A4E-F95E0FD49762}" srcOrd="4" destOrd="0" parTransId="{1FF24683-6AA8-4EF1-B3AB-558D7C334256}" sibTransId="{1AED048B-67BB-47B6-BE37-3099E19CF67B}"/>
    <dgm:cxn modelId="{FDEDD9E3-FB88-41FD-B8A2-3EC7284DF2B0}" srcId="{FFAEB460-000C-47E0-A62B-C192612D4408}" destId="{2EB350FE-7E9D-43AB-AD71-0BBE4F4D44B3}" srcOrd="2" destOrd="0" parTransId="{1EF6E96E-C187-4A45-9CDD-938FA7887E35}" sibTransId="{DAEAD0D1-5B3D-44B7-A6F5-12FC38A4521E}"/>
    <dgm:cxn modelId="{8B69D4EF-4BA4-4738-BD4A-0EB3B21F396D}" type="presOf" srcId="{FFAEB460-000C-47E0-A62B-C192612D4408}" destId="{00A137B5-7870-4F4D-B900-109CDDE7A97A}" srcOrd="0" destOrd="0" presId="urn:microsoft.com/office/officeart/2005/8/layout/hProcess9"/>
    <dgm:cxn modelId="{B8558A17-4ED0-4CD7-88B4-602223851CFB}" type="presParOf" srcId="{00A137B5-7870-4F4D-B900-109CDDE7A97A}" destId="{1C829F39-CAB1-418E-BD74-AA7E4AAF0451}" srcOrd="0" destOrd="0" presId="urn:microsoft.com/office/officeart/2005/8/layout/hProcess9"/>
    <dgm:cxn modelId="{CCFBA96E-8B4D-443A-8953-171F43A0005C}" type="presParOf" srcId="{00A137B5-7870-4F4D-B900-109CDDE7A97A}" destId="{2C1234A1-3CFA-44E1-9F4E-A9CF6AC31886}" srcOrd="1" destOrd="0" presId="urn:microsoft.com/office/officeart/2005/8/layout/hProcess9"/>
    <dgm:cxn modelId="{8A641ACD-C5A6-4DBE-8DFA-DC6BFDF662C1}" type="presParOf" srcId="{2C1234A1-3CFA-44E1-9F4E-A9CF6AC31886}" destId="{0ABD90F6-4106-45DD-938B-AB03DC612C42}" srcOrd="0" destOrd="0" presId="urn:microsoft.com/office/officeart/2005/8/layout/hProcess9"/>
    <dgm:cxn modelId="{4B48DC2A-66A0-415A-B800-757C3548EA8A}" type="presParOf" srcId="{2C1234A1-3CFA-44E1-9F4E-A9CF6AC31886}" destId="{11CC0BD8-9757-4C85-B081-72A034BEE5F6}" srcOrd="1" destOrd="0" presId="urn:microsoft.com/office/officeart/2005/8/layout/hProcess9"/>
    <dgm:cxn modelId="{D5E46335-5F22-4714-8B59-DB7AC17B1646}" type="presParOf" srcId="{2C1234A1-3CFA-44E1-9F4E-A9CF6AC31886}" destId="{471C0AD8-9163-4D8E-A1C9-FB161DB61BC0}" srcOrd="2" destOrd="0" presId="urn:microsoft.com/office/officeart/2005/8/layout/hProcess9"/>
    <dgm:cxn modelId="{68101623-D3DF-4031-ACFE-9CD9BF29DF17}" type="presParOf" srcId="{2C1234A1-3CFA-44E1-9F4E-A9CF6AC31886}" destId="{9BAF9E07-1BA9-4094-9177-2014AC426575}" srcOrd="3" destOrd="0" presId="urn:microsoft.com/office/officeart/2005/8/layout/hProcess9"/>
    <dgm:cxn modelId="{B9D0413D-D6E6-4590-BC4B-6A9219D0217B}" type="presParOf" srcId="{2C1234A1-3CFA-44E1-9F4E-A9CF6AC31886}" destId="{DC756195-9F9A-48A3-8BD6-098A18A858B1}" srcOrd="4" destOrd="0" presId="urn:microsoft.com/office/officeart/2005/8/layout/hProcess9"/>
    <dgm:cxn modelId="{34717152-3BF8-47A7-BD20-A8735E3E42DB}" type="presParOf" srcId="{2C1234A1-3CFA-44E1-9F4E-A9CF6AC31886}" destId="{55743734-7ACD-4ADC-A5EC-360A24D8C8EE}" srcOrd="5" destOrd="0" presId="urn:microsoft.com/office/officeart/2005/8/layout/hProcess9"/>
    <dgm:cxn modelId="{09BAF902-76E2-47BB-B064-9D1D4275166E}" type="presParOf" srcId="{2C1234A1-3CFA-44E1-9F4E-A9CF6AC31886}" destId="{C18D74BD-C168-4DE4-AAD3-39D34E96A4BE}" srcOrd="6" destOrd="0" presId="urn:microsoft.com/office/officeart/2005/8/layout/hProcess9"/>
    <dgm:cxn modelId="{EFCAA7E3-8488-4ED5-A54A-C5E1DBF07442}" type="presParOf" srcId="{2C1234A1-3CFA-44E1-9F4E-A9CF6AC31886}" destId="{E2362349-702C-446C-B038-890D6A1A8F56}" srcOrd="7" destOrd="0" presId="urn:microsoft.com/office/officeart/2005/8/layout/hProcess9"/>
    <dgm:cxn modelId="{31D3AD0B-33B2-42A4-8D17-CAF67878026F}" type="presParOf" srcId="{2C1234A1-3CFA-44E1-9F4E-A9CF6AC31886}" destId="{A6ACB9FF-0E7C-46C4-9B64-02F281F9C39F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829F39-CAB1-418E-BD74-AA7E4AAF0451}">
      <dsp:nvSpPr>
        <dsp:cNvPr id="0" name=""/>
        <dsp:cNvSpPr/>
      </dsp:nvSpPr>
      <dsp:spPr>
        <a:xfrm>
          <a:off x="2" y="0"/>
          <a:ext cx="10261594" cy="2513645"/>
        </a:xfrm>
        <a:prstGeom prst="rightArrow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BD90F6-4106-45DD-938B-AB03DC612C42}">
      <dsp:nvSpPr>
        <dsp:cNvPr id="0" name=""/>
        <dsp:cNvSpPr/>
      </dsp:nvSpPr>
      <dsp:spPr>
        <a:xfrm>
          <a:off x="6545" y="757305"/>
          <a:ext cx="1836052" cy="47629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Sélection</a:t>
          </a:r>
        </a:p>
      </dsp:txBody>
      <dsp:txXfrm>
        <a:off x="29796" y="780556"/>
        <a:ext cx="1789550" cy="429793"/>
      </dsp:txXfrm>
    </dsp:sp>
    <dsp:sp modelId="{471C0AD8-9163-4D8E-A1C9-FB161DB61BC0}">
      <dsp:nvSpPr>
        <dsp:cNvPr id="0" name=""/>
        <dsp:cNvSpPr/>
      </dsp:nvSpPr>
      <dsp:spPr>
        <a:xfrm>
          <a:off x="2109659" y="757305"/>
          <a:ext cx="1836052" cy="47629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Justification</a:t>
          </a:r>
        </a:p>
      </dsp:txBody>
      <dsp:txXfrm>
        <a:off x="2132910" y="780556"/>
        <a:ext cx="1789550" cy="429793"/>
      </dsp:txXfrm>
    </dsp:sp>
    <dsp:sp modelId="{DC756195-9F9A-48A3-8BD6-098A18A858B1}">
      <dsp:nvSpPr>
        <dsp:cNvPr id="0" name=""/>
        <dsp:cNvSpPr/>
      </dsp:nvSpPr>
      <dsp:spPr>
        <a:xfrm>
          <a:off x="4212773" y="757305"/>
          <a:ext cx="1836052" cy="47629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Conservation</a:t>
          </a:r>
        </a:p>
      </dsp:txBody>
      <dsp:txXfrm>
        <a:off x="4236024" y="780556"/>
        <a:ext cx="1789550" cy="429793"/>
      </dsp:txXfrm>
    </dsp:sp>
    <dsp:sp modelId="{C18D74BD-C168-4DE4-AAD3-39D34E96A4BE}">
      <dsp:nvSpPr>
        <dsp:cNvPr id="0" name=""/>
        <dsp:cNvSpPr/>
      </dsp:nvSpPr>
      <dsp:spPr>
        <a:xfrm>
          <a:off x="6315888" y="757305"/>
          <a:ext cx="1836052" cy="47629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Exposition</a:t>
          </a:r>
        </a:p>
      </dsp:txBody>
      <dsp:txXfrm>
        <a:off x="6339139" y="780556"/>
        <a:ext cx="1789550" cy="429793"/>
      </dsp:txXfrm>
    </dsp:sp>
    <dsp:sp modelId="{A6ACB9FF-0E7C-46C4-9B64-02F281F9C39F}">
      <dsp:nvSpPr>
        <dsp:cNvPr id="0" name=""/>
        <dsp:cNvSpPr/>
      </dsp:nvSpPr>
      <dsp:spPr>
        <a:xfrm>
          <a:off x="8419002" y="757305"/>
          <a:ext cx="1836052" cy="47629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Valorisation</a:t>
          </a:r>
        </a:p>
      </dsp:txBody>
      <dsp:txXfrm>
        <a:off x="8442253" y="780556"/>
        <a:ext cx="1789550" cy="4297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656A9C-215B-4F5C-94B8-25BD382B2B4C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48359-A29F-4D87-AC3D-A0920105DE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686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48359-A29F-4D87-AC3D-A0920105DE2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2715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48359-A29F-4D87-AC3D-A0920105DE2F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2490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fr-FR"/>
              <a:t>23/01/2019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47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392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2313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67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318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96018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31163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9276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955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20917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‹N°›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277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r>
              <a:rPr lang="fr-FR"/>
              <a:t>23/01/2019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r>
              <a:rPr lang="fr-FR"/>
              <a:t>Camille Rué - PFE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5FFCEFF7-3317-4B6A-8F17-14031CF4CABB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5326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hf hd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ous-titre 11"/>
          <p:cNvSpPr>
            <a:spLocks noGrp="1"/>
          </p:cNvSpPr>
          <p:nvPr>
            <p:ph type="subTitle" idx="1"/>
          </p:nvPr>
        </p:nvSpPr>
        <p:spPr>
          <a:xfrm>
            <a:off x="5990262" y="5007664"/>
            <a:ext cx="3200400" cy="1463040"/>
          </a:xfrm>
          <a:solidFill>
            <a:schemeClr val="bg1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1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72118" y="3544624"/>
            <a:ext cx="7772400" cy="146304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Les nouveaux territoires des vins de Chinon: 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r>
              <a:rPr lang="fr-FR" sz="3600" dirty="0"/>
              <a:t>Les modes et acteurs de la patrimonialisation de la production viticole</a:t>
            </a:r>
          </a:p>
        </p:txBody>
      </p:sp>
    </p:spTree>
    <p:extLst>
      <p:ext uri="{BB962C8B-B14F-4D97-AF65-F5344CB8AC3E}">
        <p14:creationId xmlns:p14="http://schemas.microsoft.com/office/powerpoint/2010/main" val="19953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lèche droite 24"/>
          <p:cNvSpPr/>
          <p:nvPr/>
        </p:nvSpPr>
        <p:spPr>
          <a:xfrm>
            <a:off x="923923" y="214313"/>
            <a:ext cx="11166477" cy="100012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4146585" y="214313"/>
            <a:ext cx="2948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Processus de patrimonialisation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38200" y="2197261"/>
            <a:ext cx="9436605" cy="39797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0244" y="2453932"/>
            <a:ext cx="9032444" cy="3305175"/>
          </a:xfrm>
        </p:spPr>
        <p:txBody>
          <a:bodyPr/>
          <a:lstStyle/>
          <a:p>
            <a:r>
              <a:rPr lang="fr-FR" dirty="0"/>
              <a:t>Politique des maires depuis un siècle identique: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maintien du nombre d’habitants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non extension urbaine</a:t>
            </a:r>
          </a:p>
          <a:p>
            <a:pPr marL="0" indent="0">
              <a:buNone/>
            </a:pPr>
            <a:r>
              <a:rPr lang="fr-FR" dirty="0">
                <a:sym typeface="Wingdings" panose="05000000000000000000" pitchFamily="2" charset="2"/>
              </a:rPr>
              <a:t>	</a:t>
            </a:r>
            <a:r>
              <a:rPr lang="fr-FR" dirty="0"/>
              <a:t> protection des terres viticoles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10</a:t>
            </a:fld>
            <a:endParaRPr lang="fr-FR"/>
          </a:p>
        </p:txBody>
      </p:sp>
      <p:grpSp>
        <p:nvGrpSpPr>
          <p:cNvPr id="21" name="Groupe 20"/>
          <p:cNvGrpSpPr/>
          <p:nvPr/>
        </p:nvGrpSpPr>
        <p:grpSpPr>
          <a:xfrm>
            <a:off x="822348" y="585772"/>
            <a:ext cx="11416606" cy="1151984"/>
            <a:chOff x="636604" y="585772"/>
            <a:chExt cx="11416606" cy="1151984"/>
          </a:xfrm>
        </p:grpSpPr>
        <p:sp>
          <p:nvSpPr>
            <p:cNvPr id="7" name="Flèche droite 6"/>
            <p:cNvSpPr/>
            <p:nvPr/>
          </p:nvSpPr>
          <p:spPr>
            <a:xfrm>
              <a:off x="862018" y="642924"/>
              <a:ext cx="9210670" cy="271475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Ellipse 7"/>
            <p:cNvSpPr/>
            <p:nvPr/>
          </p:nvSpPr>
          <p:spPr>
            <a:xfrm>
              <a:off x="1728793" y="642924"/>
              <a:ext cx="266333" cy="27147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Ellipse 8"/>
            <p:cNvSpPr/>
            <p:nvPr/>
          </p:nvSpPr>
          <p:spPr>
            <a:xfrm>
              <a:off x="8183170" y="642924"/>
              <a:ext cx="266333" cy="27147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/>
            <p:cNvSpPr/>
            <p:nvPr/>
          </p:nvSpPr>
          <p:spPr>
            <a:xfrm>
              <a:off x="6031711" y="642924"/>
              <a:ext cx="266333" cy="27147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Ellipse 10"/>
            <p:cNvSpPr/>
            <p:nvPr/>
          </p:nvSpPr>
          <p:spPr>
            <a:xfrm>
              <a:off x="3880252" y="642924"/>
              <a:ext cx="266333" cy="27147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ZoneTexte 12"/>
            <p:cNvSpPr txBox="1"/>
            <p:nvPr/>
          </p:nvSpPr>
          <p:spPr>
            <a:xfrm rot="19938180">
              <a:off x="636604" y="1094108"/>
              <a:ext cx="14526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>
                  <a:solidFill>
                    <a:schemeClr val="bg1">
                      <a:lumMod val="85000"/>
                    </a:schemeClr>
                  </a:solidFill>
                </a:rPr>
                <a:t>Sélection</a:t>
              </a:r>
            </a:p>
          </p:txBody>
        </p:sp>
        <p:sp>
          <p:nvSpPr>
            <p:cNvPr id="14" name="ZoneTexte 13"/>
            <p:cNvSpPr txBox="1"/>
            <p:nvPr/>
          </p:nvSpPr>
          <p:spPr>
            <a:xfrm rot="19938180">
              <a:off x="2385335" y="1173358"/>
              <a:ext cx="19152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>
                  <a:solidFill>
                    <a:schemeClr val="bg2">
                      <a:lumMod val="90000"/>
                    </a:schemeClr>
                  </a:solidFill>
                </a:rPr>
                <a:t>Justification</a:t>
              </a:r>
            </a:p>
          </p:txBody>
        </p:sp>
        <p:sp>
          <p:nvSpPr>
            <p:cNvPr id="15" name="ZoneTexte 14"/>
            <p:cNvSpPr txBox="1"/>
            <p:nvPr/>
          </p:nvSpPr>
          <p:spPr>
            <a:xfrm rot="19938180">
              <a:off x="4352033" y="1214536"/>
              <a:ext cx="210621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/>
                <a:t>Conservation</a:t>
              </a:r>
            </a:p>
          </p:txBody>
        </p:sp>
        <p:sp>
          <p:nvSpPr>
            <p:cNvPr id="16" name="ZoneTexte 15"/>
            <p:cNvSpPr txBox="1"/>
            <p:nvPr/>
          </p:nvSpPr>
          <p:spPr>
            <a:xfrm rot="19938180">
              <a:off x="6937381" y="1158911"/>
              <a:ext cx="16113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>
                  <a:solidFill>
                    <a:schemeClr val="bg1">
                      <a:lumMod val="85000"/>
                    </a:schemeClr>
                  </a:solidFill>
                </a:rPr>
                <a:t>Exposition</a:t>
              </a: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10146213" y="585772"/>
              <a:ext cx="190699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/>
                <a:t>Valorisation</a:t>
              </a:r>
            </a:p>
          </p:txBody>
        </p:sp>
      </p:grpSp>
      <p:sp>
        <p:nvSpPr>
          <p:cNvPr id="20" name="Rectangle 19"/>
          <p:cNvSpPr/>
          <p:nvPr/>
        </p:nvSpPr>
        <p:spPr>
          <a:xfrm>
            <a:off x="6272232" y="1828800"/>
            <a:ext cx="102871" cy="36846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6543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lèche droite 24"/>
          <p:cNvSpPr/>
          <p:nvPr/>
        </p:nvSpPr>
        <p:spPr>
          <a:xfrm>
            <a:off x="923923" y="214313"/>
            <a:ext cx="11166477" cy="100012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4146585" y="214313"/>
            <a:ext cx="2948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Processus de patrimonialisation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38200" y="2197261"/>
            <a:ext cx="9436605" cy="39797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0244" y="2453932"/>
            <a:ext cx="3802688" cy="330517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Evènements festifs qui ont fait la réputation de la commune et du terroir</a:t>
            </a:r>
          </a:p>
          <a:p>
            <a:pPr marL="0" indent="0">
              <a:buNone/>
            </a:pPr>
            <a:endParaRPr lang="fr-FR" dirty="0"/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Qualité et réputation du terroir</a:t>
            </a:r>
          </a:p>
          <a:p>
            <a:pPr>
              <a:buFont typeface="Arial" panose="020B0604020202020204" pitchFamily="34" charset="0"/>
              <a:buChar char="•"/>
            </a:pPr>
            <a:endParaRPr lang="fr-FR" dirty="0"/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Première Saint-Vincent communale d’Indre-et-Loire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11</a:t>
            </a:fld>
            <a:endParaRPr lang="fr-FR"/>
          </a:p>
        </p:txBody>
      </p:sp>
      <p:grpSp>
        <p:nvGrpSpPr>
          <p:cNvPr id="21" name="Groupe 20"/>
          <p:cNvGrpSpPr/>
          <p:nvPr/>
        </p:nvGrpSpPr>
        <p:grpSpPr>
          <a:xfrm>
            <a:off x="822348" y="585772"/>
            <a:ext cx="11416606" cy="1151984"/>
            <a:chOff x="636604" y="585772"/>
            <a:chExt cx="11416606" cy="1151984"/>
          </a:xfrm>
        </p:grpSpPr>
        <p:sp>
          <p:nvSpPr>
            <p:cNvPr id="7" name="Flèche droite 6"/>
            <p:cNvSpPr/>
            <p:nvPr/>
          </p:nvSpPr>
          <p:spPr>
            <a:xfrm>
              <a:off x="862018" y="642924"/>
              <a:ext cx="9210670" cy="271475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Ellipse 7"/>
            <p:cNvSpPr/>
            <p:nvPr/>
          </p:nvSpPr>
          <p:spPr>
            <a:xfrm>
              <a:off x="1728793" y="642924"/>
              <a:ext cx="266333" cy="27147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Ellipse 8"/>
            <p:cNvSpPr/>
            <p:nvPr/>
          </p:nvSpPr>
          <p:spPr>
            <a:xfrm>
              <a:off x="8183170" y="642924"/>
              <a:ext cx="266333" cy="27147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/>
            <p:cNvSpPr/>
            <p:nvPr/>
          </p:nvSpPr>
          <p:spPr>
            <a:xfrm>
              <a:off x="6031711" y="642924"/>
              <a:ext cx="266333" cy="27147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Ellipse 10"/>
            <p:cNvSpPr/>
            <p:nvPr/>
          </p:nvSpPr>
          <p:spPr>
            <a:xfrm>
              <a:off x="3880252" y="642924"/>
              <a:ext cx="266333" cy="27147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ZoneTexte 12"/>
            <p:cNvSpPr txBox="1"/>
            <p:nvPr/>
          </p:nvSpPr>
          <p:spPr>
            <a:xfrm rot="19938180">
              <a:off x="636604" y="1094108"/>
              <a:ext cx="14526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>
                  <a:solidFill>
                    <a:schemeClr val="bg1">
                      <a:lumMod val="85000"/>
                    </a:schemeClr>
                  </a:solidFill>
                </a:rPr>
                <a:t>Sélection</a:t>
              </a:r>
            </a:p>
          </p:txBody>
        </p:sp>
        <p:sp>
          <p:nvSpPr>
            <p:cNvPr id="14" name="ZoneTexte 13"/>
            <p:cNvSpPr txBox="1"/>
            <p:nvPr/>
          </p:nvSpPr>
          <p:spPr>
            <a:xfrm rot="19938180">
              <a:off x="2430668" y="1173358"/>
              <a:ext cx="182453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>
                  <a:solidFill>
                    <a:schemeClr val="bg1">
                      <a:lumMod val="85000"/>
                    </a:schemeClr>
                  </a:solidFill>
                </a:rPr>
                <a:t>Justification</a:t>
              </a:r>
            </a:p>
          </p:txBody>
        </p:sp>
        <p:sp>
          <p:nvSpPr>
            <p:cNvPr id="15" name="ZoneTexte 14"/>
            <p:cNvSpPr txBox="1"/>
            <p:nvPr/>
          </p:nvSpPr>
          <p:spPr>
            <a:xfrm rot="19938180">
              <a:off x="4352033" y="1214536"/>
              <a:ext cx="210621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>
                  <a:solidFill>
                    <a:schemeClr val="bg1">
                      <a:lumMod val="85000"/>
                    </a:schemeClr>
                  </a:solidFill>
                </a:rPr>
                <a:t>Conservation</a:t>
              </a:r>
            </a:p>
          </p:txBody>
        </p:sp>
        <p:sp>
          <p:nvSpPr>
            <p:cNvPr id="16" name="ZoneTexte 15"/>
            <p:cNvSpPr txBox="1"/>
            <p:nvPr/>
          </p:nvSpPr>
          <p:spPr>
            <a:xfrm rot="19938180">
              <a:off x="6937381" y="1158911"/>
              <a:ext cx="16113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/>
                <a:t>Exposition</a:t>
              </a: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10146213" y="585772"/>
              <a:ext cx="190699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/>
                <a:t>Valorisation</a:t>
              </a:r>
            </a:p>
          </p:txBody>
        </p:sp>
      </p:grpSp>
      <p:sp>
        <p:nvSpPr>
          <p:cNvPr id="20" name="Rectangle 19"/>
          <p:cNvSpPr/>
          <p:nvPr/>
        </p:nvSpPr>
        <p:spPr>
          <a:xfrm>
            <a:off x="8472508" y="1814512"/>
            <a:ext cx="102871" cy="36846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space réservé du contenu 2"/>
          <p:cNvSpPr txBox="1">
            <a:spLocks/>
          </p:cNvSpPr>
          <p:nvPr/>
        </p:nvSpPr>
        <p:spPr>
          <a:xfrm>
            <a:off x="5556502" y="2397941"/>
            <a:ext cx="3802688" cy="3305175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Construction d’un récit par les viticulteurs basé sur les savoir-faire acquis par l’héritage familiale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le vin : moyen d’exposition de la viticulture </a:t>
            </a:r>
          </a:p>
          <a:p>
            <a:pPr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9846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3541484"/>
            <a:ext cx="12191999" cy="29292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12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1073119" y="953346"/>
            <a:ext cx="10261600" cy="2513645"/>
            <a:chOff x="1233713" y="1027839"/>
            <a:chExt cx="10261600" cy="2513645"/>
          </a:xfrm>
        </p:grpSpPr>
        <p:graphicFrame>
          <p:nvGraphicFramePr>
            <p:cNvPr id="9" name="Diagramme 8"/>
            <p:cNvGraphicFramePr/>
            <p:nvPr>
              <p:extLst>
                <p:ext uri="{D42A27DB-BD31-4B8C-83A1-F6EECF244321}">
                  <p14:modId xmlns:p14="http://schemas.microsoft.com/office/powerpoint/2010/main" val="3360284481"/>
                </p:ext>
              </p:extLst>
            </p:nvPr>
          </p:nvGraphicFramePr>
          <p:xfrm>
            <a:off x="1233713" y="1027839"/>
            <a:ext cx="10261600" cy="251364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cxnSp>
          <p:nvCxnSpPr>
            <p:cNvPr id="14" name="Connecteur droit avec flèche 13"/>
            <p:cNvCxnSpPr/>
            <p:nvPr/>
          </p:nvCxnSpPr>
          <p:spPr>
            <a:xfrm flipV="1">
              <a:off x="1233713" y="2452914"/>
              <a:ext cx="10000343" cy="14514"/>
            </a:xfrm>
            <a:prstGeom prst="straightConnector1">
              <a:avLst/>
            </a:prstGeom>
            <a:ln w="161925">
              <a:solidFill>
                <a:schemeClr val="accent3">
                  <a:lumMod val="50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ZoneTexte 14"/>
            <p:cNvSpPr txBox="1"/>
            <p:nvPr/>
          </p:nvSpPr>
          <p:spPr>
            <a:xfrm>
              <a:off x="3585029" y="2558592"/>
              <a:ext cx="52377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APPROPRIATION PATRIMONIALE sous-tend le processus</a:t>
              </a:r>
            </a:p>
          </p:txBody>
        </p:sp>
      </p:grpSp>
      <p:sp>
        <p:nvSpPr>
          <p:cNvPr id="16" name="Flèche à angle droit 15"/>
          <p:cNvSpPr/>
          <p:nvPr/>
        </p:nvSpPr>
        <p:spPr>
          <a:xfrm rot="5400000">
            <a:off x="3249219" y="3263736"/>
            <a:ext cx="1237677" cy="566057"/>
          </a:xfrm>
          <a:prstGeom prst="bentUp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space réservé du contenu 2"/>
          <p:cNvSpPr txBox="1">
            <a:spLocks/>
          </p:cNvSpPr>
          <p:nvPr/>
        </p:nvSpPr>
        <p:spPr>
          <a:xfrm>
            <a:off x="4414815" y="3788982"/>
            <a:ext cx="7603014" cy="119209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Construction d’un récit autour de l’histoire des domaines et du travail du vigneron</a:t>
            </a:r>
          </a:p>
          <a:p>
            <a:r>
              <a:rPr lang="fr-FR" dirty="0"/>
              <a:t>Récit construit autour des notions d’héritage et de savoir-faire</a:t>
            </a:r>
          </a:p>
        </p:txBody>
      </p:sp>
      <p:sp>
        <p:nvSpPr>
          <p:cNvPr id="18" name="Espace réservé du contenu 2"/>
          <p:cNvSpPr txBox="1">
            <a:spLocks/>
          </p:cNvSpPr>
          <p:nvPr/>
        </p:nvSpPr>
        <p:spPr>
          <a:xfrm>
            <a:off x="4207986" y="5187703"/>
            <a:ext cx="7603014" cy="119209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dirty="0"/>
              <a:t>génération   -  famille  - propriété familiale </a:t>
            </a:r>
          </a:p>
          <a:p>
            <a:pPr algn="ctr"/>
            <a:r>
              <a:rPr lang="fr-FR" sz="1600" dirty="0"/>
              <a:t>travail de leur grand-père </a:t>
            </a:r>
          </a:p>
          <a:p>
            <a:pPr algn="ctr"/>
            <a:r>
              <a:rPr lang="fr-FR" sz="1600" dirty="0"/>
              <a:t>savoir-faire ancestral - traditionnel</a:t>
            </a:r>
          </a:p>
        </p:txBody>
      </p:sp>
      <p:sp>
        <p:nvSpPr>
          <p:cNvPr id="19" name="Espace réservé du contenu 2"/>
          <p:cNvSpPr txBox="1">
            <a:spLocks/>
          </p:cNvSpPr>
          <p:nvPr/>
        </p:nvSpPr>
        <p:spPr>
          <a:xfrm>
            <a:off x="4617435" y="4865712"/>
            <a:ext cx="7603014" cy="119209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dirty="0"/>
          </a:p>
        </p:txBody>
      </p:sp>
      <p:sp>
        <p:nvSpPr>
          <p:cNvPr id="20" name="Espace réservé du contenu 2"/>
          <p:cNvSpPr txBox="1">
            <a:spLocks/>
          </p:cNvSpPr>
          <p:nvPr/>
        </p:nvSpPr>
        <p:spPr>
          <a:xfrm>
            <a:off x="5521093" y="5006094"/>
            <a:ext cx="682826" cy="547011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dirty="0"/>
              <a:t>«  </a:t>
            </a:r>
          </a:p>
        </p:txBody>
      </p:sp>
      <p:sp>
        <p:nvSpPr>
          <p:cNvPr id="21" name="Espace réservé du contenu 2"/>
          <p:cNvSpPr txBox="1">
            <a:spLocks/>
          </p:cNvSpPr>
          <p:nvPr/>
        </p:nvSpPr>
        <p:spPr>
          <a:xfrm>
            <a:off x="9563321" y="5835061"/>
            <a:ext cx="682826" cy="547011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dirty="0"/>
              <a:t> »  </a:t>
            </a:r>
          </a:p>
        </p:txBody>
      </p:sp>
    </p:spTree>
    <p:extLst>
      <p:ext uri="{BB962C8B-B14F-4D97-AF65-F5344CB8AC3E}">
        <p14:creationId xmlns:p14="http://schemas.microsoft.com/office/powerpoint/2010/main" val="2466198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9817"/>
            <a:ext cx="12496800" cy="4325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788205" y="1092906"/>
            <a:ext cx="1792574" cy="604720"/>
          </a:xfrm>
        </p:spPr>
        <p:txBody>
          <a:bodyPr/>
          <a:lstStyle/>
          <a:p>
            <a:r>
              <a:rPr lang="fr-FR" dirty="0"/>
              <a:t>Histoire familiale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13</a:t>
            </a:fld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8208601" y="5216231"/>
            <a:ext cx="968701" cy="12544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7" name="Groupe 26"/>
          <p:cNvGrpSpPr/>
          <p:nvPr/>
        </p:nvGrpSpPr>
        <p:grpSpPr>
          <a:xfrm>
            <a:off x="461795" y="654953"/>
            <a:ext cx="11087303" cy="6203047"/>
            <a:chOff x="333207" y="536285"/>
            <a:chExt cx="11087303" cy="6203047"/>
          </a:xfrm>
        </p:grpSpPr>
        <p:grpSp>
          <p:nvGrpSpPr>
            <p:cNvPr id="26" name="Groupe 25"/>
            <p:cNvGrpSpPr/>
            <p:nvPr/>
          </p:nvGrpSpPr>
          <p:grpSpPr>
            <a:xfrm>
              <a:off x="333207" y="536285"/>
              <a:ext cx="11087303" cy="6203047"/>
              <a:chOff x="333207" y="536285"/>
              <a:chExt cx="11087303" cy="6203047"/>
            </a:xfrm>
          </p:grpSpPr>
          <p:sp>
            <p:nvSpPr>
              <p:cNvPr id="19" name="Espace réservé du texte 2"/>
              <p:cNvSpPr txBox="1">
                <a:spLocks/>
              </p:cNvSpPr>
              <p:nvPr/>
            </p:nvSpPr>
            <p:spPr>
              <a:xfrm>
                <a:off x="333207" y="3177908"/>
                <a:ext cx="2454179" cy="60472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200"/>
                  </a:spcAft>
                  <a:buClr>
                    <a:schemeClr val="accent2"/>
                  </a:buClr>
                  <a:buSzPct val="100000"/>
                  <a:buFont typeface="Tw Cen MT" panose="020B0602020104020603" pitchFamily="34" charset="0"/>
                  <a:buNone/>
                  <a:defRPr sz="1800" kern="1200">
                    <a:solidFill>
                      <a:schemeClr val="tx1">
                        <a:lumMod val="90000"/>
                        <a:lumOff val="10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2"/>
                  </a:buClr>
                  <a:buFont typeface="Wingdings 3" pitchFamily="18" charset="2"/>
                  <a:buNone/>
                  <a:defRPr sz="1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2"/>
                  </a:buClr>
                  <a:buFont typeface="Wingdings 3" pitchFamily="18" charset="2"/>
                  <a:buNone/>
                  <a:defRPr sz="16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2"/>
                  </a:buClr>
                  <a:buFont typeface="Wingdings 3" pitchFamily="18" charset="2"/>
                  <a:buNone/>
                  <a:defRPr sz="14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2"/>
                  </a:buClr>
                  <a:buFont typeface="Wingdings 3" pitchFamily="18" charset="2"/>
                  <a:buNone/>
                  <a:defRPr sz="14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2"/>
                  </a:buClr>
                  <a:buFont typeface="Wingdings 3" pitchFamily="18" charset="2"/>
                  <a:buNone/>
                  <a:defRPr sz="14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2"/>
                  </a:buClr>
                  <a:buFont typeface="Wingdings 3" pitchFamily="18" charset="2"/>
                  <a:buNone/>
                  <a:defRPr sz="14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2"/>
                  </a:buClr>
                  <a:buFont typeface="Wingdings 3" pitchFamily="18" charset="2"/>
                  <a:buNone/>
                  <a:defRPr sz="14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2"/>
                  </a:buClr>
                  <a:buFont typeface="Wingdings 3" pitchFamily="18" charset="2"/>
                  <a:buNone/>
                  <a:defRPr sz="14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fr-FR" dirty="0"/>
                  <a:t>Environnement immédiat</a:t>
                </a:r>
              </a:p>
            </p:txBody>
          </p:sp>
          <p:grpSp>
            <p:nvGrpSpPr>
              <p:cNvPr id="25" name="Groupe 24"/>
              <p:cNvGrpSpPr/>
              <p:nvPr/>
            </p:nvGrpSpPr>
            <p:grpSpPr>
              <a:xfrm>
                <a:off x="2724071" y="536285"/>
                <a:ext cx="8696439" cy="6203047"/>
                <a:chOff x="2724071" y="536285"/>
                <a:chExt cx="8696439" cy="6203047"/>
              </a:xfrm>
            </p:grpSpPr>
            <p:grpSp>
              <p:nvGrpSpPr>
                <p:cNvPr id="24" name="Groupe 23"/>
                <p:cNvGrpSpPr/>
                <p:nvPr/>
              </p:nvGrpSpPr>
              <p:grpSpPr>
                <a:xfrm>
                  <a:off x="3485037" y="536285"/>
                  <a:ext cx="7935473" cy="6203047"/>
                  <a:chOff x="3485037" y="536285"/>
                  <a:chExt cx="7935473" cy="6203047"/>
                </a:xfrm>
              </p:grpSpPr>
              <p:sp>
                <p:nvSpPr>
                  <p:cNvPr id="18" name="Espace réservé du texte 2"/>
                  <p:cNvSpPr txBox="1">
                    <a:spLocks/>
                  </p:cNvSpPr>
                  <p:nvPr/>
                </p:nvSpPr>
                <p:spPr>
                  <a:xfrm>
                    <a:off x="4726111" y="6134612"/>
                    <a:ext cx="2454179" cy="604720"/>
                  </a:xfrm>
                  <a:prstGeom prst="rect">
                    <a:avLst/>
                  </a:prstGeom>
                </p:spPr>
                <p:txBody>
                  <a:bodyPr vert="horz" lIns="91440" tIns="45720" rIns="91440" bIns="45720" rtlCol="0" anchor="ctr">
                    <a:normAutofit/>
                  </a:bodyPr>
                  <a:lstStyle>
                    <a:lvl1pPr marL="0" indent="0" algn="l" defTabSz="914400" rtl="0" eaLnBrk="1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200"/>
                      </a:spcAft>
                      <a:buClr>
                        <a:schemeClr val="accent2"/>
                      </a:buClr>
                      <a:buSzPct val="100000"/>
                      <a:buFont typeface="Tw Cen MT" panose="020B0602020104020603" pitchFamily="34" charset="0"/>
                      <a:buNone/>
                      <a:defRPr sz="1800" kern="120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 algn="l" defTabSz="914400" rtl="0" eaLnBrk="1" latinLnBrk="0" hangingPunct="1">
                      <a:lnSpc>
                        <a:spcPct val="90000"/>
                      </a:lnSpc>
                      <a:spcBef>
                        <a:spcPts val="200"/>
                      </a:spcBef>
                      <a:spcAft>
                        <a:spcPts val="400"/>
                      </a:spcAft>
                      <a:buClr>
                        <a:schemeClr val="accent2"/>
                      </a:buClr>
                      <a:buFont typeface="Wingdings 3" pitchFamily="18" charset="2"/>
                      <a:buNone/>
                      <a:defRPr sz="1800" kern="1200">
                        <a:solidFill>
                          <a:schemeClr val="tx1">
                            <a:tint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 algn="l" defTabSz="914400" rtl="0" eaLnBrk="1" latinLnBrk="0" hangingPunct="1">
                      <a:lnSpc>
                        <a:spcPct val="90000"/>
                      </a:lnSpc>
                      <a:spcBef>
                        <a:spcPts val="200"/>
                      </a:spcBef>
                      <a:spcAft>
                        <a:spcPts val="400"/>
                      </a:spcAft>
                      <a:buClr>
                        <a:schemeClr val="accent2"/>
                      </a:buClr>
                      <a:buFont typeface="Wingdings 3" pitchFamily="18" charset="2"/>
                      <a:buNone/>
                      <a:defRPr sz="1600" kern="1200">
                        <a:solidFill>
                          <a:schemeClr val="tx1">
                            <a:tint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 algn="l" defTabSz="914400" rtl="0" eaLnBrk="1" latinLnBrk="0" hangingPunct="1">
                      <a:lnSpc>
                        <a:spcPct val="90000"/>
                      </a:lnSpc>
                      <a:spcBef>
                        <a:spcPts val="200"/>
                      </a:spcBef>
                      <a:spcAft>
                        <a:spcPts val="400"/>
                      </a:spcAft>
                      <a:buClr>
                        <a:schemeClr val="accent2"/>
                      </a:buClr>
                      <a:buFont typeface="Wingdings 3" pitchFamily="18" charset="2"/>
                      <a:buNone/>
                      <a:defRPr sz="1400" kern="1200">
                        <a:solidFill>
                          <a:schemeClr val="tx1">
                            <a:tint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 algn="l" defTabSz="914400" rtl="0" eaLnBrk="1" latinLnBrk="0" hangingPunct="1">
                      <a:lnSpc>
                        <a:spcPct val="90000"/>
                      </a:lnSpc>
                      <a:spcBef>
                        <a:spcPts val="200"/>
                      </a:spcBef>
                      <a:spcAft>
                        <a:spcPts val="400"/>
                      </a:spcAft>
                      <a:buClr>
                        <a:schemeClr val="accent2"/>
                      </a:buClr>
                      <a:buFont typeface="Wingdings 3" pitchFamily="18" charset="2"/>
                      <a:buNone/>
                      <a:defRPr sz="1400" kern="1200">
                        <a:solidFill>
                          <a:schemeClr val="tx1">
                            <a:tint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 algn="l" defTabSz="914400" rtl="0" eaLnBrk="1" latinLnBrk="0" hangingPunct="1">
                      <a:lnSpc>
                        <a:spcPct val="90000"/>
                      </a:lnSpc>
                      <a:spcBef>
                        <a:spcPts val="200"/>
                      </a:spcBef>
                      <a:spcAft>
                        <a:spcPts val="400"/>
                      </a:spcAft>
                      <a:buClr>
                        <a:schemeClr val="accent2"/>
                      </a:buClr>
                      <a:buFont typeface="Wingdings 3" pitchFamily="18" charset="2"/>
                      <a:buNone/>
                      <a:defRPr sz="1400" kern="1200">
                        <a:solidFill>
                          <a:schemeClr val="tx1">
                            <a:tint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 algn="l" defTabSz="914400" rtl="0" eaLnBrk="1" latinLnBrk="0" hangingPunct="1">
                      <a:lnSpc>
                        <a:spcPct val="90000"/>
                      </a:lnSpc>
                      <a:spcBef>
                        <a:spcPts val="200"/>
                      </a:spcBef>
                      <a:spcAft>
                        <a:spcPts val="400"/>
                      </a:spcAft>
                      <a:buClr>
                        <a:schemeClr val="accent2"/>
                      </a:buClr>
                      <a:buFont typeface="Wingdings 3" pitchFamily="18" charset="2"/>
                      <a:buNone/>
                      <a:defRPr sz="1400" kern="1200">
                        <a:solidFill>
                          <a:schemeClr val="tx1">
                            <a:tint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 algn="l" defTabSz="914400" rtl="0" eaLnBrk="1" latinLnBrk="0" hangingPunct="1">
                      <a:lnSpc>
                        <a:spcPct val="90000"/>
                      </a:lnSpc>
                      <a:spcBef>
                        <a:spcPts val="200"/>
                      </a:spcBef>
                      <a:spcAft>
                        <a:spcPts val="400"/>
                      </a:spcAft>
                      <a:buClr>
                        <a:schemeClr val="accent2"/>
                      </a:buClr>
                      <a:buFont typeface="Wingdings 3" pitchFamily="18" charset="2"/>
                      <a:buNone/>
                      <a:defRPr sz="1400" kern="1200">
                        <a:solidFill>
                          <a:schemeClr val="tx1">
                            <a:tint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 algn="l" defTabSz="914400" rtl="0" eaLnBrk="1" latinLnBrk="0" hangingPunct="1">
                      <a:lnSpc>
                        <a:spcPct val="90000"/>
                      </a:lnSpc>
                      <a:spcBef>
                        <a:spcPts val="200"/>
                      </a:spcBef>
                      <a:spcAft>
                        <a:spcPts val="400"/>
                      </a:spcAft>
                      <a:buClr>
                        <a:schemeClr val="accent2"/>
                      </a:buClr>
                      <a:buFont typeface="Wingdings 3" pitchFamily="18" charset="2"/>
                      <a:buNone/>
                      <a:defRPr sz="1400" kern="1200">
                        <a:solidFill>
                          <a:schemeClr val="tx1">
                            <a:tint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fr-FR" dirty="0"/>
                      <a:t>Vie culturelle et politique</a:t>
                    </a:r>
                  </a:p>
                </p:txBody>
              </p:sp>
              <p:grpSp>
                <p:nvGrpSpPr>
                  <p:cNvPr id="23" name="Groupe 22"/>
                  <p:cNvGrpSpPr/>
                  <p:nvPr/>
                </p:nvGrpSpPr>
                <p:grpSpPr>
                  <a:xfrm>
                    <a:off x="3485037" y="536285"/>
                    <a:ext cx="7935473" cy="5764777"/>
                    <a:chOff x="3485037" y="536285"/>
                    <a:chExt cx="7935473" cy="5764777"/>
                  </a:xfrm>
                </p:grpSpPr>
                <p:grpSp>
                  <p:nvGrpSpPr>
                    <p:cNvPr id="22" name="Groupe 21"/>
                    <p:cNvGrpSpPr/>
                    <p:nvPr/>
                  </p:nvGrpSpPr>
                  <p:grpSpPr>
                    <a:xfrm>
                      <a:off x="3485037" y="536285"/>
                      <a:ext cx="7935473" cy="5006932"/>
                      <a:chOff x="3485037" y="536285"/>
                      <a:chExt cx="7935473" cy="5006932"/>
                    </a:xfrm>
                  </p:grpSpPr>
                  <p:grpSp>
                    <p:nvGrpSpPr>
                      <p:cNvPr id="20" name="Groupe 19"/>
                      <p:cNvGrpSpPr/>
                      <p:nvPr/>
                    </p:nvGrpSpPr>
                    <p:grpSpPr>
                      <a:xfrm>
                        <a:off x="3485037" y="536285"/>
                        <a:ext cx="7935473" cy="5006932"/>
                        <a:chOff x="3485037" y="536285"/>
                        <a:chExt cx="7935473" cy="5006932"/>
                      </a:xfrm>
                    </p:grpSpPr>
                    <p:sp>
                      <p:nvSpPr>
                        <p:cNvPr id="10" name="Ellipse 9"/>
                        <p:cNvSpPr/>
                        <p:nvPr/>
                      </p:nvSpPr>
                      <p:spPr>
                        <a:xfrm>
                          <a:off x="3485037" y="812599"/>
                          <a:ext cx="4994614" cy="4730618"/>
                        </a:xfrm>
                        <a:prstGeom prst="ellipse">
                          <a:avLst/>
                        </a:prstGeom>
                        <a:noFill/>
                        <a:ln w="346075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fr-FR"/>
                        </a:p>
                      </p:txBody>
                    </p:sp>
                    <p:grpSp>
                      <p:nvGrpSpPr>
                        <p:cNvPr id="15" name="Groupe 14"/>
                        <p:cNvGrpSpPr/>
                        <p:nvPr/>
                      </p:nvGrpSpPr>
                      <p:grpSpPr>
                        <a:xfrm>
                          <a:off x="7066307" y="536285"/>
                          <a:ext cx="4354203" cy="3558598"/>
                          <a:chOff x="7066307" y="536285"/>
                          <a:chExt cx="4354203" cy="3558598"/>
                        </a:xfrm>
                      </p:grpSpPr>
                      <p:grpSp>
                        <p:nvGrpSpPr>
                          <p:cNvPr id="14" name="Groupe 13"/>
                          <p:cNvGrpSpPr/>
                          <p:nvPr/>
                        </p:nvGrpSpPr>
                        <p:grpSpPr>
                          <a:xfrm>
                            <a:off x="7066307" y="536285"/>
                            <a:ext cx="3209876" cy="3558598"/>
                            <a:chOff x="7066307" y="536285"/>
                            <a:chExt cx="3209876" cy="3558598"/>
                          </a:xfrm>
                        </p:grpSpPr>
                        <p:pic>
                          <p:nvPicPr>
                            <p:cNvPr id="1028" name="Picture 4" descr="https://static.thenounproject.com/png/1242146-200.png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7976356" y="2834459"/>
                              <a:ext cx="1260424" cy="1260424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  <p:grpSp>
                          <p:nvGrpSpPr>
                            <p:cNvPr id="13" name="Groupe 12"/>
                            <p:cNvGrpSpPr/>
                            <p:nvPr/>
                          </p:nvGrpSpPr>
                          <p:grpSpPr>
                            <a:xfrm>
                              <a:off x="7066307" y="536285"/>
                              <a:ext cx="3209876" cy="1540354"/>
                              <a:chOff x="7066307" y="536285"/>
                              <a:chExt cx="3209876" cy="1540354"/>
                            </a:xfrm>
                          </p:grpSpPr>
                          <p:grpSp>
                            <p:nvGrpSpPr>
                              <p:cNvPr id="12" name="Groupe 11"/>
                              <p:cNvGrpSpPr/>
                              <p:nvPr/>
                            </p:nvGrpSpPr>
                            <p:grpSpPr>
                              <a:xfrm>
                                <a:off x="7066307" y="536285"/>
                                <a:ext cx="1483364" cy="1540354"/>
                                <a:chOff x="7066307" y="536285"/>
                                <a:chExt cx="1483364" cy="1540354"/>
                              </a:xfrm>
                            </p:grpSpPr>
                            <p:pic>
                              <p:nvPicPr>
                                <p:cNvPr id="1034" name="Picture 10" descr="https://static.thenounproject.com/png/1190326-200.png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3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7131999" y="652009"/>
                                  <a:ext cx="1417672" cy="1424630"/>
                                </a:xfrm>
                                <a:prstGeom prst="rect">
                                  <a:avLst/>
                                </a:prstGeom>
                                <a:noFill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</a:extLst>
                              </p:spPr>
                            </p:pic>
                            <p:pic>
                              <p:nvPicPr>
                                <p:cNvPr id="1036" name="Picture 12" descr="https://static.thenounproject.com/png/1127155-200.png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4" cstate="print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7066307" y="536285"/>
                                  <a:ext cx="774528" cy="778330"/>
                                </a:xfrm>
                                <a:prstGeom prst="rect">
                                  <a:avLst/>
                                </a:prstGeom>
                                <a:noFill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</a:extLst>
                              </p:spPr>
                            </p:pic>
                          </p:grpSp>
                          <p:sp>
                            <p:nvSpPr>
                              <p:cNvPr id="16" name="Espace réservé du texte 2"/>
                              <p:cNvSpPr txBox="1">
                                <a:spLocks/>
                              </p:cNvSpPr>
                              <p:nvPr/>
                            </p:nvSpPr>
                            <p:spPr>
                              <a:xfrm>
                                <a:off x="8295281" y="759604"/>
                                <a:ext cx="1980902" cy="604720"/>
                              </a:xfrm>
                              <a:prstGeom prst="rect">
                                <a:avLst/>
                              </a:prstGeom>
                            </p:spPr>
                            <p:txBody>
                              <a:bodyPr vert="horz" lIns="91440" tIns="45720" rIns="91440" bIns="45720" rtlCol="0" anchor="ctr">
                                <a:normAutofit/>
                              </a:bodyPr>
                              <a:lstStyle>
                                <a:lvl1pPr marL="0" indent="0" algn="l" defTabSz="914400" rtl="0" eaLnBrk="1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200"/>
                                  </a:spcAft>
                                  <a:buClr>
                                    <a:schemeClr val="accent2"/>
                                  </a:buClr>
                                  <a:buSzPct val="100000"/>
                                  <a:buFont typeface="Tw Cen MT" panose="020B0602020104020603" pitchFamily="34" charset="0"/>
                                  <a:buNone/>
                                  <a:defRPr sz="1800" kern="1200">
                                    <a:solidFill>
                                      <a:schemeClr val="tx1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1pPr>
                                <a:lvl2pPr marL="457200" indent="0" algn="l" defTabSz="914400" rtl="0" eaLnBrk="1" latinLnBrk="0" hangingPunct="1">
                                  <a:lnSpc>
                                    <a:spcPct val="90000"/>
                                  </a:lnSpc>
                                  <a:spcBef>
                                    <a:spcPts val="200"/>
                                  </a:spcBef>
                                  <a:spcAft>
                                    <a:spcPts val="400"/>
                                  </a:spcAft>
                                  <a:buClr>
                                    <a:schemeClr val="accent2"/>
                                  </a:buClr>
                                  <a:buFont typeface="Wingdings 3" pitchFamily="18" charset="2"/>
                                  <a:buNone/>
                                  <a:defRPr sz="1800" kern="1200">
                                    <a:solidFill>
                                      <a:schemeClr val="tx1">
                                        <a:tint val="75000"/>
                                      </a:schemeClr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2pPr>
                                <a:lvl3pPr marL="914400" indent="0" algn="l" defTabSz="914400" rtl="0" eaLnBrk="1" latinLnBrk="0" hangingPunct="1">
                                  <a:lnSpc>
                                    <a:spcPct val="90000"/>
                                  </a:lnSpc>
                                  <a:spcBef>
                                    <a:spcPts val="200"/>
                                  </a:spcBef>
                                  <a:spcAft>
                                    <a:spcPts val="400"/>
                                  </a:spcAft>
                                  <a:buClr>
                                    <a:schemeClr val="accent2"/>
                                  </a:buClr>
                                  <a:buFont typeface="Wingdings 3" pitchFamily="18" charset="2"/>
                                  <a:buNone/>
                                  <a:defRPr sz="1600" kern="1200">
                                    <a:solidFill>
                                      <a:schemeClr val="tx1">
                                        <a:tint val="75000"/>
                                      </a:schemeClr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3pPr>
                                <a:lvl4pPr marL="1371600" indent="0" algn="l" defTabSz="914400" rtl="0" eaLnBrk="1" latinLnBrk="0" hangingPunct="1">
                                  <a:lnSpc>
                                    <a:spcPct val="90000"/>
                                  </a:lnSpc>
                                  <a:spcBef>
                                    <a:spcPts val="200"/>
                                  </a:spcBef>
                                  <a:spcAft>
                                    <a:spcPts val="400"/>
                                  </a:spcAft>
                                  <a:buClr>
                                    <a:schemeClr val="accent2"/>
                                  </a:buClr>
                                  <a:buFont typeface="Wingdings 3" pitchFamily="18" charset="2"/>
                                  <a:buNone/>
                                  <a:defRPr sz="1400" kern="1200">
                                    <a:solidFill>
                                      <a:schemeClr val="tx1">
                                        <a:tint val="75000"/>
                                      </a:schemeClr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4pPr>
                                <a:lvl5pPr marL="1828800" indent="0" algn="l" defTabSz="914400" rtl="0" eaLnBrk="1" latinLnBrk="0" hangingPunct="1">
                                  <a:lnSpc>
                                    <a:spcPct val="90000"/>
                                  </a:lnSpc>
                                  <a:spcBef>
                                    <a:spcPts val="200"/>
                                  </a:spcBef>
                                  <a:spcAft>
                                    <a:spcPts val="400"/>
                                  </a:spcAft>
                                  <a:buClr>
                                    <a:schemeClr val="accent2"/>
                                  </a:buClr>
                                  <a:buFont typeface="Wingdings 3" pitchFamily="18" charset="2"/>
                                  <a:buNone/>
                                  <a:defRPr sz="1400" kern="1200">
                                    <a:solidFill>
                                      <a:schemeClr val="tx1">
                                        <a:tint val="75000"/>
                                      </a:schemeClr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5pPr>
                                <a:lvl6pPr marL="2286000" indent="0" algn="l" defTabSz="914400" rtl="0" eaLnBrk="1" latinLnBrk="0" hangingPunct="1">
                                  <a:lnSpc>
                                    <a:spcPct val="90000"/>
                                  </a:lnSpc>
                                  <a:spcBef>
                                    <a:spcPts val="200"/>
                                  </a:spcBef>
                                  <a:spcAft>
                                    <a:spcPts val="400"/>
                                  </a:spcAft>
                                  <a:buClr>
                                    <a:schemeClr val="accent2"/>
                                  </a:buClr>
                                  <a:buFont typeface="Wingdings 3" pitchFamily="18" charset="2"/>
                                  <a:buNone/>
                                  <a:defRPr sz="1400" kern="1200">
                                    <a:solidFill>
                                      <a:schemeClr val="tx1">
                                        <a:tint val="75000"/>
                                      </a:schemeClr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6pPr>
                                <a:lvl7pPr marL="2743200" indent="0" algn="l" defTabSz="914400" rtl="0" eaLnBrk="1" latinLnBrk="0" hangingPunct="1">
                                  <a:lnSpc>
                                    <a:spcPct val="90000"/>
                                  </a:lnSpc>
                                  <a:spcBef>
                                    <a:spcPts val="200"/>
                                  </a:spcBef>
                                  <a:spcAft>
                                    <a:spcPts val="400"/>
                                  </a:spcAft>
                                  <a:buClr>
                                    <a:schemeClr val="accent2"/>
                                  </a:buClr>
                                  <a:buFont typeface="Wingdings 3" pitchFamily="18" charset="2"/>
                                  <a:buNone/>
                                  <a:defRPr sz="1400" kern="1200">
                                    <a:solidFill>
                                      <a:schemeClr val="tx1">
                                        <a:tint val="75000"/>
                                      </a:schemeClr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7pPr>
                                <a:lvl8pPr marL="3200400" indent="0" algn="l" defTabSz="914400" rtl="0" eaLnBrk="1" latinLnBrk="0" hangingPunct="1">
                                  <a:lnSpc>
                                    <a:spcPct val="90000"/>
                                  </a:lnSpc>
                                  <a:spcBef>
                                    <a:spcPts val="200"/>
                                  </a:spcBef>
                                  <a:spcAft>
                                    <a:spcPts val="400"/>
                                  </a:spcAft>
                                  <a:buClr>
                                    <a:schemeClr val="accent2"/>
                                  </a:buClr>
                                  <a:buFont typeface="Wingdings 3" pitchFamily="18" charset="2"/>
                                  <a:buNone/>
                                  <a:defRPr sz="1400" kern="1200">
                                    <a:solidFill>
                                      <a:schemeClr val="tx1">
                                        <a:tint val="75000"/>
                                      </a:schemeClr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8pPr>
                                <a:lvl9pPr marL="3657600" indent="0" algn="l" defTabSz="914400" rtl="0" eaLnBrk="1" latinLnBrk="0" hangingPunct="1">
                                  <a:lnSpc>
                                    <a:spcPct val="90000"/>
                                  </a:lnSpc>
                                  <a:spcBef>
                                    <a:spcPts val="200"/>
                                  </a:spcBef>
                                  <a:spcAft>
                                    <a:spcPts val="400"/>
                                  </a:spcAft>
                                  <a:buClr>
                                    <a:schemeClr val="accent2"/>
                                  </a:buClr>
                                  <a:buFont typeface="Wingdings 3" pitchFamily="18" charset="2"/>
                                  <a:buNone/>
                                  <a:defRPr sz="1400" kern="1200">
                                    <a:solidFill>
                                      <a:schemeClr val="tx1">
                                        <a:tint val="75000"/>
                                      </a:schemeClr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9pPr>
                              </a:lstStyle>
                              <a:p>
                                <a:r>
                                  <a:rPr lang="fr-FR" dirty="0"/>
                                  <a:t>Vie professionnelle</a:t>
                                </a:r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17" name="Espace réservé du texte 2"/>
                          <p:cNvSpPr txBox="1">
                            <a:spLocks/>
                          </p:cNvSpPr>
                          <p:nvPr/>
                        </p:nvSpPr>
                        <p:spPr>
                          <a:xfrm>
                            <a:off x="9439608" y="3177908"/>
                            <a:ext cx="1980902" cy="604720"/>
                          </a:xfrm>
                          <a:prstGeom prst="rect">
                            <a:avLst/>
                          </a:prstGeom>
                        </p:spPr>
                        <p:txBody>
                          <a:bodyPr vert="horz" lIns="91440" tIns="45720" rIns="91440" bIns="45720" rtlCol="0" anchor="ctr">
                            <a:normAutofit/>
                          </a:bodyPr>
                          <a:lstStyle>
                            <a:lvl1pPr marL="0" indent="0" algn="l" defTabSz="914400" rtl="0" eaLnBrk="1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200"/>
                              </a:spcAft>
                              <a:buClr>
                                <a:schemeClr val="accent2"/>
                              </a:buClr>
                              <a:buSzPct val="100000"/>
                              <a:buFont typeface="Tw Cen MT" panose="020B0602020104020603" pitchFamily="34" charset="0"/>
                              <a:buNone/>
                              <a:defRPr sz="1800" kern="1200">
                                <a:solidFill>
                                  <a:schemeClr val="tx1">
                                    <a:lumMod val="90000"/>
                                    <a:lumOff val="10000"/>
                                  </a:schemeClr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1pPr>
                            <a:lvl2pPr marL="457200" indent="0" algn="l" defTabSz="914400" rtl="0" eaLnBrk="1" latinLnBrk="0" hangingPunct="1">
                              <a:lnSpc>
                                <a:spcPct val="90000"/>
                              </a:lnSpc>
                              <a:spcBef>
                                <a:spcPts val="200"/>
                              </a:spcBef>
                              <a:spcAft>
                                <a:spcPts val="400"/>
                              </a:spcAft>
                              <a:buClr>
                                <a:schemeClr val="accent2"/>
                              </a:buClr>
                              <a:buFont typeface="Wingdings 3" pitchFamily="18" charset="2"/>
                              <a:buNone/>
                              <a:defRPr sz="1800" kern="1200">
                                <a:solidFill>
                                  <a:schemeClr val="tx1">
                                    <a:tint val="75000"/>
                                  </a:schemeClr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2pPr>
                            <a:lvl3pPr marL="914400" indent="0" algn="l" defTabSz="914400" rtl="0" eaLnBrk="1" latinLnBrk="0" hangingPunct="1">
                              <a:lnSpc>
                                <a:spcPct val="90000"/>
                              </a:lnSpc>
                              <a:spcBef>
                                <a:spcPts val="200"/>
                              </a:spcBef>
                              <a:spcAft>
                                <a:spcPts val="400"/>
                              </a:spcAft>
                              <a:buClr>
                                <a:schemeClr val="accent2"/>
                              </a:buClr>
                              <a:buFont typeface="Wingdings 3" pitchFamily="18" charset="2"/>
                              <a:buNone/>
                              <a:defRPr sz="1600" kern="1200">
                                <a:solidFill>
                                  <a:schemeClr val="tx1">
                                    <a:tint val="75000"/>
                                  </a:schemeClr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3pPr>
                            <a:lvl4pPr marL="1371600" indent="0" algn="l" defTabSz="914400" rtl="0" eaLnBrk="1" latinLnBrk="0" hangingPunct="1">
                              <a:lnSpc>
                                <a:spcPct val="90000"/>
                              </a:lnSpc>
                              <a:spcBef>
                                <a:spcPts val="200"/>
                              </a:spcBef>
                              <a:spcAft>
                                <a:spcPts val="400"/>
                              </a:spcAft>
                              <a:buClr>
                                <a:schemeClr val="accent2"/>
                              </a:buClr>
                              <a:buFont typeface="Wingdings 3" pitchFamily="18" charset="2"/>
                              <a:buNone/>
                              <a:defRPr sz="1400" kern="1200">
                                <a:solidFill>
                                  <a:schemeClr val="tx1">
                                    <a:tint val="75000"/>
                                  </a:schemeClr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4pPr>
                            <a:lvl5pPr marL="1828800" indent="0" algn="l" defTabSz="914400" rtl="0" eaLnBrk="1" latinLnBrk="0" hangingPunct="1">
                              <a:lnSpc>
                                <a:spcPct val="90000"/>
                              </a:lnSpc>
                              <a:spcBef>
                                <a:spcPts val="200"/>
                              </a:spcBef>
                              <a:spcAft>
                                <a:spcPts val="400"/>
                              </a:spcAft>
                              <a:buClr>
                                <a:schemeClr val="accent2"/>
                              </a:buClr>
                              <a:buFont typeface="Wingdings 3" pitchFamily="18" charset="2"/>
                              <a:buNone/>
                              <a:defRPr sz="1400" kern="1200">
                                <a:solidFill>
                                  <a:schemeClr val="tx1">
                                    <a:tint val="75000"/>
                                  </a:schemeClr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5pPr>
                            <a:lvl6pPr marL="2286000" indent="0" algn="l" defTabSz="914400" rtl="0" eaLnBrk="1" latinLnBrk="0" hangingPunct="1">
                              <a:lnSpc>
                                <a:spcPct val="90000"/>
                              </a:lnSpc>
                              <a:spcBef>
                                <a:spcPts val="200"/>
                              </a:spcBef>
                              <a:spcAft>
                                <a:spcPts val="400"/>
                              </a:spcAft>
                              <a:buClr>
                                <a:schemeClr val="accent2"/>
                              </a:buClr>
                              <a:buFont typeface="Wingdings 3" pitchFamily="18" charset="2"/>
                              <a:buNone/>
                              <a:defRPr sz="1400" kern="1200">
                                <a:solidFill>
                                  <a:schemeClr val="tx1">
                                    <a:tint val="75000"/>
                                  </a:schemeClr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6pPr>
                            <a:lvl7pPr marL="2743200" indent="0" algn="l" defTabSz="914400" rtl="0" eaLnBrk="1" latinLnBrk="0" hangingPunct="1">
                              <a:lnSpc>
                                <a:spcPct val="90000"/>
                              </a:lnSpc>
                              <a:spcBef>
                                <a:spcPts val="200"/>
                              </a:spcBef>
                              <a:spcAft>
                                <a:spcPts val="400"/>
                              </a:spcAft>
                              <a:buClr>
                                <a:schemeClr val="accent2"/>
                              </a:buClr>
                              <a:buFont typeface="Wingdings 3" pitchFamily="18" charset="2"/>
                              <a:buNone/>
                              <a:defRPr sz="1400" kern="1200">
                                <a:solidFill>
                                  <a:schemeClr val="tx1">
                                    <a:tint val="75000"/>
                                  </a:schemeClr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7pPr>
                            <a:lvl8pPr marL="3200400" indent="0" algn="l" defTabSz="914400" rtl="0" eaLnBrk="1" latinLnBrk="0" hangingPunct="1">
                              <a:lnSpc>
                                <a:spcPct val="90000"/>
                              </a:lnSpc>
                              <a:spcBef>
                                <a:spcPts val="200"/>
                              </a:spcBef>
                              <a:spcAft>
                                <a:spcPts val="400"/>
                              </a:spcAft>
                              <a:buClr>
                                <a:schemeClr val="accent2"/>
                              </a:buClr>
                              <a:buFont typeface="Wingdings 3" pitchFamily="18" charset="2"/>
                              <a:buNone/>
                              <a:defRPr sz="1400" kern="1200">
                                <a:solidFill>
                                  <a:schemeClr val="tx1">
                                    <a:tint val="75000"/>
                                  </a:schemeClr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8pPr>
                            <a:lvl9pPr marL="3657600" indent="0" algn="l" defTabSz="914400" rtl="0" eaLnBrk="1" latinLnBrk="0" hangingPunct="1">
                              <a:lnSpc>
                                <a:spcPct val="90000"/>
                              </a:lnSpc>
                              <a:spcBef>
                                <a:spcPts val="200"/>
                              </a:spcBef>
                              <a:spcAft>
                                <a:spcPts val="400"/>
                              </a:spcAft>
                              <a:buClr>
                                <a:schemeClr val="accent2"/>
                              </a:buClr>
                              <a:buFont typeface="Wingdings 3" pitchFamily="18" charset="2"/>
                              <a:buNone/>
                              <a:defRPr sz="1400" kern="1200">
                                <a:solidFill>
                                  <a:schemeClr val="tx1">
                                    <a:tint val="75000"/>
                                  </a:schemeClr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9pPr>
                          </a:lstStyle>
                          <a:p>
                            <a:r>
                              <a:rPr lang="fr-FR" dirty="0"/>
                              <a:t>Imaginaire collectif</a:t>
                            </a:r>
                          </a:p>
                        </p:txBody>
                      </p:sp>
                    </p:grpSp>
                  </p:grpSp>
                  <p:sp>
                    <p:nvSpPr>
                      <p:cNvPr id="11" name="ZoneTexte 10"/>
                      <p:cNvSpPr txBox="1"/>
                      <p:nvPr/>
                    </p:nvSpPr>
                    <p:spPr>
                      <a:xfrm>
                        <a:off x="4920300" y="2242102"/>
                        <a:ext cx="2170667" cy="193899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fr-FR" sz="2400" dirty="0"/>
                          <a:t>Les raisons de l’appropriation patrimoniale à Cravant-les-Coteaux</a:t>
                        </a:r>
                      </a:p>
                    </p:txBody>
                  </p:sp>
                </p:grpSp>
                <p:pic>
                  <p:nvPicPr>
                    <p:cNvPr id="1032" name="Picture 8" descr="https://static.thenounproject.com/png/2031432-200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5248350" y="4891362"/>
                      <a:ext cx="1409700" cy="140970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</p:grpSp>
            </p:grpSp>
            <p:pic>
              <p:nvPicPr>
                <p:cNvPr id="1030" name="Picture 6" descr="https://static.thenounproject.com/png/2123369-200.png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24071" y="2835066"/>
                  <a:ext cx="1290404" cy="129040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pic>
          <p:nvPicPr>
            <p:cNvPr id="1026" name="Picture 2" descr="https://static.thenounproject.com/png/685085-200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6435" y="694416"/>
              <a:ext cx="1164364" cy="11643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46554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2C9964B5-DAAB-4191-8CCD-230F5AB226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232"/>
          <a:stretch/>
        </p:blipFill>
        <p:spPr>
          <a:xfrm>
            <a:off x="1" y="11549"/>
            <a:ext cx="12192000" cy="697114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993366A-0C83-4C42-A563-866A253C525D}"/>
              </a:ext>
            </a:extLst>
          </p:cNvPr>
          <p:cNvSpPr/>
          <p:nvPr/>
        </p:nvSpPr>
        <p:spPr>
          <a:xfrm>
            <a:off x="-131618" y="-69273"/>
            <a:ext cx="12531436" cy="7245928"/>
          </a:xfrm>
          <a:prstGeom prst="rect">
            <a:avLst/>
          </a:prstGeom>
          <a:solidFill>
            <a:srgbClr val="D9D9D9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>
          <a:xfrm>
            <a:off x="1024128" y="1800225"/>
            <a:ext cx="9720071" cy="4509135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Les agriculteurs ont développé la production viticole pour des raisons économiques et de passion</a:t>
            </a:r>
          </a:p>
          <a:p>
            <a:r>
              <a:rPr lang="fr-FR" dirty="0"/>
              <a:t>Le travail de la vigne et sa valorisation : construction d’un récit autour du patrimoine viticole</a:t>
            </a:r>
          </a:p>
          <a:p>
            <a:r>
              <a:rPr lang="fr-FR" dirty="0"/>
              <a:t>Accompagnement de la municipalité:  politique locale de non-extension urbaine </a:t>
            </a:r>
            <a:r>
              <a:rPr lang="fr-FR" dirty="0">
                <a:sym typeface="Wingdings" panose="05000000000000000000" pitchFamily="2" charset="2"/>
              </a:rPr>
              <a:t> protection et conservation des plants de vignes</a:t>
            </a:r>
          </a:p>
          <a:p>
            <a:r>
              <a:rPr lang="fr-FR" dirty="0"/>
              <a:t>Appropriation patrimoniale: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organisation des domaines en famille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l’histoire récente liée à la viticulture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viticulture fait partie du quotidien, des relations et de l’histoire familiale ce qui a facilité la dynamique collective d’appropriation</a:t>
            </a:r>
          </a:p>
          <a:p>
            <a:r>
              <a:rPr lang="fr-FR" dirty="0"/>
              <a:t>Viticulture 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un patrimoine familial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patrimoine des objets du quotidien du passé et du présent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un patrimoine lié à son territoire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3952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Etude de deux communes viticoles en réponse au modèle </a:t>
            </a:r>
            <a:r>
              <a:rPr lang="fr-FR" dirty="0" err="1"/>
              <a:t>VitiTerroir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935750" y="2768607"/>
            <a:ext cx="549116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Les facteurs pris en compte par le modèle: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fr-FR" dirty="0"/>
              <a:t>  l’évolution de la demande en vin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fr-FR" dirty="0"/>
              <a:t>  la polarisation des vignobles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fr-FR" dirty="0"/>
              <a:t>  l’expansion des zones urbanisées 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fr-FR" dirty="0"/>
              <a:t>  la crise du phylloxera de la fin du 19</a:t>
            </a:r>
            <a:r>
              <a:rPr lang="fr-FR" baseline="30000" dirty="0"/>
              <a:t>ème</a:t>
            </a:r>
            <a:r>
              <a:rPr lang="fr-FR" dirty="0"/>
              <a:t> siècle 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Camille Rué - PFE 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2</a:t>
            </a:fld>
            <a:endParaRPr lang="fr-FR"/>
          </a:p>
        </p:txBody>
      </p:sp>
      <p:pic>
        <p:nvPicPr>
          <p:cNvPr id="5" name="Imag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235" y="1647824"/>
            <a:ext cx="3893185" cy="42386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519857" y="5979905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fr-FR" sz="9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Simulation du sous-modèle 4 des surfaces viticoles pour  2014 (Modèle </a:t>
            </a:r>
            <a:r>
              <a:rPr lang="fr-FR" sz="9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VitiTerroir</a:t>
            </a:r>
            <a:r>
              <a:rPr lang="fr-FR" sz="9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31938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Etude de deux communes viticoles en réponse au modèle </a:t>
            </a:r>
            <a:r>
              <a:rPr lang="fr-FR" dirty="0" err="1"/>
              <a:t>VitiTerroir</a:t>
            </a:r>
            <a:endParaRPr lang="fr-FR" dirty="0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3</a:t>
            </a:fld>
            <a:endParaRPr lang="fr-FR"/>
          </a:p>
        </p:txBody>
      </p:sp>
      <p:pic>
        <p:nvPicPr>
          <p:cNvPr id="5" name="Imag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97" r="50889"/>
          <a:stretch/>
        </p:blipFill>
        <p:spPr>
          <a:xfrm>
            <a:off x="2738438" y="2050734"/>
            <a:ext cx="3790950" cy="4815803"/>
          </a:xfrm>
          <a:prstGeom prst="rect">
            <a:avLst/>
          </a:prstGeom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6819900" y="6065633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fr-FR" sz="9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Simulation du sous-modèle 4 des surfaces viticoles pour  2014 (Modèle </a:t>
            </a:r>
            <a:r>
              <a:rPr lang="fr-FR" sz="9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VitiTerroir</a:t>
            </a:r>
            <a:r>
              <a:rPr lang="fr-FR" sz="9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6529388" y="2050734"/>
            <a:ext cx="1057275" cy="146399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V="1">
            <a:off x="6457950" y="5778423"/>
            <a:ext cx="1200150" cy="60516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Image 1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235" y="1647824"/>
            <a:ext cx="3893185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116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Evolution de la production viticole</a:t>
            </a:r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4</a:t>
            </a:fld>
            <a:endParaRPr lang="fr-FR"/>
          </a:p>
        </p:txBody>
      </p:sp>
      <p:graphicFrame>
        <p:nvGraphicFramePr>
          <p:cNvPr id="11" name="Graphique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1282218"/>
              </p:ext>
            </p:extLst>
          </p:nvPr>
        </p:nvGraphicFramePr>
        <p:xfrm>
          <a:off x="4467416" y="1565910"/>
          <a:ext cx="7300912" cy="5041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68" b="15143"/>
          <a:stretch/>
        </p:blipFill>
        <p:spPr>
          <a:xfrm>
            <a:off x="110474" y="1680210"/>
            <a:ext cx="4290077" cy="270605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EF94D0F-BA8A-4C5D-BB45-AE3BE4CB05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551" y="4386263"/>
            <a:ext cx="2864000" cy="196875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798962B-7A35-4A6F-B4CF-D19171338A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25417" y="4714390"/>
            <a:ext cx="1968759" cy="131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938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8"/>
          <p:cNvSpPr>
            <a:spLocks noGrp="1"/>
          </p:cNvSpPr>
          <p:nvPr>
            <p:ph type="pic" idx="1"/>
          </p:nvPr>
        </p:nvSpPr>
        <p:spPr/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570371"/>
            <a:ext cx="10515600" cy="1463040"/>
          </a:xfrm>
        </p:spPr>
        <p:txBody>
          <a:bodyPr>
            <a:normAutofit fontScale="90000"/>
          </a:bodyPr>
          <a:lstStyle/>
          <a:p>
            <a:r>
              <a:rPr lang="fr-FR" dirty="0"/>
              <a:t>Quels leviers ont été utilisés par les communes de Cravant-les-Coteaux et </a:t>
            </a:r>
            <a:r>
              <a:rPr lang="fr-FR" dirty="0" err="1"/>
              <a:t>Panzoult</a:t>
            </a:r>
            <a:r>
              <a:rPr lang="fr-FR" dirty="0"/>
              <a:t> pour construire une identité patrimoniale autour du vin de Chinon ?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type="body" sz="half" idx="2"/>
          </p:nvPr>
        </p:nvSpPr>
        <p:spPr>
          <a:xfrm>
            <a:off x="1134893" y="4774823"/>
            <a:ext cx="4546769" cy="146304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r-FR" sz="2400" dirty="0">
                <a:solidFill>
                  <a:schemeClr val="tx1"/>
                </a:solidFill>
              </a:rPr>
              <a:t>La nouvelle impulsion vient de la volonté des viticulteurs de développer leur activité</a:t>
            </a:r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5</a:t>
            </a:fld>
            <a:endParaRPr lang="fr-FR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094476" y="4871023"/>
            <a:ext cx="5791009" cy="159968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fr-FR" sz="2400" dirty="0"/>
              <a:t>Des acteurs locaux désirant favoriser l’économie locale et assurer la promotion de leur commune ont construit un récit du patrimoine viticole </a:t>
            </a:r>
          </a:p>
        </p:txBody>
      </p:sp>
      <p:cxnSp>
        <p:nvCxnSpPr>
          <p:cNvPr id="11" name="Connecteur droit 10"/>
          <p:cNvCxnSpPr/>
          <p:nvPr/>
        </p:nvCxnSpPr>
        <p:spPr>
          <a:xfrm>
            <a:off x="5872163" y="4871023"/>
            <a:ext cx="0" cy="159968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4466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Méthode de collecte des données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93" t="22072" r="-2865" b="15214"/>
          <a:stretch/>
        </p:blipFill>
        <p:spPr>
          <a:xfrm>
            <a:off x="838199" y="1928812"/>
            <a:ext cx="4119563" cy="4470661"/>
          </a:xfrm>
        </p:spPr>
      </p:pic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6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9" r="19467" b="20276"/>
          <a:stretch/>
        </p:blipFill>
        <p:spPr>
          <a:xfrm>
            <a:off x="5321308" y="1928812"/>
            <a:ext cx="5723642" cy="418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906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80C79E7-184B-4DAE-B7CA-51FD2624B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232"/>
          <a:stretch/>
        </p:blipFill>
        <p:spPr>
          <a:xfrm>
            <a:off x="1" y="11549"/>
            <a:ext cx="12192000" cy="6971141"/>
          </a:xfrm>
          <a:prstGeom prst="rect">
            <a:avLst/>
          </a:prstGeom>
        </p:spPr>
      </p:pic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838200" y="118600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Le processus de patrimonialisation: acteurs, « nouvelle production » et appropriation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8159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lèche droite 21"/>
          <p:cNvSpPr/>
          <p:nvPr/>
        </p:nvSpPr>
        <p:spPr>
          <a:xfrm>
            <a:off x="923923" y="214313"/>
            <a:ext cx="11166477" cy="100012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838200" y="2197261"/>
            <a:ext cx="9436605" cy="39797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0244" y="2453932"/>
            <a:ext cx="9032444" cy="330517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Identification d’une ressource «inexploitée»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«aubaine économique»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Ouverture d’esprit, partage et passion d’« individualités fortes 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Connaissances viticoles d’une partie de la population de retour d’Algérie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8</a:t>
            </a:fld>
            <a:endParaRPr lang="fr-FR"/>
          </a:p>
        </p:txBody>
      </p:sp>
      <p:grpSp>
        <p:nvGrpSpPr>
          <p:cNvPr id="21" name="Groupe 20"/>
          <p:cNvGrpSpPr/>
          <p:nvPr/>
        </p:nvGrpSpPr>
        <p:grpSpPr>
          <a:xfrm>
            <a:off x="788685" y="484174"/>
            <a:ext cx="11450269" cy="1253582"/>
            <a:chOff x="602941" y="484174"/>
            <a:chExt cx="11450269" cy="1253582"/>
          </a:xfrm>
        </p:grpSpPr>
        <p:sp>
          <p:nvSpPr>
            <p:cNvPr id="7" name="Flèche droite 6"/>
            <p:cNvSpPr/>
            <p:nvPr/>
          </p:nvSpPr>
          <p:spPr>
            <a:xfrm>
              <a:off x="862018" y="642924"/>
              <a:ext cx="9210670" cy="271475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Ellipse 7"/>
            <p:cNvSpPr/>
            <p:nvPr/>
          </p:nvSpPr>
          <p:spPr>
            <a:xfrm>
              <a:off x="1728793" y="642924"/>
              <a:ext cx="266333" cy="27147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Ellipse 8"/>
            <p:cNvSpPr/>
            <p:nvPr/>
          </p:nvSpPr>
          <p:spPr>
            <a:xfrm>
              <a:off x="8183170" y="642924"/>
              <a:ext cx="266333" cy="27147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/>
            <p:cNvSpPr/>
            <p:nvPr/>
          </p:nvSpPr>
          <p:spPr>
            <a:xfrm>
              <a:off x="6031711" y="642924"/>
              <a:ext cx="266333" cy="27147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Ellipse 10"/>
            <p:cNvSpPr/>
            <p:nvPr/>
          </p:nvSpPr>
          <p:spPr>
            <a:xfrm>
              <a:off x="3880252" y="642924"/>
              <a:ext cx="266333" cy="27147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ZoneTexte 12"/>
            <p:cNvSpPr txBox="1"/>
            <p:nvPr/>
          </p:nvSpPr>
          <p:spPr>
            <a:xfrm rot="19938180">
              <a:off x="602941" y="1094108"/>
              <a:ext cx="151996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/>
                <a:t>Sélection</a:t>
              </a:r>
            </a:p>
          </p:txBody>
        </p:sp>
        <p:sp>
          <p:nvSpPr>
            <p:cNvPr id="14" name="ZoneTexte 13"/>
            <p:cNvSpPr txBox="1"/>
            <p:nvPr/>
          </p:nvSpPr>
          <p:spPr>
            <a:xfrm rot="19938180">
              <a:off x="2385335" y="1173358"/>
              <a:ext cx="19152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>
                  <a:solidFill>
                    <a:schemeClr val="bg2">
                      <a:lumMod val="90000"/>
                    </a:schemeClr>
                  </a:solidFill>
                </a:rPr>
                <a:t>Justification</a:t>
              </a:r>
            </a:p>
          </p:txBody>
        </p:sp>
        <p:sp>
          <p:nvSpPr>
            <p:cNvPr id="15" name="ZoneTexte 14"/>
            <p:cNvSpPr txBox="1"/>
            <p:nvPr/>
          </p:nvSpPr>
          <p:spPr>
            <a:xfrm rot="19938180">
              <a:off x="4352033" y="1214536"/>
              <a:ext cx="210621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>
                  <a:solidFill>
                    <a:schemeClr val="bg2">
                      <a:lumMod val="90000"/>
                    </a:schemeClr>
                  </a:solidFill>
                </a:rPr>
                <a:t>Conservation</a:t>
              </a:r>
            </a:p>
          </p:txBody>
        </p:sp>
        <p:sp>
          <p:nvSpPr>
            <p:cNvPr id="16" name="ZoneTexte 15"/>
            <p:cNvSpPr txBox="1"/>
            <p:nvPr/>
          </p:nvSpPr>
          <p:spPr>
            <a:xfrm rot="19938180">
              <a:off x="6894902" y="1158911"/>
              <a:ext cx="16962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>
                  <a:solidFill>
                    <a:schemeClr val="bg2">
                      <a:lumMod val="90000"/>
                    </a:schemeClr>
                  </a:solidFill>
                </a:rPr>
                <a:t>Exposition</a:t>
              </a: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10146213" y="484174"/>
              <a:ext cx="190699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/>
                <a:t>Valorisation</a:t>
              </a:r>
            </a:p>
          </p:txBody>
        </p:sp>
      </p:grpSp>
      <p:sp>
        <p:nvSpPr>
          <p:cNvPr id="20" name="Rectangle 19"/>
          <p:cNvSpPr/>
          <p:nvPr/>
        </p:nvSpPr>
        <p:spPr>
          <a:xfrm>
            <a:off x="1985977" y="1828800"/>
            <a:ext cx="102871" cy="36846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/>
          <p:cNvSpPr txBox="1"/>
          <p:nvPr/>
        </p:nvSpPr>
        <p:spPr>
          <a:xfrm>
            <a:off x="4146585" y="214313"/>
            <a:ext cx="2948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Processus de patrimonialisation</a:t>
            </a:r>
          </a:p>
        </p:txBody>
      </p:sp>
    </p:spTree>
    <p:extLst>
      <p:ext uri="{BB962C8B-B14F-4D97-AF65-F5344CB8AC3E}">
        <p14:creationId xmlns:p14="http://schemas.microsoft.com/office/powerpoint/2010/main" val="2745703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lèche droite 24"/>
          <p:cNvSpPr/>
          <p:nvPr/>
        </p:nvSpPr>
        <p:spPr>
          <a:xfrm>
            <a:off x="923923" y="214313"/>
            <a:ext cx="11166477" cy="100012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4146585" y="214313"/>
            <a:ext cx="2948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Processus de patrimonialisation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38200" y="2197261"/>
            <a:ext cx="9436605" cy="39797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0244" y="2453932"/>
            <a:ext cx="9032444" cy="330517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construction d’un récit historique autour de la vigne</a:t>
            </a:r>
          </a:p>
          <a:p>
            <a:r>
              <a:rPr lang="fr-FR" dirty="0"/>
              <a:t>« [la commune] a toujours été très viticole » « Il y a toujours eu des vignes »</a:t>
            </a:r>
          </a:p>
          <a:p>
            <a:pPr>
              <a:buFont typeface="Arial" panose="020B0604020202020204" pitchFamily="34" charset="0"/>
              <a:buChar char="•"/>
            </a:pPr>
            <a:endParaRPr lang="fr-FR" dirty="0"/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différence entre ce discours et les conclusions du modèle et les données historiques : spécialisation de Cravant-les-Coteaux dans la viticulture à partir de 1950-1960</a:t>
            </a:r>
          </a:p>
          <a:p>
            <a:pPr marL="0" indent="0">
              <a:buNone/>
            </a:pPr>
            <a:r>
              <a:rPr lang="fr-FR" dirty="0">
                <a:sym typeface="Wingdings" panose="05000000000000000000" pitchFamily="2" charset="2"/>
              </a:rPr>
              <a:t>	 </a:t>
            </a:r>
            <a:r>
              <a:rPr lang="fr-FR" dirty="0"/>
              <a:t>question de la perception du temps: le temps de l’histoire et le temps des hommes sont différents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220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23/01/2019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Camille Rué - PFE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EFF7-3317-4B6A-8F17-14031CF4CABB}" type="slidenum">
              <a:rPr lang="fr-FR" smtClean="0"/>
              <a:t>9</a:t>
            </a:fld>
            <a:endParaRPr lang="fr-FR"/>
          </a:p>
        </p:txBody>
      </p:sp>
      <p:grpSp>
        <p:nvGrpSpPr>
          <p:cNvPr id="21" name="Groupe 20"/>
          <p:cNvGrpSpPr/>
          <p:nvPr/>
        </p:nvGrpSpPr>
        <p:grpSpPr>
          <a:xfrm>
            <a:off x="822348" y="585772"/>
            <a:ext cx="11416606" cy="1151984"/>
            <a:chOff x="636604" y="585772"/>
            <a:chExt cx="11416606" cy="1151984"/>
          </a:xfrm>
        </p:grpSpPr>
        <p:sp>
          <p:nvSpPr>
            <p:cNvPr id="7" name="Flèche droite 6"/>
            <p:cNvSpPr/>
            <p:nvPr/>
          </p:nvSpPr>
          <p:spPr>
            <a:xfrm>
              <a:off x="862018" y="642924"/>
              <a:ext cx="9210670" cy="271475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Ellipse 7"/>
            <p:cNvSpPr/>
            <p:nvPr/>
          </p:nvSpPr>
          <p:spPr>
            <a:xfrm>
              <a:off x="1728793" y="642924"/>
              <a:ext cx="266333" cy="27147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Ellipse 8"/>
            <p:cNvSpPr/>
            <p:nvPr/>
          </p:nvSpPr>
          <p:spPr>
            <a:xfrm>
              <a:off x="8183170" y="642924"/>
              <a:ext cx="266333" cy="27147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/>
            <p:cNvSpPr/>
            <p:nvPr/>
          </p:nvSpPr>
          <p:spPr>
            <a:xfrm>
              <a:off x="6031711" y="642924"/>
              <a:ext cx="266333" cy="27147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Ellipse 10"/>
            <p:cNvSpPr/>
            <p:nvPr/>
          </p:nvSpPr>
          <p:spPr>
            <a:xfrm>
              <a:off x="3880252" y="642924"/>
              <a:ext cx="266333" cy="27147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ZoneTexte 12"/>
            <p:cNvSpPr txBox="1"/>
            <p:nvPr/>
          </p:nvSpPr>
          <p:spPr>
            <a:xfrm rot="19938180">
              <a:off x="636604" y="1094108"/>
              <a:ext cx="14526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>
                  <a:solidFill>
                    <a:schemeClr val="bg1">
                      <a:lumMod val="85000"/>
                    </a:schemeClr>
                  </a:solidFill>
                </a:rPr>
                <a:t>Sélection</a:t>
              </a:r>
            </a:p>
          </p:txBody>
        </p:sp>
        <p:sp>
          <p:nvSpPr>
            <p:cNvPr id="14" name="ZoneTexte 13"/>
            <p:cNvSpPr txBox="1"/>
            <p:nvPr/>
          </p:nvSpPr>
          <p:spPr>
            <a:xfrm rot="19938180">
              <a:off x="2430668" y="1173358"/>
              <a:ext cx="182453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/>
                <a:t>Justification</a:t>
              </a:r>
            </a:p>
          </p:txBody>
        </p:sp>
        <p:sp>
          <p:nvSpPr>
            <p:cNvPr id="15" name="ZoneTexte 14"/>
            <p:cNvSpPr txBox="1"/>
            <p:nvPr/>
          </p:nvSpPr>
          <p:spPr>
            <a:xfrm rot="19938180">
              <a:off x="4352033" y="1214536"/>
              <a:ext cx="210621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>
                  <a:solidFill>
                    <a:schemeClr val="bg1">
                      <a:lumMod val="85000"/>
                    </a:schemeClr>
                  </a:solidFill>
                </a:rPr>
                <a:t>Conservation</a:t>
              </a:r>
            </a:p>
          </p:txBody>
        </p:sp>
        <p:sp>
          <p:nvSpPr>
            <p:cNvPr id="16" name="ZoneTexte 15"/>
            <p:cNvSpPr txBox="1"/>
            <p:nvPr/>
          </p:nvSpPr>
          <p:spPr>
            <a:xfrm rot="19938180">
              <a:off x="6937381" y="1158911"/>
              <a:ext cx="16113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>
                  <a:solidFill>
                    <a:schemeClr val="bg1">
                      <a:lumMod val="85000"/>
                    </a:schemeClr>
                  </a:solidFill>
                </a:rPr>
                <a:t>Exposition</a:t>
              </a: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10146213" y="585772"/>
              <a:ext cx="190699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/>
                <a:t>Valorisation</a:t>
              </a:r>
            </a:p>
          </p:txBody>
        </p:sp>
      </p:grpSp>
      <p:sp>
        <p:nvSpPr>
          <p:cNvPr id="20" name="Rectangle 19"/>
          <p:cNvSpPr/>
          <p:nvPr/>
        </p:nvSpPr>
        <p:spPr>
          <a:xfrm>
            <a:off x="4186249" y="1828800"/>
            <a:ext cx="102871" cy="36846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87251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nté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é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326</TotalTime>
  <Words>550</Words>
  <Application>Microsoft Office PowerPoint</Application>
  <PresentationFormat>Grand écran</PresentationFormat>
  <Paragraphs>137</Paragraphs>
  <Slides>14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0" baseType="lpstr">
      <vt:lpstr>Arial</vt:lpstr>
      <vt:lpstr>Calibri</vt:lpstr>
      <vt:lpstr>Tw Cen MT</vt:lpstr>
      <vt:lpstr>Tw Cen MT Condensed</vt:lpstr>
      <vt:lpstr>Wingdings 3</vt:lpstr>
      <vt:lpstr>Intégral</vt:lpstr>
      <vt:lpstr>Les nouveaux territoires des vins de Chinon:     Les modes et acteurs de la patrimonialisation de la production viticole</vt:lpstr>
      <vt:lpstr>Etude de deux communes viticoles en réponse au modèle VitiTerroir</vt:lpstr>
      <vt:lpstr>Etude de deux communes viticoles en réponse au modèle VitiTerroir</vt:lpstr>
      <vt:lpstr>Evolution de la production viticole</vt:lpstr>
      <vt:lpstr>Quels leviers ont été utilisés par les communes de Cravant-les-Coteaux et Panzoult pour construire une identité patrimoniale autour du vin de Chinon ? </vt:lpstr>
      <vt:lpstr>Méthode de collecte des données</vt:lpstr>
      <vt:lpstr>Le processus de patrimonialisation: acteurs, « nouvelle production » et appropriation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Conclusion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nouveaux territoires des vins de Chinon: Les modes et acteurs de la patrimonialisation de la production viticole</dc:title>
  <dc:creator>Camille</dc:creator>
  <cp:lastModifiedBy>Claire Rué</cp:lastModifiedBy>
  <cp:revision>26</cp:revision>
  <dcterms:created xsi:type="dcterms:W3CDTF">2019-01-21T17:43:31Z</dcterms:created>
  <dcterms:modified xsi:type="dcterms:W3CDTF">2019-02-14T21:24:55Z</dcterms:modified>
</cp:coreProperties>
</file>