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4" r:id="rId7"/>
    <p:sldId id="262" r:id="rId8"/>
    <p:sldId id="265" r:id="rId9"/>
    <p:sldId id="267" r:id="rId10"/>
    <p:sldId id="266" r:id="rId11"/>
    <p:sldId id="263" r:id="rId12"/>
    <p:sldId id="271" r:id="rId13"/>
    <p:sldId id="272" r:id="rId14"/>
    <p:sldId id="273" r:id="rId15"/>
    <p:sldId id="270" r:id="rId16"/>
    <p:sldId id="274" r:id="rId17"/>
    <p:sldId id="275" r:id="rId18"/>
    <p:sldId id="276" r:id="rId19"/>
    <p:sldId id="268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oma\Documents\5A%20POPO\PFE\Donn&#233;es%20RATP\grille%20d'analyse%20du%20r&#233;sea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pPr>
            <a:r>
              <a:rPr lang="fr-FR">
                <a:solidFill>
                  <a:srgbClr val="262626"/>
                </a:solidFill>
              </a:rPr>
              <a:t> Nombre de</a:t>
            </a:r>
            <a:r>
              <a:rPr lang="fr-FR" baseline="0">
                <a:solidFill>
                  <a:srgbClr val="262626"/>
                </a:solidFill>
              </a:rPr>
              <a:t> stations par classe selon le f</a:t>
            </a:r>
            <a:r>
              <a:rPr lang="fr-FR">
                <a:solidFill>
                  <a:srgbClr val="262626"/>
                </a:solidFill>
              </a:rPr>
              <a:t>lux annuel entrant</a:t>
            </a:r>
          </a:p>
        </c:rich>
      </c:tx>
      <c:layout>
        <c:manualLayout>
          <c:xMode val="edge"/>
          <c:yMode val="edge"/>
          <c:x val="0.1507258946843307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6410302923797597E-2"/>
          <c:y val="0.15948110395434448"/>
          <c:w val="0.86519276883046203"/>
          <c:h val="0.642874201497672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FBAA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19-400B-B1FE-F534E53D019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19-400B-B1FE-F534E53D019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19-400B-B1FE-F534E53D019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19-400B-B1FE-F534E53D019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19-400B-B1FE-F534E53D019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19-400B-B1FE-F534E53D019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19-400B-B1FE-F534E53D019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19-400B-B1FE-F534E53D01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'classes fréquence'!$G$3:$G$11</c:f>
              <c:strCache>
                <c:ptCount val="9"/>
                <c:pt idx="0">
                  <c:v>moins de 1M</c:v>
                </c:pt>
                <c:pt idx="1">
                  <c:v>1M - 2M</c:v>
                </c:pt>
                <c:pt idx="2">
                  <c:v>2M - 3M</c:v>
                </c:pt>
                <c:pt idx="3">
                  <c:v>3M - 4M</c:v>
                </c:pt>
                <c:pt idx="4">
                  <c:v>4M - 5M</c:v>
                </c:pt>
                <c:pt idx="5">
                  <c:v>5M - 6M</c:v>
                </c:pt>
                <c:pt idx="6">
                  <c:v>6M - 8M</c:v>
                </c:pt>
                <c:pt idx="7">
                  <c:v>8M - 10M</c:v>
                </c:pt>
                <c:pt idx="8">
                  <c:v>plus de 10M</c:v>
                </c:pt>
              </c:strCache>
            </c:strRef>
          </c:cat>
          <c:val>
            <c:numRef>
              <c:f>'classes fréquence'!$K$3:$K$11</c:f>
              <c:numCache>
                <c:formatCode>General</c:formatCode>
                <c:ptCount val="9"/>
                <c:pt idx="0">
                  <c:v>12</c:v>
                </c:pt>
                <c:pt idx="1">
                  <c:v>41</c:v>
                </c:pt>
                <c:pt idx="2">
                  <c:v>70</c:v>
                </c:pt>
                <c:pt idx="3">
                  <c:v>56</c:v>
                </c:pt>
                <c:pt idx="4">
                  <c:v>38</c:v>
                </c:pt>
                <c:pt idx="5">
                  <c:v>26</c:v>
                </c:pt>
                <c:pt idx="6">
                  <c:v>32</c:v>
                </c:pt>
                <c:pt idx="7">
                  <c:v>8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719-400B-B1FE-F534E53D01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001920"/>
        <c:axId val="172008192"/>
      </c:barChart>
      <c:catAx>
        <c:axId val="172001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26262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>
                    <a:solidFill>
                      <a:srgbClr val="262626"/>
                    </a:solidFill>
                  </a:rPr>
                  <a:t>Flux entrant</a:t>
                </a:r>
              </a:p>
            </c:rich>
          </c:tx>
          <c:layout>
            <c:manualLayout>
              <c:xMode val="edge"/>
              <c:yMode val="edge"/>
              <c:x val="0.46367935258092741"/>
              <c:y val="0.8833100029163021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2008192"/>
        <c:crosses val="autoZero"/>
        <c:auto val="1"/>
        <c:lblAlgn val="ctr"/>
        <c:lblOffset val="100"/>
        <c:noMultiLvlLbl val="0"/>
      </c:catAx>
      <c:valAx>
        <c:axId val="17200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26262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>
                    <a:solidFill>
                      <a:srgbClr val="262626"/>
                    </a:solidFill>
                  </a:rPr>
                  <a:t>nombre de</a:t>
                </a:r>
                <a:r>
                  <a:rPr lang="fr-FR" baseline="0">
                    <a:solidFill>
                      <a:srgbClr val="262626"/>
                    </a:solidFill>
                  </a:rPr>
                  <a:t> stations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2001920"/>
        <c:crosses val="autoZero"/>
        <c:crossBetween val="between"/>
      </c:valAx>
      <c:spPr>
        <a:solidFill>
          <a:schemeClr val="tx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tx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FE4B4-A727-4556-B93D-3E0B668A343F}" type="datetimeFigureOut">
              <a:rPr lang="fr-FR" smtClean="0"/>
              <a:t>22/01/2019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1C429-2522-4263-8ACF-CA78011C9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9277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990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Relations fortes</a:t>
            </a:r>
          </a:p>
          <a:p>
            <a:endParaRPr lang="fr-FR" dirty="0"/>
          </a:p>
          <a:p>
            <a:r>
              <a:rPr lang="fr-FR" dirty="0"/>
              <a:t>On voit surtout ici l’impact de cette relation avec les </a:t>
            </a:r>
            <a:r>
              <a:rPr lang="fr-FR" dirty="0" err="1"/>
              <a:t>correpondances</a:t>
            </a:r>
            <a:r>
              <a:rPr lang="fr-FR" dirty="0"/>
              <a:t> par le dev de ce service dans les espaces de </a:t>
            </a:r>
            <a:r>
              <a:rPr lang="fr-FR" dirty="0" err="1"/>
              <a:t>progréssion</a:t>
            </a:r>
            <a:r>
              <a:rPr lang="fr-FR" dirty="0"/>
              <a:t> permettant à l’usagers de connaitre l’état du réseau mais aussi de sa correspondance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611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L’intensité est très forte</a:t>
            </a:r>
          </a:p>
          <a:p>
            <a:endParaRPr lang="fr-FR" dirty="0"/>
          </a:p>
          <a:p>
            <a:r>
              <a:rPr lang="fr-FR" dirty="0"/>
              <a:t>Comme on peut le voir ci-dessous la majorité de se service se situent sur le quais</a:t>
            </a:r>
          </a:p>
          <a:p>
            <a:endParaRPr lang="fr-FR" dirty="0"/>
          </a:p>
          <a:p>
            <a:r>
              <a:rPr lang="fr-FR" dirty="0"/>
              <a:t>On peut donc dire que </a:t>
            </a:r>
            <a:r>
              <a:rPr lang="fr-FR"/>
              <a:t>les coresspondance </a:t>
            </a:r>
            <a:r>
              <a:rPr lang="fr-FR" dirty="0"/>
              <a:t>est un facteur multipliant pour ce service </a:t>
            </a:r>
          </a:p>
          <a:p>
            <a:endParaRPr lang="fr-FR" dirty="0"/>
          </a:p>
          <a:p>
            <a:r>
              <a:rPr lang="fr-FR" dirty="0"/>
              <a:t>Or plus de correspondance = plus de quais, ce qui explique cette relation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69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Relation faible : ils n’ont pas joué un rôle important</a:t>
            </a:r>
          </a:p>
          <a:p>
            <a:endParaRPr lang="fr-FR" dirty="0"/>
          </a:p>
          <a:p>
            <a:r>
              <a:rPr lang="fr-FR" dirty="0"/>
              <a:t>Détermination montre que le flux a joué un rôle dans l’installation de ce service mais que la qualité (nb) est liée à d’autres facteurs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090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Très peu de stations ont des services commerciaux</a:t>
            </a:r>
          </a:p>
          <a:p>
            <a:endParaRPr lang="fr-FR" dirty="0"/>
          </a:p>
          <a:p>
            <a:r>
              <a:rPr lang="fr-FR" dirty="0"/>
              <a:t>La diversité est-elle aussi plus faible (le nombre)</a:t>
            </a:r>
          </a:p>
          <a:p>
            <a:endParaRPr lang="fr-FR" dirty="0"/>
          </a:p>
          <a:p>
            <a:r>
              <a:rPr lang="fr-FR" dirty="0"/>
              <a:t>On retrouve plus ou moins la </a:t>
            </a:r>
            <a:r>
              <a:rPr lang="fr-FR" dirty="0" err="1"/>
              <a:t>meme</a:t>
            </a:r>
            <a:r>
              <a:rPr lang="fr-FR" dirty="0"/>
              <a:t> structure dans la position des services</a:t>
            </a:r>
          </a:p>
          <a:p>
            <a:endParaRPr lang="fr-FR" dirty="0"/>
          </a:p>
          <a:p>
            <a:r>
              <a:rPr lang="fr-FR" dirty="0"/>
              <a:t>Il est difficile d’établir véritablement un lien entre le flux et les services commerciaux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507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Pour répondre aux hypothèses et atteindre l’objectif, j’ai utilisé une grille d’analyse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781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Voici les deux grandes catégories de services que j’ai utilisé durant ce travail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573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Voici l’ensemble des sous catégories provenant du CEREMA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18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1</a:t>
            </a:r>
            <a:r>
              <a:rPr lang="fr-FR" baseline="30000" dirty="0"/>
              <a:t>ère</a:t>
            </a:r>
            <a:r>
              <a:rPr lang="fr-FR" dirty="0"/>
              <a:t> étape dans la récupération des données a été de…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330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Ce qui permet d’éviter les biais par rapport aux caractéristiques des lignes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703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2</a:t>
            </a:r>
            <a:r>
              <a:rPr lang="fr-FR" baseline="30000" dirty="0"/>
              <a:t>ème</a:t>
            </a:r>
            <a:r>
              <a:rPr lang="fr-FR" dirty="0"/>
              <a:t> étape dans la récupération des données a été de 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764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relations sont fortes et très fortes pour ces 2 services </a:t>
            </a:r>
          </a:p>
          <a:p>
            <a:endParaRPr lang="fr-FR" dirty="0"/>
          </a:p>
          <a:p>
            <a:r>
              <a:rPr lang="fr-FR" dirty="0"/>
              <a:t>Mais on remarque que les portiques sont plus impacté par les correspondances</a:t>
            </a:r>
          </a:p>
          <a:p>
            <a:endParaRPr lang="fr-FR" dirty="0"/>
          </a:p>
          <a:p>
            <a:r>
              <a:rPr lang="fr-FR" dirty="0"/>
              <a:t>Plus de correspondances = plus d’entrées</a:t>
            </a:r>
          </a:p>
          <a:p>
            <a:endParaRPr lang="fr-FR" dirty="0"/>
          </a:p>
          <a:p>
            <a:r>
              <a:rPr lang="fr-FR" dirty="0"/>
              <a:t>Il est nécessaire d’ajuster offre et demande pour les portiques contrairement aux bornes où l’on retrouve ce service majoritairement dans les entrées principales de la station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410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Relation moyenne pour les escalators et faible pour les ascenseurs</a:t>
            </a:r>
          </a:p>
          <a:p>
            <a:endParaRPr lang="fr-FR" dirty="0"/>
          </a:p>
          <a:p>
            <a:r>
              <a:rPr lang="fr-FR" dirty="0"/>
              <a:t>Ancienneté du réseau : l’accessibilité n’était pas la priorité lors de la </a:t>
            </a:r>
            <a:r>
              <a:rPr lang="fr-FR" dirty="0" err="1"/>
              <a:t>constru</a:t>
            </a:r>
            <a:endParaRPr lang="fr-FR" dirty="0"/>
          </a:p>
          <a:p>
            <a:endParaRPr lang="fr-FR" dirty="0"/>
          </a:p>
          <a:p>
            <a:r>
              <a:rPr lang="fr-FR" dirty="0"/>
              <a:t>Architecture : n’ont pas été </a:t>
            </a:r>
            <a:r>
              <a:rPr lang="fr-FR" dirty="0" err="1"/>
              <a:t>concues</a:t>
            </a:r>
            <a:r>
              <a:rPr lang="fr-FR" dirty="0"/>
              <a:t> pour pouvoir accueillir ce type de services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1C429-2522-4263-8ACF-CA78011C98F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50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9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004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079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6760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733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89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542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898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201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5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9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99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611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71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1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28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42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8175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2C6E88-5B4A-4B0E-89AD-DD7E32B93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845677"/>
            <a:ext cx="8144134" cy="1373070"/>
          </a:xfrm>
        </p:spPr>
        <p:txBody>
          <a:bodyPr/>
          <a:lstStyle/>
          <a:p>
            <a:r>
              <a:rPr lang="fr-FR" dirty="0"/>
              <a:t>Présentation projet de fin d’études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CACDE57-ED6E-430D-833D-4FDF577D4C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Léo Magat</a:t>
            </a:r>
          </a:p>
          <a:p>
            <a:r>
              <a:rPr lang="fr-FR" dirty="0"/>
              <a:t>2018 – 2019</a:t>
            </a:r>
          </a:p>
          <a:p>
            <a:r>
              <a:rPr lang="fr-FR" dirty="0"/>
              <a:t>Tuteur : Hervé Baptiste</a:t>
            </a:r>
          </a:p>
        </p:txBody>
      </p:sp>
    </p:spTree>
    <p:extLst>
      <p:ext uri="{BB962C8B-B14F-4D97-AF65-F5344CB8AC3E}">
        <p14:creationId xmlns:p14="http://schemas.microsoft.com/office/powerpoint/2010/main" val="86939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349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10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443883"/>
            <a:ext cx="99163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2</a:t>
            </a:r>
            <a:r>
              <a:rPr lang="fr-FR" sz="2400" baseline="30000" dirty="0">
                <a:solidFill>
                  <a:srgbClr val="262626"/>
                </a:solidFill>
              </a:rPr>
              <a:t>ème</a:t>
            </a:r>
            <a:r>
              <a:rPr lang="fr-FR" sz="2400" dirty="0">
                <a:solidFill>
                  <a:srgbClr val="262626"/>
                </a:solidFill>
              </a:rPr>
              <a:t> étape : Protocole de recueillement des données</a:t>
            </a:r>
          </a:p>
          <a:p>
            <a:endParaRPr lang="fr-FR" sz="2400" dirty="0">
              <a:solidFill>
                <a:srgbClr val="262626"/>
              </a:solidFill>
            </a:endParaRPr>
          </a:p>
          <a:p>
            <a:endParaRPr lang="fr-FR" dirty="0">
              <a:solidFill>
                <a:srgbClr val="262626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53B205A-18EF-437B-84F5-46E2B51B4F1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1"/>
          <a:stretch/>
        </p:blipFill>
        <p:spPr>
          <a:xfrm>
            <a:off x="1566631" y="977600"/>
            <a:ext cx="8309500" cy="5537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059949-DBC8-4C95-8E21-B9A24CAE2C8E}"/>
              </a:ext>
            </a:extLst>
          </p:cNvPr>
          <p:cNvSpPr/>
          <p:nvPr/>
        </p:nvSpPr>
        <p:spPr>
          <a:xfrm>
            <a:off x="1566631" y="6515100"/>
            <a:ext cx="2928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Protocole de recueillement des données</a:t>
            </a:r>
            <a:endParaRPr lang="fr-FR" sz="11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51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des services liés au transport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07D7C-81AA-446E-B788-F209042D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2258008"/>
            <a:ext cx="11332716" cy="441284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Les services d’accès aux stations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Bornes automatiques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chemeClr val="tx1">
                    <a:lumMod val="65000"/>
                  </a:schemeClr>
                </a:solidFill>
              </a:rPr>
              <a:t>Guichets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Portiques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Les services facilitant le déplacement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Escalators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Ascenseurs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chemeClr val="tx1">
                    <a:lumMod val="65000"/>
                  </a:schemeClr>
                </a:solidFill>
              </a:rPr>
              <a:t>Tapis roulant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Les services d’information voyageur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Ecran d’information en temps réel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chemeClr val="tx1">
                    <a:lumMod val="65000"/>
                  </a:schemeClr>
                </a:solidFill>
              </a:rPr>
              <a:t>Ecran prochain passage (SIEL)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3584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649501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4144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1203649"/>
            <a:ext cx="9916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1 : Les services d’accès aux stations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2CF0A5E-3605-44B7-8FC6-6545D3B5D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35" y="3429000"/>
            <a:ext cx="11744264" cy="277646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8EA1CBE-3CDC-4183-82BE-5D6C2E9FBEB6}"/>
              </a:ext>
            </a:extLst>
          </p:cNvPr>
          <p:cNvSpPr txBox="1"/>
          <p:nvPr/>
        </p:nvSpPr>
        <p:spPr>
          <a:xfrm>
            <a:off x="531845" y="1928131"/>
            <a:ext cx="8658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L’ensemble des stations de l’échantillon possède des services d’accès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86A42F-1CE2-4335-AAC4-39CB49B96B41}"/>
              </a:ext>
            </a:extLst>
          </p:cNvPr>
          <p:cNvSpPr/>
          <p:nvPr/>
        </p:nvSpPr>
        <p:spPr>
          <a:xfrm>
            <a:off x="222835" y="6253490"/>
            <a:ext cx="2928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Analyse des services d’accès aux stations</a:t>
            </a:r>
            <a:endParaRPr lang="fr-FR" sz="11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78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495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1203649"/>
            <a:ext cx="9916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2 : Les services facilitant le déplacement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CBDD70-3EF7-4101-9346-3F8D87174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5" y="3282209"/>
            <a:ext cx="11743809" cy="266681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F011C2-ED33-4869-AA4D-E532FEA9CE08}"/>
              </a:ext>
            </a:extLst>
          </p:cNvPr>
          <p:cNvSpPr txBox="1"/>
          <p:nvPr/>
        </p:nvSpPr>
        <p:spPr>
          <a:xfrm>
            <a:off x="531845" y="1928131"/>
            <a:ext cx="8658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57% des stations de l’échantillon possèdent des services facilitant le déplacement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7667FD-9E6C-4A6B-A954-E95C46763EB2}"/>
              </a:ext>
            </a:extLst>
          </p:cNvPr>
          <p:cNvSpPr/>
          <p:nvPr/>
        </p:nvSpPr>
        <p:spPr>
          <a:xfrm>
            <a:off x="224095" y="6101257"/>
            <a:ext cx="2928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Analyse des services facilitant le déplacement</a:t>
            </a:r>
            <a:endParaRPr lang="fr-FR" sz="11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496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495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14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1203649"/>
            <a:ext cx="9916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3 : Les services d’informations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750816C-536E-45EE-A3DD-4C0081A43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295" y="1904066"/>
            <a:ext cx="8099822" cy="25466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A85C1C-3331-4E32-999E-D196DA84D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98" y="4878046"/>
            <a:ext cx="9998415" cy="13754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8BCE1B-299C-4FC8-AB24-77AA18B2B647}"/>
              </a:ext>
            </a:extLst>
          </p:cNvPr>
          <p:cNvSpPr/>
          <p:nvPr/>
        </p:nvSpPr>
        <p:spPr>
          <a:xfrm>
            <a:off x="1406295" y="4533569"/>
            <a:ext cx="2928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Analyse des services d’information</a:t>
            </a:r>
            <a:endParaRPr lang="fr-FR" sz="1100" dirty="0">
              <a:solidFill>
                <a:srgbClr val="262626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9C5171-A8A7-4BDD-98A0-17CA0D198B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998" y="6358898"/>
            <a:ext cx="5762602" cy="2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64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des services annexes au transport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07D7C-81AA-446E-B788-F209042D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2258008"/>
            <a:ext cx="11332716" cy="441284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Les services permettant de d’agrémenter le temps d’attente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Distributeurs automatiques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Les services permettant de valoriser le temps d’attente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Photomatons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Les services commerciaux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Alimentaire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chemeClr val="tx1">
                    <a:lumMod val="65000"/>
                  </a:schemeClr>
                </a:solidFill>
              </a:rPr>
              <a:t>Santé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Presse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Mode et accessoires</a:t>
            </a:r>
          </a:p>
          <a:p>
            <a:pPr lvl="1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Autres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7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495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786535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4144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16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1203649"/>
            <a:ext cx="9916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1 : Les services permettant d’agrémenter le temps d’attente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86A42F-1CE2-4335-AAC4-39CB49B96B41}"/>
              </a:ext>
            </a:extLst>
          </p:cNvPr>
          <p:cNvSpPr/>
          <p:nvPr/>
        </p:nvSpPr>
        <p:spPr>
          <a:xfrm>
            <a:off x="2042304" y="4080521"/>
            <a:ext cx="39292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Analyse des services permettant d’agrémenter le temps d’attente</a:t>
            </a:r>
            <a:endParaRPr lang="fr-FR" sz="1100" dirty="0">
              <a:solidFill>
                <a:srgbClr val="262626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3CA14A-9843-415A-A51A-7CA8DFAB0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778" y="1917238"/>
            <a:ext cx="6495301" cy="20421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C1823E-631E-4202-AD6F-DC071348F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709" y="4600268"/>
            <a:ext cx="8679763" cy="119404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9992D5-B67B-4ED3-AEFC-046B82CE3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709" y="5908943"/>
            <a:ext cx="5762602" cy="2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79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4144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17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1203649"/>
            <a:ext cx="9916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2 : Les services permettant de valoriser le temps d’attente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86A42F-1CE2-4335-AAC4-39CB49B96B41}"/>
              </a:ext>
            </a:extLst>
          </p:cNvPr>
          <p:cNvSpPr/>
          <p:nvPr/>
        </p:nvSpPr>
        <p:spPr>
          <a:xfrm>
            <a:off x="2297844" y="4660302"/>
            <a:ext cx="39292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Analyse des services permettant de valoriser le temps d’attente</a:t>
            </a:r>
            <a:endParaRPr lang="fr-FR" sz="1100" dirty="0">
              <a:solidFill>
                <a:srgbClr val="262626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405DE8-ECF1-4E34-AB09-4F29DD3D0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844" y="1796712"/>
            <a:ext cx="6304980" cy="27545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78CDF6F-3394-4F57-A7B1-DE2AECD9120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075" y="4921912"/>
            <a:ext cx="8319850" cy="1320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D6F6E6B-170A-4593-A374-B7AFE00DB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075" y="6391555"/>
            <a:ext cx="5762602" cy="2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37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4144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18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1203649"/>
            <a:ext cx="9916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3 : Les services commerciaux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C0D1158-C943-441E-9804-A9F46BF4F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120" y="1890746"/>
            <a:ext cx="8787759" cy="46243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E35BB3-C802-48A3-A150-BA4CC7A8E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120" y="6570993"/>
            <a:ext cx="5762602" cy="2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07D7C-81AA-446E-B788-F209042D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2648044"/>
            <a:ext cx="11332716" cy="359931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r-FR" sz="2800" dirty="0">
                <a:solidFill>
                  <a:srgbClr val="262626"/>
                </a:solidFill>
              </a:rPr>
              <a:t>Pour de nombreux services, on peut confirmer l’existence de ce lien avec le flux annuel entrant</a:t>
            </a:r>
          </a:p>
          <a:p>
            <a:pPr>
              <a:buFontTx/>
              <a:buChar char="-"/>
            </a:pPr>
            <a:r>
              <a:rPr lang="fr-FR" sz="2800" dirty="0">
                <a:solidFill>
                  <a:srgbClr val="262626"/>
                </a:solidFill>
              </a:rPr>
              <a:t> Cependant, on peut remarquer une absence de lien qui peut être du à de nombreux facteurs comme l’agencement de la station mais aussi par le manque d’investissement</a:t>
            </a:r>
          </a:p>
          <a:p>
            <a:pPr>
              <a:buFontTx/>
              <a:buChar char="-"/>
            </a:pPr>
            <a:endParaRPr lang="fr-FR" sz="2800" dirty="0">
              <a:solidFill>
                <a:srgbClr val="262626"/>
              </a:solidFill>
            </a:endParaRPr>
          </a:p>
          <a:p>
            <a:pPr>
              <a:buFontTx/>
              <a:buChar char="-"/>
            </a:pPr>
            <a:r>
              <a:rPr lang="fr-FR" sz="2800" dirty="0">
                <a:solidFill>
                  <a:srgbClr val="262626"/>
                </a:solidFill>
              </a:rPr>
              <a:t>Une étude plus fine des services et des stations aurait pu permettre d’expliquer plus en détail les résultats observés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8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3677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296352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du sujet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07D7C-81AA-446E-B788-F209042D7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dirty="0">
                <a:solidFill>
                  <a:srgbClr val="262626"/>
                </a:solidFill>
              </a:rPr>
              <a:t> Analyse du lien entre le flux d’usagers et la qualité/quantité de services au sein des stations de métro</a:t>
            </a:r>
          </a:p>
          <a:p>
            <a:pPr marL="0" indent="0" algn="ctr">
              <a:buNone/>
            </a:pPr>
            <a:endParaRPr lang="fr-FR" sz="2800" dirty="0">
              <a:solidFill>
                <a:srgbClr val="262626"/>
              </a:solidFill>
            </a:endParaRPr>
          </a:p>
          <a:p>
            <a:pPr marL="0" indent="0" algn="ctr">
              <a:buNone/>
            </a:pPr>
            <a:endParaRPr lang="fr-FR" sz="2800" dirty="0">
              <a:solidFill>
                <a:srgbClr val="262626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262626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rgbClr val="262626"/>
                </a:solidFill>
              </a:rPr>
              <a:t>Cas d’études : réseau parisien RATP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AEE359-9780-4356-891B-95AB134FC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481" y="3729233"/>
            <a:ext cx="2203859" cy="270966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08182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F469D9-CF80-4036-AB04-2073D55397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Merci pour votre écoute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1AAA7AB-14E5-416F-9C9A-1BFB87C3C131}"/>
              </a:ext>
            </a:extLst>
          </p:cNvPr>
          <p:cNvSpPr txBox="1"/>
          <p:nvPr/>
        </p:nvSpPr>
        <p:spPr>
          <a:xfrm>
            <a:off x="11696700" y="6515100"/>
            <a:ext cx="3677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41740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 et hypothèses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07D7C-81AA-446E-B788-F209042D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2638713"/>
            <a:ext cx="11332716" cy="35993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262626"/>
                </a:solidFill>
              </a:rPr>
              <a:t>Objectif : </a:t>
            </a:r>
            <a:r>
              <a:rPr lang="fr-FR" b="1" dirty="0">
                <a:solidFill>
                  <a:srgbClr val="262626"/>
                </a:solidFill>
              </a:rPr>
              <a:t>démontrer qu’il existe un lien entre le flux et les services puis déterminer l’intensité de ce lien</a:t>
            </a:r>
          </a:p>
          <a:p>
            <a:pPr marL="0" indent="0">
              <a:buNone/>
            </a:pPr>
            <a:endParaRPr lang="fr-FR" dirty="0">
              <a:solidFill>
                <a:srgbClr val="262626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rgbClr val="262626"/>
                </a:solidFill>
              </a:rPr>
              <a:t>Hypothèses de travail : </a:t>
            </a:r>
          </a:p>
          <a:p>
            <a:pPr marL="0" indent="0">
              <a:buNone/>
            </a:pPr>
            <a:r>
              <a:rPr lang="fr-FR" dirty="0">
                <a:solidFill>
                  <a:srgbClr val="262626"/>
                </a:solidFill>
              </a:rPr>
              <a:t>	- </a:t>
            </a:r>
            <a:r>
              <a:rPr lang="fr-FR" b="1" dirty="0">
                <a:solidFill>
                  <a:srgbClr val="262626"/>
                </a:solidFill>
              </a:rPr>
              <a:t>La taille du flux a un impact sur le nombre et la diversité de services</a:t>
            </a:r>
          </a:p>
          <a:p>
            <a:pPr marL="0" indent="0">
              <a:buNone/>
            </a:pPr>
            <a:r>
              <a:rPr lang="fr-FR" b="1" dirty="0">
                <a:solidFill>
                  <a:srgbClr val="262626"/>
                </a:solidFill>
              </a:rPr>
              <a:t>	- La présence de correspondances impacte le nombre et la diversité 	 	  des services</a:t>
            </a:r>
          </a:p>
          <a:p>
            <a:pPr marL="0" indent="0">
              <a:buNone/>
            </a:pPr>
            <a:endParaRPr lang="fr-FR" b="1" dirty="0">
              <a:solidFill>
                <a:srgbClr val="262626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rgbClr val="262626"/>
                </a:solidFill>
              </a:rPr>
              <a:t>Outil de travail </a:t>
            </a:r>
            <a:r>
              <a:rPr lang="fr-FR" b="1" dirty="0">
                <a:solidFill>
                  <a:srgbClr val="262626"/>
                </a:solidFill>
              </a:rPr>
              <a:t>: Grille d’analyse</a:t>
            </a:r>
          </a:p>
          <a:p>
            <a:pPr marL="0" indent="0" algn="ctr">
              <a:buNone/>
            </a:pPr>
            <a:endParaRPr lang="fr-FR" sz="2800" dirty="0">
              <a:solidFill>
                <a:srgbClr val="262626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262626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19864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des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07D7C-81AA-446E-B788-F209042D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2638713"/>
            <a:ext cx="11332716" cy="3599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2800" dirty="0">
              <a:solidFill>
                <a:srgbClr val="262626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262626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6013D6-429A-412E-8FEA-EE820F64B0EE}"/>
              </a:ext>
            </a:extLst>
          </p:cNvPr>
          <p:cNvSpPr txBox="1"/>
          <p:nvPr/>
        </p:nvSpPr>
        <p:spPr>
          <a:xfrm>
            <a:off x="495300" y="4099054"/>
            <a:ext cx="108573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Nombreuses contraintes dans l’obtention de données :</a:t>
            </a:r>
          </a:p>
          <a:p>
            <a:pPr marL="342900" indent="-342900">
              <a:buFontTx/>
              <a:buChar char="-"/>
            </a:pPr>
            <a:r>
              <a:rPr lang="fr-FR" sz="2400" dirty="0">
                <a:solidFill>
                  <a:srgbClr val="262626"/>
                </a:solidFill>
              </a:rPr>
              <a:t>Données partielles</a:t>
            </a:r>
          </a:p>
          <a:p>
            <a:pPr marL="342900" indent="-342900">
              <a:buFontTx/>
              <a:buChar char="-"/>
            </a:pPr>
            <a:r>
              <a:rPr lang="fr-FR" sz="2400" dirty="0">
                <a:solidFill>
                  <a:srgbClr val="262626"/>
                </a:solidFill>
              </a:rPr>
              <a:t>Peu de coopération de l’entreprise « </a:t>
            </a:r>
            <a:r>
              <a:rPr lang="fr-FR" sz="2400" i="1" dirty="0" err="1">
                <a:solidFill>
                  <a:srgbClr val="262626"/>
                </a:solidFill>
              </a:rPr>
              <a:t>Promométro</a:t>
            </a:r>
            <a:r>
              <a:rPr lang="fr-FR" sz="2400" dirty="0">
                <a:solidFill>
                  <a:srgbClr val="262626"/>
                </a:solidFill>
              </a:rPr>
              <a:t> »</a:t>
            </a:r>
          </a:p>
          <a:p>
            <a:endParaRPr lang="fr-FR" sz="2400" dirty="0">
              <a:solidFill>
                <a:srgbClr val="262626"/>
              </a:solidFill>
            </a:endParaRPr>
          </a:p>
          <a:p>
            <a:r>
              <a:rPr lang="fr-FR" sz="2400" dirty="0">
                <a:solidFill>
                  <a:srgbClr val="262626"/>
                </a:solidFill>
              </a:rPr>
              <a:t>Afin d’avoir un jeu de données complet</a:t>
            </a:r>
          </a:p>
          <a:p>
            <a:endParaRPr lang="fr-FR" sz="2400" dirty="0">
              <a:solidFill>
                <a:srgbClr val="262626"/>
              </a:solidFill>
            </a:endParaRPr>
          </a:p>
          <a:p>
            <a:r>
              <a:rPr lang="fr-FR" sz="2400" dirty="0">
                <a:solidFill>
                  <a:srgbClr val="262626"/>
                </a:solidFill>
                <a:sym typeface="Wingdings" panose="05000000000000000000" pitchFamily="2" charset="2"/>
              </a:rPr>
              <a:t> Création de notre propre base de données</a:t>
            </a:r>
            <a:endParaRPr lang="fr-FR" sz="2400" dirty="0">
              <a:solidFill>
                <a:srgbClr val="262626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B14C8C5-C071-4797-9FEE-354CEED35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40" y="2361642"/>
            <a:ext cx="11730519" cy="142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99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Création des données manquantes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847724-776C-4D94-B393-D29E9A37AC4C}"/>
              </a:ext>
            </a:extLst>
          </p:cNvPr>
          <p:cNvSpPr txBox="1"/>
          <p:nvPr/>
        </p:nvSpPr>
        <p:spPr>
          <a:xfrm>
            <a:off x="275208" y="2272683"/>
            <a:ext cx="51135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Services liés au transport : </a:t>
            </a:r>
          </a:p>
          <a:p>
            <a:endParaRPr lang="fr-FR" dirty="0">
              <a:solidFill>
                <a:srgbClr val="262626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Services d’accès au station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Services facilitant le déplacement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Services d’information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40085C-25E9-4886-948C-8EB93F2EBEFE}"/>
              </a:ext>
            </a:extLst>
          </p:cNvPr>
          <p:cNvSpPr txBox="1"/>
          <p:nvPr/>
        </p:nvSpPr>
        <p:spPr>
          <a:xfrm>
            <a:off x="5985953" y="2286675"/>
            <a:ext cx="6078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Services annexes au transport : </a:t>
            </a:r>
          </a:p>
          <a:p>
            <a:endParaRPr lang="fr-FR" dirty="0">
              <a:solidFill>
                <a:srgbClr val="262626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Services permettant d’agrémenter le temps d’attente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Services permettant de valoriser le temps d’attente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Services commerciaux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97790C2-CA1D-4252-A8B8-5AD4AC7BCCDD}"/>
              </a:ext>
            </a:extLst>
          </p:cNvPr>
          <p:cNvSpPr txBox="1"/>
          <p:nvPr/>
        </p:nvSpPr>
        <p:spPr>
          <a:xfrm>
            <a:off x="275208" y="4471696"/>
            <a:ext cx="110882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Différentes informations vont être recueillies sur les services étudiés en station :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La présence ou non du service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Le nombre de fois où l’on retrouve ce service dans la station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>
                    <a:lumMod val="50000"/>
                  </a:schemeClr>
                </a:solidFill>
              </a:rPr>
              <a:t>La localisation du service dans la station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176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B37AB40-CDC2-4C4D-B451-91B5F33F7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44" y="15228"/>
            <a:ext cx="10420350" cy="682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92191-B781-437B-B967-5DD28BF8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Récupération des données manquantes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07D7C-81AA-446E-B788-F209042D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2228295"/>
            <a:ext cx="11332716" cy="4009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rgbClr val="262626"/>
                </a:solidFill>
              </a:rPr>
              <a:t>Une partie du métro parisien va être analysée (</a:t>
            </a:r>
            <a:r>
              <a:rPr lang="fr-FR" sz="2000" b="1" dirty="0">
                <a:solidFill>
                  <a:srgbClr val="262626"/>
                </a:solidFill>
              </a:rPr>
              <a:t>20% du réseau soit 63 stations</a:t>
            </a:r>
            <a:r>
              <a:rPr lang="fr-FR" sz="2000" dirty="0">
                <a:solidFill>
                  <a:srgbClr val="262626"/>
                </a:solidFill>
              </a:rPr>
              <a:t>) :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rgbClr val="262626"/>
                </a:solidFill>
              </a:rPr>
              <a:t>Par manque de temps (2 jours ont été nécessaires pour la récupération des données)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rgbClr val="262626"/>
                </a:solidFill>
              </a:rPr>
              <a:t>Par manque de moyens</a:t>
            </a:r>
          </a:p>
          <a:p>
            <a:pPr>
              <a:buFontTx/>
              <a:buChar char="-"/>
            </a:pPr>
            <a:endParaRPr lang="fr-FR" sz="2000" dirty="0">
              <a:solidFill>
                <a:srgbClr val="262626"/>
              </a:solidFill>
            </a:endParaRPr>
          </a:p>
          <a:p>
            <a:pPr>
              <a:buFontTx/>
              <a:buChar char="-"/>
            </a:pPr>
            <a:endParaRPr lang="fr-FR" sz="2000" dirty="0">
              <a:solidFill>
                <a:srgbClr val="262626"/>
              </a:solidFill>
            </a:endParaRPr>
          </a:p>
          <a:p>
            <a:pPr marL="0" indent="0">
              <a:buNone/>
            </a:pPr>
            <a:endParaRPr lang="fr-FR" sz="2000" dirty="0">
              <a:solidFill>
                <a:srgbClr val="262626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65353-C37A-4DCC-807E-2E1BF81F3A9A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9AF2CE-6E48-4C36-A6CC-A95405AE79EC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FA3998-98E4-4531-A2E2-E8F6A4C02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911" y="2970796"/>
            <a:ext cx="5377649" cy="367510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C03427C-95A8-4118-AFD0-2E629D01D021}"/>
              </a:ext>
            </a:extLst>
          </p:cNvPr>
          <p:cNvSpPr txBox="1"/>
          <p:nvPr/>
        </p:nvSpPr>
        <p:spPr>
          <a:xfrm>
            <a:off x="221941" y="4461703"/>
            <a:ext cx="3826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Caractéristiques du réseau métro :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16 lignes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200 km de voies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262626"/>
                </a:solidFill>
              </a:rPr>
              <a:t>Plus de 300 stations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7D8610-1EE1-46A4-A7FA-4D557E810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911" y="6648124"/>
            <a:ext cx="5762602" cy="2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22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8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443883"/>
            <a:ext cx="9916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1</a:t>
            </a:r>
            <a:r>
              <a:rPr lang="fr-FR" sz="2400" baseline="30000" dirty="0">
                <a:solidFill>
                  <a:srgbClr val="262626"/>
                </a:solidFill>
              </a:rPr>
              <a:t>ère</a:t>
            </a:r>
            <a:r>
              <a:rPr lang="fr-FR" sz="2400" dirty="0">
                <a:solidFill>
                  <a:srgbClr val="262626"/>
                </a:solidFill>
              </a:rPr>
              <a:t> étape : sélection des stations à visiter</a:t>
            </a:r>
          </a:p>
          <a:p>
            <a:endParaRPr lang="fr-FR" sz="2400" dirty="0">
              <a:solidFill>
                <a:srgbClr val="262626"/>
              </a:solidFill>
            </a:endParaRPr>
          </a:p>
          <a:p>
            <a:endParaRPr lang="fr-FR" dirty="0">
              <a:solidFill>
                <a:srgbClr val="262626"/>
              </a:solidFill>
            </a:endParaRPr>
          </a:p>
          <a:p>
            <a:r>
              <a:rPr lang="fr-FR" dirty="0">
                <a:solidFill>
                  <a:srgbClr val="262626"/>
                </a:solidFill>
              </a:rPr>
              <a:t>Critère de sélection : flux annuel entrant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1FFADD3D-7675-4C56-8564-169241BCA5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681381"/>
              </p:ext>
            </p:extLst>
          </p:nvPr>
        </p:nvGraphicFramePr>
        <p:xfrm>
          <a:off x="4611949" y="2106228"/>
          <a:ext cx="5292090" cy="282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FFB9F1A-B3D2-4B9E-A4C0-6CD74CF0933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75" y="2106228"/>
            <a:ext cx="2849880" cy="27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0DEC00-B79A-41D0-99AC-38C2F7A022DE}"/>
              </a:ext>
            </a:extLst>
          </p:cNvPr>
          <p:cNvSpPr/>
          <p:nvPr/>
        </p:nvSpPr>
        <p:spPr>
          <a:xfrm>
            <a:off x="649475" y="4932612"/>
            <a:ext cx="2928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Classes des stations selon le flux entrant annuel</a:t>
            </a:r>
            <a:endParaRPr lang="fr-FR" sz="1100" dirty="0">
              <a:solidFill>
                <a:srgbClr val="262626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4D0E6E-CD9E-4A46-AE17-4D9CB0798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6465" y="5050718"/>
            <a:ext cx="5762602" cy="2870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51E1430-8F33-4A1E-85E0-52B1B8DCDF1B}"/>
              </a:ext>
            </a:extLst>
          </p:cNvPr>
          <p:cNvSpPr txBox="1"/>
          <p:nvPr/>
        </p:nvSpPr>
        <p:spPr>
          <a:xfrm>
            <a:off x="523783" y="5715455"/>
            <a:ext cx="776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20% des stations ont été sélectionnées selon un tirage au sort sans remise</a:t>
            </a:r>
          </a:p>
        </p:txBody>
      </p:sp>
    </p:spTree>
    <p:extLst>
      <p:ext uri="{BB962C8B-B14F-4D97-AF65-F5344CB8AC3E}">
        <p14:creationId xmlns:p14="http://schemas.microsoft.com/office/powerpoint/2010/main" val="268692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tx1"/>
            </a:gs>
            <a:gs pos="100000">
              <a:schemeClr val="tx1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227A25-0E37-42E0-8160-003D0113F646}"/>
              </a:ext>
            </a:extLst>
          </p:cNvPr>
          <p:cNvSpPr txBox="1"/>
          <p:nvPr/>
        </p:nvSpPr>
        <p:spPr>
          <a:xfrm>
            <a:off x="10617694" y="908976"/>
            <a:ext cx="1349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B7A61C-10CF-4EDD-B719-F17650174EAF}"/>
              </a:ext>
            </a:extLst>
          </p:cNvPr>
          <p:cNvSpPr txBox="1"/>
          <p:nvPr/>
        </p:nvSpPr>
        <p:spPr>
          <a:xfrm>
            <a:off x="11696700" y="6515100"/>
            <a:ext cx="200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262626"/>
                </a:solidFill>
              </a:rPr>
              <a:t>9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D93CE8-82FC-4825-B758-D7FD7C895A89}"/>
              </a:ext>
            </a:extLst>
          </p:cNvPr>
          <p:cNvSpPr txBox="1"/>
          <p:nvPr/>
        </p:nvSpPr>
        <p:spPr>
          <a:xfrm>
            <a:off x="417250" y="443883"/>
            <a:ext cx="99163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62626"/>
                </a:solidFill>
              </a:rPr>
              <a:t>1</a:t>
            </a:r>
            <a:r>
              <a:rPr lang="fr-FR" sz="2400" baseline="30000" dirty="0">
                <a:solidFill>
                  <a:srgbClr val="262626"/>
                </a:solidFill>
              </a:rPr>
              <a:t>ère</a:t>
            </a:r>
            <a:r>
              <a:rPr lang="fr-FR" sz="2400" dirty="0">
                <a:solidFill>
                  <a:srgbClr val="262626"/>
                </a:solidFill>
              </a:rPr>
              <a:t> étape : sélection des stations à visiter</a:t>
            </a:r>
          </a:p>
          <a:p>
            <a:endParaRPr lang="fr-FR" sz="2400" dirty="0">
              <a:solidFill>
                <a:srgbClr val="262626"/>
              </a:solidFill>
            </a:endParaRPr>
          </a:p>
          <a:p>
            <a:endParaRPr lang="fr-FR" dirty="0">
              <a:solidFill>
                <a:srgbClr val="262626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94133FB-BC09-4F36-A13D-DFE6218C33C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" t="791" b="1495"/>
          <a:stretch/>
        </p:blipFill>
        <p:spPr bwMode="auto">
          <a:xfrm>
            <a:off x="3308264" y="1405091"/>
            <a:ext cx="7167387" cy="500902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164402-278D-4D60-BE4B-6F469B32D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8264" y="6414117"/>
            <a:ext cx="5762602" cy="28700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1726918-602C-4B3C-915A-56960F868FDA}"/>
              </a:ext>
            </a:extLst>
          </p:cNvPr>
          <p:cNvSpPr txBox="1"/>
          <p:nvPr/>
        </p:nvSpPr>
        <p:spPr>
          <a:xfrm>
            <a:off x="97654" y="3032441"/>
            <a:ext cx="29917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62626"/>
                </a:solidFill>
              </a:rPr>
              <a:t>Répartition homogène des stations sur les arrondissements parisiens</a:t>
            </a:r>
          </a:p>
          <a:p>
            <a:endParaRPr lang="fr-FR" dirty="0">
              <a:solidFill>
                <a:srgbClr val="262626"/>
              </a:solidFill>
            </a:endParaRPr>
          </a:p>
          <a:p>
            <a:r>
              <a:rPr lang="fr-FR" dirty="0">
                <a:solidFill>
                  <a:srgbClr val="262626"/>
                </a:solidFill>
              </a:rPr>
              <a:t>L’ensemble des lignes sont visitées</a:t>
            </a:r>
          </a:p>
        </p:txBody>
      </p:sp>
    </p:spTree>
    <p:extLst>
      <p:ext uri="{BB962C8B-B14F-4D97-AF65-F5344CB8AC3E}">
        <p14:creationId xmlns:p14="http://schemas.microsoft.com/office/powerpoint/2010/main" val="105489315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968</TotalTime>
  <Words>934</Words>
  <Application>Microsoft Office PowerPoint</Application>
  <PresentationFormat>Grand écran</PresentationFormat>
  <Paragraphs>203</Paragraphs>
  <Slides>20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Trebuchet MS</vt:lpstr>
      <vt:lpstr>Berlin</vt:lpstr>
      <vt:lpstr>Présentation projet de fin d’études</vt:lpstr>
      <vt:lpstr>Présentation du sujet</vt:lpstr>
      <vt:lpstr>Objectif et hypothèses</vt:lpstr>
      <vt:lpstr>Présentation des données</vt:lpstr>
      <vt:lpstr>Création des données manquantes</vt:lpstr>
      <vt:lpstr>Présentation PowerPoint</vt:lpstr>
      <vt:lpstr>Récupération des données manquantes</vt:lpstr>
      <vt:lpstr>Présentation PowerPoint</vt:lpstr>
      <vt:lpstr>Présentation PowerPoint</vt:lpstr>
      <vt:lpstr>Présentation PowerPoint</vt:lpstr>
      <vt:lpstr>Analyse des services liés au transport</vt:lpstr>
      <vt:lpstr>Présentation PowerPoint</vt:lpstr>
      <vt:lpstr>Présentation PowerPoint</vt:lpstr>
      <vt:lpstr>Présentation PowerPoint</vt:lpstr>
      <vt:lpstr>Analyse des services annexes au transport</vt:lpstr>
      <vt:lpstr>Présentation PowerPoint</vt:lpstr>
      <vt:lpstr>Présentation PowerPoint</vt:lpstr>
      <vt:lpstr>Présentation PowerPoint</vt:lpstr>
      <vt:lpstr>Conclusion</vt:lpstr>
      <vt:lpstr>Merci pour votre écoute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projet de fin d’études</dc:title>
  <dc:creator>Léo MAGAT</dc:creator>
  <cp:lastModifiedBy>Léo MAGAT</cp:lastModifiedBy>
  <cp:revision>47</cp:revision>
  <dcterms:created xsi:type="dcterms:W3CDTF">2019-01-18T15:04:41Z</dcterms:created>
  <dcterms:modified xsi:type="dcterms:W3CDTF">2019-01-22T21:22:06Z</dcterms:modified>
</cp:coreProperties>
</file>