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5380" autoAdjust="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D3469-F5AA-4CC2-8600-9B83BC399EE7}" type="datetimeFigureOut">
              <a:rPr lang="fr-FR" smtClean="0"/>
              <a:t>22/01/2019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CA7B9-8D18-4738-82D7-CA1BD80C3BA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778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3CA7B9-8D18-4738-82D7-CA1BD80C3BA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19296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Fichier Excel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3CA7B9-8D18-4738-82D7-CA1BD80C3BA7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4716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3CA7B9-8D18-4738-82D7-CA1BD80C3BA7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3692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3CA7B9-8D18-4738-82D7-CA1BD80C3BA7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3688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3CA7B9-8D18-4738-82D7-CA1BD80C3BA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361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3CA7B9-8D18-4738-82D7-CA1BD80C3BA7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8046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3CA7B9-8D18-4738-82D7-CA1BD80C3BA7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8004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3CA7B9-8D18-4738-82D7-CA1BD80C3BA7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1489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3CA7B9-8D18-4738-82D7-CA1BD80C3BA7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168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3CA7B9-8D18-4738-82D7-CA1BD80C3BA7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084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3CA7B9-8D18-4738-82D7-CA1BD80C3BA7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1494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1DBF-8F85-493C-8036-4F5730C613CB}" type="datetime1">
              <a:rPr lang="fr-FR" smtClean="0"/>
              <a:t>22/01/2019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10584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7777C-4D32-429D-9617-18474F8D6658}" type="datetime1">
              <a:rPr lang="fr-FR" smtClean="0"/>
              <a:t>22/01/2019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0007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5B78-9800-49C4-8CAC-70166D3806D1}" type="datetime1">
              <a:rPr lang="fr-FR" smtClean="0"/>
              <a:t>22/01/2019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4517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75E67-A784-4D97-B665-72D3DD89693F}" type="datetime1">
              <a:rPr lang="fr-FR" smtClean="0"/>
              <a:t>22/01/2019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45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8E7F-67F6-433F-808D-454D2CE14C77}" type="datetime1">
              <a:rPr lang="fr-FR" smtClean="0"/>
              <a:t>22/01/2019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9579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BBC9-5450-46B1-9737-D6B0C1E6F901}" type="datetime1">
              <a:rPr lang="fr-FR" smtClean="0"/>
              <a:t>22/01/2019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120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0404E-1F85-4ED5-965A-E1A8A1FAA4C5}" type="datetime1">
              <a:rPr lang="fr-FR" smtClean="0"/>
              <a:t>22/01/2019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049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C917-E0EF-4424-AB94-1CC55DA7458D}" type="datetime1">
              <a:rPr lang="fr-FR" smtClean="0"/>
              <a:t>22/01/2019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4645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5D13F-389A-47F8-B469-24134EA05768}" type="datetime1">
              <a:rPr lang="fr-FR" smtClean="0"/>
              <a:t>22/01/2019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8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86CAC-2F83-4EF7-AA19-BCF1E5B091F3}" type="datetime1">
              <a:rPr lang="fr-FR" smtClean="0"/>
              <a:t>22/01/2019</a:t>
            </a:fld>
            <a:endParaRPr lang="fr-F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629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8F97B28E-93D0-450E-8254-8683B41292B7}" type="datetime1">
              <a:rPr lang="fr-FR" smtClean="0"/>
              <a:t>22/01/2019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397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295168B-C53A-4CEE-AD04-4B043AC7291E}" type="datetime1">
              <a:rPr lang="fr-FR" smtClean="0"/>
              <a:t>22/01/2019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EC469D4-0BE3-4285-95D8-68AF6D7BA2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98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BBE0E4-5F47-4F93-98F0-96C13D3C8D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Présentation contrat de professionnalisation + PFE 2019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715D194-F3B8-4268-81ED-F9DE80FB00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Méthode de standardisation d’une approche simplifiée bilan carbone pour un projet urbain au stade de l’étude d’impact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C3ED462-5613-4253-AE6A-CBFD3037D5F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3" t="20897" r="12791" b="18505"/>
          <a:stretch/>
        </p:blipFill>
        <p:spPr>
          <a:xfrm>
            <a:off x="138223" y="191386"/>
            <a:ext cx="1892596" cy="808074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73FB331-7D5D-46E8-A7DA-A313EEBDA1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809" y="212652"/>
            <a:ext cx="2589981" cy="80807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AAF7AA09-EF54-4FFA-9134-7AF679F59B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3519" y="1163600"/>
            <a:ext cx="2573271" cy="665199"/>
          </a:xfrm>
          <a:prstGeom prst="rect">
            <a:avLst/>
          </a:prstGeom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3DE38248-CC93-4473-8B5C-291BC4C0FE4D}"/>
              </a:ext>
            </a:extLst>
          </p:cNvPr>
          <p:cNvSpPr txBox="1"/>
          <p:nvPr/>
        </p:nvSpPr>
        <p:spPr>
          <a:xfrm>
            <a:off x="138223" y="6081839"/>
            <a:ext cx="5061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Tuteur entreprise EGIS : M. Jean-Philippe BARROIS</a:t>
            </a:r>
          </a:p>
          <a:p>
            <a:r>
              <a:rPr lang="fr-FR" sz="1600" dirty="0"/>
              <a:t>Tuteur Polytech DAE : M. Kamal SERRHINI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358BCC1F-EDAA-44C0-9BD1-9C42B965FB9F}"/>
              </a:ext>
            </a:extLst>
          </p:cNvPr>
          <p:cNvSpPr txBox="1"/>
          <p:nvPr/>
        </p:nvSpPr>
        <p:spPr>
          <a:xfrm>
            <a:off x="8601740" y="5958727"/>
            <a:ext cx="34520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Victoria DEMETTRE</a:t>
            </a:r>
          </a:p>
          <a:p>
            <a:r>
              <a:rPr lang="fr-FR" sz="1600" dirty="0"/>
              <a:t>DAE5 Polytech Tours – Option ADAGE</a:t>
            </a:r>
          </a:p>
          <a:p>
            <a:r>
              <a:rPr lang="fr-FR" sz="1600" dirty="0"/>
              <a:t>2018/2019</a:t>
            </a:r>
          </a:p>
        </p:txBody>
      </p:sp>
    </p:spTree>
    <p:extLst>
      <p:ext uri="{BB962C8B-B14F-4D97-AF65-F5344CB8AC3E}">
        <p14:creationId xmlns:p14="http://schemas.microsoft.com/office/powerpoint/2010/main" val="1941999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DC8110-7355-4460-AC64-EDCF23723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834640"/>
            <a:ext cx="7729728" cy="1188720"/>
          </a:xfrm>
        </p:spPr>
        <p:txBody>
          <a:bodyPr/>
          <a:lstStyle/>
          <a:p>
            <a:r>
              <a:rPr lang="fr-FR" dirty="0"/>
              <a:t>Présentation de l’outil BC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A530AB0-4FF0-4CF7-B62F-1CB44C982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1646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BA8FC9-B6F3-4107-9BD2-2DAE0AC8A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48636F-AADE-4746-956F-DFC490686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3171445"/>
            <a:ext cx="7729728" cy="2429256"/>
          </a:xfrm>
          <a:ln>
            <a:solidFill>
              <a:srgbClr val="FFC000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Mise en lumière des différents éléments de difficulté d’utilisation de l’outil BC ® de l’ADEME pour des projets d’aménagement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Amorce de la création d’un outil adapté et simplifié pour comptabiliser les émission de GES d’un projet d’aménagement, quel qu’il soit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 Développement de l’outil devra être poursuivi : travail relativement long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3FF008-E74F-41E1-ABBD-42AE2AA33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0787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BFEAD6-8B32-44D8-B385-8A666CD5C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L’entreprise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AD22F8-F7BF-4B7E-8BA9-40A88F73BE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3205" y="2638043"/>
            <a:ext cx="4545774" cy="3476153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/>
              <a:t>Le groupe EGIS</a:t>
            </a:r>
          </a:p>
          <a:p>
            <a:r>
              <a:rPr lang="fr-FR" dirty="0"/>
              <a:t>Groupe d’ingénierie, de montage de projets et d’exploitation</a:t>
            </a:r>
          </a:p>
          <a:p>
            <a:r>
              <a:rPr lang="fr-FR" dirty="0"/>
              <a:t>13 600 collaborateurs</a:t>
            </a:r>
          </a:p>
          <a:p>
            <a:r>
              <a:rPr lang="fr-FR" dirty="0"/>
              <a:t>CA : 1, 050 Md€ en 2017</a:t>
            </a:r>
          </a:p>
          <a:p>
            <a:endParaRPr lang="fr-F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sz="1800" b="1" dirty="0"/>
              <a:t>Répondre aux grands défis de la planète, tels que les transports, le bâtiment, l’eau, l’environnement et l’énergie…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14F9EF0-B997-4B88-8372-4F60F6FC39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37027" y="2638044"/>
            <a:ext cx="4371535" cy="3476152"/>
          </a:xfrm>
          <a:ln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/>
              <a:t>La filiale Egis Structures et Environnement</a:t>
            </a:r>
          </a:p>
          <a:p>
            <a:r>
              <a:rPr lang="fr-FR" dirty="0"/>
              <a:t>Déclinée en 4 marques spécifiques dont Egis Environnement </a:t>
            </a:r>
          </a:p>
          <a:p>
            <a:r>
              <a:rPr lang="fr-FR" b="1" dirty="0"/>
              <a:t>Egis Environnement </a:t>
            </a:r>
            <a:r>
              <a:rPr lang="fr-FR" dirty="0"/>
              <a:t>à Nantes (44) : </a:t>
            </a:r>
            <a:r>
              <a:rPr lang="fr-FR" b="1" dirty="0"/>
              <a:t>Environnement réglementaire </a:t>
            </a:r>
            <a:r>
              <a:rPr lang="fr-FR" dirty="0"/>
              <a:t>et Sites et sols pollués</a:t>
            </a:r>
          </a:p>
          <a:p>
            <a:r>
              <a:rPr lang="fr-FR" dirty="0"/>
              <a:t>Environnement réglementaire : 8 collaborateurs</a:t>
            </a:r>
          </a:p>
          <a:p>
            <a:r>
              <a:rPr lang="fr-FR" dirty="0"/>
              <a:t>Sites et sols pollués : 15 collaborateurs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82E331-9475-4510-9450-718FEF742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172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443EE8-F7C5-4C3B-AFCC-977A18DCC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Participation à la rédaction de dossiers d’études pré-opérationnelles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CA48B2-44D8-4701-A8C4-5347F23697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Présentation du travail effectué en entreprise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7E4A0C5-3094-45D7-ACE6-C6AEE367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7097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EFF221A-60B2-4355-9CB7-B8FD627241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anchor="ctr"/>
          <a:lstStyle/>
          <a:p>
            <a:r>
              <a:rPr lang="fr-FR" dirty="0"/>
              <a:t>Volet « environnement réglementaire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5BF2D8-D757-4FBE-8D8B-C004E7FD9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1657350"/>
          </a:xfrm>
          <a:ln>
            <a:solidFill>
              <a:srgbClr val="FFC000"/>
            </a:solidFill>
          </a:ln>
        </p:spPr>
        <p:txBody>
          <a:bodyPr/>
          <a:lstStyle/>
          <a:p>
            <a:r>
              <a:rPr lang="fr-FR" dirty="0"/>
              <a:t>Participation à la rédaction de 3 dossiers loi sur l’eau (Josselin 56 et Laval 53)</a:t>
            </a:r>
          </a:p>
          <a:p>
            <a:r>
              <a:rPr lang="fr-FR" dirty="0"/>
              <a:t>Participation à la rédaction d’une étude environnementale (Bouaye 44)</a:t>
            </a:r>
          </a:p>
          <a:p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34CD9F7-3849-4125-848B-8C5811F7A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1657350"/>
          </a:xfrm>
          <a:ln>
            <a:solidFill>
              <a:srgbClr val="FFC000"/>
            </a:solidFill>
          </a:ln>
        </p:spPr>
        <p:txBody>
          <a:bodyPr/>
          <a:lstStyle/>
          <a:p>
            <a:r>
              <a:rPr lang="fr-FR" dirty="0"/>
              <a:t>Participation à la rédaction d’une synthèse environnementale technique : étude historique et étude de vulnérabilité (Bédarieux 34)</a:t>
            </a:r>
          </a:p>
          <a:p>
            <a:r>
              <a:rPr lang="fr-FR" dirty="0"/>
              <a:t>Retranscription de rapports de sondage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6D58B60-2876-43BF-812D-3E0A74FF7D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anchor="ctr"/>
          <a:lstStyle/>
          <a:p>
            <a:r>
              <a:rPr lang="fr-FR" dirty="0"/>
              <a:t>Volet « sites et sols pollués »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8D8E7D7-3F50-4212-BACD-C87B34BAE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4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D30152B0-9AF7-47E2-ABDF-68833E331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Dossiers réglementaires pré-opérationnels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EFE50FC-4EBB-4C5C-8CB7-5108737886A9}"/>
              </a:ext>
            </a:extLst>
          </p:cNvPr>
          <p:cNvSpPr txBox="1"/>
          <p:nvPr/>
        </p:nvSpPr>
        <p:spPr>
          <a:xfrm>
            <a:off x="1583436" y="5523976"/>
            <a:ext cx="9008364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Participation à des réunions hebdomadaires de plan de charge</a:t>
            </a:r>
          </a:p>
        </p:txBody>
      </p:sp>
    </p:spTree>
    <p:extLst>
      <p:ext uri="{BB962C8B-B14F-4D97-AF65-F5344CB8AC3E}">
        <p14:creationId xmlns:p14="http://schemas.microsoft.com/office/powerpoint/2010/main" val="489550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443EE8-F7C5-4C3B-AFCC-977A18DCC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1724591"/>
            <a:ext cx="9158722" cy="2469035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Méthode de standardisation d’une approche simplifiée bilan carbone pour un projet urbain au stade de l’étude d’impact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CA48B2-44D8-4701-A8C4-5347F23697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Présentation du PFE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7E4A0C5-3094-45D7-ACE6-C6AEE367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4271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CD59AD-86EC-4C83-A872-76CE44E53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9620" y="136361"/>
            <a:ext cx="4486656" cy="1207017"/>
          </a:xfrm>
        </p:spPr>
        <p:txBody>
          <a:bodyPr>
            <a:normAutofit fontScale="90000"/>
          </a:bodyPr>
          <a:lstStyle/>
          <a:p>
            <a:r>
              <a:rPr lang="fr-FR" dirty="0"/>
              <a:t>Enjeux actuels de l’aménagement du territoire face au changement climatique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0E9F71-B276-4EF8-8E36-A5CF08483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fr-FR" b="1" dirty="0"/>
              <a:t>En quoi l’outil BC ® de l’ADEME peut-il être adapté pour des projets d’aménagement et ainsi répondre aux besoins et aux préférences des utilisateurs de l’outil dans des démarches de projet?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4BCA857-B38E-4392-A719-0268900A3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5568" y="1713143"/>
            <a:ext cx="4140708" cy="4774932"/>
          </a:xfrm>
        </p:spPr>
        <p:txBody>
          <a:bodyPr/>
          <a:lstStyle/>
          <a:p>
            <a:r>
              <a:rPr lang="fr-FR" dirty="0"/>
              <a:t> Augmentation de plus de 40% de la concentration atmosphérique du CO2 depuis 1750 : lourdes conséquences environnementales</a:t>
            </a:r>
          </a:p>
          <a:p>
            <a:endParaRPr lang="fr-FR" dirty="0"/>
          </a:p>
          <a:p>
            <a:pPr>
              <a:spcBef>
                <a:spcPts val="0"/>
              </a:spcBef>
            </a:pPr>
            <a:r>
              <a:rPr lang="fr-FR" dirty="0"/>
              <a:t>Instruments à adopter pour comptabiliser les émissions de GES, afin de les réduire? </a:t>
            </a:r>
          </a:p>
          <a:p>
            <a:pPr>
              <a:spcBef>
                <a:spcPts val="0"/>
              </a:spcBef>
            </a:pPr>
            <a:r>
              <a:rPr lang="fr-FR" dirty="0"/>
              <a:t>-&gt; Méthode de comptabilité carbone : l’outil BC ® de l’ADEME</a:t>
            </a:r>
          </a:p>
          <a:p>
            <a:pPr>
              <a:spcBef>
                <a:spcPts val="0"/>
              </a:spcBef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Nécessité de prendre en compte les émissions de GES pour tout projet d’aménagement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dirty="0"/>
              <a:t> Réflexion autour d’une méthode et d’un outil portant sur la comptabilisation des émissions de GES lors d’un projet d’aménagement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A1A1223-660D-43E4-B367-7586ED5DC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6</a:t>
            </a:fld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73148623-5D92-4308-8B3B-106DD87772CA}"/>
              </a:ext>
            </a:extLst>
          </p:cNvPr>
          <p:cNvCxnSpPr>
            <a:cxnSpLocks/>
          </p:cNvCxnSpPr>
          <p:nvPr/>
        </p:nvCxnSpPr>
        <p:spPr>
          <a:xfrm>
            <a:off x="1115568" y="2583712"/>
            <a:ext cx="4246183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E2A15AC-7062-4759-B40A-6B35CEAD3A6C}"/>
              </a:ext>
            </a:extLst>
          </p:cNvPr>
          <p:cNvCxnSpPr>
            <a:cxnSpLocks/>
          </p:cNvCxnSpPr>
          <p:nvPr/>
        </p:nvCxnSpPr>
        <p:spPr>
          <a:xfrm>
            <a:off x="1115568" y="3905694"/>
            <a:ext cx="4246183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6FA5B74-DE9A-4F77-B368-8BB64FF3DE6E}"/>
              </a:ext>
            </a:extLst>
          </p:cNvPr>
          <p:cNvCxnSpPr>
            <a:cxnSpLocks/>
          </p:cNvCxnSpPr>
          <p:nvPr/>
        </p:nvCxnSpPr>
        <p:spPr>
          <a:xfrm>
            <a:off x="1115568" y="4770476"/>
            <a:ext cx="4246183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18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B7C2A4-F7FB-49A8-97D5-16FFC0B83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753" y="249523"/>
            <a:ext cx="4486656" cy="1141497"/>
          </a:xfrm>
        </p:spPr>
        <p:txBody>
          <a:bodyPr/>
          <a:lstStyle/>
          <a:p>
            <a:r>
              <a:rPr lang="fr-FR" dirty="0"/>
              <a:t>Etat de l’art théorique et pratique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4B8E85-0D17-44F9-A52F-5D7B9E241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fr-FR" dirty="0"/>
              <a:t>Comment pallier à ces difficultés ? </a:t>
            </a:r>
          </a:p>
          <a:p>
            <a:pPr marL="0" indent="0" algn="ctr">
              <a:buNone/>
            </a:pPr>
            <a:r>
              <a:rPr lang="fr-FR" dirty="0"/>
              <a:t>Développement d’outils et/ou de méthodes en interne, simplifiés et adaptés, notamment pour la comptabilisation des émissions de GES pour des projets d’aménagement. </a:t>
            </a:r>
          </a:p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D80DA9-BDA3-4170-BFA5-E0249BC5B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7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F56212A-4C67-4860-8BF4-6726E5CE9BA4}"/>
              </a:ext>
            </a:extLst>
          </p:cNvPr>
          <p:cNvSpPr/>
          <p:nvPr/>
        </p:nvSpPr>
        <p:spPr>
          <a:xfrm>
            <a:off x="26798" y="1786392"/>
            <a:ext cx="2298587" cy="575734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25000"/>
                  </a:schemeClr>
                </a:solidFill>
              </a:rPr>
              <a:t>Pas de hiérarchisation des postes d’émissions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EA016C8-013A-4926-BE61-76A9AA757BC2}"/>
              </a:ext>
            </a:extLst>
          </p:cNvPr>
          <p:cNvSpPr/>
          <p:nvPr/>
        </p:nvSpPr>
        <p:spPr>
          <a:xfrm>
            <a:off x="1927422" y="2496143"/>
            <a:ext cx="2298587" cy="575734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25000"/>
                  </a:schemeClr>
                </a:solidFill>
              </a:rPr>
              <a:t>Définition du périmètre d’étude floue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59AB4673-B627-4CA8-983F-729EA529035E}"/>
              </a:ext>
            </a:extLst>
          </p:cNvPr>
          <p:cNvSpPr/>
          <p:nvPr/>
        </p:nvSpPr>
        <p:spPr>
          <a:xfrm>
            <a:off x="3749930" y="1818811"/>
            <a:ext cx="2298587" cy="575734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bg2">
                    <a:lumMod val="25000"/>
                  </a:schemeClr>
                </a:solidFill>
              </a:rPr>
              <a:t>Nombreuses incertitudes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49781647-36BB-43E2-BBBE-B6DBDD977252}"/>
              </a:ext>
            </a:extLst>
          </p:cNvPr>
          <p:cNvSpPr/>
          <p:nvPr/>
        </p:nvSpPr>
        <p:spPr>
          <a:xfrm>
            <a:off x="1940730" y="4227690"/>
            <a:ext cx="2298587" cy="575734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2">
                    <a:lumMod val="25000"/>
                  </a:schemeClr>
                </a:solidFill>
              </a:rPr>
              <a:t>Difficultés de collecte des données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9266FC3F-39E9-41C9-8AA0-75B9ED55A48E}"/>
              </a:ext>
            </a:extLst>
          </p:cNvPr>
          <p:cNvSpPr/>
          <p:nvPr/>
        </p:nvSpPr>
        <p:spPr>
          <a:xfrm>
            <a:off x="1814872" y="5646025"/>
            <a:ext cx="2550302" cy="1025031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bg2">
                    <a:lumMod val="25000"/>
                  </a:schemeClr>
                </a:solidFill>
              </a:rPr>
              <a:t>Difficultés d’appropriation d’outils de gestion ou de comptabilité carbone</a:t>
            </a:r>
          </a:p>
        </p:txBody>
      </p:sp>
      <p:cxnSp>
        <p:nvCxnSpPr>
          <p:cNvPr id="14" name="Connecteur : en arc 13">
            <a:extLst>
              <a:ext uri="{FF2B5EF4-FFF2-40B4-BE49-F238E27FC236}">
                <a16:creationId xmlns:a16="http://schemas.microsoft.com/office/drawing/2014/main" id="{D0832D62-3E64-4DF9-A088-66026D542AC6}"/>
              </a:ext>
            </a:extLst>
          </p:cNvPr>
          <p:cNvCxnSpPr/>
          <p:nvPr/>
        </p:nvCxnSpPr>
        <p:spPr>
          <a:xfrm rot="16200000" flipH="1">
            <a:off x="892408" y="2676178"/>
            <a:ext cx="1613013" cy="1252941"/>
          </a:xfrm>
          <a:prstGeom prst="curvedConnector3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 : en arc 15">
            <a:extLst>
              <a:ext uri="{FF2B5EF4-FFF2-40B4-BE49-F238E27FC236}">
                <a16:creationId xmlns:a16="http://schemas.microsoft.com/office/drawing/2014/main" id="{D1CCAFFA-B5FE-4073-9BA8-890DED69D409}"/>
              </a:ext>
            </a:extLst>
          </p:cNvPr>
          <p:cNvCxnSpPr>
            <a:cxnSpLocks/>
          </p:cNvCxnSpPr>
          <p:nvPr/>
        </p:nvCxnSpPr>
        <p:spPr>
          <a:xfrm rot="5400000">
            <a:off x="3663893" y="2693049"/>
            <a:ext cx="1613014" cy="1219200"/>
          </a:xfrm>
          <a:prstGeom prst="curvedConnector3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047896F8-58E1-49B7-9D3A-F9097D0BAE44}"/>
              </a:ext>
            </a:extLst>
          </p:cNvPr>
          <p:cNvCxnSpPr/>
          <p:nvPr/>
        </p:nvCxnSpPr>
        <p:spPr>
          <a:xfrm>
            <a:off x="3076715" y="3173475"/>
            <a:ext cx="0" cy="935681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3CB57FC4-FB40-42B9-9217-BD67791AFCC8}"/>
              </a:ext>
            </a:extLst>
          </p:cNvPr>
          <p:cNvCxnSpPr>
            <a:cxnSpLocks/>
          </p:cNvCxnSpPr>
          <p:nvPr/>
        </p:nvCxnSpPr>
        <p:spPr>
          <a:xfrm>
            <a:off x="3090023" y="4921958"/>
            <a:ext cx="0" cy="618854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350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B4D5EEDE-BB77-4281-BE3F-B15B55E8D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83436" y="2439162"/>
            <a:ext cx="4270248" cy="989838"/>
          </a:xfrm>
          <a:ln>
            <a:solidFill>
              <a:srgbClr val="FFC00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fr-FR" sz="1800" dirty="0"/>
              <a:t>Difficultés rencontrées lors d’un Exemple d’application réalisé avec le projet de PEM à Auray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D87B85-F30A-4840-B3D0-22F678ABA5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83436" y="3621144"/>
            <a:ext cx="4270248" cy="1465206"/>
          </a:xfrm>
          <a:ln>
            <a:solidFill>
              <a:srgbClr val="FFC000"/>
            </a:solidFill>
            <a:prstDash val="dashDot"/>
          </a:ln>
        </p:spPr>
        <p:txBody>
          <a:bodyPr/>
          <a:lstStyle/>
          <a:p>
            <a:pPr algn="ctr"/>
            <a:r>
              <a:rPr lang="fr-FR" dirty="0"/>
              <a:t>Collecte de données</a:t>
            </a:r>
          </a:p>
          <a:p>
            <a:pPr algn="ctr"/>
            <a:r>
              <a:rPr lang="fr-FR" dirty="0"/>
              <a:t>Unités et conversion</a:t>
            </a:r>
          </a:p>
          <a:p>
            <a:pPr algn="ctr"/>
            <a:r>
              <a:rPr lang="fr-FR" dirty="0"/>
              <a:t>Formulation de nombreuses hypothèses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34989EC-A0FC-4648-B0B7-F5D8FCCB5B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8316" y="3621144"/>
            <a:ext cx="4253484" cy="1465206"/>
          </a:xfrm>
          <a:ln>
            <a:solidFill>
              <a:srgbClr val="FFC000"/>
            </a:solidFill>
            <a:prstDash val="dashDot"/>
          </a:ln>
        </p:spPr>
        <p:txBody>
          <a:bodyPr/>
          <a:lstStyle/>
          <a:p>
            <a:pPr algn="ctr"/>
            <a:r>
              <a:rPr lang="fr-FR" dirty="0"/>
              <a:t>Identification du périmètre d’étude</a:t>
            </a:r>
          </a:p>
          <a:p>
            <a:pPr algn="ctr"/>
            <a:r>
              <a:rPr lang="fr-FR" dirty="0"/>
              <a:t>Peu d’implication du client pour réaliser un BC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F205880-66FD-4C07-AE18-9FD273CC0C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21552" y="2439162"/>
            <a:ext cx="4270248" cy="864108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fr-FR" sz="1600" dirty="0"/>
              <a:t>Eléments de de difficultés supplémentaires relevés par le groupe </a:t>
            </a:r>
            <a:r>
              <a:rPr lang="fr-FR" sz="1600" dirty="0" err="1"/>
              <a:t>egis</a:t>
            </a:r>
            <a:endParaRPr lang="fr-FR" sz="1600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4BD53F-34AF-42CF-8E23-359E30D2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8</a:t>
            </a:fld>
            <a:endParaRPr lang="fr-FR"/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46326235-52E2-4F7E-B8A5-C9034763A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60010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fr-FR" dirty="0"/>
              <a:t>Pourquoi l’outil BC® de l’ADEME est-il peu adapté à des projets d’aménagement?</a:t>
            </a:r>
          </a:p>
        </p:txBody>
      </p:sp>
    </p:spTree>
    <p:extLst>
      <p:ext uri="{BB962C8B-B14F-4D97-AF65-F5344CB8AC3E}">
        <p14:creationId xmlns:p14="http://schemas.microsoft.com/office/powerpoint/2010/main" val="308653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EF08EA-96DF-4500-8E4E-64F392165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32514"/>
            <a:ext cx="7729728" cy="1188720"/>
          </a:xfrm>
        </p:spPr>
        <p:txBody>
          <a:bodyPr>
            <a:normAutofit fontScale="90000"/>
          </a:bodyPr>
          <a:lstStyle/>
          <a:p>
            <a:r>
              <a:rPr lang="fr-FR" dirty="0"/>
              <a:t>Méthodologie d’élaboration de l’outil </a:t>
            </a:r>
            <a:r>
              <a:rPr lang="fr-FR" dirty="0" err="1"/>
              <a:t>bc</a:t>
            </a:r>
            <a:r>
              <a:rPr lang="fr-FR" dirty="0"/>
              <a:t> destiné aux projets d’aménagement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8CAF4D-4AB2-4C14-AEE4-4E1B01B2B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223" y="1798233"/>
            <a:ext cx="9764889" cy="4419687"/>
          </a:xfrm>
        </p:spPr>
        <p:txBody>
          <a:bodyPr/>
          <a:lstStyle/>
          <a:p>
            <a:pPr marL="0" indent="0">
              <a:buNone/>
            </a:pPr>
            <a:r>
              <a:rPr lang="fr-FR" dirty="0">
                <a:solidFill>
                  <a:srgbClr val="FFC000"/>
                </a:solidFill>
              </a:rPr>
              <a:t> 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407AF6-FD8E-4ADE-B61A-BD0F83C82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469D4-0BE3-4285-95D8-68AF6D7BA239}" type="slidenum">
              <a:rPr lang="fr-FR" smtClean="0"/>
              <a:t>9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9E36E36-B73C-473D-9E08-8AFCBB717C30}"/>
              </a:ext>
            </a:extLst>
          </p:cNvPr>
          <p:cNvSpPr txBox="1"/>
          <p:nvPr/>
        </p:nvSpPr>
        <p:spPr>
          <a:xfrm>
            <a:off x="2231136" y="1521234"/>
            <a:ext cx="77297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i="1" dirty="0"/>
              <a:t>Se base sur deux outils internes : l’outil GES </a:t>
            </a:r>
            <a:r>
              <a:rPr lang="fr-FR" sz="1200" i="1" dirty="0" err="1"/>
              <a:t>OpAm</a:t>
            </a:r>
            <a:r>
              <a:rPr lang="fr-FR" sz="1200" i="1" dirty="0"/>
              <a:t> et l’outil BC de l’AFD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625333B0-1817-421D-92CB-CD6ADC3EFE76}"/>
              </a:ext>
            </a:extLst>
          </p:cNvPr>
          <p:cNvSpPr txBox="1">
            <a:spLocks/>
          </p:cNvSpPr>
          <p:nvPr/>
        </p:nvSpPr>
        <p:spPr>
          <a:xfrm>
            <a:off x="965200" y="1950633"/>
            <a:ext cx="9764889" cy="4419687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fr-FR" sz="2800" dirty="0">
              <a:solidFill>
                <a:schemeClr val="tx1"/>
              </a:solidFill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26BDE482-5DCB-45A1-84AA-4535421627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976" y="2102744"/>
            <a:ext cx="10534801" cy="2895851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D1BCF6DB-515C-474D-A449-009900E6560A}"/>
              </a:ext>
            </a:extLst>
          </p:cNvPr>
          <p:cNvSpPr txBox="1"/>
          <p:nvPr/>
        </p:nvSpPr>
        <p:spPr>
          <a:xfrm>
            <a:off x="2048933" y="5423591"/>
            <a:ext cx="7597422" cy="369332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Principe de calcul : Données d’activité * Facteur d’émission = Emissions de GES</a:t>
            </a:r>
          </a:p>
        </p:txBody>
      </p:sp>
    </p:spTree>
    <p:extLst>
      <p:ext uri="{BB962C8B-B14F-4D97-AF65-F5344CB8AC3E}">
        <p14:creationId xmlns:p14="http://schemas.microsoft.com/office/powerpoint/2010/main" val="2446871331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</TotalTime>
  <Words>605</Words>
  <Application>Microsoft Office PowerPoint</Application>
  <PresentationFormat>Grand écran</PresentationFormat>
  <Paragraphs>90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Gill Sans MT</vt:lpstr>
      <vt:lpstr>Wingdings</vt:lpstr>
      <vt:lpstr>Colis</vt:lpstr>
      <vt:lpstr>Présentation contrat de professionnalisation + PFE 2019</vt:lpstr>
      <vt:lpstr>L’entreprise</vt:lpstr>
      <vt:lpstr>Participation à la rédaction de dossiers d’études pré-opérationnelles</vt:lpstr>
      <vt:lpstr>Dossiers réglementaires pré-opérationnels</vt:lpstr>
      <vt:lpstr>Méthode de standardisation d’une approche simplifiée bilan carbone pour un projet urbain au stade de l’étude d’impact</vt:lpstr>
      <vt:lpstr>Enjeux actuels de l’aménagement du territoire face au changement climatique</vt:lpstr>
      <vt:lpstr>Etat de l’art théorique et pratique</vt:lpstr>
      <vt:lpstr>Pourquoi l’outil BC® de l’ADEME est-il peu adapté à des projets d’aménagement?</vt:lpstr>
      <vt:lpstr>Méthodologie d’élaboration de l’outil bc destiné aux projets d’aménagement</vt:lpstr>
      <vt:lpstr>Présentation de l’outil BC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contrat de professionnalisation + PFE 2019</dc:title>
  <dc:creator>Victoria DEMETTRE</dc:creator>
  <cp:lastModifiedBy>Victoria DEMETTRE</cp:lastModifiedBy>
  <cp:revision>50</cp:revision>
  <dcterms:created xsi:type="dcterms:W3CDTF">2019-01-17T12:52:47Z</dcterms:created>
  <dcterms:modified xsi:type="dcterms:W3CDTF">2019-01-22T13:38:20Z</dcterms:modified>
</cp:coreProperties>
</file>