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uliette Rigolot" initials="JR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E05E6-49FD-493D-8C17-B95F231F39FA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58ACC-72E9-4266-9C97-1A31DEE912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423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Mettre en meilleure</a:t>
            </a:r>
            <a:r>
              <a:rPr lang="fr-FR" baseline="0" dirty="0" smtClean="0">
                <a:solidFill>
                  <a:srgbClr val="C00000"/>
                </a:solidFill>
              </a:rPr>
              <a:t> qualité les deux images </a:t>
            </a:r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58ACC-72E9-4266-9C97-1A31DEE9128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469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Image issue d’un des</a:t>
            </a:r>
            <a:r>
              <a:rPr lang="fr-FR" baseline="0" dirty="0" smtClean="0"/>
              <a:t> articles : </a:t>
            </a: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Suitability of the management of habitat complexity, acorn burial depth, and a chemical repellent for post-ﬁre reforestation of oaks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58ACC-72E9-4266-9C97-1A31DEE9128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092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404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12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604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086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220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42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356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080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17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428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7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612CAF8C-D376-4828-A5F6-428937239325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075D0C6C-267C-454E-93E4-C37D0925936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982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9490D69-4E85-42AE-804F-65F8FF9BE9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Prédation des graines et restauration écologique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CC756831-894E-4263-A558-0694A10846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Tuteurs : </a:t>
            </a:r>
            <a:r>
              <a:rPr lang="fr-FR" dirty="0" err="1"/>
              <a:t>francis</a:t>
            </a:r>
            <a:r>
              <a:rPr lang="fr-FR" dirty="0"/>
              <a:t> </a:t>
            </a:r>
            <a:r>
              <a:rPr lang="fr-FR" dirty="0" err="1"/>
              <a:t>isselin</a:t>
            </a:r>
            <a:r>
              <a:rPr lang="fr-FR" dirty="0"/>
              <a:t> et </a:t>
            </a:r>
            <a:r>
              <a:rPr lang="fr-FR" dirty="0" err="1"/>
              <a:t>andré</a:t>
            </a:r>
            <a:r>
              <a:rPr lang="fr-FR" dirty="0"/>
              <a:t> j. </a:t>
            </a:r>
            <a:r>
              <a:rPr lang="fr-FR" dirty="0" err="1"/>
              <a:t>arruda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8254431D-70F8-4C95-9D8D-3696A175674F}"/>
              </a:ext>
            </a:extLst>
          </p:cNvPr>
          <p:cNvSpPr txBox="1"/>
          <p:nvPr/>
        </p:nvSpPr>
        <p:spPr>
          <a:xfrm>
            <a:off x="4090483" y="6355829"/>
            <a:ext cx="35862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>
                <a:solidFill>
                  <a:schemeClr val="accent2"/>
                </a:solidFill>
              </a:rPr>
              <a:t>MEGANE KISCHEL – JULIETTE RIGOLOT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5CF8E1B3-BF12-44E6-9F4C-C660C66057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15" y="3305998"/>
            <a:ext cx="3139714" cy="2094166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9" name="Image 8">
            <a:extLst>
              <a:ext uri="{FF2B5EF4-FFF2-40B4-BE49-F238E27FC236}">
                <a16:creationId xmlns="" xmlns:a16="http://schemas.microsoft.com/office/drawing/2014/main" id="{1DE7E1B5-5E5C-47E4-A6C6-17D19D5420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129" y="3305999"/>
            <a:ext cx="3171513" cy="2094165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11" name="Image 10">
            <a:extLst>
              <a:ext uri="{FF2B5EF4-FFF2-40B4-BE49-F238E27FC236}">
                <a16:creationId xmlns="" xmlns:a16="http://schemas.microsoft.com/office/drawing/2014/main" id="{4A449661-9EC7-4A2B-AC68-4625EE47C9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642" y="3311933"/>
            <a:ext cx="2884525" cy="2088232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17" name="ZoneTexte 16">
            <a:extLst>
              <a:ext uri="{FF2B5EF4-FFF2-40B4-BE49-F238E27FC236}">
                <a16:creationId xmlns="" xmlns:a16="http://schemas.microsoft.com/office/drawing/2014/main" id="{A91C47D9-88CA-4FED-9D30-99176BD0C4B7}"/>
              </a:ext>
            </a:extLst>
          </p:cNvPr>
          <p:cNvSpPr txBox="1"/>
          <p:nvPr/>
        </p:nvSpPr>
        <p:spPr>
          <a:xfrm>
            <a:off x="434715" y="5620396"/>
            <a:ext cx="10000327" cy="810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15" name="Image 14">
            <a:extLst>
              <a:ext uri="{FF2B5EF4-FFF2-40B4-BE49-F238E27FC236}">
                <a16:creationId xmlns="" xmlns:a16="http://schemas.microsoft.com/office/drawing/2014/main" id="{0104F600-990F-48F1-B9E2-6E4E5D9BFB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00" y="5805062"/>
            <a:ext cx="2589629" cy="81047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="" xmlns:a16="http://schemas.microsoft.com/office/drawing/2014/main" id="{43AD11BA-AEA8-40AB-8228-8322D4C8A26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042" y="5621311"/>
            <a:ext cx="1566358" cy="119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301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Justification de l’étude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192" y="2081017"/>
            <a:ext cx="4904317" cy="367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01458" y="2229633"/>
            <a:ext cx="52108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Dégradation des milieux d’origine humaine : </a:t>
            </a:r>
          </a:p>
          <a:p>
            <a:r>
              <a:rPr lang="fr-FR" dirty="0" smtClean="0"/>
              <a:t>Répondre aux besoins croissants de la population mondiale (production agricole, déforestation etc. )</a:t>
            </a:r>
          </a:p>
          <a:p>
            <a:pPr marL="285750" indent="-285750">
              <a:buFontTx/>
              <a:buChar char="-"/>
            </a:pPr>
            <a:endParaRPr lang="fr-FR" dirty="0" smtClean="0"/>
          </a:p>
          <a:p>
            <a:r>
              <a:rPr lang="fr-FR" dirty="0" smtClean="0"/>
              <a:t>Dégradation des milieux dû à un évènement naturel (exemple : incendies) 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701458" y="4258849"/>
            <a:ext cx="54237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ym typeface="Wingdings" panose="05000000000000000000" pitchFamily="2" charset="2"/>
              </a:rPr>
              <a:t> </a:t>
            </a:r>
            <a:r>
              <a:rPr lang="fr-FR" dirty="0" smtClean="0"/>
              <a:t>comprendre </a:t>
            </a:r>
            <a:r>
              <a:rPr lang="fr-FR" dirty="0"/>
              <a:t>les différents facteurs et processus </a:t>
            </a:r>
            <a:r>
              <a:rPr lang="fr-FR" dirty="0" smtClean="0"/>
              <a:t>agissants </a:t>
            </a:r>
            <a:r>
              <a:rPr lang="fr-FR" dirty="0"/>
              <a:t>sur le recrutement des semis et notamment le phénomène de prédation des graines.</a:t>
            </a:r>
          </a:p>
          <a:p>
            <a:r>
              <a:rPr lang="fr-FR" dirty="0"/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7057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Objectif de l’étude </a:t>
            </a:r>
            <a:endParaRPr lang="fr-FR" dirty="0"/>
          </a:p>
        </p:txBody>
      </p:sp>
      <p:pic>
        <p:nvPicPr>
          <p:cNvPr id="4" name="Espace réservé du contenu 3" descr="https://lh4.googleusercontent.com/3QvY7hzVxFXnm0ZIixO-FuQvNBc5M0TjD4jLuN--QkwVfh5SLvssJwSJUODvkgjHtWaFyHOMXd1738yLCFSRTa9NfryaKGY2zhBSBBdQg-b0cjwN8E8m5DMvY8nWjkFtIVPmM9P6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222" y="1853850"/>
            <a:ext cx="4885152" cy="2981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https://lh3.googleusercontent.com/VEztIe-LTFYlDKf0UtiwY95CvaKxpDw9AGzr0a1hz-shqUF3CWjpXu7QwBkv_23-cu5vfAr2UmPZ5Y-qMEM3MRJ54bb5wH1kS227OiraNj8ECVomiyuzhV1zB3HiEEH3O63VBss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233" y="2329841"/>
            <a:ext cx="4321479" cy="250520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ZoneTexte 5"/>
          <p:cNvSpPr txBox="1"/>
          <p:nvPr/>
        </p:nvSpPr>
        <p:spPr>
          <a:xfrm>
            <a:off x="901873" y="5022937"/>
            <a:ext cx="100208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-   Quelles sont les espèces impliquées dans le processus de prédation des graines selon les milieux ?</a:t>
            </a:r>
          </a:p>
          <a:p>
            <a:r>
              <a:rPr lang="fr-FR" dirty="0"/>
              <a:t>-   Quel est l’impact réel de ce phénomène sur la réussite des projets de restauration ?</a:t>
            </a:r>
          </a:p>
          <a:p>
            <a:r>
              <a:rPr lang="fr-FR" dirty="0"/>
              <a:t>-   Quels facteurs influencent la prédation des graines ?</a:t>
            </a:r>
          </a:p>
          <a:p>
            <a:r>
              <a:rPr lang="fr-FR" dirty="0"/>
              <a:t>-   Quelles solutions ont été imaginées jusqu’à présent pour le réguler ?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44099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Facteurs pouvant influencer la prédation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81192" y="2142918"/>
            <a:ext cx="11029615" cy="4583559"/>
          </a:xfrm>
        </p:spPr>
        <p:txBody>
          <a:bodyPr>
            <a:normAutofit/>
          </a:bodyPr>
          <a:lstStyle/>
          <a:p>
            <a:r>
              <a:rPr lang="fr-FR" dirty="0"/>
              <a:t>Nature du milieu étudié et son environnement </a:t>
            </a:r>
            <a:r>
              <a:rPr lang="fr-FR" dirty="0" smtClean="0"/>
              <a:t>proche</a:t>
            </a:r>
          </a:p>
          <a:p>
            <a:pPr>
              <a:buFontTx/>
              <a:buChar char="-"/>
            </a:pPr>
            <a:r>
              <a:rPr lang="fr-FR" dirty="0" smtClean="0"/>
              <a:t>Nature et origine de la dégradation du site ( exemple : production agricole) </a:t>
            </a:r>
          </a:p>
          <a:p>
            <a:pPr>
              <a:buFontTx/>
              <a:buChar char="-"/>
            </a:pPr>
            <a:r>
              <a:rPr lang="fr-FR" dirty="0" smtClean="0"/>
              <a:t>Structure du site ( fragmenté/isolé etc.) </a:t>
            </a:r>
          </a:p>
          <a:p>
            <a:pPr>
              <a:buFontTx/>
              <a:buChar char="-"/>
            </a:pPr>
            <a:r>
              <a:rPr lang="fr-FR" dirty="0" smtClean="0"/>
              <a:t>Nature des parcelles voisines ( flux de prédateurs entre l’intérieur et l’extérieur du site)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Micro-habitats présents sur le site </a:t>
            </a:r>
          </a:p>
          <a:p>
            <a:pPr marL="0" indent="0">
              <a:buNone/>
            </a:pPr>
            <a:r>
              <a:rPr lang="fr-FR" dirty="0" smtClean="0"/>
              <a:t>- Variation du taux de prédation en fonction des conditions environnementales qu’offrent les micro-habitats 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21104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Facteurs pouvant influencer la prédation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Morphologie de la graines et espèces impliquées</a:t>
            </a:r>
          </a:p>
          <a:p>
            <a:pPr>
              <a:buFontTx/>
              <a:buChar char="-"/>
            </a:pPr>
            <a:r>
              <a:rPr lang="fr-FR" dirty="0" smtClean="0"/>
              <a:t>Taille et poids de la graine </a:t>
            </a:r>
          </a:p>
          <a:p>
            <a:pPr>
              <a:buFontTx/>
              <a:buChar char="-"/>
            </a:pPr>
            <a:r>
              <a:rPr lang="fr-FR" dirty="0" smtClean="0"/>
              <a:t>Espèces végétales impliquées </a:t>
            </a:r>
          </a:p>
          <a:p>
            <a:pPr>
              <a:buFontTx/>
              <a:buChar char="-"/>
            </a:pPr>
            <a:r>
              <a:rPr lang="fr-FR" dirty="0" smtClean="0"/>
              <a:t>Prédateurs impliqués </a:t>
            </a:r>
          </a:p>
          <a:p>
            <a:pPr marL="0" indent="0">
              <a:buNone/>
            </a:pPr>
            <a:r>
              <a:rPr lang="fr-FR" dirty="0" smtClean="0">
                <a:sym typeface="Wingdings" panose="05000000000000000000" pitchFamily="2" charset="2"/>
              </a:rPr>
              <a:t> Sélection des graines et modification de la composition spécifique du milieu en restauration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7163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Facteurs pouvant influencer la prédation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988589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Méthode de traitement du site par l’homme suite à la dégradation</a:t>
            </a:r>
          </a:p>
          <a:p>
            <a:pPr marL="0" indent="0">
              <a:buNone/>
            </a:pPr>
            <a:r>
              <a:rPr lang="fr-FR" dirty="0" smtClean="0"/>
              <a:t>L’intervention ou non de l’homme et les techniques choisies peuvent influencer le taux de prédation  sur le site en cours de restauration</a:t>
            </a:r>
            <a:endParaRPr lang="fr-FR" dirty="0"/>
          </a:p>
        </p:txBody>
      </p:sp>
      <p:pic>
        <p:nvPicPr>
          <p:cNvPr id="4" name="image3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05622" y="3670126"/>
            <a:ext cx="6951945" cy="2698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505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Discussion et conclusion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Recommandations pour limiter l’impact de la prédation des graines sur la restauration : </a:t>
            </a:r>
          </a:p>
          <a:p>
            <a:pPr>
              <a:buFontTx/>
              <a:buChar char="-"/>
            </a:pPr>
            <a:r>
              <a:rPr lang="fr-FR" dirty="0" smtClean="0"/>
              <a:t>Exclusion des prédateurs </a:t>
            </a:r>
          </a:p>
          <a:p>
            <a:pPr>
              <a:buFontTx/>
              <a:buChar char="-"/>
            </a:pPr>
            <a:r>
              <a:rPr lang="fr-FR" dirty="0" smtClean="0"/>
              <a:t>Protection des graines contre les prédateurs </a:t>
            </a:r>
          </a:p>
          <a:p>
            <a:pPr>
              <a:buFontTx/>
              <a:buChar char="-"/>
            </a:pPr>
            <a:r>
              <a:rPr lang="fr-FR" dirty="0" smtClean="0"/>
              <a:t>Association d’espèces et de graines lors des semis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Impact global de la prédation des graines pré et post-dispersion sur la restauration </a:t>
            </a:r>
          </a:p>
          <a:p>
            <a:r>
              <a:rPr lang="fr-FR" dirty="0" smtClean="0"/>
              <a:t>Les études qu’il faudrait encore faire pour améliorer les connaissances sur le sujet</a:t>
            </a:r>
          </a:p>
          <a:p>
            <a:pPr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543414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e">
  <a:themeElements>
    <a:clrScheme name="Personnalisé 4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3F762A"/>
      </a:accent1>
      <a:accent2>
        <a:srgbClr val="678A26"/>
      </a:accent2>
      <a:accent3>
        <a:srgbClr val="939F26"/>
      </a:accent3>
      <a:accent4>
        <a:srgbClr val="939F2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andara">
      <a:majorFont>
        <a:latin typeface="Candara" panose="020E0502030303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ndara" panose="020E0502030303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vidende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ividend" id="{9697A71B-4AB7-4A1A-BD5B-BB2D22835B57}" vid="{4BEC0EAF-CF86-4D49-B83B-56CC62D3CFF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Dividende</Template>
  <TotalTime>1152</TotalTime>
  <Words>323</Words>
  <Application>Microsoft Office PowerPoint</Application>
  <PresentationFormat>Personnalisé</PresentationFormat>
  <Paragraphs>44</Paragraphs>
  <Slides>7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Dividende</vt:lpstr>
      <vt:lpstr>Prédation des graines et restauration écologique</vt:lpstr>
      <vt:lpstr>Justification de l’étude</vt:lpstr>
      <vt:lpstr>Objectif de l’étude </vt:lpstr>
      <vt:lpstr>Facteurs pouvant influencer la prédation</vt:lpstr>
      <vt:lpstr>Facteurs pouvant influencer la prédation</vt:lpstr>
      <vt:lpstr>Facteurs pouvant influencer la prédation</vt:lpstr>
      <vt:lpstr>Discussion et conclusion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Prédation des graines et restauration écologique</dc:title>
  <dc:creator>Utilisateur</dc:creator>
  <cp:lastModifiedBy>Juliette Rigolot</cp:lastModifiedBy>
  <cp:revision>9</cp:revision>
  <dcterms:created xsi:type="dcterms:W3CDTF">2017-12-16T15:51:56Z</dcterms:created>
  <dcterms:modified xsi:type="dcterms:W3CDTF">2018-01-19T21:42:06Z</dcterms:modified>
</cp:coreProperties>
</file>