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5143500" type="screen16x9"/>
  <p:notesSz cx="6858000" cy="9144000"/>
  <p:embeddedFontLst>
    <p:embeddedFont>
      <p:font typeface="Georgia" pitchFamily="18" charset="0"/>
      <p:regular r:id="rId11"/>
      <p:bold r:id="rId12"/>
      <p:italic r:id="rId13"/>
      <p:boldItalic r:id="rId14"/>
    </p:embeddedFont>
    <p:embeddedFont>
      <p:font typeface="Average" charset="0"/>
      <p:regular r:id="rId15"/>
    </p:embeddedFont>
    <p:embeddedFont>
      <p:font typeface="Calibri" pitchFamily="34" charset="0"/>
      <p:regular r:id="rId16"/>
      <p:bold r:id="rId17"/>
      <p:italic r:id="rId18"/>
      <p:bold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780" y="-10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1100"/>
              <a:buChar char="●"/>
              <a:defRPr sz="1100"/>
            </a:lvl1pPr>
            <a:lvl2pPr lvl="1">
              <a:spcBef>
                <a:spcPts val="0"/>
              </a:spcBef>
              <a:buSzPts val="1100"/>
              <a:buChar char="○"/>
              <a:defRPr sz="1100"/>
            </a:lvl2pPr>
            <a:lvl3pPr lvl="2">
              <a:spcBef>
                <a:spcPts val="0"/>
              </a:spcBef>
              <a:buSzPts val="1100"/>
              <a:buChar char="■"/>
              <a:defRPr sz="1100"/>
            </a:lvl3pPr>
            <a:lvl4pPr lvl="3">
              <a:spcBef>
                <a:spcPts val="0"/>
              </a:spcBef>
              <a:buSzPts val="1100"/>
              <a:buChar char="●"/>
              <a:defRPr sz="1100"/>
            </a:lvl4pPr>
            <a:lvl5pPr lvl="4">
              <a:spcBef>
                <a:spcPts val="0"/>
              </a:spcBef>
              <a:buSzPts val="1100"/>
              <a:buChar char="○"/>
              <a:defRPr sz="1100"/>
            </a:lvl5pPr>
            <a:lvl6pPr lvl="5">
              <a:spcBef>
                <a:spcPts val="0"/>
              </a:spcBef>
              <a:buSzPts val="1100"/>
              <a:buChar char="■"/>
              <a:defRPr sz="1100"/>
            </a:lvl6pPr>
            <a:lvl7pPr lvl="6">
              <a:spcBef>
                <a:spcPts val="0"/>
              </a:spcBef>
              <a:buSzPts val="1100"/>
              <a:buChar char="●"/>
              <a:defRPr sz="1100"/>
            </a:lvl7pPr>
            <a:lvl8pPr lvl="7">
              <a:spcBef>
                <a:spcPts val="0"/>
              </a:spcBef>
              <a:buSzPts val="1100"/>
              <a:buChar char="○"/>
              <a:defRPr sz="1100"/>
            </a:lvl8pPr>
            <a:lvl9pPr lvl="8">
              <a:spcBef>
                <a:spcPts val="0"/>
              </a:spcBef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Shape 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Shape 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Shape 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Shape 10"/>
          <p:cNvGrpSpPr/>
          <p:nvPr/>
        </p:nvGrpSpPr>
        <p:grpSpPr>
          <a:xfrm>
            <a:off x="4350279" y="2855377"/>
            <a:ext cx="443589" cy="105632"/>
            <a:chOff x="4137525" y="2915950"/>
            <a:chExt cx="869100" cy="207000"/>
          </a:xfrm>
        </p:grpSpPr>
        <p:sp>
          <p:nvSpPr>
            <p:cNvPr id="11" name="Shape 11"/>
            <p:cNvSpPr/>
            <p:nvPr/>
          </p:nvSpPr>
          <p:spPr>
            <a:xfrm>
              <a:off x="446857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" name="Shape 12"/>
            <p:cNvSpPr/>
            <p:nvPr/>
          </p:nvSpPr>
          <p:spPr>
            <a:xfrm>
              <a:off x="47996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" name="Shape 13"/>
            <p:cNvSpPr/>
            <p:nvPr/>
          </p:nvSpPr>
          <p:spPr>
            <a:xfrm>
              <a:off x="41375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14" name="Shape 14"/>
          <p:cNvSpPr txBox="1">
            <a:spLocks noGrp="1"/>
          </p:cNvSpPr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 algn="ctr">
              <a:spcBef>
                <a:spcPts val="0"/>
              </a:spcBef>
              <a:buSzPts val="4800"/>
              <a:buNone/>
              <a:defRPr sz="4800"/>
            </a:lvl1pPr>
            <a:lvl2pPr lvl="1" algn="ctr">
              <a:spcBef>
                <a:spcPts val="0"/>
              </a:spcBef>
              <a:buSzPts val="4800"/>
              <a:buNone/>
              <a:defRPr sz="4800"/>
            </a:lvl2pPr>
            <a:lvl3pPr lvl="2" algn="ctr">
              <a:spcBef>
                <a:spcPts val="0"/>
              </a:spcBef>
              <a:buSzPts val="4800"/>
              <a:buNone/>
              <a:defRPr sz="4800"/>
            </a:lvl3pPr>
            <a:lvl4pPr lvl="3" algn="ctr">
              <a:spcBef>
                <a:spcPts val="0"/>
              </a:spcBef>
              <a:buSzPts val="4800"/>
              <a:buNone/>
              <a:defRPr sz="4800"/>
            </a:lvl4pPr>
            <a:lvl5pPr lvl="4" algn="ctr">
              <a:spcBef>
                <a:spcPts val="0"/>
              </a:spcBef>
              <a:buSzPts val="4800"/>
              <a:buNone/>
              <a:defRPr sz="4800"/>
            </a:lvl5pPr>
            <a:lvl6pPr lvl="5" algn="ctr">
              <a:spcBef>
                <a:spcPts val="0"/>
              </a:spcBef>
              <a:buSzPts val="4800"/>
              <a:buNone/>
              <a:defRPr sz="4800"/>
            </a:lvl6pPr>
            <a:lvl7pPr lvl="6" algn="ctr">
              <a:spcBef>
                <a:spcPts val="0"/>
              </a:spcBef>
              <a:buSzPts val="4800"/>
              <a:buNone/>
              <a:defRPr sz="4800"/>
            </a:lvl7pPr>
            <a:lvl8pPr lvl="7" algn="ctr">
              <a:spcBef>
                <a:spcPts val="0"/>
              </a:spcBef>
              <a:buSzPts val="4800"/>
              <a:buNone/>
              <a:defRPr sz="4800"/>
            </a:lvl8pPr>
            <a:lvl9pPr lvl="8" algn="ctr">
              <a:spcBef>
                <a:spcPts val="0"/>
              </a:spcBef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ubTitle" idx="1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fr"/>
              <a:pPr marL="0" lvl="0" indent="0">
                <a:spcBef>
                  <a:spcPts val="0"/>
                </a:spcBef>
                <a:buNone/>
              </a:pPr>
              <a:t>‹N°›</a:t>
            </a:fld>
            <a:endParaRPr lang="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>
            <a:spLocks noGrp="1"/>
          </p:cNvSpPr>
          <p:nvPr>
            <p:ph type="title"/>
          </p:nvPr>
        </p:nvSpPr>
        <p:spPr>
          <a:xfrm>
            <a:off x="311700" y="1255275"/>
            <a:ext cx="8520600" cy="18906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 algn="ctr">
              <a:spcBef>
                <a:spcPts val="0"/>
              </a:spcBef>
              <a:buSzPts val="12000"/>
              <a:buNone/>
              <a:defRPr sz="12000"/>
            </a:lvl1pPr>
            <a:lvl2pPr lvl="1" algn="ctr">
              <a:spcBef>
                <a:spcPts val="0"/>
              </a:spcBef>
              <a:buSzPts val="12000"/>
              <a:buNone/>
              <a:defRPr sz="12000"/>
            </a:lvl2pPr>
            <a:lvl3pPr lvl="2" algn="ctr">
              <a:spcBef>
                <a:spcPts val="0"/>
              </a:spcBef>
              <a:buSzPts val="12000"/>
              <a:buNone/>
              <a:defRPr sz="12000"/>
            </a:lvl3pPr>
            <a:lvl4pPr lvl="3" algn="ctr">
              <a:spcBef>
                <a:spcPts val="0"/>
              </a:spcBef>
              <a:buSzPts val="12000"/>
              <a:buNone/>
              <a:defRPr sz="12000"/>
            </a:lvl4pPr>
            <a:lvl5pPr lvl="4" algn="ctr">
              <a:spcBef>
                <a:spcPts val="0"/>
              </a:spcBef>
              <a:buSzPts val="12000"/>
              <a:buNone/>
              <a:defRPr sz="12000"/>
            </a:lvl5pPr>
            <a:lvl6pPr lvl="5" algn="ctr">
              <a:spcBef>
                <a:spcPts val="0"/>
              </a:spcBef>
              <a:buSzPts val="12000"/>
              <a:buNone/>
              <a:defRPr sz="12000"/>
            </a:lvl6pPr>
            <a:lvl7pPr lvl="6" algn="ctr">
              <a:spcBef>
                <a:spcPts val="0"/>
              </a:spcBef>
              <a:buSzPts val="12000"/>
              <a:buNone/>
              <a:defRPr sz="12000"/>
            </a:lvl7pPr>
            <a:lvl8pPr lvl="7" algn="ctr">
              <a:spcBef>
                <a:spcPts val="0"/>
              </a:spcBef>
              <a:buSzPts val="12000"/>
              <a:buNone/>
              <a:defRPr sz="12000"/>
            </a:lvl8pPr>
            <a:lvl9pPr lvl="8" algn="ctr">
              <a:spcBef>
                <a:spcPts val="0"/>
              </a:spcBef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algn="ctr">
              <a:spcBef>
                <a:spcPts val="0"/>
              </a:spcBef>
              <a:buSzPts val="1800"/>
              <a:buChar char="●"/>
              <a:defRPr/>
            </a:lvl1pPr>
            <a:lvl2pPr lvl="1" algn="ctr">
              <a:spcBef>
                <a:spcPts val="0"/>
              </a:spcBef>
              <a:buSzPts val="1400"/>
              <a:buChar char="○"/>
              <a:defRPr/>
            </a:lvl2pPr>
            <a:lvl3pPr lvl="2" algn="ctr">
              <a:spcBef>
                <a:spcPts val="0"/>
              </a:spcBef>
              <a:buSzPts val="1400"/>
              <a:buChar char="■"/>
              <a:defRPr/>
            </a:lvl3pPr>
            <a:lvl4pPr lvl="3" algn="ctr">
              <a:spcBef>
                <a:spcPts val="0"/>
              </a:spcBef>
              <a:buSzPts val="1400"/>
              <a:buChar char="●"/>
              <a:defRPr/>
            </a:lvl4pPr>
            <a:lvl5pPr lvl="4" algn="ctr">
              <a:spcBef>
                <a:spcPts val="0"/>
              </a:spcBef>
              <a:buSzPts val="1400"/>
              <a:buChar char="○"/>
              <a:defRPr/>
            </a:lvl5pPr>
            <a:lvl6pPr lvl="5" algn="ctr">
              <a:spcBef>
                <a:spcPts val="0"/>
              </a:spcBef>
              <a:buSzPts val="1400"/>
              <a:buChar char="■"/>
              <a:defRPr/>
            </a:lvl6pPr>
            <a:lvl7pPr lvl="6" algn="ctr">
              <a:spcBef>
                <a:spcPts val="0"/>
              </a:spcBef>
              <a:buSzPts val="1400"/>
              <a:buChar char="●"/>
              <a:defRPr/>
            </a:lvl7pPr>
            <a:lvl8pPr lvl="7" algn="ctr">
              <a:spcBef>
                <a:spcPts val="0"/>
              </a:spcBef>
              <a:buSzPts val="1400"/>
              <a:buChar char="○"/>
              <a:defRPr/>
            </a:lvl8pPr>
            <a:lvl9pPr lvl="8" algn="ctr">
              <a:spcBef>
                <a:spcPts val="0"/>
              </a:spcBef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fr"/>
              <a:pPr marL="0" lvl="0" indent="0">
                <a:spcBef>
                  <a:spcPts val="0"/>
                </a:spcBef>
                <a:buNone/>
              </a:pPr>
              <a:t>‹N°›</a:t>
            </a:fld>
            <a:endParaRPr lang="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fr"/>
              <a:pPr marL="0" lvl="0" indent="0">
                <a:spcBef>
                  <a:spcPts val="0"/>
                </a:spcBef>
                <a:buNone/>
              </a:pPr>
              <a:t>‹N°›</a:t>
            </a:fld>
            <a:endParaRPr lang="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>
            <a:off x="671250" y="2141250"/>
            <a:ext cx="7852200" cy="8610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 algn="ctr">
              <a:spcBef>
                <a:spcPts val="0"/>
              </a:spcBef>
              <a:buSzPts val="3600"/>
              <a:buNone/>
              <a:defRPr sz="3600"/>
            </a:lvl1pPr>
            <a:lvl2pPr lvl="1" algn="ctr">
              <a:spcBef>
                <a:spcPts val="0"/>
              </a:spcBef>
              <a:buSzPts val="3600"/>
              <a:buNone/>
              <a:defRPr sz="3600"/>
            </a:lvl2pPr>
            <a:lvl3pPr lvl="2" algn="ctr">
              <a:spcBef>
                <a:spcPts val="0"/>
              </a:spcBef>
              <a:buSzPts val="3600"/>
              <a:buNone/>
              <a:defRPr sz="3600"/>
            </a:lvl3pPr>
            <a:lvl4pPr lvl="3" algn="ctr">
              <a:spcBef>
                <a:spcPts val="0"/>
              </a:spcBef>
              <a:buSzPts val="3600"/>
              <a:buNone/>
              <a:defRPr sz="3600"/>
            </a:lvl4pPr>
            <a:lvl5pPr lvl="4" algn="ctr">
              <a:spcBef>
                <a:spcPts val="0"/>
              </a:spcBef>
              <a:buSzPts val="3600"/>
              <a:buNone/>
              <a:defRPr sz="3600"/>
            </a:lvl5pPr>
            <a:lvl6pPr lvl="5" algn="ctr">
              <a:spcBef>
                <a:spcPts val="0"/>
              </a:spcBef>
              <a:buSzPts val="3600"/>
              <a:buNone/>
              <a:defRPr sz="3600"/>
            </a:lvl6pPr>
            <a:lvl7pPr lvl="6" algn="ctr">
              <a:spcBef>
                <a:spcPts val="0"/>
              </a:spcBef>
              <a:buSzPts val="3600"/>
              <a:buNone/>
              <a:defRPr sz="3600"/>
            </a:lvl7pPr>
            <a:lvl8pPr lvl="7" algn="ctr">
              <a:spcBef>
                <a:spcPts val="0"/>
              </a:spcBef>
              <a:buSzPts val="3600"/>
              <a:buNone/>
              <a:defRPr sz="3600"/>
            </a:lvl8pPr>
            <a:lvl9pPr lvl="8" algn="ctr">
              <a:spcBef>
                <a:spcPts val="0"/>
              </a:spcBef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fr"/>
              <a:pPr marL="0" lvl="0" indent="0">
                <a:spcBef>
                  <a:spcPts val="0"/>
                </a:spcBef>
                <a:buNone/>
              </a:pPr>
              <a:t>‹N°›</a:t>
            </a:fld>
            <a:endParaRPr lang="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3000"/>
              <a:buNone/>
              <a:defRPr/>
            </a:lvl1pPr>
            <a:lvl2pPr lvl="1">
              <a:spcBef>
                <a:spcPts val="0"/>
              </a:spcBef>
              <a:buSzPts val="3000"/>
              <a:buNone/>
              <a:defRPr/>
            </a:lvl2pPr>
            <a:lvl3pPr lvl="2">
              <a:spcBef>
                <a:spcPts val="0"/>
              </a:spcBef>
              <a:buSzPts val="3000"/>
              <a:buNone/>
              <a:defRPr/>
            </a:lvl3pPr>
            <a:lvl4pPr lvl="3">
              <a:spcBef>
                <a:spcPts val="0"/>
              </a:spcBef>
              <a:buSzPts val="3000"/>
              <a:buNone/>
              <a:defRPr/>
            </a:lvl4pPr>
            <a:lvl5pPr lvl="4">
              <a:spcBef>
                <a:spcPts val="0"/>
              </a:spcBef>
              <a:buSzPts val="3000"/>
              <a:buNone/>
              <a:defRPr/>
            </a:lvl5pPr>
            <a:lvl6pPr lvl="5">
              <a:spcBef>
                <a:spcPts val="0"/>
              </a:spcBef>
              <a:buSzPts val="3000"/>
              <a:buNone/>
              <a:defRPr/>
            </a:lvl6pPr>
            <a:lvl7pPr lvl="6">
              <a:spcBef>
                <a:spcPts val="0"/>
              </a:spcBef>
              <a:buSzPts val="3000"/>
              <a:buNone/>
              <a:defRPr/>
            </a:lvl7pPr>
            <a:lvl8pPr lvl="7">
              <a:spcBef>
                <a:spcPts val="0"/>
              </a:spcBef>
              <a:buSzPts val="3000"/>
              <a:buNone/>
              <a:defRPr/>
            </a:lvl8pPr>
            <a:lvl9pPr lvl="8">
              <a:spcBef>
                <a:spcPts val="0"/>
              </a:spcBef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1800"/>
              <a:buChar char="●"/>
              <a:defRPr/>
            </a:lvl1pPr>
            <a:lvl2pPr lvl="1">
              <a:spcBef>
                <a:spcPts val="0"/>
              </a:spcBef>
              <a:buSzPts val="1400"/>
              <a:buChar char="○"/>
              <a:defRPr/>
            </a:lvl2pPr>
            <a:lvl3pPr lvl="2">
              <a:spcBef>
                <a:spcPts val="0"/>
              </a:spcBef>
              <a:buSzPts val="1400"/>
              <a:buChar char="■"/>
              <a:defRPr/>
            </a:lvl3pPr>
            <a:lvl4pPr lvl="3">
              <a:spcBef>
                <a:spcPts val="0"/>
              </a:spcBef>
              <a:buSzPts val="1400"/>
              <a:buChar char="●"/>
              <a:defRPr/>
            </a:lvl4pPr>
            <a:lvl5pPr lvl="4">
              <a:spcBef>
                <a:spcPts val="0"/>
              </a:spcBef>
              <a:buSzPts val="1400"/>
              <a:buChar char="○"/>
              <a:defRPr/>
            </a:lvl5pPr>
            <a:lvl6pPr lvl="5">
              <a:spcBef>
                <a:spcPts val="0"/>
              </a:spcBef>
              <a:buSzPts val="1400"/>
              <a:buChar char="■"/>
              <a:defRPr/>
            </a:lvl6pPr>
            <a:lvl7pPr lvl="6">
              <a:spcBef>
                <a:spcPts val="0"/>
              </a:spcBef>
              <a:buSzPts val="1400"/>
              <a:buChar char="●"/>
              <a:defRPr/>
            </a:lvl7pPr>
            <a:lvl8pPr lvl="7">
              <a:spcBef>
                <a:spcPts val="0"/>
              </a:spcBef>
              <a:buSzPts val="1400"/>
              <a:buChar char="○"/>
              <a:defRPr/>
            </a:lvl8pPr>
            <a:lvl9pPr lvl="8">
              <a:spcBef>
                <a:spcPts val="0"/>
              </a:spcBef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fr"/>
              <a:pPr marL="0" lvl="0" indent="0">
                <a:spcBef>
                  <a:spcPts val="0"/>
                </a:spcBef>
                <a:buNone/>
              </a:pPr>
              <a:t>‹N°›</a:t>
            </a:fld>
            <a:endParaRPr lang="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3000"/>
              <a:buNone/>
              <a:defRPr/>
            </a:lvl1pPr>
            <a:lvl2pPr lvl="1">
              <a:spcBef>
                <a:spcPts val="0"/>
              </a:spcBef>
              <a:buSzPts val="3000"/>
              <a:buNone/>
              <a:defRPr/>
            </a:lvl2pPr>
            <a:lvl3pPr lvl="2">
              <a:spcBef>
                <a:spcPts val="0"/>
              </a:spcBef>
              <a:buSzPts val="3000"/>
              <a:buNone/>
              <a:defRPr/>
            </a:lvl3pPr>
            <a:lvl4pPr lvl="3">
              <a:spcBef>
                <a:spcPts val="0"/>
              </a:spcBef>
              <a:buSzPts val="3000"/>
              <a:buNone/>
              <a:defRPr/>
            </a:lvl4pPr>
            <a:lvl5pPr lvl="4">
              <a:spcBef>
                <a:spcPts val="0"/>
              </a:spcBef>
              <a:buSzPts val="3000"/>
              <a:buNone/>
              <a:defRPr/>
            </a:lvl5pPr>
            <a:lvl6pPr lvl="5">
              <a:spcBef>
                <a:spcPts val="0"/>
              </a:spcBef>
              <a:buSzPts val="3000"/>
              <a:buNone/>
              <a:defRPr/>
            </a:lvl6pPr>
            <a:lvl7pPr lvl="6">
              <a:spcBef>
                <a:spcPts val="0"/>
              </a:spcBef>
              <a:buSzPts val="3000"/>
              <a:buNone/>
              <a:defRPr/>
            </a:lvl7pPr>
            <a:lvl8pPr lvl="7">
              <a:spcBef>
                <a:spcPts val="0"/>
              </a:spcBef>
              <a:buSzPts val="3000"/>
              <a:buNone/>
              <a:defRPr/>
            </a:lvl8pPr>
            <a:lvl9pPr lvl="8">
              <a:spcBef>
                <a:spcPts val="0"/>
              </a:spcBef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1400"/>
              <a:buChar char="●"/>
              <a:defRPr sz="1400"/>
            </a:lvl1pPr>
            <a:lvl2pPr lvl="1">
              <a:spcBef>
                <a:spcPts val="0"/>
              </a:spcBef>
              <a:buSzPts val="1200"/>
              <a:buChar char="○"/>
              <a:defRPr sz="1200"/>
            </a:lvl2pPr>
            <a:lvl3pPr lvl="2">
              <a:spcBef>
                <a:spcPts val="0"/>
              </a:spcBef>
              <a:buSzPts val="1200"/>
              <a:buChar char="■"/>
              <a:defRPr sz="1200"/>
            </a:lvl3pPr>
            <a:lvl4pPr lvl="3">
              <a:spcBef>
                <a:spcPts val="0"/>
              </a:spcBef>
              <a:buSzPts val="1200"/>
              <a:buChar char="●"/>
              <a:defRPr sz="1200"/>
            </a:lvl4pPr>
            <a:lvl5pPr lvl="4">
              <a:spcBef>
                <a:spcPts val="0"/>
              </a:spcBef>
              <a:buSzPts val="1200"/>
              <a:buChar char="○"/>
              <a:defRPr sz="1200"/>
            </a:lvl5pPr>
            <a:lvl6pPr lvl="5">
              <a:spcBef>
                <a:spcPts val="0"/>
              </a:spcBef>
              <a:buSzPts val="1200"/>
              <a:buChar char="■"/>
              <a:defRPr sz="1200"/>
            </a:lvl6pPr>
            <a:lvl7pPr lvl="6">
              <a:spcBef>
                <a:spcPts val="0"/>
              </a:spcBef>
              <a:buSzPts val="1200"/>
              <a:buChar char="●"/>
              <a:defRPr sz="1200"/>
            </a:lvl7pPr>
            <a:lvl8pPr lvl="7">
              <a:spcBef>
                <a:spcPts val="0"/>
              </a:spcBef>
              <a:buSzPts val="1200"/>
              <a:buChar char="○"/>
              <a:defRPr sz="1200"/>
            </a:lvl8pPr>
            <a:lvl9pPr lvl="8">
              <a:spcBef>
                <a:spcPts val="0"/>
              </a:spcBef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1400"/>
              <a:buChar char="●"/>
              <a:defRPr sz="1400"/>
            </a:lvl1pPr>
            <a:lvl2pPr lvl="1">
              <a:spcBef>
                <a:spcPts val="0"/>
              </a:spcBef>
              <a:buSzPts val="1200"/>
              <a:buChar char="○"/>
              <a:defRPr sz="1200"/>
            </a:lvl2pPr>
            <a:lvl3pPr lvl="2">
              <a:spcBef>
                <a:spcPts val="0"/>
              </a:spcBef>
              <a:buSzPts val="1200"/>
              <a:buChar char="■"/>
              <a:defRPr sz="1200"/>
            </a:lvl3pPr>
            <a:lvl4pPr lvl="3">
              <a:spcBef>
                <a:spcPts val="0"/>
              </a:spcBef>
              <a:buSzPts val="1200"/>
              <a:buChar char="●"/>
              <a:defRPr sz="1200"/>
            </a:lvl4pPr>
            <a:lvl5pPr lvl="4">
              <a:spcBef>
                <a:spcPts val="0"/>
              </a:spcBef>
              <a:buSzPts val="1200"/>
              <a:buChar char="○"/>
              <a:defRPr sz="1200"/>
            </a:lvl5pPr>
            <a:lvl6pPr lvl="5">
              <a:spcBef>
                <a:spcPts val="0"/>
              </a:spcBef>
              <a:buSzPts val="1200"/>
              <a:buChar char="■"/>
              <a:defRPr sz="1200"/>
            </a:lvl6pPr>
            <a:lvl7pPr lvl="6">
              <a:spcBef>
                <a:spcPts val="0"/>
              </a:spcBef>
              <a:buSzPts val="1200"/>
              <a:buChar char="●"/>
              <a:defRPr sz="1200"/>
            </a:lvl7pPr>
            <a:lvl8pPr lvl="7">
              <a:spcBef>
                <a:spcPts val="0"/>
              </a:spcBef>
              <a:buSzPts val="1200"/>
              <a:buChar char="○"/>
              <a:defRPr sz="1200"/>
            </a:lvl8pPr>
            <a:lvl9pPr lvl="8">
              <a:spcBef>
                <a:spcPts val="0"/>
              </a:spcBef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fr"/>
              <a:pPr marL="0" lvl="0" indent="0">
                <a:spcBef>
                  <a:spcPts val="0"/>
                </a:spcBef>
                <a:buNone/>
              </a:pPr>
              <a:t>‹N°›</a:t>
            </a:fld>
            <a:endParaRPr lang="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3000"/>
              <a:buNone/>
              <a:defRPr/>
            </a:lvl1pPr>
            <a:lvl2pPr lvl="1">
              <a:spcBef>
                <a:spcPts val="0"/>
              </a:spcBef>
              <a:buSzPts val="3000"/>
              <a:buNone/>
              <a:defRPr/>
            </a:lvl2pPr>
            <a:lvl3pPr lvl="2">
              <a:spcBef>
                <a:spcPts val="0"/>
              </a:spcBef>
              <a:buSzPts val="3000"/>
              <a:buNone/>
              <a:defRPr/>
            </a:lvl3pPr>
            <a:lvl4pPr lvl="3">
              <a:spcBef>
                <a:spcPts val="0"/>
              </a:spcBef>
              <a:buSzPts val="3000"/>
              <a:buNone/>
              <a:defRPr/>
            </a:lvl4pPr>
            <a:lvl5pPr lvl="4">
              <a:spcBef>
                <a:spcPts val="0"/>
              </a:spcBef>
              <a:buSzPts val="3000"/>
              <a:buNone/>
              <a:defRPr/>
            </a:lvl5pPr>
            <a:lvl6pPr lvl="5">
              <a:spcBef>
                <a:spcPts val="0"/>
              </a:spcBef>
              <a:buSzPts val="3000"/>
              <a:buNone/>
              <a:defRPr/>
            </a:lvl6pPr>
            <a:lvl7pPr lvl="6">
              <a:spcBef>
                <a:spcPts val="0"/>
              </a:spcBef>
              <a:buSzPts val="3000"/>
              <a:buNone/>
              <a:defRPr/>
            </a:lvl7pPr>
            <a:lvl8pPr lvl="7">
              <a:spcBef>
                <a:spcPts val="0"/>
              </a:spcBef>
              <a:buSzPts val="3000"/>
              <a:buNone/>
              <a:defRPr/>
            </a:lvl8pPr>
            <a:lvl9pPr lvl="8">
              <a:spcBef>
                <a:spcPts val="0"/>
              </a:spcBef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fr"/>
              <a:pPr marL="0" lvl="0" indent="0">
                <a:spcBef>
                  <a:spcPts val="0"/>
                </a:spcBef>
                <a:buNone/>
              </a:pPr>
              <a:t>‹N°›</a:t>
            </a:fld>
            <a:endParaRPr lang="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>
              <a:spcBef>
                <a:spcPts val="0"/>
              </a:spcBef>
              <a:buSzPts val="2400"/>
              <a:buNone/>
              <a:defRPr sz="2400"/>
            </a:lvl1pPr>
            <a:lvl2pPr lvl="1">
              <a:spcBef>
                <a:spcPts val="0"/>
              </a:spcBef>
              <a:buSzPts val="2400"/>
              <a:buNone/>
              <a:defRPr sz="2400"/>
            </a:lvl2pPr>
            <a:lvl3pPr lvl="2">
              <a:spcBef>
                <a:spcPts val="0"/>
              </a:spcBef>
              <a:buSzPts val="2400"/>
              <a:buNone/>
              <a:defRPr sz="2400"/>
            </a:lvl3pPr>
            <a:lvl4pPr lvl="3">
              <a:spcBef>
                <a:spcPts val="0"/>
              </a:spcBef>
              <a:buSzPts val="2400"/>
              <a:buNone/>
              <a:defRPr sz="2400"/>
            </a:lvl4pPr>
            <a:lvl5pPr lvl="4">
              <a:spcBef>
                <a:spcPts val="0"/>
              </a:spcBef>
              <a:buSzPts val="2400"/>
              <a:buNone/>
              <a:defRPr sz="2400"/>
            </a:lvl5pPr>
            <a:lvl6pPr lvl="5">
              <a:spcBef>
                <a:spcPts val="0"/>
              </a:spcBef>
              <a:buSzPts val="2400"/>
              <a:buNone/>
              <a:defRPr sz="2400"/>
            </a:lvl6pPr>
            <a:lvl7pPr lvl="6">
              <a:spcBef>
                <a:spcPts val="0"/>
              </a:spcBef>
              <a:buSzPts val="2400"/>
              <a:buNone/>
              <a:defRPr sz="2400"/>
            </a:lvl7pPr>
            <a:lvl8pPr lvl="7">
              <a:spcBef>
                <a:spcPts val="0"/>
              </a:spcBef>
              <a:buSzPts val="2400"/>
              <a:buNone/>
              <a:defRPr sz="2400"/>
            </a:lvl8pPr>
            <a:lvl9pPr lvl="8">
              <a:spcBef>
                <a:spcPts val="0"/>
              </a:spcBef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1200"/>
              <a:buChar char="●"/>
              <a:defRPr sz="1200"/>
            </a:lvl1pPr>
            <a:lvl2pPr lvl="1">
              <a:spcBef>
                <a:spcPts val="0"/>
              </a:spcBef>
              <a:buSzPts val="1200"/>
              <a:buChar char="○"/>
              <a:defRPr sz="1200"/>
            </a:lvl2pPr>
            <a:lvl3pPr lvl="2">
              <a:spcBef>
                <a:spcPts val="0"/>
              </a:spcBef>
              <a:buSzPts val="1200"/>
              <a:buChar char="■"/>
              <a:defRPr sz="1200"/>
            </a:lvl3pPr>
            <a:lvl4pPr lvl="3">
              <a:spcBef>
                <a:spcPts val="0"/>
              </a:spcBef>
              <a:buSzPts val="1200"/>
              <a:buChar char="●"/>
              <a:defRPr sz="1200"/>
            </a:lvl4pPr>
            <a:lvl5pPr lvl="4">
              <a:spcBef>
                <a:spcPts val="0"/>
              </a:spcBef>
              <a:buSzPts val="1200"/>
              <a:buChar char="○"/>
              <a:defRPr sz="1200"/>
            </a:lvl5pPr>
            <a:lvl6pPr lvl="5">
              <a:spcBef>
                <a:spcPts val="0"/>
              </a:spcBef>
              <a:buSzPts val="1200"/>
              <a:buChar char="■"/>
              <a:defRPr sz="1200"/>
            </a:lvl6pPr>
            <a:lvl7pPr lvl="6">
              <a:spcBef>
                <a:spcPts val="0"/>
              </a:spcBef>
              <a:buSzPts val="1200"/>
              <a:buChar char="●"/>
              <a:defRPr sz="1200"/>
            </a:lvl7pPr>
            <a:lvl8pPr lvl="7">
              <a:spcBef>
                <a:spcPts val="0"/>
              </a:spcBef>
              <a:buSzPts val="1200"/>
              <a:buChar char="○"/>
              <a:defRPr sz="1200"/>
            </a:lvl8pPr>
            <a:lvl9pPr lvl="8">
              <a:spcBef>
                <a:spcPts val="0"/>
              </a:spcBef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fr"/>
              <a:pPr marL="0" lvl="0" indent="0">
                <a:spcBef>
                  <a:spcPts val="0"/>
                </a:spcBef>
                <a:buNone/>
              </a:pPr>
              <a:t>‹N°›</a:t>
            </a:fld>
            <a:endParaRPr lang="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bg>
      <p:bgPr>
        <a:solidFill>
          <a:schemeClr val="lt2"/>
        </a:solid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6227100" cy="40908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fr">
                <a:solidFill>
                  <a:schemeClr val="lt1"/>
                </a:solidFill>
              </a:rPr>
              <a:pPr marL="0" lvl="0" indent="0">
                <a:spcBef>
                  <a:spcPts val="0"/>
                </a:spcBef>
                <a:buNone/>
              </a:pPr>
              <a:t>‹N°›</a:t>
            </a:fld>
            <a:endParaRPr lang="fr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41" name="Shape 41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2" name="Shape 42"/>
          <p:cNvSpPr txBox="1">
            <a:spLocks noGrp="1"/>
          </p:cNvSpPr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 algn="ctr">
              <a:spcBef>
                <a:spcPts val="0"/>
              </a:spcBef>
              <a:buSzPts val="4200"/>
              <a:buNone/>
              <a:defRPr sz="4200"/>
            </a:lvl1pPr>
            <a:lvl2pPr lvl="1" algn="ctr">
              <a:spcBef>
                <a:spcPts val="0"/>
              </a:spcBef>
              <a:buSzPts val="4200"/>
              <a:buNone/>
              <a:defRPr sz="4200"/>
            </a:lvl2pPr>
            <a:lvl3pPr lvl="2" algn="ctr">
              <a:spcBef>
                <a:spcPts val="0"/>
              </a:spcBef>
              <a:buSzPts val="4200"/>
              <a:buNone/>
              <a:defRPr sz="4200"/>
            </a:lvl3pPr>
            <a:lvl4pPr lvl="3" algn="ctr">
              <a:spcBef>
                <a:spcPts val="0"/>
              </a:spcBef>
              <a:buSzPts val="4200"/>
              <a:buNone/>
              <a:defRPr sz="4200"/>
            </a:lvl4pPr>
            <a:lvl5pPr lvl="4" algn="ctr">
              <a:spcBef>
                <a:spcPts val="0"/>
              </a:spcBef>
              <a:buSzPts val="4200"/>
              <a:buNone/>
              <a:defRPr sz="4200"/>
            </a:lvl5pPr>
            <a:lvl6pPr lvl="5" algn="ctr">
              <a:spcBef>
                <a:spcPts val="0"/>
              </a:spcBef>
              <a:buSzPts val="4200"/>
              <a:buNone/>
              <a:defRPr sz="4200"/>
            </a:lvl6pPr>
            <a:lvl7pPr lvl="6" algn="ctr">
              <a:spcBef>
                <a:spcPts val="0"/>
              </a:spcBef>
              <a:buSzPts val="4200"/>
              <a:buNone/>
              <a:defRPr sz="4200"/>
            </a:lvl7pPr>
            <a:lvl8pPr lvl="7" algn="ctr">
              <a:spcBef>
                <a:spcPts val="0"/>
              </a:spcBef>
              <a:buSzPts val="4200"/>
              <a:buNone/>
              <a:defRPr sz="4200"/>
            </a:lvl8pPr>
            <a:lvl9pPr lvl="8" algn="ctr">
              <a:spcBef>
                <a:spcPts val="0"/>
              </a:spcBef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ubTitle" idx="1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fr">
                <a:solidFill>
                  <a:schemeClr val="lt1"/>
                </a:solidFill>
              </a:rPr>
              <a:pPr marL="0" lvl="0" indent="0">
                <a:spcBef>
                  <a:spcPts val="0"/>
                </a:spcBef>
                <a:buNone/>
              </a:pPr>
              <a:t>‹N°›</a:t>
            </a:fld>
            <a:endParaRPr lang="fr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Oswald"/>
              <a:buNone/>
              <a:defRPr sz="21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fr"/>
              <a:pPr marL="0" lvl="0" indent="0">
                <a:spcBef>
                  <a:spcPts val="0"/>
                </a:spcBef>
                <a:buNone/>
              </a:pPr>
              <a:t>‹N°›</a:t>
            </a:fld>
            <a:endParaRPr lang="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late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SzPts val="1800"/>
              <a:buFont typeface="Average"/>
              <a:buChar char="●"/>
              <a:defRPr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algn="r">
              <a:spcBef>
                <a:spcPts val="0"/>
              </a:spcBef>
              <a:buNone/>
            </a:pPr>
            <a:fld id="{00000000-1234-1234-1234-123412341234}" type="slidenum">
              <a:rPr lang="fr"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pPr marL="0" lvl="0" indent="0" algn="r">
                <a:spcBef>
                  <a:spcPts val="0"/>
                </a:spcBef>
                <a:buNone/>
              </a:pPr>
              <a:t>‹N°›</a:t>
            </a:fld>
            <a:endParaRPr lang="fr" sz="10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emoireonline.com/07/13/7231/m_Impact-du-rechauffement-climatique-sur-la-distribution-spatiale-des-ressources-halieutiques-le-long3.html" TargetMode="External"/><Relationship Id="rId3" Type="http://schemas.openxmlformats.org/officeDocument/2006/relationships/hyperlink" Target="http://www.antweb.org/" TargetMode="External"/><Relationship Id="rId7" Type="http://schemas.openxmlformats.org/officeDocument/2006/relationships/hyperlink" Target="https://www.aquaportail.com/definition-2809-niche-ecologique.html" TargetMode="External"/><Relationship Id="rId2" Type="http://schemas.openxmlformats.org/officeDocument/2006/relationships/hyperlink" Target="http://www.antarea.fr/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www.biodiversite-poitou-charentes.org/Une-espece-son-habitat-et-sa-niche-ecologique.html" TargetMode="External"/><Relationship Id="rId5" Type="http://schemas.openxmlformats.org/officeDocument/2006/relationships/hyperlink" Target="https://fr.wikipedia.org/wiki/Formica" TargetMode="External"/><Relationship Id="rId4" Type="http://schemas.openxmlformats.org/officeDocument/2006/relationships/hyperlink" Target="http://www.nbnatlas.org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ctrTitle"/>
          </p:nvPr>
        </p:nvSpPr>
        <p:spPr>
          <a:xfrm>
            <a:off x="683568" y="123478"/>
            <a:ext cx="7801500" cy="2720800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f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Niche </a:t>
            </a:r>
            <a:r>
              <a:rPr lang="f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réalisée </a:t>
            </a:r>
            <a:r>
              <a:rPr lang="f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vs résistance physiologique au climat chez les fourmis du genre Formica</a:t>
            </a:r>
          </a:p>
        </p:txBody>
      </p:sp>
      <p:pic>
        <p:nvPicPr>
          <p:cNvPr id="60" name="Shape 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3100" y="3007050"/>
            <a:ext cx="2974442" cy="213665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Shape 61"/>
          <p:cNvSpPr txBox="1"/>
          <p:nvPr/>
        </p:nvSpPr>
        <p:spPr>
          <a:xfrm>
            <a:off x="288425" y="4838400"/>
            <a:ext cx="1792800" cy="305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fr" sz="800" i="1" dirty="0"/>
              <a:t>dinosoria.com</a:t>
            </a:r>
          </a:p>
        </p:txBody>
      </p:sp>
      <p:pic>
        <p:nvPicPr>
          <p:cNvPr id="62" name="Shape 6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07551" y="3007049"/>
            <a:ext cx="2842280" cy="213665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Shape 63"/>
          <p:cNvSpPr txBox="1"/>
          <p:nvPr/>
        </p:nvSpPr>
        <p:spPr>
          <a:xfrm>
            <a:off x="3313600" y="4838400"/>
            <a:ext cx="1965900" cy="305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fr" sz="800" i="1" dirty="0"/>
              <a:t>fr.wikipedia.org</a:t>
            </a:r>
          </a:p>
        </p:txBody>
      </p:sp>
      <p:pic>
        <p:nvPicPr>
          <p:cNvPr id="64" name="Shape 6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49825" y="3006850"/>
            <a:ext cx="2842275" cy="2137056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Shape 65"/>
          <p:cNvSpPr txBox="1"/>
          <p:nvPr/>
        </p:nvSpPr>
        <p:spPr>
          <a:xfrm>
            <a:off x="6098850" y="4807500"/>
            <a:ext cx="2373900" cy="366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fr" sz="800" i="1" dirty="0"/>
              <a:t>fourmisdumonde.unblog.fr</a:t>
            </a:r>
          </a:p>
        </p:txBody>
      </p:sp>
      <p:sp>
        <p:nvSpPr>
          <p:cNvPr id="66" name="Shape 66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fr"/>
              <a:pPr marL="0" lvl="0" indent="0">
                <a:spcBef>
                  <a:spcPts val="0"/>
                </a:spcBef>
                <a:buNone/>
              </a:pPr>
              <a:t>1</a:t>
            </a:fld>
            <a:endParaRPr lang="fr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979712" cy="619589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51980" y="1"/>
            <a:ext cx="1092020" cy="771549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3003798"/>
            <a:ext cx="9144000" cy="43204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/>
          <p:cNvSpPr txBox="1"/>
          <p:nvPr/>
        </p:nvSpPr>
        <p:spPr>
          <a:xfrm>
            <a:off x="0" y="3075806"/>
            <a:ext cx="914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u="sng" dirty="0" smtClean="0">
                <a:latin typeface="Average" charset="0"/>
              </a:rPr>
              <a:t>Etudiante</a:t>
            </a:r>
            <a:r>
              <a:rPr lang="fr-FR" dirty="0" smtClean="0">
                <a:latin typeface="Average" charset="0"/>
              </a:rPr>
              <a:t> : DUTERTRE Ophélie – </a:t>
            </a:r>
            <a:r>
              <a:rPr lang="fr-FR" u="sng" dirty="0" smtClean="0">
                <a:latin typeface="Average" charset="0"/>
              </a:rPr>
              <a:t>Encadrant</a:t>
            </a:r>
            <a:r>
              <a:rPr lang="fr-FR" dirty="0" smtClean="0">
                <a:latin typeface="Average" charset="0"/>
              </a:rPr>
              <a:t> : BOULAY Raphaël</a:t>
            </a:r>
            <a:endParaRPr lang="fr-FR" dirty="0">
              <a:latin typeface="Average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fr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Introduction</a:t>
            </a:r>
          </a:p>
        </p:txBody>
      </p:sp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>
            <a:off x="323528" y="1059583"/>
            <a:ext cx="8520600" cy="4083918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algn="just">
              <a:buNone/>
            </a:pPr>
            <a:r>
              <a:rPr lang="fr" b="1" i="1" dirty="0" smtClean="0">
                <a:solidFill>
                  <a:schemeClr val="accent5"/>
                </a:solidFill>
              </a:rPr>
              <a:t>Ecologie animale  </a:t>
            </a:r>
            <a:r>
              <a:rPr lang="fr" dirty="0" smtClean="0"/>
              <a:t>→  étude de l’interaction des organismes animaux entre eux et avec leur environnement</a:t>
            </a:r>
            <a:endParaRPr lang="fr" b="1" i="1" dirty="0" smtClean="0">
              <a:solidFill>
                <a:srgbClr val="FFD966"/>
              </a:solidFill>
            </a:endParaRPr>
          </a:p>
          <a:p>
            <a:pPr marL="0" lvl="0" indent="0" algn="just" rtl="0">
              <a:spcBef>
                <a:spcPts val="0"/>
              </a:spcBef>
              <a:buNone/>
            </a:pPr>
            <a:r>
              <a:rPr lang="fr" b="1" i="1" dirty="0" smtClean="0">
                <a:solidFill>
                  <a:srgbClr val="FFD966"/>
                </a:solidFill>
              </a:rPr>
              <a:t>Niche </a:t>
            </a:r>
            <a:r>
              <a:rPr lang="fr" b="1" i="1" dirty="0">
                <a:solidFill>
                  <a:srgbClr val="FFD966"/>
                </a:solidFill>
              </a:rPr>
              <a:t>écologique</a:t>
            </a:r>
            <a:r>
              <a:rPr lang="fr" dirty="0"/>
              <a:t> → ensemble des variables environnementales biotiques ou abiotiques </a:t>
            </a:r>
            <a:r>
              <a:rPr lang="fr" dirty="0" smtClean="0"/>
              <a:t>nécessaires </a:t>
            </a:r>
            <a:r>
              <a:rPr lang="fr" dirty="0"/>
              <a:t>au maintien d’une espèce</a:t>
            </a:r>
          </a:p>
          <a:p>
            <a:pPr marL="0" lvl="0" indent="0" algn="just" rtl="0">
              <a:spcBef>
                <a:spcPts val="0"/>
              </a:spcBef>
              <a:buNone/>
            </a:pPr>
            <a:r>
              <a:rPr lang="fr" b="1" i="1" dirty="0">
                <a:solidFill>
                  <a:srgbClr val="FFD966"/>
                </a:solidFill>
              </a:rPr>
              <a:t>Niche fondamentale</a:t>
            </a:r>
            <a:r>
              <a:rPr lang="fr" dirty="0"/>
              <a:t> → niche théorique qui comprend toutes les conditions où peut potentiellement résider une espèce</a:t>
            </a:r>
          </a:p>
          <a:p>
            <a:pPr marL="0" lvl="0" indent="0" algn="just" rtl="0">
              <a:spcBef>
                <a:spcPts val="0"/>
              </a:spcBef>
              <a:buNone/>
            </a:pPr>
            <a:r>
              <a:rPr lang="fr" b="1" i="1" dirty="0">
                <a:solidFill>
                  <a:srgbClr val="FFD966"/>
                </a:solidFill>
              </a:rPr>
              <a:t>Niche réalisée </a:t>
            </a:r>
            <a:r>
              <a:rPr lang="fr" b="1" i="1" dirty="0" smtClean="0">
                <a:solidFill>
                  <a:srgbClr val="FFD966"/>
                </a:solidFill>
              </a:rPr>
              <a:t> </a:t>
            </a:r>
            <a:r>
              <a:rPr lang="fr" dirty="0" smtClean="0"/>
              <a:t>→ </a:t>
            </a:r>
            <a:r>
              <a:rPr lang="fr" dirty="0"/>
              <a:t>portion de la niche fondamentale qui est réellement </a:t>
            </a:r>
            <a:r>
              <a:rPr lang="fr" dirty="0" smtClean="0"/>
              <a:t>utilisée</a:t>
            </a:r>
          </a:p>
          <a:p>
            <a:pPr algn="just">
              <a:buNone/>
            </a:pPr>
            <a:r>
              <a:rPr lang="fr" dirty="0" smtClean="0"/>
              <a:t>Etude sur 7 espèces de fourmis du genre Formica</a:t>
            </a:r>
            <a:endParaRPr lang="fr" dirty="0"/>
          </a:p>
          <a:p>
            <a:pPr marL="0" lvl="0" indent="0" algn="just" rtl="0">
              <a:spcBef>
                <a:spcPts val="0"/>
              </a:spcBef>
              <a:buNone/>
            </a:pPr>
            <a:r>
              <a:rPr lang="fr" b="1" u="sng" dirty="0"/>
              <a:t>Hypothèse</a:t>
            </a:r>
            <a:r>
              <a:rPr lang="fr" dirty="0"/>
              <a:t> : le climat a un impact sur la répartition des </a:t>
            </a:r>
            <a:r>
              <a:rPr lang="fr" dirty="0" smtClean="0"/>
              <a:t>fourmis</a:t>
            </a:r>
            <a:endParaRPr lang="fr" dirty="0"/>
          </a:p>
        </p:txBody>
      </p:sp>
      <p:sp>
        <p:nvSpPr>
          <p:cNvPr id="73" name="Shape 73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fr"/>
              <a:pPr marL="0" lvl="0" indent="0">
                <a:spcBef>
                  <a:spcPts val="0"/>
                </a:spcBef>
                <a:buNone/>
              </a:pPr>
              <a:t>2</a:t>
            </a:fld>
            <a:endParaRPr lang="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fr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Plan de la présentation</a:t>
            </a:r>
          </a:p>
        </p:txBody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323528" y="2648395"/>
            <a:ext cx="4908372" cy="2495105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fr" sz="2400" b="1" dirty="0"/>
              <a:t>I) Objectif et procédure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fr" sz="2400" b="1" dirty="0"/>
              <a:t>II) </a:t>
            </a:r>
            <a:r>
              <a:rPr lang="fr" sz="2400" b="1" dirty="0" smtClean="0"/>
              <a:t>1</a:t>
            </a:r>
            <a:r>
              <a:rPr lang="fr" sz="2400" b="1" baseline="30000" dirty="0" smtClean="0"/>
              <a:t>ère</a:t>
            </a:r>
            <a:r>
              <a:rPr lang="fr" sz="2400" b="1" dirty="0" smtClean="0"/>
              <a:t> partie : Récolte </a:t>
            </a:r>
            <a:r>
              <a:rPr lang="fr" sz="2400" b="1" dirty="0"/>
              <a:t>des données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fr" sz="2400" b="1" dirty="0"/>
              <a:t>III) </a:t>
            </a:r>
            <a:r>
              <a:rPr lang="fr" sz="2400" b="1" dirty="0" smtClean="0"/>
              <a:t>2</a:t>
            </a:r>
            <a:r>
              <a:rPr lang="fr" sz="2400" b="1" baseline="30000" dirty="0" smtClean="0"/>
              <a:t>ème</a:t>
            </a:r>
            <a:r>
              <a:rPr lang="fr" sz="2400" b="1" dirty="0" smtClean="0"/>
              <a:t> partie : Analyse des données</a:t>
            </a:r>
            <a:endParaRPr lang="fr" sz="2400" b="1" dirty="0"/>
          </a:p>
        </p:txBody>
      </p:sp>
      <p:sp>
        <p:nvSpPr>
          <p:cNvPr id="82" name="Shape 82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fr"/>
              <a:pPr marL="0" lvl="0" indent="0">
                <a:spcBef>
                  <a:spcPts val="0"/>
                </a:spcBef>
                <a:buNone/>
              </a:pPr>
              <a:t>3</a:t>
            </a:fld>
            <a:endParaRPr lang="fr"/>
          </a:p>
        </p:txBody>
      </p:sp>
      <p:pic>
        <p:nvPicPr>
          <p:cNvPr id="83" name="Shape 8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08104" y="2283718"/>
            <a:ext cx="3297097" cy="2472823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Shape 84"/>
          <p:cNvSpPr txBox="1"/>
          <p:nvPr/>
        </p:nvSpPr>
        <p:spPr>
          <a:xfrm>
            <a:off x="5508104" y="4371950"/>
            <a:ext cx="27819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fr" sz="800" i="1" dirty="0"/>
              <a:t>myrmecofourmis.com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323528" y="1203598"/>
            <a:ext cx="88204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/>
              <a:buChar char="à"/>
            </a:pPr>
            <a:r>
              <a:rPr lang="fr-FR" sz="1800" b="1" dirty="0" smtClean="0">
                <a:solidFill>
                  <a:schemeClr val="accent2"/>
                </a:solidFill>
                <a:latin typeface="Average" charset="0"/>
                <a:sym typeface="Wingdings" pitchFamily="2" charset="2"/>
              </a:rPr>
              <a:t> Le climat est-il déterminant dans la distribution spatiale des espèces ?</a:t>
            </a:r>
          </a:p>
          <a:p>
            <a:pPr algn="just">
              <a:buFont typeface="Wingdings"/>
              <a:buChar char="à"/>
            </a:pPr>
            <a:r>
              <a:rPr lang="fr-FR" sz="1800" b="1" dirty="0" smtClean="0">
                <a:solidFill>
                  <a:schemeClr val="accent2"/>
                </a:solidFill>
                <a:latin typeface="Average" charset="0"/>
                <a:sym typeface="Wingdings" pitchFamily="2" charset="2"/>
              </a:rPr>
              <a:t> Ces espèces ont-elles des niches écologiques similaires ?</a:t>
            </a:r>
          </a:p>
          <a:p>
            <a:pPr algn="just">
              <a:buFont typeface="Wingdings"/>
              <a:buChar char="à"/>
            </a:pPr>
            <a:r>
              <a:rPr lang="fr-FR" sz="1800" b="1" dirty="0" smtClean="0">
                <a:solidFill>
                  <a:schemeClr val="accent2"/>
                </a:solidFill>
                <a:latin typeface="Average" charset="0"/>
                <a:sym typeface="Wingdings" pitchFamily="2" charset="2"/>
              </a:rPr>
              <a:t> Le changement climatique va-t-il impacter l’aire de distribution actuelle ?</a:t>
            </a:r>
            <a:endParaRPr lang="fr-FR" sz="1800" b="1" dirty="0">
              <a:solidFill>
                <a:schemeClr val="accent2"/>
              </a:solidFill>
              <a:latin typeface="Average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I) </a:t>
            </a:r>
            <a:r>
              <a:rPr lang="fr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Objectif et procédure</a:t>
            </a:r>
          </a:p>
        </p:txBody>
      </p:sp>
      <p:sp>
        <p:nvSpPr>
          <p:cNvPr id="90" name="Shape 9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843211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algn="just">
              <a:buNone/>
            </a:pPr>
            <a:r>
              <a:rPr lang="fr" b="1" dirty="0" smtClean="0">
                <a:solidFill>
                  <a:srgbClr val="FF0000"/>
                </a:solidFill>
              </a:rPr>
              <a:t>→ </a:t>
            </a:r>
            <a:r>
              <a:rPr lang="fr" b="1" dirty="0" smtClean="0"/>
              <a:t>Estimer </a:t>
            </a:r>
            <a:r>
              <a:rPr lang="fr" b="1" dirty="0"/>
              <a:t>la </a:t>
            </a:r>
            <a:r>
              <a:rPr lang="fr" b="1" i="1" dirty="0"/>
              <a:t>niche </a:t>
            </a:r>
            <a:r>
              <a:rPr lang="fr" b="1" dirty="0"/>
              <a:t>et la </a:t>
            </a:r>
            <a:r>
              <a:rPr lang="fr" b="1" i="1" dirty="0"/>
              <a:t>température moyenne</a:t>
            </a:r>
            <a:r>
              <a:rPr lang="fr" b="1" dirty="0"/>
              <a:t> sur l’aire de distribution de chaque espèce afin </a:t>
            </a:r>
            <a:r>
              <a:rPr lang="fr" b="1" dirty="0" smtClean="0"/>
              <a:t>de derterminer s’il </a:t>
            </a:r>
            <a:r>
              <a:rPr lang="fr" b="1" dirty="0"/>
              <a:t>y a </a:t>
            </a:r>
            <a:r>
              <a:rPr lang="fr" b="1" i="1" dirty="0"/>
              <a:t>corrélation </a:t>
            </a:r>
            <a:r>
              <a:rPr lang="fr" b="1" dirty="0"/>
              <a:t>entre </a:t>
            </a:r>
            <a:r>
              <a:rPr lang="fr" b="1" dirty="0" smtClean="0"/>
              <a:t>température et distribution</a:t>
            </a:r>
          </a:p>
          <a:p>
            <a:pPr lvl="0" algn="just">
              <a:buNone/>
            </a:pPr>
            <a:endParaRPr lang="fr" b="1" dirty="0"/>
          </a:p>
          <a:p>
            <a:pPr marL="0" lvl="0" indent="457200" algn="just">
              <a:spcBef>
                <a:spcPts val="0"/>
              </a:spcBef>
              <a:buNone/>
            </a:pPr>
            <a:endParaRPr lang="fr" dirty="0"/>
          </a:p>
        </p:txBody>
      </p:sp>
      <p:sp>
        <p:nvSpPr>
          <p:cNvPr id="91" name="Shape 91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fr"/>
              <a:pPr marL="0" lvl="0" indent="0">
                <a:spcBef>
                  <a:spcPts val="0"/>
                </a:spcBef>
                <a:buNone/>
              </a:pPr>
              <a:t>4</a:t>
            </a:fld>
            <a:endParaRPr lang="fr"/>
          </a:p>
        </p:txBody>
      </p:sp>
      <p:pic>
        <p:nvPicPr>
          <p:cNvPr id="92" name="Shape 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88224" y="2067694"/>
            <a:ext cx="2275050" cy="2448099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Shape 93"/>
          <p:cNvSpPr txBox="1"/>
          <p:nvPr/>
        </p:nvSpPr>
        <p:spPr>
          <a:xfrm>
            <a:off x="6660232" y="4227934"/>
            <a:ext cx="1296144" cy="28803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fr" sz="800" i="1" dirty="0"/>
              <a:t>acideformik.com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323528" y="2283718"/>
            <a:ext cx="6192688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fr" sz="1800" b="1" dirty="0" smtClean="0">
                <a:solidFill>
                  <a:schemeClr val="accent3"/>
                </a:solidFill>
                <a:latin typeface="Average" charset="0"/>
              </a:rPr>
              <a:t>1-</a:t>
            </a:r>
            <a:r>
              <a:rPr lang="fr" sz="1800" dirty="0" smtClean="0">
                <a:solidFill>
                  <a:schemeClr val="accent3"/>
                </a:solidFill>
                <a:latin typeface="Average" charset="0"/>
              </a:rPr>
              <a:t> Récolter des données et les mettre dans un tableau Excel</a:t>
            </a:r>
          </a:p>
          <a:p>
            <a:pPr lvl="0" algn="just"/>
            <a:endParaRPr lang="fr" sz="1800" dirty="0" smtClean="0">
              <a:solidFill>
                <a:schemeClr val="accent3"/>
              </a:solidFill>
              <a:latin typeface="Average" charset="0"/>
            </a:endParaRPr>
          </a:p>
          <a:p>
            <a:pPr lvl="0" algn="just"/>
            <a:r>
              <a:rPr lang="fr" sz="1800" b="1" dirty="0" smtClean="0">
                <a:solidFill>
                  <a:schemeClr val="accent3"/>
                </a:solidFill>
                <a:latin typeface="Average" charset="0"/>
              </a:rPr>
              <a:t>2-</a:t>
            </a:r>
            <a:r>
              <a:rPr lang="fr" sz="1800" dirty="0" smtClean="0">
                <a:solidFill>
                  <a:schemeClr val="accent3"/>
                </a:solidFill>
                <a:latin typeface="Average" charset="0"/>
              </a:rPr>
              <a:t> Récupérer les données physiologiques de résistance aux </a:t>
            </a:r>
          </a:p>
          <a:p>
            <a:pPr lvl="0" algn="just"/>
            <a:r>
              <a:rPr lang="fr-FR" sz="1800" dirty="0" smtClean="0">
                <a:solidFill>
                  <a:schemeClr val="accent3"/>
                </a:solidFill>
                <a:latin typeface="Average" charset="0"/>
              </a:rPr>
              <a:t>t</a:t>
            </a:r>
            <a:r>
              <a:rPr lang="fr" sz="1800" dirty="0" smtClean="0">
                <a:solidFill>
                  <a:schemeClr val="accent3"/>
                </a:solidFill>
                <a:latin typeface="Average" charset="0"/>
              </a:rPr>
              <a:t>empératures</a:t>
            </a:r>
          </a:p>
          <a:p>
            <a:pPr lvl="0" algn="just"/>
            <a:endParaRPr lang="fr" sz="1800" dirty="0" smtClean="0">
              <a:solidFill>
                <a:schemeClr val="accent3"/>
              </a:solidFill>
              <a:latin typeface="Average" charset="0"/>
            </a:endParaRPr>
          </a:p>
          <a:p>
            <a:pPr lvl="0" algn="just"/>
            <a:r>
              <a:rPr lang="fr" sz="1800" b="1" dirty="0" smtClean="0">
                <a:solidFill>
                  <a:schemeClr val="accent3"/>
                </a:solidFill>
                <a:latin typeface="Average" charset="0"/>
              </a:rPr>
              <a:t>3-</a:t>
            </a:r>
            <a:r>
              <a:rPr lang="fr" sz="1800" dirty="0" smtClean="0">
                <a:solidFill>
                  <a:schemeClr val="accent3"/>
                </a:solidFill>
                <a:latin typeface="Average" charset="0"/>
              </a:rPr>
              <a:t> Utiliser les logiciels Qgis et Maxent 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II) </a:t>
            </a:r>
            <a:r>
              <a:rPr lang="f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1</a:t>
            </a:r>
            <a:r>
              <a:rPr lang="fr" u="sng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ère</a:t>
            </a:r>
            <a:r>
              <a:rPr lang="f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partie : Récolte </a:t>
            </a:r>
            <a:r>
              <a:rPr lang="fr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des données</a:t>
            </a:r>
          </a:p>
        </p:txBody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17283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algn="just">
              <a:buNone/>
            </a:pPr>
            <a:r>
              <a:rPr lang="fr" b="1" dirty="0" smtClean="0">
                <a:solidFill>
                  <a:srgbClr val="FFC000"/>
                </a:solidFill>
              </a:rPr>
              <a:t>→</a:t>
            </a:r>
            <a:r>
              <a:rPr lang="fr" b="1" dirty="0" smtClean="0">
                <a:solidFill>
                  <a:srgbClr val="FF0000"/>
                </a:solidFill>
              </a:rPr>
              <a:t> </a:t>
            </a:r>
            <a:r>
              <a:rPr lang="fr" dirty="0" smtClean="0"/>
              <a:t>Création </a:t>
            </a:r>
            <a:r>
              <a:rPr lang="fr" dirty="0"/>
              <a:t>d’un </a:t>
            </a:r>
            <a:r>
              <a:rPr lang="fr" b="1" dirty="0"/>
              <a:t>tableau</a:t>
            </a:r>
            <a:r>
              <a:rPr lang="fr" dirty="0"/>
              <a:t> recensant les </a:t>
            </a:r>
            <a:r>
              <a:rPr lang="fr" i="1" dirty="0"/>
              <a:t>coordonnées </a:t>
            </a:r>
            <a:r>
              <a:rPr lang="fr" dirty="0"/>
              <a:t>(X, Y, Z</a:t>
            </a:r>
            <a:r>
              <a:rPr lang="fr" dirty="0" smtClean="0"/>
              <a:t>) et </a:t>
            </a:r>
            <a:r>
              <a:rPr lang="fr" dirty="0"/>
              <a:t>le </a:t>
            </a:r>
            <a:r>
              <a:rPr lang="fr" i="1" dirty="0"/>
              <a:t>pays </a:t>
            </a:r>
            <a:r>
              <a:rPr lang="fr" dirty="0" smtClean="0"/>
              <a:t>pour </a:t>
            </a:r>
            <a:r>
              <a:rPr lang="fr" dirty="0"/>
              <a:t>chaque espèce</a:t>
            </a:r>
          </a:p>
          <a:p>
            <a:pPr lvl="0" algn="just">
              <a:buNone/>
            </a:pPr>
            <a:r>
              <a:rPr lang="fr" b="1" dirty="0" smtClean="0">
                <a:solidFill>
                  <a:srgbClr val="FFC000"/>
                </a:solidFill>
              </a:rPr>
              <a:t>→</a:t>
            </a:r>
            <a:r>
              <a:rPr lang="fr" b="1" dirty="0" smtClean="0">
                <a:solidFill>
                  <a:srgbClr val="FF0000"/>
                </a:solidFill>
              </a:rPr>
              <a:t> </a:t>
            </a:r>
            <a:r>
              <a:rPr lang="fr" dirty="0" smtClean="0"/>
              <a:t>Recherches </a:t>
            </a:r>
            <a:r>
              <a:rPr lang="fr" dirty="0"/>
              <a:t>effectuées principalement sur </a:t>
            </a:r>
            <a:r>
              <a:rPr lang="fr" b="1" dirty="0"/>
              <a:t>3 sites </a:t>
            </a:r>
            <a:r>
              <a:rPr lang="fr" dirty="0"/>
              <a:t>(</a:t>
            </a:r>
            <a:r>
              <a:rPr lang="fr" i="1" dirty="0"/>
              <a:t>AntWeb</a:t>
            </a:r>
            <a:r>
              <a:rPr lang="fr" dirty="0"/>
              <a:t>, </a:t>
            </a:r>
            <a:r>
              <a:rPr lang="fr" i="1" dirty="0"/>
              <a:t>NBN Atlas</a:t>
            </a:r>
            <a:r>
              <a:rPr lang="fr" dirty="0"/>
              <a:t> et </a:t>
            </a:r>
            <a:r>
              <a:rPr lang="fr" i="1" dirty="0"/>
              <a:t>AntArea</a:t>
            </a:r>
            <a:r>
              <a:rPr lang="fr" dirty="0"/>
              <a:t>) et </a:t>
            </a:r>
            <a:r>
              <a:rPr lang="fr" b="1" dirty="0"/>
              <a:t>lectures complémentaires </a:t>
            </a:r>
            <a:r>
              <a:rPr lang="fr" dirty="0"/>
              <a:t>si besoin</a:t>
            </a:r>
          </a:p>
          <a:p>
            <a:pPr marL="0" lvl="0" indent="0" algn="just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00" name="Shape 100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fr"/>
              <a:pPr marL="0" lvl="0" indent="0">
                <a:spcBef>
                  <a:spcPts val="0"/>
                </a:spcBef>
                <a:buNone/>
              </a:pPr>
              <a:t>5</a:t>
            </a:fld>
            <a:endParaRPr lang="fr"/>
          </a:p>
        </p:txBody>
      </p:sp>
      <p:pic>
        <p:nvPicPr>
          <p:cNvPr id="101" name="Shape 10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7544" y="3147814"/>
            <a:ext cx="2163600" cy="1622696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Shape 102"/>
          <p:cNvSpPr txBox="1"/>
          <p:nvPr/>
        </p:nvSpPr>
        <p:spPr>
          <a:xfrm>
            <a:off x="467544" y="4443958"/>
            <a:ext cx="1440160" cy="321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fr" sz="800" i="1" dirty="0"/>
              <a:t>faunaparaguay.com</a:t>
            </a:r>
          </a:p>
        </p:txBody>
      </p:sp>
      <p:pic>
        <p:nvPicPr>
          <p:cNvPr id="103" name="Shape 10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39952" y="3147814"/>
            <a:ext cx="1609500" cy="1613705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Shape 104"/>
          <p:cNvSpPr txBox="1"/>
          <p:nvPr/>
        </p:nvSpPr>
        <p:spPr>
          <a:xfrm>
            <a:off x="4139952" y="4515966"/>
            <a:ext cx="2163600" cy="321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fr" sz="800" i="1" dirty="0"/>
              <a:t>nbn.org.uk</a:t>
            </a:r>
          </a:p>
        </p:txBody>
      </p:sp>
      <p:pic>
        <p:nvPicPr>
          <p:cNvPr id="105" name="Shape 10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36296" y="3147814"/>
            <a:ext cx="1506107" cy="161370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Shape 106"/>
          <p:cNvSpPr txBox="1"/>
          <p:nvPr/>
        </p:nvSpPr>
        <p:spPr>
          <a:xfrm>
            <a:off x="7236296" y="4515966"/>
            <a:ext cx="1609500" cy="284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fr" sz="800" i="1"/>
              <a:t>antarea.fr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II) </a:t>
            </a:r>
            <a:r>
              <a:rPr lang="f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1</a:t>
            </a:r>
            <a:r>
              <a:rPr lang="fr" u="sng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ère</a:t>
            </a:r>
            <a:r>
              <a:rPr lang="f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partie : Récolte </a:t>
            </a:r>
            <a:r>
              <a:rPr lang="fr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des données</a:t>
            </a:r>
            <a:r>
              <a:rPr lang="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(suite)</a:t>
            </a:r>
          </a:p>
        </p:txBody>
      </p:sp>
      <p:sp>
        <p:nvSpPr>
          <p:cNvPr id="112" name="Shape 112"/>
          <p:cNvSpPr txBox="1">
            <a:spLocks noGrp="1"/>
          </p:cNvSpPr>
          <p:nvPr>
            <p:ph type="body" idx="1"/>
          </p:nvPr>
        </p:nvSpPr>
        <p:spPr>
          <a:xfrm>
            <a:off x="0" y="1059582"/>
            <a:ext cx="4427984" cy="72008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fr" b="1" dirty="0">
                <a:solidFill>
                  <a:srgbClr val="E06666"/>
                </a:solidFill>
              </a:rPr>
              <a:t>3349 </a:t>
            </a:r>
            <a:r>
              <a:rPr lang="fr" dirty="0"/>
              <a:t>points au total → </a:t>
            </a:r>
            <a:r>
              <a:rPr lang="fr" b="1" dirty="0"/>
              <a:t>inégalités</a:t>
            </a:r>
            <a:r>
              <a:rPr lang="fr" dirty="0"/>
              <a:t> entre certaines espèces</a:t>
            </a:r>
          </a:p>
          <a:p>
            <a:pPr marL="0" lvl="0" indent="0">
              <a:spcBef>
                <a:spcPts val="0"/>
              </a:spcBef>
              <a:buNone/>
            </a:pPr>
            <a:endParaRPr dirty="0"/>
          </a:p>
          <a:p>
            <a:pPr marL="0" lvl="0" indent="0">
              <a:spcBef>
                <a:spcPts val="0"/>
              </a:spcBef>
              <a:buNone/>
            </a:pPr>
            <a:endParaRPr dirty="0"/>
          </a:p>
          <a:p>
            <a:pPr marL="0" lvl="0" indent="0">
              <a:spcBef>
                <a:spcPts val="0"/>
              </a:spcBef>
              <a:buNone/>
            </a:pPr>
            <a:endParaRPr dirty="0"/>
          </a:p>
          <a:p>
            <a:pPr marL="0" lvl="0" indent="0">
              <a:spcBef>
                <a:spcPts val="0"/>
              </a:spcBef>
              <a:buNone/>
            </a:pPr>
            <a:endParaRPr dirty="0"/>
          </a:p>
          <a:p>
            <a:pPr marL="0" lvl="0" indent="0">
              <a:spcBef>
                <a:spcPts val="0"/>
              </a:spcBef>
              <a:buNone/>
            </a:pPr>
            <a:endParaRPr dirty="0"/>
          </a:p>
          <a:p>
            <a:pPr marL="0" lvl="0" indent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13" name="Shape 113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fr"/>
              <a:pPr marL="0" lvl="0" indent="0">
                <a:spcBef>
                  <a:spcPts val="0"/>
                </a:spcBef>
                <a:buNone/>
              </a:pPr>
              <a:t>6</a:t>
            </a:fld>
            <a:endParaRPr lang="fr"/>
          </a:p>
        </p:txBody>
      </p:sp>
      <p:pic>
        <p:nvPicPr>
          <p:cNvPr id="114" name="Shape 1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851670"/>
            <a:ext cx="4427984" cy="24307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Shape 1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16016" y="1419622"/>
            <a:ext cx="4427984" cy="243078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ZoneTexte 10"/>
          <p:cNvSpPr txBox="1"/>
          <p:nvPr/>
        </p:nvSpPr>
        <p:spPr>
          <a:xfrm>
            <a:off x="4572000" y="3867894"/>
            <a:ext cx="45720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fr" sz="1800" i="1" dirty="0" smtClean="0">
                <a:solidFill>
                  <a:schemeClr val="accent3"/>
                </a:solidFill>
                <a:latin typeface="Average" charset="0"/>
              </a:rPr>
              <a:t>F. Cunicularia</a:t>
            </a:r>
            <a:r>
              <a:rPr lang="fr" sz="1800" dirty="0" smtClean="0">
                <a:solidFill>
                  <a:schemeClr val="accent3"/>
                </a:solidFill>
                <a:latin typeface="Average" charset="0"/>
              </a:rPr>
              <a:t>, </a:t>
            </a:r>
            <a:r>
              <a:rPr lang="fr" sz="1800" i="1" dirty="0" smtClean="0">
                <a:solidFill>
                  <a:schemeClr val="accent3"/>
                </a:solidFill>
                <a:latin typeface="Average" charset="0"/>
              </a:rPr>
              <a:t>F. Fusca </a:t>
            </a:r>
            <a:r>
              <a:rPr lang="fr" sz="1800" dirty="0" smtClean="0">
                <a:solidFill>
                  <a:schemeClr val="accent3"/>
                </a:solidFill>
                <a:latin typeface="Average" charset="0"/>
              </a:rPr>
              <a:t>et </a:t>
            </a:r>
            <a:r>
              <a:rPr lang="fr" sz="1800" i="1" dirty="0" smtClean="0">
                <a:solidFill>
                  <a:schemeClr val="accent3"/>
                </a:solidFill>
                <a:latin typeface="Average" charset="0"/>
              </a:rPr>
              <a:t>F. Lugubris </a:t>
            </a:r>
            <a:r>
              <a:rPr lang="fr" sz="1800" dirty="0" smtClean="0">
                <a:solidFill>
                  <a:schemeClr val="accent3"/>
                </a:solidFill>
                <a:latin typeface="Average" charset="0"/>
              </a:rPr>
              <a:t>→ les données ne proviennent que de 3 sites mais elles sont mieux représentées dans l’espace</a:t>
            </a:r>
          </a:p>
          <a:p>
            <a:endParaRPr lang="fr-FR" dirty="0"/>
          </a:p>
        </p:txBody>
      </p:sp>
      <p:sp>
        <p:nvSpPr>
          <p:cNvPr id="12" name="ZoneTexte 11"/>
          <p:cNvSpPr txBox="1"/>
          <p:nvPr/>
        </p:nvSpPr>
        <p:spPr>
          <a:xfrm>
            <a:off x="179512" y="4299942"/>
            <a:ext cx="40679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u="sng" dirty="0" smtClean="0">
                <a:solidFill>
                  <a:schemeClr val="accent6">
                    <a:lumMod val="10000"/>
                  </a:schemeClr>
                </a:solidFill>
                <a:latin typeface="Average" charset="0"/>
              </a:rPr>
              <a:t>Figure 1</a:t>
            </a:r>
            <a:r>
              <a:rPr lang="fr-FR" sz="1100" dirty="0" smtClean="0">
                <a:solidFill>
                  <a:schemeClr val="accent6">
                    <a:lumMod val="10000"/>
                  </a:schemeClr>
                </a:solidFill>
                <a:latin typeface="Average" charset="0"/>
              </a:rPr>
              <a:t>: Graphique représentant le nombre de points par espèce</a:t>
            </a:r>
            <a:endParaRPr lang="fr-FR" sz="1100" dirty="0">
              <a:solidFill>
                <a:schemeClr val="accent6">
                  <a:lumMod val="10000"/>
                </a:schemeClr>
              </a:solidFill>
              <a:latin typeface="Average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4644008" y="1131590"/>
            <a:ext cx="449999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u="sng" dirty="0" smtClean="0">
                <a:solidFill>
                  <a:schemeClr val="accent6">
                    <a:lumMod val="10000"/>
                  </a:schemeClr>
                </a:solidFill>
                <a:latin typeface="Average" charset="0"/>
              </a:rPr>
              <a:t>Figure 2</a:t>
            </a:r>
            <a:r>
              <a:rPr lang="fr-FR" sz="1100" dirty="0" smtClean="0">
                <a:solidFill>
                  <a:schemeClr val="accent6">
                    <a:lumMod val="10000"/>
                  </a:schemeClr>
                </a:solidFill>
                <a:latin typeface="Average" charset="0"/>
              </a:rPr>
              <a:t>: Graphique représentant le nombre de pays par espèce</a:t>
            </a:r>
            <a:endParaRPr lang="fr-FR" sz="1100" dirty="0">
              <a:solidFill>
                <a:schemeClr val="accent6">
                  <a:lumMod val="10000"/>
                </a:schemeClr>
              </a:solidFill>
              <a:latin typeface="Average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III) </a:t>
            </a:r>
            <a:r>
              <a:rPr lang="f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2</a:t>
            </a:r>
            <a:r>
              <a:rPr lang="fr" u="sng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ème</a:t>
            </a:r>
            <a:r>
              <a:rPr lang="f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partie : Analyse des données</a:t>
            </a:r>
            <a:endParaRPr lang="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121" name="Shape 121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fr"/>
              <a:pPr marL="0" lvl="0" indent="0">
                <a:spcBef>
                  <a:spcPts val="0"/>
                </a:spcBef>
                <a:buNone/>
              </a:pPr>
              <a:t>7</a:t>
            </a:fld>
            <a:endParaRPr lang="fr"/>
          </a:p>
        </p:txBody>
      </p:sp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467544" y="1275606"/>
          <a:ext cx="8208913" cy="2352258"/>
        </p:xfrm>
        <a:graphic>
          <a:graphicData uri="http://schemas.openxmlformats.org/drawingml/2006/table">
            <a:tbl>
              <a:tblPr/>
              <a:tblGrid>
                <a:gridCol w="2913850"/>
                <a:gridCol w="1065279"/>
                <a:gridCol w="1409928"/>
                <a:gridCol w="939952"/>
                <a:gridCol w="939952"/>
                <a:gridCol w="939952"/>
              </a:tblGrid>
              <a:tr h="408045"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Average" charset="0"/>
                        </a:rPr>
                        <a:t>Décembre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Average" charset="0"/>
                        </a:rPr>
                        <a:t>Janvier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Average" charset="0"/>
                        </a:rPr>
                        <a:t>Février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Average" charset="0"/>
                        </a:rPr>
                        <a:t>Mars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Average" charset="0"/>
                        </a:rPr>
                        <a:t>Avril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</a:tr>
              <a:tr h="312033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0" u="none" strike="noStrike" dirty="0" smtClean="0">
                          <a:solidFill>
                            <a:srgbClr val="000000"/>
                          </a:solidFill>
                          <a:latin typeface="Average" charset="0"/>
                        </a:rPr>
                        <a:t>Recherche</a:t>
                      </a:r>
                      <a:r>
                        <a:rPr lang="fr-FR" sz="1200" b="1" i="0" u="none" strike="noStrike" baseline="0" dirty="0" smtClean="0">
                          <a:solidFill>
                            <a:srgbClr val="000000"/>
                          </a:solidFill>
                          <a:latin typeface="Average" charset="0"/>
                        </a:rPr>
                        <a:t> de  d</a:t>
                      </a:r>
                      <a:r>
                        <a:rPr lang="fr-FR" sz="1200" b="1" i="0" u="none" strike="noStrike" dirty="0" smtClean="0">
                          <a:solidFill>
                            <a:srgbClr val="000000"/>
                          </a:solidFill>
                          <a:latin typeface="Average" charset="0"/>
                        </a:rPr>
                        <a:t>onnées </a:t>
                      </a:r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Average" charset="0"/>
                        </a:rPr>
                        <a:t>supplémentaires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08045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Average" charset="0"/>
                        </a:rPr>
                        <a:t>Mise en forme du </a:t>
                      </a:r>
                      <a:r>
                        <a:rPr lang="fr-FR" sz="1200" b="1" i="0" u="none" strike="noStrike" dirty="0" smtClean="0">
                          <a:solidFill>
                            <a:srgbClr val="000000"/>
                          </a:solidFill>
                          <a:latin typeface="Average" charset="0"/>
                        </a:rPr>
                        <a:t>tableau Excel</a:t>
                      </a:r>
                      <a:endParaRPr lang="fr-FR" sz="1200" b="1" i="0" u="none" strike="noStrike" dirty="0">
                        <a:solidFill>
                          <a:srgbClr val="000000"/>
                        </a:solidFill>
                        <a:latin typeface="Average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08045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Average" charset="0"/>
                        </a:rPr>
                        <a:t>Etude sur les </a:t>
                      </a:r>
                      <a:r>
                        <a:rPr lang="fr-FR" sz="1200" b="1" i="0" u="none" strike="noStrike" dirty="0" smtClean="0">
                          <a:solidFill>
                            <a:srgbClr val="000000"/>
                          </a:solidFill>
                          <a:latin typeface="Average" charset="0"/>
                        </a:rPr>
                        <a:t>logiciels  </a:t>
                      </a:r>
                      <a:r>
                        <a:rPr lang="fr-FR" sz="1200" b="1" i="0" u="none" strike="noStrike" dirty="0" err="1" smtClean="0">
                          <a:solidFill>
                            <a:srgbClr val="000000"/>
                          </a:solidFill>
                          <a:latin typeface="Average" charset="0"/>
                        </a:rPr>
                        <a:t>Qgis</a:t>
                      </a:r>
                      <a:r>
                        <a:rPr lang="fr-FR" sz="1200" b="1" i="0" u="none" strike="noStrike" dirty="0" smtClean="0">
                          <a:solidFill>
                            <a:srgbClr val="000000"/>
                          </a:solidFill>
                          <a:latin typeface="Average" charset="0"/>
                        </a:rPr>
                        <a:t> et </a:t>
                      </a:r>
                      <a:r>
                        <a:rPr lang="fr-FR" sz="1200" b="1" i="0" u="none" strike="noStrike" dirty="0" err="1" smtClean="0">
                          <a:solidFill>
                            <a:srgbClr val="000000"/>
                          </a:solidFill>
                          <a:latin typeface="Average" charset="0"/>
                        </a:rPr>
                        <a:t>Maxent</a:t>
                      </a:r>
                      <a:endParaRPr lang="fr-FR" sz="1200" b="1" i="0" u="none" strike="noStrike" dirty="0">
                        <a:solidFill>
                          <a:srgbClr val="000000"/>
                        </a:solidFill>
                        <a:latin typeface="Average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08045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Average" charset="0"/>
                        </a:rPr>
                        <a:t>Détermination des niches écologiques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08045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0" u="none" strike="noStrike" dirty="0" smtClean="0">
                          <a:solidFill>
                            <a:srgbClr val="000000"/>
                          </a:solidFill>
                          <a:latin typeface="Average" charset="0"/>
                        </a:rPr>
                        <a:t>Rédaction du PFE</a:t>
                      </a:r>
                      <a:endParaRPr lang="fr-FR" sz="1200" b="1" i="0" u="none" strike="noStrike" dirty="0">
                        <a:solidFill>
                          <a:srgbClr val="000000"/>
                        </a:solidFill>
                        <a:latin typeface="Average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504D"/>
                    </a:solidFill>
                  </a:tcPr>
                </a:tc>
              </a:tr>
            </a:tbl>
          </a:graphicData>
        </a:graphic>
      </p:graphicFrame>
      <p:sp>
        <p:nvSpPr>
          <p:cNvPr id="6" name="ZoneTexte 5"/>
          <p:cNvSpPr txBox="1"/>
          <p:nvPr/>
        </p:nvSpPr>
        <p:spPr>
          <a:xfrm>
            <a:off x="251520" y="4281726"/>
            <a:ext cx="864096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800" dirty="0" smtClean="0">
                <a:solidFill>
                  <a:schemeClr val="accent3"/>
                </a:solidFill>
                <a:latin typeface="Average" charset="0"/>
              </a:rPr>
              <a:t>Il pourrait également être intéressant de réaliser des </a:t>
            </a:r>
            <a:r>
              <a:rPr lang="fr-FR" sz="1800" b="1" dirty="0" smtClean="0">
                <a:solidFill>
                  <a:schemeClr val="accent3"/>
                </a:solidFill>
                <a:latin typeface="Average" charset="0"/>
              </a:rPr>
              <a:t>modèles de prédiction </a:t>
            </a:r>
            <a:r>
              <a:rPr lang="fr-FR" sz="1800" dirty="0" smtClean="0">
                <a:solidFill>
                  <a:schemeClr val="accent3"/>
                </a:solidFill>
                <a:latin typeface="Average" charset="0"/>
              </a:rPr>
              <a:t>sur la répartition des espèces en fonction des </a:t>
            </a:r>
            <a:r>
              <a:rPr lang="fr-FR" sz="1800" b="1" dirty="0" smtClean="0">
                <a:solidFill>
                  <a:schemeClr val="accent3"/>
                </a:solidFill>
                <a:latin typeface="Average" charset="0"/>
              </a:rPr>
              <a:t>changements climatiques </a:t>
            </a:r>
            <a:r>
              <a:rPr lang="fr-FR" sz="1800" dirty="0" smtClean="0">
                <a:solidFill>
                  <a:schemeClr val="accent3"/>
                </a:solidFill>
                <a:latin typeface="Average" charset="0"/>
              </a:rPr>
              <a:t>à venir</a:t>
            </a:r>
          </a:p>
          <a:p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1835696" y="3723878"/>
            <a:ext cx="60486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u="sng" dirty="0" smtClean="0">
                <a:latin typeface="Average" charset="0"/>
              </a:rPr>
              <a:t>Figure 3</a:t>
            </a:r>
            <a:r>
              <a:rPr lang="fr-FR" sz="1100" dirty="0" smtClean="0">
                <a:latin typeface="Average" charset="0"/>
              </a:rPr>
              <a:t>: Graphique de Gantt avec les principales étapes à venir</a:t>
            </a:r>
            <a:endParaRPr lang="fr-FR" sz="1100" dirty="0">
              <a:latin typeface="Average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520" y="195486"/>
            <a:ext cx="8520600" cy="572700"/>
          </a:xfrm>
        </p:spPr>
        <p:txBody>
          <a:bodyPr/>
          <a:lstStyle/>
          <a:p>
            <a:r>
              <a:rPr lang="fr-F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Références bibliographiques</a:t>
            </a:r>
            <a:endParaRPr lang="fr-FR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23528" y="823020"/>
            <a:ext cx="8520600" cy="4320480"/>
          </a:xfrm>
        </p:spPr>
        <p:txBody>
          <a:bodyPr/>
          <a:lstStyle/>
          <a:p>
            <a:pPr>
              <a:lnSpc>
                <a:spcPct val="100000"/>
              </a:lnSpc>
              <a:buNone/>
            </a:pPr>
            <a:r>
              <a:rPr lang="fr-FR" sz="1600" i="1" dirty="0" err="1" smtClean="0">
                <a:latin typeface="Georgia" pitchFamily="18" charset="0"/>
              </a:rPr>
              <a:t>AntArea</a:t>
            </a:r>
            <a:r>
              <a:rPr lang="fr-FR" sz="1600" dirty="0" smtClean="0">
                <a:latin typeface="Georgia" pitchFamily="18" charset="0"/>
              </a:rPr>
              <a:t> [Consulté le 21/10/2017]. Disponible sur </a:t>
            </a:r>
            <a:r>
              <a:rPr lang="fr-FR" sz="1600" u="sng" dirty="0" smtClean="0">
                <a:latin typeface="Georgia" pitchFamily="18" charset="0"/>
                <a:hlinkClick r:id="rId2"/>
              </a:rPr>
              <a:t>www.antarea.fr</a:t>
            </a:r>
            <a:r>
              <a:rPr lang="fr-FR" sz="1600" dirty="0" smtClean="0">
                <a:latin typeface="Georgia" pitchFamily="18" charset="0"/>
              </a:rPr>
              <a:t> </a:t>
            </a:r>
          </a:p>
          <a:p>
            <a:pPr>
              <a:lnSpc>
                <a:spcPct val="100000"/>
              </a:lnSpc>
              <a:buNone/>
            </a:pPr>
            <a:r>
              <a:rPr lang="fr-FR" sz="1600" i="1" dirty="0" err="1" smtClean="0">
                <a:latin typeface="Georgia" pitchFamily="18" charset="0"/>
              </a:rPr>
              <a:t>AntWeb</a:t>
            </a:r>
            <a:r>
              <a:rPr lang="fr-FR" sz="1600" dirty="0" smtClean="0">
                <a:latin typeface="Georgia" pitchFamily="18" charset="0"/>
              </a:rPr>
              <a:t> [Consulté le 07/10/2017]. Disponible sur </a:t>
            </a:r>
            <a:r>
              <a:rPr lang="fr-FR" sz="1600" u="sng" dirty="0" smtClean="0">
                <a:latin typeface="Georgia" pitchFamily="18" charset="0"/>
                <a:hlinkClick r:id="rId3"/>
              </a:rPr>
              <a:t>www.antweb.org</a:t>
            </a:r>
            <a:r>
              <a:rPr lang="fr-FR" sz="1600" dirty="0" smtClean="0">
                <a:latin typeface="Georgia" pitchFamily="18" charset="0"/>
              </a:rPr>
              <a:t> </a:t>
            </a:r>
          </a:p>
          <a:p>
            <a:pPr>
              <a:lnSpc>
                <a:spcPct val="100000"/>
              </a:lnSpc>
              <a:buNone/>
            </a:pPr>
            <a:r>
              <a:rPr lang="fr-FR" sz="1600" i="1" dirty="0" smtClean="0">
                <a:latin typeface="Georgia" pitchFamily="18" charset="0"/>
              </a:rPr>
              <a:t>NBN Atlas</a:t>
            </a:r>
            <a:r>
              <a:rPr lang="fr-FR" sz="1600" dirty="0" smtClean="0">
                <a:latin typeface="Georgia" pitchFamily="18" charset="0"/>
              </a:rPr>
              <a:t> [Consulté le 04/11/2017]. Disponible sur </a:t>
            </a:r>
            <a:r>
              <a:rPr lang="fr-FR" sz="1600" u="sng" dirty="0" smtClean="0">
                <a:latin typeface="Georgia" pitchFamily="18" charset="0"/>
                <a:hlinkClick r:id="rId4"/>
              </a:rPr>
              <a:t>www.nbnatlas.org</a:t>
            </a:r>
            <a:endParaRPr lang="fr-FR" sz="1600" u="sng" dirty="0" smtClean="0">
              <a:latin typeface="Georgia" pitchFamily="18" charset="0"/>
            </a:endParaRPr>
          </a:p>
          <a:p>
            <a:pPr>
              <a:lnSpc>
                <a:spcPct val="100000"/>
              </a:lnSpc>
              <a:buNone/>
            </a:pPr>
            <a:r>
              <a:rPr lang="fr-FR" sz="1600" dirty="0" err="1" smtClean="0">
                <a:latin typeface="Georgia" pitchFamily="18" charset="0"/>
              </a:rPr>
              <a:t>Wikipédia</a:t>
            </a:r>
            <a:r>
              <a:rPr lang="fr-FR" sz="1600" dirty="0" smtClean="0">
                <a:latin typeface="Georgia" pitchFamily="18" charset="0"/>
              </a:rPr>
              <a:t> [Consulté le 05/10/2017]. Disponible sur </a:t>
            </a:r>
            <a:r>
              <a:rPr lang="fr-FR" sz="1600" dirty="0" smtClean="0">
                <a:latin typeface="Georgia" pitchFamily="18" charset="0"/>
                <a:hlinkClick r:id="rId5"/>
              </a:rPr>
              <a:t>https://fr.wikipedia.org/wiki/Formica</a:t>
            </a:r>
            <a:endParaRPr lang="fr-FR" sz="1600" dirty="0" smtClean="0">
              <a:latin typeface="Georgia" pitchFamily="18" charset="0"/>
            </a:endParaRPr>
          </a:p>
          <a:p>
            <a:pPr>
              <a:lnSpc>
                <a:spcPct val="100000"/>
              </a:lnSpc>
              <a:buNone/>
            </a:pPr>
            <a:r>
              <a:rPr lang="fr-FR" sz="1600" dirty="0" smtClean="0">
                <a:latin typeface="Georgia" pitchFamily="18" charset="0"/>
              </a:rPr>
              <a:t>La biodiversité en </a:t>
            </a:r>
            <a:r>
              <a:rPr lang="fr-FR" sz="1600" dirty="0" err="1" smtClean="0">
                <a:latin typeface="Georgia" pitchFamily="18" charset="0"/>
              </a:rPr>
              <a:t>Poitou-Charente</a:t>
            </a:r>
            <a:r>
              <a:rPr lang="fr-FR" sz="1600" dirty="0" smtClean="0">
                <a:latin typeface="Georgia" pitchFamily="18" charset="0"/>
              </a:rPr>
              <a:t> [Consulté le 05/12/2017]. Disponible sur </a:t>
            </a:r>
            <a:r>
              <a:rPr lang="fr-FR" sz="1600" dirty="0" smtClean="0">
                <a:latin typeface="Georgia" pitchFamily="18" charset="0"/>
                <a:hlinkClick r:id="rId6"/>
              </a:rPr>
              <a:t>http://www.biodiversite-poitou-charentes.org/Une-espece-son-habitat-et-sa-niche-ecologique.html</a:t>
            </a:r>
            <a:r>
              <a:rPr lang="fr-FR" sz="1600" dirty="0" smtClean="0">
                <a:latin typeface="Georgia" pitchFamily="18" charset="0"/>
              </a:rPr>
              <a:t> </a:t>
            </a:r>
          </a:p>
          <a:p>
            <a:pPr>
              <a:lnSpc>
                <a:spcPct val="100000"/>
              </a:lnSpc>
              <a:buNone/>
            </a:pPr>
            <a:r>
              <a:rPr lang="fr-FR" sz="1600" dirty="0" err="1" smtClean="0">
                <a:latin typeface="Georgia" pitchFamily="18" charset="0"/>
              </a:rPr>
              <a:t>Aquaportail</a:t>
            </a:r>
            <a:r>
              <a:rPr lang="fr-FR" sz="1600" dirty="0" smtClean="0">
                <a:latin typeface="Georgia" pitchFamily="18" charset="0"/>
              </a:rPr>
              <a:t> [Consulté le 05/12/2017]. Disponible sur </a:t>
            </a:r>
            <a:r>
              <a:rPr lang="fr-FR" sz="1600" dirty="0" smtClean="0">
                <a:latin typeface="Georgia" pitchFamily="18" charset="0"/>
                <a:hlinkClick r:id="rId7"/>
              </a:rPr>
              <a:t>https://www.aquaportail.com/definition-2809-niche-ecologique.html</a:t>
            </a:r>
            <a:r>
              <a:rPr lang="fr-FR" sz="1600" dirty="0" smtClean="0">
                <a:latin typeface="Georgia" pitchFamily="18" charset="0"/>
              </a:rPr>
              <a:t> </a:t>
            </a:r>
          </a:p>
          <a:p>
            <a:pPr>
              <a:lnSpc>
                <a:spcPct val="100000"/>
              </a:lnSpc>
              <a:buNone/>
            </a:pPr>
            <a:r>
              <a:rPr lang="fr-FR" sz="1600" dirty="0" smtClean="0">
                <a:latin typeface="Georgia" pitchFamily="18" charset="0"/>
              </a:rPr>
              <a:t>Mémoire Online [Consulté le 05/12/2017]. Disponible sur </a:t>
            </a:r>
            <a:r>
              <a:rPr lang="fr-FR" sz="1600" dirty="0" smtClean="0">
                <a:latin typeface="Georgia" pitchFamily="18" charset="0"/>
                <a:hlinkClick r:id="rId8"/>
              </a:rPr>
              <a:t>https://www.memoireonline.com/07/13/7231/m_Impact-du-rechauffement-climatique-sur-la-distribution-spatiale-des-ressources-halieutiques-le-long3.html</a:t>
            </a:r>
            <a:r>
              <a:rPr lang="fr-FR" sz="1600" dirty="0" smtClean="0">
                <a:latin typeface="Georgia" pitchFamily="18" charset="0"/>
              </a:rPr>
              <a:t> </a:t>
            </a:r>
          </a:p>
          <a:p>
            <a:pPr>
              <a:lnSpc>
                <a:spcPct val="100000"/>
              </a:lnSpc>
              <a:buNone/>
            </a:pPr>
            <a:endParaRPr lang="fr-FR" sz="1600" dirty="0" smtClean="0">
              <a:latin typeface="Georgia" pitchFamily="18" charset="0"/>
            </a:endParaRPr>
          </a:p>
          <a:p>
            <a:pPr>
              <a:lnSpc>
                <a:spcPct val="100000"/>
              </a:lnSpc>
              <a:buNone/>
            </a:pPr>
            <a:endParaRPr lang="fr-FR" sz="1600" dirty="0" smtClean="0">
              <a:latin typeface="Georgia" pitchFamily="18" charset="0"/>
            </a:endParaRPr>
          </a:p>
          <a:p>
            <a:pPr>
              <a:lnSpc>
                <a:spcPct val="100000"/>
              </a:lnSpc>
              <a:buNone/>
            </a:pPr>
            <a:endParaRPr lang="fr-FR" dirty="0" smtClean="0"/>
          </a:p>
          <a:p>
            <a:pPr>
              <a:buNone/>
            </a:pPr>
            <a:endParaRPr lang="fr-FR" dirty="0">
              <a:latin typeface="Georgia" pitchFamily="18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fr" smtClean="0"/>
              <a:pPr marL="0" lvl="0" indent="0">
                <a:spcBef>
                  <a:spcPts val="0"/>
                </a:spcBef>
                <a:buNone/>
              </a:pPr>
              <a:t>8</a:t>
            </a:fld>
            <a:endParaRPr lang="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ate">
  <a:themeElements>
    <a:clrScheme name="Slate">
      <a:dk1>
        <a:srgbClr val="FFFFFF"/>
      </a:dk1>
      <a:lt1>
        <a:srgbClr val="37474F"/>
      </a:lt1>
      <a:dk2>
        <a:srgbClr val="9E9E9E"/>
      </a:dk2>
      <a:lt2>
        <a:srgbClr val="E0E0E0"/>
      </a:lt2>
      <a:accent1>
        <a:srgbClr val="616161"/>
      </a:accent1>
      <a:accent2>
        <a:srgbClr val="78909C"/>
      </a:accent2>
      <a:accent3>
        <a:srgbClr val="CACACA"/>
      </a:accent3>
      <a:accent4>
        <a:srgbClr val="64FFDA"/>
      </a:accent4>
      <a:accent5>
        <a:srgbClr val="FFD966"/>
      </a:accent5>
      <a:accent6>
        <a:srgbClr val="F5F5F5"/>
      </a:accent6>
      <a:hlink>
        <a:srgbClr val="FFD966"/>
      </a:hlink>
      <a:folHlink>
        <a:srgbClr val="FFD96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659</TotalTime>
  <Words>501</Words>
  <Application>Microsoft Office PowerPoint</Application>
  <PresentationFormat>Affichage à l'écran (16:9)</PresentationFormat>
  <Paragraphs>84</Paragraphs>
  <Slides>8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5" baseType="lpstr">
      <vt:lpstr>Arial</vt:lpstr>
      <vt:lpstr>Georgia</vt:lpstr>
      <vt:lpstr>Oswald</vt:lpstr>
      <vt:lpstr>Average</vt:lpstr>
      <vt:lpstr>Wingdings</vt:lpstr>
      <vt:lpstr>Calibri</vt:lpstr>
      <vt:lpstr>Slate</vt:lpstr>
      <vt:lpstr>Niche réalisée vs résistance physiologique au climat chez les fourmis du genre Formica</vt:lpstr>
      <vt:lpstr>Introduction</vt:lpstr>
      <vt:lpstr>Plan de la présentation</vt:lpstr>
      <vt:lpstr>I) Objectif et procédure</vt:lpstr>
      <vt:lpstr>II) 1ère partie : Récolte des données</vt:lpstr>
      <vt:lpstr>II) 1ère partie : Récolte des données (suite)</vt:lpstr>
      <vt:lpstr>III) 2ème partie : Analyse des données</vt:lpstr>
      <vt:lpstr>Références bibliographiques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Niche réalisée vs résistance physiologique au climat chez les fourmis du genre Formica</dc:title>
  <cp:lastModifiedBy>Ophél'ail</cp:lastModifiedBy>
  <cp:revision>44</cp:revision>
  <dcterms:modified xsi:type="dcterms:W3CDTF">2017-12-18T21:01:22Z</dcterms:modified>
</cp:coreProperties>
</file>