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  <p:sldId id="263" r:id="rId9"/>
    <p:sldId id="266" r:id="rId10"/>
    <p:sldId id="267" r:id="rId11"/>
    <p:sldId id="268" r:id="rId12"/>
    <p:sldId id="269" r:id="rId13"/>
    <p:sldId id="264" r:id="rId14"/>
    <p:sldId id="270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67A64-4303-6242-B3DD-2776BFD31899}" type="datetimeFigureOut">
              <a:rPr lang="fr-FR" smtClean="0"/>
              <a:t>20/01/18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64FFF-3F16-794B-8581-7177B22394F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428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64FFF-3F16-794B-8581-7177B22394F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20/01/18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00200" y="2160691"/>
            <a:ext cx="6762749" cy="1801710"/>
          </a:xfrm>
        </p:spPr>
        <p:txBody>
          <a:bodyPr/>
          <a:lstStyle/>
          <a:p>
            <a:r>
              <a:rPr lang="fr-FR" sz="3600" b="1" dirty="0" err="1">
                <a:solidFill>
                  <a:schemeClr val="accent3">
                    <a:lumMod val="50000"/>
                  </a:schemeClr>
                </a:solidFill>
              </a:rPr>
              <a:t>Étude</a:t>
            </a:r>
            <a:r>
              <a:rPr lang="fr-FR" sz="3600" b="1" dirty="0">
                <a:solidFill>
                  <a:schemeClr val="accent3">
                    <a:lumMod val="50000"/>
                  </a:schemeClr>
                </a:solidFill>
              </a:rPr>
              <a:t> de la </a:t>
            </a:r>
            <a:r>
              <a:rPr lang="fr-FR" sz="3600" b="1" dirty="0" err="1">
                <a:solidFill>
                  <a:schemeClr val="accent3">
                    <a:lumMod val="50000"/>
                  </a:schemeClr>
                </a:solidFill>
              </a:rPr>
              <a:t>stratégie</a:t>
            </a:r>
            <a:r>
              <a:rPr lang="fr-FR" sz="3600" b="1" dirty="0">
                <a:solidFill>
                  <a:schemeClr val="accent3">
                    <a:lumMod val="50000"/>
                  </a:schemeClr>
                </a:solidFill>
              </a:rPr>
              <a:t> spatiale des espaces de </a:t>
            </a:r>
            <a:r>
              <a:rPr lang="fr-FR" sz="3600" b="1" dirty="0" err="1">
                <a:solidFill>
                  <a:schemeClr val="accent3">
                    <a:lumMod val="50000"/>
                  </a:schemeClr>
                </a:solidFill>
              </a:rPr>
              <a:t>coworking</a:t>
            </a:r>
            <a:r>
              <a:rPr lang="fr-FR" sz="3600" b="1" dirty="0">
                <a:solidFill>
                  <a:schemeClr val="accent3">
                    <a:lumMod val="50000"/>
                  </a:schemeClr>
                </a:solidFill>
              </a:rPr>
              <a:t> en </a:t>
            </a:r>
            <a:r>
              <a:rPr lang="fr-FR" sz="3600" b="1" dirty="0" err="1">
                <a:solidFill>
                  <a:schemeClr val="accent3">
                    <a:lumMod val="50000"/>
                  </a:schemeClr>
                </a:solidFill>
              </a:rPr>
              <a:t>Région</a:t>
            </a:r>
            <a:r>
              <a:rPr lang="fr-FR" sz="3600" b="1" dirty="0">
                <a:solidFill>
                  <a:schemeClr val="accent3">
                    <a:lumMod val="50000"/>
                  </a:schemeClr>
                </a:solidFill>
              </a:rPr>
              <a:t> Centre-Val-de-Loire </a:t>
            </a:r>
            <a:endParaRPr lang="fr-FR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chemeClr val="accent3">
                    <a:lumMod val="75000"/>
                  </a:schemeClr>
                </a:solidFill>
              </a:rPr>
              <a:t>Atlas cartographique des espaces de </a:t>
            </a:r>
            <a:r>
              <a:rPr lang="fr-FR" sz="2800" dirty="0" err="1">
                <a:solidFill>
                  <a:schemeClr val="accent3">
                    <a:lumMod val="75000"/>
                  </a:schemeClr>
                </a:solidFill>
              </a:rPr>
              <a:t>coworking</a:t>
            </a:r>
            <a:r>
              <a:rPr lang="fr-FR" sz="2800" dirty="0">
                <a:solidFill>
                  <a:schemeClr val="accent3">
                    <a:lumMod val="75000"/>
                  </a:schemeClr>
                </a:solidFill>
              </a:rPr>
              <a:t> à l’</a:t>
            </a:r>
            <a:r>
              <a:rPr lang="fr-FR" sz="2800" dirty="0" err="1">
                <a:solidFill>
                  <a:schemeClr val="accent3">
                    <a:lumMod val="75000"/>
                  </a:schemeClr>
                </a:solidFill>
              </a:rPr>
              <a:t>échelle</a:t>
            </a:r>
            <a:r>
              <a:rPr lang="fr-FR" sz="2800" dirty="0">
                <a:solidFill>
                  <a:schemeClr val="accent3">
                    <a:lumMod val="75000"/>
                  </a:schemeClr>
                </a:solidFill>
              </a:rPr>
              <a:t> de la </a:t>
            </a:r>
            <a:r>
              <a:rPr lang="fr-FR" sz="2800" dirty="0" err="1">
                <a:solidFill>
                  <a:schemeClr val="accent3">
                    <a:lumMod val="75000"/>
                  </a:schemeClr>
                </a:solidFill>
              </a:rPr>
              <a:t>Région</a:t>
            </a:r>
            <a:r>
              <a:rPr lang="fr-FR" sz="2800" dirty="0">
                <a:solidFill>
                  <a:schemeClr val="accent3">
                    <a:lumMod val="75000"/>
                  </a:schemeClr>
                </a:solidFill>
              </a:rPr>
              <a:t> Centre-Val-de-</a:t>
            </a:r>
            <a:r>
              <a:rPr lang="fr-FR" sz="2800" dirty="0" smtClean="0">
                <a:solidFill>
                  <a:schemeClr val="accent3">
                    <a:lumMod val="75000"/>
                  </a:schemeClr>
                </a:solidFill>
              </a:rPr>
              <a:t>Loire</a:t>
            </a:r>
            <a:endParaRPr lang="fr-FR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Imag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00" y="470598"/>
            <a:ext cx="2144143" cy="667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\\10.236.70.6\c$\Program Files\EasyPHP 3.0\www\sidam_instances\src\LogoUF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419" y="470598"/>
            <a:ext cx="945037" cy="6676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/>
          <p:cNvSpPr txBox="1"/>
          <p:nvPr/>
        </p:nvSpPr>
        <p:spPr>
          <a:xfrm>
            <a:off x="329490" y="6090740"/>
            <a:ext cx="3026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Étudiante : Aurélie Coquel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567005" y="5853114"/>
            <a:ext cx="4154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Directeur de recherche : </a:t>
            </a:r>
            <a:r>
              <a:rPr lang="fr-FR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Divya</a:t>
            </a:r>
            <a:r>
              <a:rPr lang="fr-FR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Leducq</a:t>
            </a:r>
            <a:endParaRPr lang="fr-FR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fr-FR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2</a:t>
            </a:r>
            <a:r>
              <a:rPr lang="fr-FR" baseline="30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ème</a:t>
            </a:r>
            <a:r>
              <a:rPr lang="fr-FR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jury : </a:t>
            </a:r>
            <a:r>
              <a:rPr lang="fr-FR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Hamdouch</a:t>
            </a:r>
            <a:r>
              <a:rPr lang="fr-FR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Abedllilah</a:t>
            </a:r>
            <a:endParaRPr lang="fr-FR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5408" y="5721408"/>
            <a:ext cx="3026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Mardi 19 décembre 2017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1/15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034858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Introduction et Problématique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	Revue de la littérature scientifique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	Méthodologie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	Phasage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		Données Récoltées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			Analyse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Conclusion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2</a:t>
            </a:r>
            <a:r>
              <a:rPr lang="fr-FR" sz="1200" dirty="0" smtClean="0"/>
              <a:t>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030181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Concept qui provient de celui des bureaux partagés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Fragmentation des lieux de travail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Impact sur la forme urbaine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3</a:t>
            </a:r>
            <a:r>
              <a:rPr lang="fr-FR" sz="1200" dirty="0" smtClean="0"/>
              <a:t>/15</a:t>
            </a:r>
            <a:endParaRPr lang="fr-FR" sz="1200" dirty="0"/>
          </a:p>
        </p:txBody>
      </p:sp>
      <p:pic>
        <p:nvPicPr>
          <p:cNvPr id="5" name="Image 4" descr="co-work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4" y="3691950"/>
            <a:ext cx="4193767" cy="279671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94524" y="6423878"/>
            <a:ext cx="22917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 smtClean="0">
                <a:solidFill>
                  <a:schemeClr val="bg1"/>
                </a:solidFill>
              </a:rPr>
              <a:t>Ecoptimiste</a:t>
            </a:r>
            <a:endParaRPr lang="fr-FR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77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Problématique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79463" y="2244211"/>
            <a:ext cx="7583487" cy="23695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Quelles sont les logiques d’implantation des espaces de </a:t>
            </a:r>
            <a:r>
              <a:rPr lang="fr-FR" sz="3600" dirty="0" err="1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coworking</a:t>
            </a:r>
            <a:r>
              <a:rPr lang="fr-FR" sz="36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 en Région Centre Val-de-Loire ? </a:t>
            </a:r>
            <a:endParaRPr lang="fr-FR" sz="3600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4</a:t>
            </a:r>
            <a:r>
              <a:rPr lang="fr-FR" sz="1200" dirty="0" smtClean="0"/>
              <a:t>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604696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Méthodologie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Revue de la littérature scientifique</a:t>
            </a:r>
          </a:p>
          <a:p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Collecte des données sur les CWS</a:t>
            </a:r>
          </a:p>
          <a:p>
            <a:pPr marL="577850" lvl="2" indent="0">
              <a:buNone/>
            </a:pPr>
            <a:r>
              <a:rPr lang="fr-FR" dirty="0" smtClean="0"/>
              <a:t>	</a:t>
            </a:r>
            <a:r>
              <a:rPr lang="fr-FR" dirty="0" smtClean="0">
                <a:solidFill>
                  <a:srgbClr val="720808"/>
                </a:solidFill>
              </a:rPr>
              <a:t>Recensement </a:t>
            </a:r>
            <a:r>
              <a:rPr lang="fr-FR" dirty="0">
                <a:solidFill>
                  <a:srgbClr val="720808"/>
                </a:solidFill>
              </a:rPr>
              <a:t>des CWS</a:t>
            </a:r>
          </a:p>
          <a:p>
            <a:pPr marL="577850" lvl="2" indent="0">
              <a:buNone/>
            </a:pPr>
            <a:r>
              <a:rPr lang="fr-FR" dirty="0">
                <a:solidFill>
                  <a:srgbClr val="720808"/>
                </a:solidFill>
              </a:rPr>
              <a:t>	Prise de contact</a:t>
            </a:r>
          </a:p>
          <a:p>
            <a:pPr marL="577850" lvl="2" indent="0">
              <a:buNone/>
            </a:pPr>
            <a:r>
              <a:rPr lang="fr-FR" dirty="0">
                <a:solidFill>
                  <a:srgbClr val="720808"/>
                </a:solidFill>
              </a:rPr>
              <a:t>	</a:t>
            </a:r>
            <a:r>
              <a:rPr lang="fr-FR" dirty="0" smtClean="0">
                <a:solidFill>
                  <a:srgbClr val="720808"/>
                </a:solidFill>
              </a:rPr>
              <a:t>Catégorisation des CWS</a:t>
            </a:r>
          </a:p>
          <a:p>
            <a:pPr marL="577850" lvl="2" indent="0">
              <a:buNone/>
            </a:pPr>
            <a:r>
              <a:rPr lang="fr-FR" dirty="0">
                <a:solidFill>
                  <a:srgbClr val="720808"/>
                </a:solidFill>
              </a:rPr>
              <a:t>	</a:t>
            </a:r>
            <a:r>
              <a:rPr lang="fr-FR" dirty="0" smtClean="0">
                <a:solidFill>
                  <a:srgbClr val="720808"/>
                </a:solidFill>
              </a:rPr>
              <a:t>Sélection </a:t>
            </a:r>
            <a:r>
              <a:rPr lang="fr-FR" dirty="0">
                <a:solidFill>
                  <a:srgbClr val="720808"/>
                </a:solidFill>
              </a:rPr>
              <a:t>des CWS</a:t>
            </a:r>
            <a:r>
              <a:rPr lang="fr-FR" dirty="0"/>
              <a:t>	 </a:t>
            </a:r>
          </a:p>
          <a:p>
            <a:r>
              <a:rPr lang="fr-FR" dirty="0" smtClean="0">
                <a:solidFill>
                  <a:srgbClr val="430404"/>
                </a:solidFill>
              </a:rPr>
              <a:t>Géolocalisation des CWS</a:t>
            </a:r>
          </a:p>
          <a:p>
            <a:r>
              <a:rPr lang="fr-FR" dirty="0" smtClean="0">
                <a:solidFill>
                  <a:srgbClr val="430404"/>
                </a:solidFill>
              </a:rPr>
              <a:t>Élaboration des cartes selon la sémiologie graphique</a:t>
            </a:r>
            <a:endParaRPr lang="fr-FR" dirty="0">
              <a:solidFill>
                <a:srgbClr val="430404"/>
              </a:solidFill>
            </a:endParaRPr>
          </a:p>
          <a:p>
            <a:pPr marL="577850" lvl="2" indent="0">
              <a:buNone/>
            </a:pPr>
            <a:r>
              <a:rPr lang="fr-FR" dirty="0"/>
              <a:t>	</a:t>
            </a: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Choix de l’échelle</a:t>
            </a:r>
          </a:p>
          <a:p>
            <a:pPr marL="577850" lvl="2" indent="0">
              <a:buNone/>
            </a:pPr>
            <a:r>
              <a:rPr lang="fr-FR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	</a:t>
            </a: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Choix du fond de carte</a:t>
            </a:r>
          </a:p>
          <a:p>
            <a:pPr marL="577850" lvl="2" indent="0">
              <a:buNone/>
            </a:pPr>
            <a:r>
              <a:rPr lang="fr-FR" dirty="0">
                <a:solidFill>
                  <a:schemeClr val="accent2">
                    <a:lumMod val="90000"/>
                    <a:lumOff val="10000"/>
                  </a:schemeClr>
                </a:solidFill>
              </a:rPr>
              <a:t>	</a:t>
            </a:r>
            <a:r>
              <a:rPr lang="fr-FR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Création de la typologie</a:t>
            </a:r>
            <a:endParaRPr lang="fr-FR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  <a:p>
            <a:r>
              <a:rPr lang="fr-FR" dirty="0" smtClean="0">
                <a:solidFill>
                  <a:srgbClr val="430404"/>
                </a:solidFill>
              </a:rPr>
              <a:t>Analyse des cartes</a:t>
            </a:r>
          </a:p>
          <a:p>
            <a:pPr marL="577850" lvl="2" indent="0">
              <a:buNone/>
            </a:pPr>
            <a:r>
              <a:rPr lang="fr-FR" dirty="0"/>
              <a:t>	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5/15</a:t>
            </a:r>
            <a:endParaRPr lang="fr-FR" sz="1200" dirty="0"/>
          </a:p>
        </p:txBody>
      </p:sp>
      <p:pic>
        <p:nvPicPr>
          <p:cNvPr id="5" name="Image 4" descr="CoWorking-Space-Palo-Alto-C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936" y="2148417"/>
            <a:ext cx="4107914" cy="185883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762276" y="4007248"/>
            <a:ext cx="1075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/>
              <a:t>COWORK’IN AIX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269046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707469"/>
          </a:xfrm>
        </p:spPr>
        <p:txBody>
          <a:bodyPr/>
          <a:lstStyle/>
          <a:p>
            <a:r>
              <a:rPr lang="fr-FR" sz="4000" dirty="0" smtClean="0">
                <a:solidFill>
                  <a:schemeClr val="accent4">
                    <a:lumMod val="50000"/>
                  </a:schemeClr>
                </a:solidFill>
              </a:rPr>
              <a:t>Phasage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Bibliographie : Fait</a:t>
            </a:r>
          </a:p>
          <a:p>
            <a:r>
              <a:rPr lang="fr-FR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Récoltes des données : Fait Objectif 1 et 2, </a:t>
            </a:r>
            <a:r>
              <a:rPr lang="fr-FR" dirty="0" smtClean="0">
                <a:solidFill>
                  <a:srgbClr val="660066"/>
                </a:solidFill>
              </a:rPr>
              <a:t>À faire Objectif 3</a:t>
            </a:r>
          </a:p>
          <a:p>
            <a:r>
              <a:rPr lang="fr-FR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Récupération des couches de données : Fait </a:t>
            </a:r>
            <a:r>
              <a:rPr lang="fr-FR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Objectif 1 et 2, </a:t>
            </a:r>
            <a:r>
              <a:rPr lang="fr-FR" dirty="0">
                <a:solidFill>
                  <a:srgbClr val="660066"/>
                </a:solidFill>
              </a:rPr>
              <a:t>À faire Objectif </a:t>
            </a:r>
            <a:r>
              <a:rPr lang="fr-FR" dirty="0" smtClean="0">
                <a:solidFill>
                  <a:srgbClr val="660066"/>
                </a:solidFill>
              </a:rPr>
              <a:t>3</a:t>
            </a:r>
            <a:endParaRPr lang="fr-FR" dirty="0" smtClean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r>
              <a:rPr lang="fr-FR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Création des cartes : Retoucher Objectif 1, </a:t>
            </a:r>
            <a:r>
              <a:rPr lang="fr-FR" dirty="0" smtClean="0">
                <a:solidFill>
                  <a:srgbClr val="660066"/>
                </a:solidFill>
              </a:rPr>
              <a:t>À faire Objectif 3</a:t>
            </a:r>
          </a:p>
          <a:p>
            <a:r>
              <a:rPr lang="fr-FR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Analyse des cartes : </a:t>
            </a:r>
            <a:r>
              <a:rPr lang="fr-FR" dirty="0">
                <a:solidFill>
                  <a:srgbClr val="660066"/>
                </a:solidFill>
              </a:rPr>
              <a:t>À faire</a:t>
            </a:r>
            <a:endParaRPr lang="fr-FR" dirty="0" smtClean="0">
              <a:solidFill>
                <a:schemeClr val="accent2">
                  <a:lumMod val="75000"/>
                  <a:lumOff val="25000"/>
                </a:schemeClr>
              </a:solidFill>
            </a:endParaRPr>
          </a:p>
          <a:p>
            <a:r>
              <a:rPr lang="fr-FR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Portfolio de l’ambiance urbaine : </a:t>
            </a:r>
            <a:r>
              <a:rPr lang="fr-FR" dirty="0">
                <a:solidFill>
                  <a:srgbClr val="660066"/>
                </a:solidFill>
              </a:rPr>
              <a:t>À faire</a:t>
            </a:r>
            <a:endParaRPr lang="fr-F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6</a:t>
            </a:r>
            <a:r>
              <a:rPr lang="fr-FR" sz="1200" dirty="0" smtClean="0"/>
              <a:t>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202448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Revue de la littérature scientifique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Articles trouvés : 53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Articles sélectionnés : 21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	Articles lus : 16</a:t>
            </a:r>
          </a:p>
          <a:p>
            <a:pPr marL="0" indent="0">
              <a:buNone/>
            </a:pPr>
            <a:endParaRPr lang="fr-FR" dirty="0">
              <a:solidFill>
                <a:srgbClr val="720808"/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Auteurs sur le sujet des CWS : </a:t>
            </a:r>
            <a:r>
              <a:rPr lang="fr-FR" sz="1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Alessandro </a:t>
            </a:r>
            <a:r>
              <a:rPr lang="fr-FR" sz="1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Gandini</a:t>
            </a:r>
            <a:r>
              <a:rPr lang="fr-FR" sz="1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, Bruno </a:t>
            </a:r>
            <a:r>
              <a:rPr lang="fr-FR" sz="1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Moriset</a:t>
            </a:r>
            <a:r>
              <a:rPr lang="fr-FR" sz="1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, Julie Fabbri, Louis </a:t>
            </a:r>
            <a:r>
              <a:rPr lang="fr-FR" sz="1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Salgueiro</a:t>
            </a:r>
            <a:r>
              <a:rPr lang="fr-FR" sz="1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, Flavie </a:t>
            </a:r>
            <a:r>
              <a:rPr lang="fr-FR" sz="1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Ferchaud</a:t>
            </a:r>
            <a:r>
              <a:rPr lang="fr-FR" sz="1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et Bernard Pecqueur</a:t>
            </a:r>
            <a:endParaRPr lang="fr-FR" sz="1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7</a:t>
            </a:r>
            <a:r>
              <a:rPr lang="fr-FR" sz="1200" dirty="0" smtClean="0"/>
              <a:t>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3445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3703" y="381000"/>
            <a:ext cx="4154757" cy="597150"/>
          </a:xfrm>
        </p:spPr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Données récoltées</a:t>
            </a:r>
            <a:endParaRPr lang="fr-FR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Losange 3"/>
          <p:cNvSpPr/>
          <p:nvPr/>
        </p:nvSpPr>
        <p:spPr>
          <a:xfrm>
            <a:off x="4802833" y="2781335"/>
            <a:ext cx="2248135" cy="2248285"/>
          </a:xfrm>
          <a:prstGeom prst="diamond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Losange 4"/>
          <p:cNvSpPr/>
          <p:nvPr/>
        </p:nvSpPr>
        <p:spPr>
          <a:xfrm>
            <a:off x="3480808" y="4037759"/>
            <a:ext cx="2234419" cy="2234567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Losange 5"/>
          <p:cNvSpPr/>
          <p:nvPr/>
        </p:nvSpPr>
        <p:spPr>
          <a:xfrm>
            <a:off x="3517303" y="1555009"/>
            <a:ext cx="2197924" cy="2198070"/>
          </a:xfrm>
          <a:prstGeom prst="diamond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Losange 6"/>
          <p:cNvSpPr/>
          <p:nvPr/>
        </p:nvSpPr>
        <p:spPr>
          <a:xfrm>
            <a:off x="2181562" y="2781335"/>
            <a:ext cx="2248135" cy="2248285"/>
          </a:xfrm>
          <a:prstGeom prst="diamond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14527" y="2381225"/>
            <a:ext cx="121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</a:rPr>
              <a:t>Prix</a:t>
            </a:r>
            <a:endParaRPr lang="fr-FR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13773" y="3650886"/>
            <a:ext cx="1336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</a:rPr>
              <a:t>Surface</a:t>
            </a:r>
            <a:endParaRPr lang="fr-FR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60358" y="4927425"/>
            <a:ext cx="148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4">
                    <a:lumMod val="50000"/>
                  </a:schemeClr>
                </a:solidFill>
              </a:rPr>
              <a:t>Capacité</a:t>
            </a:r>
            <a:endParaRPr lang="fr-FR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398762" y="3398536"/>
            <a:ext cx="1841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Ouverture sur le milieu urbain</a:t>
            </a:r>
            <a:endParaRPr lang="fr-FR" sz="20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1403429" y="912797"/>
            <a:ext cx="4154757" cy="47413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Les attributs</a:t>
            </a:r>
            <a:endParaRPr lang="fr-FR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8</a:t>
            </a:r>
            <a:r>
              <a:rPr lang="fr-FR" sz="1200" dirty="0" smtClean="0"/>
              <a:t>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295727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43703" y="380999"/>
            <a:ext cx="3171781" cy="1264661"/>
          </a:xfrm>
        </p:spPr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Données récoltées</a:t>
            </a:r>
            <a:endParaRPr lang="fr-FR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43703" y="1645660"/>
            <a:ext cx="3554592" cy="132171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Les espaces de </a:t>
            </a:r>
            <a:r>
              <a:rPr lang="fr-FR" sz="2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coworking</a:t>
            </a:r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en Région Centre-Val-de-Loire</a:t>
            </a:r>
            <a:endParaRPr lang="fr-FR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Image 7" descr="CWS_Centre_positionCW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94" y="229505"/>
            <a:ext cx="4877463" cy="638229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9</a:t>
            </a:r>
            <a:r>
              <a:rPr lang="fr-FR" sz="1200" dirty="0" smtClean="0"/>
              <a:t>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616376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43703" y="380999"/>
            <a:ext cx="3171781" cy="1264661"/>
          </a:xfrm>
        </p:spPr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Données récoltées</a:t>
            </a:r>
            <a:endParaRPr lang="fr-FR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43703" y="1645660"/>
            <a:ext cx="3554592" cy="132171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Les espaces de </a:t>
            </a:r>
            <a:r>
              <a:rPr lang="fr-FR" sz="2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coworking</a:t>
            </a:r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en Région Centre-Val-de-Loire</a:t>
            </a:r>
            <a:endParaRPr lang="fr-FR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Image 7" descr="CWS_Centre_positionCW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94" y="229505"/>
            <a:ext cx="4877463" cy="6382293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141964"/>
              </p:ext>
            </p:extLst>
          </p:nvPr>
        </p:nvGraphicFramePr>
        <p:xfrm>
          <a:off x="443703" y="1490166"/>
          <a:ext cx="8201752" cy="137146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050438"/>
                <a:gridCol w="2050438"/>
                <a:gridCol w="2050438"/>
                <a:gridCol w="2050438"/>
              </a:tblGrid>
              <a:tr h="68573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fermés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exclus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étudiés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total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</a:tr>
              <a:tr h="68573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17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</a:tr>
            </a:tbl>
          </a:graphicData>
        </a:graphic>
      </p:graphicFrame>
      <p:pic>
        <p:nvPicPr>
          <p:cNvPr id="2" name="Image 1" descr="Capture d’écran 2017-12-13 à 21.52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911" y="3645410"/>
            <a:ext cx="6638076" cy="109720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10/15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64881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43703" y="380999"/>
            <a:ext cx="3171781" cy="1264661"/>
          </a:xfrm>
        </p:spPr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Données récoltées</a:t>
            </a:r>
            <a:endParaRPr lang="fr-FR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43703" y="1645660"/>
            <a:ext cx="3554592" cy="132171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Les espaces de </a:t>
            </a:r>
            <a:r>
              <a:rPr lang="fr-FR" sz="2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coworking</a:t>
            </a:r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en Région Centre-Val-de-Loire</a:t>
            </a:r>
            <a:endParaRPr lang="fr-FR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Image 7" descr="CWS_Centre_positionCW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94" y="229505"/>
            <a:ext cx="4877463" cy="6382293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372749"/>
              </p:ext>
            </p:extLst>
          </p:nvPr>
        </p:nvGraphicFramePr>
        <p:xfrm>
          <a:off x="443703" y="1490166"/>
          <a:ext cx="8201752" cy="137146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050438"/>
                <a:gridCol w="2050438"/>
                <a:gridCol w="2050438"/>
                <a:gridCol w="2050438"/>
              </a:tblGrid>
              <a:tr h="68573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fermés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exclus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étudiés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total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</a:tr>
              <a:tr h="68573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17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</a:tr>
            </a:tbl>
          </a:graphicData>
        </a:graphic>
      </p:graphicFrame>
      <p:pic>
        <p:nvPicPr>
          <p:cNvPr id="7" name="Image 6" descr="Capture d’écran 2017-12-13 à 22.15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7553"/>
            <a:ext cx="9144000" cy="81489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11/15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569376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43703" y="380999"/>
            <a:ext cx="3171781" cy="1264661"/>
          </a:xfrm>
        </p:spPr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Données récoltées</a:t>
            </a:r>
            <a:endParaRPr lang="fr-FR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43703" y="1645660"/>
            <a:ext cx="3554592" cy="132171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Les espaces de </a:t>
            </a:r>
            <a:r>
              <a:rPr lang="fr-FR" sz="2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coworking</a:t>
            </a:r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en Région Centre-Val-de-Loire</a:t>
            </a:r>
            <a:endParaRPr lang="fr-FR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Image 7" descr="CWS_Centre_positionCW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94" y="229505"/>
            <a:ext cx="4877463" cy="6382293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003942"/>
              </p:ext>
            </p:extLst>
          </p:nvPr>
        </p:nvGraphicFramePr>
        <p:xfrm>
          <a:off x="443703" y="1490166"/>
          <a:ext cx="8201752" cy="137146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050438"/>
                <a:gridCol w="2050438"/>
                <a:gridCol w="2050438"/>
                <a:gridCol w="2050438"/>
              </a:tblGrid>
              <a:tr h="68573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fermés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exclus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étudiés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CWS total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</a:tr>
              <a:tr h="68573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6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17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25</a:t>
                      </a:r>
                      <a:endParaRPr lang="fr-FR" sz="2400" dirty="0"/>
                    </a:p>
                  </a:txBody>
                  <a:tcPr marL="123026" marR="123026" marT="61513" marB="61513"/>
                </a:tc>
              </a:tr>
            </a:tbl>
          </a:graphicData>
        </a:graphic>
      </p:graphicFrame>
      <p:pic>
        <p:nvPicPr>
          <p:cNvPr id="3" name="Image 2" descr="Capture d’écran 2017-12-13 à 22.01.3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90" y="3822280"/>
            <a:ext cx="6400800" cy="12446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12/15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607383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43703" y="380999"/>
            <a:ext cx="3171781" cy="1264661"/>
          </a:xfrm>
        </p:spPr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Données récoltées</a:t>
            </a:r>
            <a:endParaRPr lang="fr-FR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43703" y="1645661"/>
            <a:ext cx="3554592" cy="98480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Les espaces de </a:t>
            </a:r>
            <a:r>
              <a:rPr lang="fr-FR" sz="2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coworking</a:t>
            </a:r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à Orléans</a:t>
            </a:r>
            <a:endParaRPr lang="fr-FR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Image 5" descr="CWS_Orléan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07" y="264375"/>
            <a:ext cx="4778546" cy="6357141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13/15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726722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43703" y="380999"/>
            <a:ext cx="3171781" cy="1264661"/>
          </a:xfrm>
        </p:spPr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Données récoltées</a:t>
            </a:r>
            <a:endParaRPr lang="fr-FR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43703" y="1645661"/>
            <a:ext cx="3554592" cy="98480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Les espaces de </a:t>
            </a:r>
            <a:r>
              <a:rPr lang="fr-FR" sz="2800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coworking</a:t>
            </a:r>
            <a:r>
              <a:rPr lang="fr-FR" sz="28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à Tours</a:t>
            </a:r>
            <a:endParaRPr lang="fr-FR" sz="28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Image 1" descr="CWS_Tour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95" y="233242"/>
            <a:ext cx="4892024" cy="638827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14/15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38112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>
                <a:solidFill>
                  <a:schemeClr val="accent4">
                    <a:lumMod val="50000"/>
                  </a:schemeClr>
                </a:solidFill>
              </a:rPr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Dynamique d’implantation métropolitaine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Diffusion vers les moyennes villes et le milieu rural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Localisation en centre-ville</a:t>
            </a:r>
          </a:p>
          <a:p>
            <a:pPr marL="0" indent="0">
              <a:buNone/>
            </a:pPr>
            <a:r>
              <a:rPr lang="fr-FR" dirty="0" smtClean="0">
                <a:solidFill>
                  <a:srgbClr val="720808"/>
                </a:solidFill>
              </a:rPr>
              <a:t>2 buts distincts: </a:t>
            </a:r>
          </a:p>
          <a:p>
            <a:pPr lvl="2"/>
            <a:r>
              <a:rPr lang="fr-FR" dirty="0" smtClean="0">
                <a:solidFill>
                  <a:srgbClr val="720808"/>
                </a:solidFill>
              </a:rPr>
              <a:t>Attirer de </a:t>
            </a:r>
            <a:r>
              <a:rPr lang="fr-FR" dirty="0">
                <a:solidFill>
                  <a:srgbClr val="720808"/>
                </a:solidFill>
              </a:rPr>
              <a:t>nouveaux résidents, Offrir des activités innovantes</a:t>
            </a:r>
          </a:p>
          <a:p>
            <a:pPr lvl="2"/>
            <a:r>
              <a:rPr lang="fr-FR" dirty="0" smtClean="0">
                <a:solidFill>
                  <a:srgbClr val="720808"/>
                </a:solidFill>
              </a:rPr>
              <a:t>Redynamisation d’une zone, Création d’emplois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591636" y="6488668"/>
            <a:ext cx="617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15/15</a:t>
            </a:r>
            <a:endParaRPr lang="fr-FR" sz="1200" dirty="0"/>
          </a:p>
        </p:txBody>
      </p:sp>
      <p:pic>
        <p:nvPicPr>
          <p:cNvPr id="5" name="Image 4" descr="deskmag-coworking-3342-640x48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9" b="15570"/>
          <a:stretch/>
        </p:blipFill>
        <p:spPr>
          <a:xfrm>
            <a:off x="336927" y="4845411"/>
            <a:ext cx="2698294" cy="164325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94524" y="6423878"/>
            <a:ext cx="22917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err="1" smtClean="0">
                <a:solidFill>
                  <a:schemeClr val="bg1"/>
                </a:solidFill>
              </a:rPr>
              <a:t>Coworking</a:t>
            </a:r>
            <a:r>
              <a:rPr lang="fr-FR" sz="1000" dirty="0" smtClean="0">
                <a:solidFill>
                  <a:schemeClr val="bg1"/>
                </a:solidFill>
              </a:rPr>
              <a:t> Vaucluse</a:t>
            </a:r>
            <a:endParaRPr lang="fr-FR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16765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Encrier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Révolution.thmx</Template>
  <TotalTime>633</TotalTime>
  <Words>393</Words>
  <Application>Microsoft Macintosh PowerPoint</Application>
  <PresentationFormat>Présentation à l'écran (4:3)</PresentationFormat>
  <Paragraphs>115</Paragraphs>
  <Slides>15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Revolution</vt:lpstr>
      <vt:lpstr>Étude de la stratégie spatiale des espaces de coworking en Région Centre-Val-de-Loire </vt:lpstr>
      <vt:lpstr>Plan</vt:lpstr>
      <vt:lpstr>Introduction</vt:lpstr>
      <vt:lpstr>Problématique</vt:lpstr>
      <vt:lpstr>Méthodologie</vt:lpstr>
      <vt:lpstr>Phasage</vt:lpstr>
      <vt:lpstr>Revue de la littérature scientifique</vt:lpstr>
      <vt:lpstr>Données récoltées</vt:lpstr>
      <vt:lpstr>Données récoltées</vt:lpstr>
      <vt:lpstr>Données récoltées</vt:lpstr>
      <vt:lpstr>Données récoltées</vt:lpstr>
      <vt:lpstr>Données récoltées</vt:lpstr>
      <vt:lpstr>Données récoltées</vt:lpstr>
      <vt:lpstr>Données récoltées</vt:lpstr>
      <vt:lpstr>Conclusion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Étude de la stratégie spatiale des espaces de coworking en Région Centre-Val-de-Loire </dc:title>
  <dc:creator>Aurélie Coquel</dc:creator>
  <cp:lastModifiedBy>Aurélie Coquel</cp:lastModifiedBy>
  <cp:revision>40</cp:revision>
  <dcterms:created xsi:type="dcterms:W3CDTF">2017-12-18T21:24:51Z</dcterms:created>
  <dcterms:modified xsi:type="dcterms:W3CDTF">2018-01-20T04:32:13Z</dcterms:modified>
</cp:coreProperties>
</file>