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5" r:id="rId4"/>
    <p:sldId id="259" r:id="rId5"/>
    <p:sldId id="261" r:id="rId6"/>
    <p:sldId id="263" r:id="rId7"/>
    <p:sldId id="260" r:id="rId8"/>
    <p:sldId id="262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02FF"/>
    <a:srgbClr val="FD66FF"/>
    <a:srgbClr val="0F80FF"/>
    <a:srgbClr val="21FF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43"/>
    <p:restoredTop sz="94674"/>
  </p:normalViewPr>
  <p:slideViewPr>
    <p:cSldViewPr>
      <p:cViewPr>
        <p:scale>
          <a:sx n="101" d="100"/>
          <a:sy n="101" d="100"/>
        </p:scale>
        <p:origin x="134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DCBCF-881E-5D40-9C52-92C22A197458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5C862-21A6-AB46-9636-CFB36544A68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3925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5C862-21A6-AB46-9636-CFB36544A68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616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5C862-21A6-AB46-9636-CFB36544A68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513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00274-AFFA-452C-A942-F92159D5B8C5}" type="datetimeFigureOut">
              <a:rPr lang="fr-FR" smtClean="0"/>
              <a:t>18/01/2018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3EBDA-5050-4602-B350-E6006DE1A274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jpeg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.jpg"/><Relationship Id="rId5" Type="http://schemas.openxmlformats.org/officeDocument/2006/relationships/image" Target="../media/image2.jpg"/><Relationship Id="rId6" Type="http://schemas.openxmlformats.org/officeDocument/2006/relationships/image" Target="../media/image3.jp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.jpg"/><Relationship Id="rId5" Type="http://schemas.openxmlformats.org/officeDocument/2006/relationships/image" Target="../media/image2.jpg"/><Relationship Id="rId6" Type="http://schemas.openxmlformats.org/officeDocument/2006/relationships/image" Target="../media/image3.jp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6.jpe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7.png"/><Relationship Id="rId5" Type="http://schemas.openxmlformats.org/officeDocument/2006/relationships/image" Target="../media/image1.jpg"/><Relationship Id="rId6" Type="http://schemas.openxmlformats.org/officeDocument/2006/relationships/image" Target="../media/image3.jpg"/><Relationship Id="rId7" Type="http://schemas.openxmlformats.org/officeDocument/2006/relationships/image" Target="../media/image2.jpg"/><Relationship Id="rId8" Type="http://schemas.openxmlformats.org/officeDocument/2006/relationships/image" Target="../media/image4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0" y="1941678"/>
            <a:ext cx="9144000" cy="736271"/>
          </a:xfrm>
        </p:spPr>
        <p:txBody>
          <a:bodyPr>
            <a:noAutofit/>
          </a:bodyPr>
          <a:lstStyle/>
          <a:p>
            <a:r>
              <a:rPr lang="en-US" sz="3400" b="1" cap="small" dirty="0" smtClean="0"/>
              <a:t>Transport de </a:t>
            </a:r>
            <a:r>
              <a:rPr lang="fr-FR" sz="3400" b="1" cap="small" dirty="0" smtClean="0"/>
              <a:t>marchandises</a:t>
            </a:r>
            <a:r>
              <a:rPr lang="en-US" sz="3400" b="1" cap="small" dirty="0" smtClean="0"/>
              <a:t> au dernier </a:t>
            </a:r>
            <a:r>
              <a:rPr lang="fr-FR" sz="3400" b="1" cap="small" dirty="0" smtClean="0"/>
              <a:t>kilomètre</a:t>
            </a:r>
            <a:endParaRPr lang="fr-FR" sz="3400" b="1" cap="small" dirty="0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0" y="2663167"/>
            <a:ext cx="9144000" cy="432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spc="300" dirty="0" smtClean="0">
                <a:solidFill>
                  <a:schemeClr val="tx2"/>
                </a:solidFill>
              </a:rPr>
              <a:t>Quelle intégration au système de transport urbain ?</a:t>
            </a:r>
            <a:endParaRPr lang="fr-FR" sz="2000" spc="300" dirty="0">
              <a:solidFill>
                <a:schemeClr val="tx2"/>
              </a:solidFill>
            </a:endParaRPr>
          </a:p>
        </p:txBody>
      </p:sp>
      <p:grpSp>
        <p:nvGrpSpPr>
          <p:cNvPr id="6" name="Grouper 5"/>
          <p:cNvGrpSpPr/>
          <p:nvPr/>
        </p:nvGrpSpPr>
        <p:grpSpPr>
          <a:xfrm>
            <a:off x="336867" y="3816705"/>
            <a:ext cx="8464003" cy="2342734"/>
            <a:chOff x="317266" y="4069848"/>
            <a:chExt cx="8464003" cy="2342734"/>
          </a:xfrm>
        </p:grpSpPr>
        <p:pic>
          <p:nvPicPr>
            <p:cNvPr id="14" name="Picture 13" descr="icone_usin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66" y="4069848"/>
              <a:ext cx="1037595" cy="1037595"/>
            </a:xfrm>
            <a:prstGeom prst="rect">
              <a:avLst/>
            </a:prstGeom>
          </p:spPr>
        </p:pic>
        <p:pic>
          <p:nvPicPr>
            <p:cNvPr id="15" name="Picture 14" descr="icone_livreur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0352" y="4221088"/>
              <a:ext cx="1040917" cy="1040917"/>
            </a:xfrm>
            <a:prstGeom prst="rect">
              <a:avLst/>
            </a:prstGeom>
          </p:spPr>
        </p:pic>
        <p:cxnSp>
          <p:nvCxnSpPr>
            <p:cNvPr id="16" name="Straight Arrow Connector 15"/>
            <p:cNvCxnSpPr/>
            <p:nvPr/>
          </p:nvCxnSpPr>
          <p:spPr>
            <a:xfrm>
              <a:off x="1403648" y="4869160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3851920" y="4869160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 descr="icone_camion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4293096"/>
              <a:ext cx="1044000" cy="1044000"/>
            </a:xfrm>
            <a:prstGeom prst="rect">
              <a:avLst/>
            </a:prstGeom>
          </p:spPr>
        </p:pic>
        <p:cxnSp>
          <p:nvCxnSpPr>
            <p:cNvPr id="18" name="Straight Arrow Connector 17"/>
            <p:cNvCxnSpPr/>
            <p:nvPr/>
          </p:nvCxnSpPr>
          <p:spPr>
            <a:xfrm>
              <a:off x="6516216" y="4869160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" name="Picture 3" descr="icone_tra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5445224"/>
              <a:ext cx="1835696" cy="967358"/>
            </a:xfrm>
            <a:prstGeom prst="rect">
              <a:avLst/>
            </a:prstGeom>
          </p:spPr>
        </p:pic>
        <p:cxnSp>
          <p:nvCxnSpPr>
            <p:cNvPr id="19" name="Curved Connector 18"/>
            <p:cNvCxnSpPr>
              <a:endCxn id="4" idx="1"/>
            </p:cNvCxnSpPr>
            <p:nvPr/>
          </p:nvCxnSpPr>
          <p:spPr>
            <a:xfrm rot="16200000" flipH="1">
              <a:off x="3742696" y="4739559"/>
              <a:ext cx="666898" cy="1711789"/>
            </a:xfrm>
            <a:prstGeom prst="curvedConnector2">
              <a:avLst/>
            </a:prstGeom>
            <a:ln w="38100" cmpd="sng"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urved Connector 23"/>
            <p:cNvCxnSpPr>
              <a:stCxn id="4" idx="3"/>
              <a:endCxn id="15" idx="2"/>
            </p:cNvCxnSpPr>
            <p:nvPr/>
          </p:nvCxnSpPr>
          <p:spPr>
            <a:xfrm flipV="1">
              <a:off x="6767736" y="5262005"/>
              <a:ext cx="1493075" cy="666898"/>
            </a:xfrm>
            <a:prstGeom prst="curvedConnector2">
              <a:avLst/>
            </a:prstGeom>
            <a:ln w="38100" cmpd="sng"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7360" y="4069848"/>
              <a:ext cx="1042416" cy="1042416"/>
            </a:xfrm>
            <a:prstGeom prst="rect">
              <a:avLst/>
            </a:prstGeom>
          </p:spPr>
        </p:pic>
      </p:grpSp>
      <p:pic>
        <p:nvPicPr>
          <p:cNvPr id="25" name="Picture 2" descr="Résultat de recherche d'images pour &quot;polytech tours aménagement et environnement&quot;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504" y="116632"/>
            <a:ext cx="2664296" cy="831261"/>
          </a:xfrm>
          <a:prstGeom prst="rect">
            <a:avLst/>
          </a:prstGeom>
          <a:noFill/>
        </p:spPr>
      </p:pic>
      <p:grpSp>
        <p:nvGrpSpPr>
          <p:cNvPr id="26" name="Groupe 4"/>
          <p:cNvGrpSpPr/>
          <p:nvPr/>
        </p:nvGrpSpPr>
        <p:grpSpPr>
          <a:xfrm>
            <a:off x="-15521" y="129970"/>
            <a:ext cx="9159521" cy="1333328"/>
            <a:chOff x="-15521" y="115748"/>
            <a:chExt cx="9159521" cy="1834963"/>
          </a:xfrm>
        </p:grpSpPr>
        <p:sp>
          <p:nvSpPr>
            <p:cNvPr id="27" name="ZoneTexte 5"/>
            <p:cNvSpPr txBox="1"/>
            <p:nvPr/>
          </p:nvSpPr>
          <p:spPr>
            <a:xfrm>
              <a:off x="3509985" y="115748"/>
              <a:ext cx="3527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Projet de Fin d’Etudes S9</a:t>
              </a:r>
            </a:p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2017 – 2018</a:t>
              </a:r>
            </a:p>
          </p:txBody>
        </p:sp>
        <p:cxnSp>
          <p:nvCxnSpPr>
            <p:cNvPr id="28" name="Connecteur droit 27"/>
            <p:cNvCxnSpPr/>
            <p:nvPr/>
          </p:nvCxnSpPr>
          <p:spPr>
            <a:xfrm>
              <a:off x="0" y="1484784"/>
              <a:ext cx="9144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ZoneTexte 12"/>
            <p:cNvSpPr txBox="1"/>
            <p:nvPr/>
          </p:nvSpPr>
          <p:spPr>
            <a:xfrm>
              <a:off x="-15521" y="1484784"/>
              <a:ext cx="2950344" cy="465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Martin Claude </a:t>
              </a:r>
              <a:r>
                <a:rPr lang="mr-IN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–</a:t>
              </a:r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 Lucas </a:t>
              </a:r>
              <a:r>
                <a:rPr lang="fr-FR" sz="1600" dirty="0" err="1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Wermus</a:t>
              </a:r>
              <a:endParaRPr lang="fr-FR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30" name="Picture 4" descr="Résultat de recherche d'images pour &quot;univ tours&quot;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75570" y="136708"/>
            <a:ext cx="1152406" cy="8111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13113" y="1124743"/>
            <a:ext cx="9146408" cy="2797435"/>
          </a:xfrm>
          <a:prstGeom prst="rect">
            <a:avLst/>
          </a:prstGeom>
          <a:pattFill prst="wave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Rectangle à coins arrondis 19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Formulation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21" name="Rectangle à coins arrondis 20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Méthodologie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2" name="Rectangle à coins arrondis 21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Résultats</a:t>
            </a:r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23" name="Picture 2" descr="Résultat de recherche d'images pour &quot;polytech tours aménagement et environnement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664296" cy="831261"/>
          </a:xfrm>
          <a:prstGeom prst="rect">
            <a:avLst/>
          </a:prstGeom>
          <a:noFill/>
        </p:spPr>
      </p:pic>
      <p:grpSp>
        <p:nvGrpSpPr>
          <p:cNvPr id="24" name="Groupe 4"/>
          <p:cNvGrpSpPr/>
          <p:nvPr/>
        </p:nvGrpSpPr>
        <p:grpSpPr>
          <a:xfrm>
            <a:off x="-15521" y="129970"/>
            <a:ext cx="9159521" cy="1333328"/>
            <a:chOff x="-15521" y="115748"/>
            <a:chExt cx="9159521" cy="1834963"/>
          </a:xfrm>
        </p:grpSpPr>
        <p:sp>
          <p:nvSpPr>
            <p:cNvPr id="25" name="ZoneTexte 5"/>
            <p:cNvSpPr txBox="1"/>
            <p:nvPr/>
          </p:nvSpPr>
          <p:spPr>
            <a:xfrm>
              <a:off x="3509985" y="115748"/>
              <a:ext cx="3527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Projet de Fin d’Etudes S9</a:t>
              </a:r>
            </a:p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2017 – 2018</a:t>
              </a:r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0" y="1484784"/>
              <a:ext cx="9144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12"/>
            <p:cNvSpPr txBox="1"/>
            <p:nvPr/>
          </p:nvSpPr>
          <p:spPr>
            <a:xfrm>
              <a:off x="-15521" y="1484784"/>
              <a:ext cx="2950344" cy="465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Martin Claude </a:t>
              </a:r>
              <a:r>
                <a:rPr lang="mr-IN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–</a:t>
              </a:r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 Lucas </a:t>
              </a:r>
              <a:r>
                <a:rPr lang="fr-FR" sz="1600" dirty="0" err="1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Wermus</a:t>
              </a:r>
              <a:endParaRPr lang="fr-FR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28" name="Picture 4" descr="Résultat de recherche d'images pour &quot;univ tours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570" y="136708"/>
            <a:ext cx="1152406" cy="811185"/>
          </a:xfrm>
          <a:prstGeom prst="rect">
            <a:avLst/>
          </a:prstGeom>
          <a:noFill/>
        </p:spPr>
      </p:pic>
      <p:sp>
        <p:nvSpPr>
          <p:cNvPr id="36" name="Sous-titre 2"/>
          <p:cNvSpPr txBox="1">
            <a:spLocks/>
          </p:cNvSpPr>
          <p:nvPr/>
        </p:nvSpPr>
        <p:spPr>
          <a:xfrm>
            <a:off x="863588" y="1988810"/>
            <a:ext cx="7416824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400" b="1" dirty="0">
                <a:solidFill>
                  <a:schemeClr val="tx1"/>
                </a:solidFill>
              </a:rPr>
              <a:t>Enjeux : </a:t>
            </a:r>
          </a:p>
          <a:p>
            <a:pPr algn="just"/>
            <a:r>
              <a:rPr lang="fr-FR" sz="2400" dirty="0">
                <a:solidFill>
                  <a:schemeClr val="tx1"/>
                </a:solidFill>
              </a:rPr>
              <a:t>Réduction des émissions de CO2</a:t>
            </a:r>
          </a:p>
          <a:p>
            <a:pPr algn="just"/>
            <a:r>
              <a:rPr lang="fr-FR" sz="2400" dirty="0">
                <a:solidFill>
                  <a:schemeClr val="tx1"/>
                </a:solidFill>
              </a:rPr>
              <a:t>Réduction de la place des véhicules dans l’espace public</a:t>
            </a:r>
          </a:p>
        </p:txBody>
      </p:sp>
      <p:grpSp>
        <p:nvGrpSpPr>
          <p:cNvPr id="37" name="Grouper 36"/>
          <p:cNvGrpSpPr/>
          <p:nvPr/>
        </p:nvGrpSpPr>
        <p:grpSpPr>
          <a:xfrm>
            <a:off x="354315" y="4116200"/>
            <a:ext cx="8464003" cy="2342734"/>
            <a:chOff x="317266" y="4069848"/>
            <a:chExt cx="8464003" cy="2342734"/>
          </a:xfrm>
        </p:grpSpPr>
        <p:pic>
          <p:nvPicPr>
            <p:cNvPr id="38" name="Picture 13" descr="icone_usine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66" y="4069848"/>
              <a:ext cx="1037595" cy="1037595"/>
            </a:xfrm>
            <a:prstGeom prst="rect">
              <a:avLst/>
            </a:prstGeom>
          </p:spPr>
        </p:pic>
        <p:pic>
          <p:nvPicPr>
            <p:cNvPr id="39" name="Picture 14" descr="icone_livreur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0352" y="4221088"/>
              <a:ext cx="1040917" cy="1040917"/>
            </a:xfrm>
            <a:prstGeom prst="rect">
              <a:avLst/>
            </a:prstGeom>
          </p:spPr>
        </p:pic>
        <p:cxnSp>
          <p:nvCxnSpPr>
            <p:cNvPr id="40" name="Straight Arrow Connector 15"/>
            <p:cNvCxnSpPr/>
            <p:nvPr/>
          </p:nvCxnSpPr>
          <p:spPr>
            <a:xfrm>
              <a:off x="1403648" y="4869160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16"/>
            <p:cNvCxnSpPr/>
            <p:nvPr/>
          </p:nvCxnSpPr>
          <p:spPr>
            <a:xfrm>
              <a:off x="3851920" y="4869160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1" descr="icone_camion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4293096"/>
              <a:ext cx="1044000" cy="1044000"/>
            </a:xfrm>
            <a:prstGeom prst="rect">
              <a:avLst/>
            </a:prstGeom>
          </p:spPr>
        </p:pic>
        <p:cxnSp>
          <p:nvCxnSpPr>
            <p:cNvPr id="43" name="Straight Arrow Connector 17"/>
            <p:cNvCxnSpPr/>
            <p:nvPr/>
          </p:nvCxnSpPr>
          <p:spPr>
            <a:xfrm>
              <a:off x="6516216" y="4869160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3" descr="icone_tram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5445224"/>
              <a:ext cx="1835696" cy="967358"/>
            </a:xfrm>
            <a:prstGeom prst="rect">
              <a:avLst/>
            </a:prstGeom>
          </p:spPr>
        </p:pic>
        <p:cxnSp>
          <p:nvCxnSpPr>
            <p:cNvPr id="45" name="Curved Connector 18"/>
            <p:cNvCxnSpPr>
              <a:endCxn id="39" idx="1"/>
            </p:cNvCxnSpPr>
            <p:nvPr/>
          </p:nvCxnSpPr>
          <p:spPr>
            <a:xfrm rot="16200000" flipH="1">
              <a:off x="3742696" y="4739559"/>
              <a:ext cx="666898" cy="1711789"/>
            </a:xfrm>
            <a:prstGeom prst="curvedConnector2">
              <a:avLst/>
            </a:prstGeom>
            <a:ln w="38100" cmpd="sng"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urved Connector 23"/>
            <p:cNvCxnSpPr>
              <a:stCxn id="39" idx="3"/>
            </p:cNvCxnSpPr>
            <p:nvPr/>
          </p:nvCxnSpPr>
          <p:spPr>
            <a:xfrm flipV="1">
              <a:off x="6767736" y="5262005"/>
              <a:ext cx="1493075" cy="666898"/>
            </a:xfrm>
            <a:prstGeom prst="curvedConnector2">
              <a:avLst/>
            </a:prstGeom>
            <a:ln w="38100" cmpd="sng"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Image 4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7360" y="4069848"/>
              <a:ext cx="1042416" cy="104241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113" y="1124743"/>
            <a:ext cx="9146408" cy="2797435"/>
          </a:xfrm>
          <a:prstGeom prst="rect">
            <a:avLst/>
          </a:prstGeom>
          <a:pattFill prst="wave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Sous-titre 2"/>
          <p:cNvSpPr txBox="1">
            <a:spLocks/>
          </p:cNvSpPr>
          <p:nvPr/>
        </p:nvSpPr>
        <p:spPr>
          <a:xfrm>
            <a:off x="863588" y="1772816"/>
            <a:ext cx="7416824" cy="1831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400" b="1" dirty="0" smtClean="0">
                <a:solidFill>
                  <a:schemeClr val="tx1"/>
                </a:solidFill>
              </a:rPr>
              <a:t>Hypothèses :</a:t>
            </a:r>
          </a:p>
          <a:p>
            <a:pPr algn="just"/>
            <a:r>
              <a:rPr lang="fr-FR" sz="2400" dirty="0" smtClean="0">
                <a:solidFill>
                  <a:schemeClr val="tx1"/>
                </a:solidFill>
              </a:rPr>
              <a:t>Origines : 4 plateformes logistiques</a:t>
            </a:r>
          </a:p>
          <a:p>
            <a:pPr algn="just"/>
            <a:r>
              <a:rPr lang="fr-FR" sz="2400" dirty="0" smtClean="0">
                <a:solidFill>
                  <a:schemeClr val="tx1"/>
                </a:solidFill>
              </a:rPr>
              <a:t>Destinations : </a:t>
            </a:r>
            <a:r>
              <a:rPr lang="fr-FR" sz="2400" dirty="0" err="1" smtClean="0">
                <a:solidFill>
                  <a:schemeClr val="tx1"/>
                </a:solidFill>
              </a:rPr>
              <a:t>centroïdes</a:t>
            </a:r>
            <a:r>
              <a:rPr lang="fr-FR" sz="2400" dirty="0" smtClean="0">
                <a:solidFill>
                  <a:schemeClr val="tx1"/>
                </a:solidFill>
              </a:rPr>
              <a:t> des IRIS de Lyon Métropole</a:t>
            </a:r>
          </a:p>
          <a:p>
            <a:pPr algn="just"/>
            <a:r>
              <a:rPr lang="fr-FR" sz="2400" dirty="0" smtClean="0">
                <a:solidFill>
                  <a:schemeClr val="tx1"/>
                </a:solidFill>
              </a:rPr>
              <a:t>Étude basée sur des livraisons théoriques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0" name="Rectangle à coins arrondis 19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Formulation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21" name="Rectangle à coins arrondis 20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Méthodologie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2" name="Rectangle à coins arrondis 21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Résultats</a:t>
            </a:r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23" name="Picture 2" descr="Résultat de recherche d'images pour &quot;polytech tours aménagement et environnement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664296" cy="831261"/>
          </a:xfrm>
          <a:prstGeom prst="rect">
            <a:avLst/>
          </a:prstGeom>
          <a:noFill/>
        </p:spPr>
      </p:pic>
      <p:grpSp>
        <p:nvGrpSpPr>
          <p:cNvPr id="24" name="Groupe 4"/>
          <p:cNvGrpSpPr/>
          <p:nvPr/>
        </p:nvGrpSpPr>
        <p:grpSpPr>
          <a:xfrm>
            <a:off x="-15521" y="129970"/>
            <a:ext cx="9159521" cy="1333328"/>
            <a:chOff x="-15521" y="115748"/>
            <a:chExt cx="9159521" cy="1834963"/>
          </a:xfrm>
        </p:grpSpPr>
        <p:sp>
          <p:nvSpPr>
            <p:cNvPr id="25" name="ZoneTexte 5"/>
            <p:cNvSpPr txBox="1"/>
            <p:nvPr/>
          </p:nvSpPr>
          <p:spPr>
            <a:xfrm>
              <a:off x="3509985" y="115748"/>
              <a:ext cx="3527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Projet de Fin d’Etudes S9</a:t>
              </a:r>
            </a:p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2017 – 2018</a:t>
              </a:r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0" y="1484784"/>
              <a:ext cx="9144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12"/>
            <p:cNvSpPr txBox="1"/>
            <p:nvPr/>
          </p:nvSpPr>
          <p:spPr>
            <a:xfrm>
              <a:off x="-15521" y="1484784"/>
              <a:ext cx="2950344" cy="465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Martin Claude </a:t>
              </a:r>
              <a:r>
                <a:rPr lang="mr-IN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–</a:t>
              </a:r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 Lucas </a:t>
              </a:r>
              <a:r>
                <a:rPr lang="fr-FR" sz="1600" dirty="0" err="1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Wermus</a:t>
              </a:r>
              <a:endParaRPr lang="fr-FR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28" name="Picture 4" descr="Résultat de recherche d'images pour &quot;univ tours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570" y="136708"/>
            <a:ext cx="1152406" cy="811185"/>
          </a:xfrm>
          <a:prstGeom prst="rect">
            <a:avLst/>
          </a:prstGeom>
          <a:noFill/>
        </p:spPr>
      </p:pic>
      <p:grpSp>
        <p:nvGrpSpPr>
          <p:cNvPr id="36" name="Grouper 35"/>
          <p:cNvGrpSpPr/>
          <p:nvPr/>
        </p:nvGrpSpPr>
        <p:grpSpPr>
          <a:xfrm>
            <a:off x="354315" y="4116200"/>
            <a:ext cx="8464003" cy="2342734"/>
            <a:chOff x="317266" y="4069848"/>
            <a:chExt cx="8464003" cy="2342734"/>
          </a:xfrm>
        </p:grpSpPr>
        <p:pic>
          <p:nvPicPr>
            <p:cNvPr id="37" name="Picture 13" descr="icone_usine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66" y="4069848"/>
              <a:ext cx="1037595" cy="1037595"/>
            </a:xfrm>
            <a:prstGeom prst="rect">
              <a:avLst/>
            </a:prstGeom>
          </p:spPr>
        </p:pic>
        <p:pic>
          <p:nvPicPr>
            <p:cNvPr id="38" name="Picture 14" descr="icone_livreur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0352" y="4221088"/>
              <a:ext cx="1040917" cy="1040917"/>
            </a:xfrm>
            <a:prstGeom prst="rect">
              <a:avLst/>
            </a:prstGeom>
          </p:spPr>
        </p:pic>
        <p:cxnSp>
          <p:nvCxnSpPr>
            <p:cNvPr id="39" name="Straight Arrow Connector 15"/>
            <p:cNvCxnSpPr/>
            <p:nvPr/>
          </p:nvCxnSpPr>
          <p:spPr>
            <a:xfrm>
              <a:off x="1403648" y="4869160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16"/>
            <p:cNvCxnSpPr/>
            <p:nvPr/>
          </p:nvCxnSpPr>
          <p:spPr>
            <a:xfrm>
              <a:off x="3851920" y="4869160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1" descr="icone_camion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4293096"/>
              <a:ext cx="1044000" cy="1044000"/>
            </a:xfrm>
            <a:prstGeom prst="rect">
              <a:avLst/>
            </a:prstGeom>
          </p:spPr>
        </p:pic>
        <p:cxnSp>
          <p:nvCxnSpPr>
            <p:cNvPr id="42" name="Straight Arrow Connector 17"/>
            <p:cNvCxnSpPr/>
            <p:nvPr/>
          </p:nvCxnSpPr>
          <p:spPr>
            <a:xfrm>
              <a:off x="6516216" y="4869160"/>
              <a:ext cx="1056138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Picture 3" descr="icone_tram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2040" y="5445224"/>
              <a:ext cx="1835696" cy="967358"/>
            </a:xfrm>
            <a:prstGeom prst="rect">
              <a:avLst/>
            </a:prstGeom>
          </p:spPr>
        </p:pic>
        <p:cxnSp>
          <p:nvCxnSpPr>
            <p:cNvPr id="44" name="Curved Connector 18"/>
            <p:cNvCxnSpPr/>
            <p:nvPr/>
          </p:nvCxnSpPr>
          <p:spPr>
            <a:xfrm rot="16200000" flipH="1">
              <a:off x="3742696" y="4739559"/>
              <a:ext cx="666898" cy="1711789"/>
            </a:xfrm>
            <a:prstGeom prst="curvedConnector2">
              <a:avLst/>
            </a:prstGeom>
            <a:ln w="38100" cmpd="sng"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urved Connector 23"/>
            <p:cNvCxnSpPr/>
            <p:nvPr/>
          </p:nvCxnSpPr>
          <p:spPr>
            <a:xfrm flipV="1">
              <a:off x="6767736" y="5262005"/>
              <a:ext cx="1493075" cy="666898"/>
            </a:xfrm>
            <a:prstGeom prst="curvedConnector2">
              <a:avLst/>
            </a:prstGeom>
            <a:ln w="38100" cmpd="sng"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Image 4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7360" y="4069848"/>
              <a:ext cx="1042416" cy="1042416"/>
            </a:xfrm>
            <a:prstGeom prst="rect">
              <a:avLst/>
            </a:prstGeom>
          </p:spPr>
        </p:pic>
      </p:grpSp>
      <p:sp>
        <p:nvSpPr>
          <p:cNvPr id="3" name="ZoneTexte 2"/>
          <p:cNvSpPr txBox="1"/>
          <p:nvPr/>
        </p:nvSpPr>
        <p:spPr>
          <a:xfrm>
            <a:off x="5122296" y="6372036"/>
            <a:ext cx="1529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0 g/km CO</a:t>
            </a:r>
            <a:r>
              <a:rPr lang="fr-FR" b="1" baseline="-25000" dirty="0" smtClean="0"/>
              <a:t>2</a:t>
            </a:r>
            <a:endParaRPr lang="fr-FR" b="1" baseline="-25000" dirty="0"/>
          </a:p>
        </p:txBody>
      </p:sp>
      <p:sp>
        <p:nvSpPr>
          <p:cNvPr id="29" name="ZoneTexte 28"/>
          <p:cNvSpPr txBox="1"/>
          <p:nvPr/>
        </p:nvSpPr>
        <p:spPr>
          <a:xfrm>
            <a:off x="5014480" y="4178918"/>
            <a:ext cx="1529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smtClean="0"/>
              <a:t>600 </a:t>
            </a:r>
            <a:r>
              <a:rPr lang="fr-FR" b="1" dirty="0" smtClean="0"/>
              <a:t>g/km CO</a:t>
            </a:r>
            <a:r>
              <a:rPr lang="fr-FR" b="1" baseline="-25000" dirty="0" smtClean="0"/>
              <a:t>2</a:t>
            </a:r>
            <a:endParaRPr lang="fr-FR" b="1" baseline="-25000" dirty="0"/>
          </a:p>
        </p:txBody>
      </p:sp>
    </p:spTree>
    <p:extLst>
      <p:ext uri="{BB962C8B-B14F-4D97-AF65-F5344CB8AC3E}">
        <p14:creationId xmlns:p14="http://schemas.microsoft.com/office/powerpoint/2010/main" val="394529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ique-shém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11521"/>
            <a:ext cx="4838323" cy="42464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504" y="1665449"/>
            <a:ext cx="5796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</a:rPr>
              <a:t>Système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l</a:t>
            </a:r>
            <a:r>
              <a:rPr lang="en-US" sz="2800" b="1" dirty="0" err="1" smtClean="0">
                <a:solidFill>
                  <a:schemeClr val="tx2"/>
                </a:solidFill>
              </a:rPr>
              <a:t>ogique</a:t>
            </a:r>
            <a:r>
              <a:rPr lang="en-US" sz="2800" b="1" dirty="0" smtClean="0">
                <a:solidFill>
                  <a:schemeClr val="tx2"/>
                </a:solidFill>
              </a:rPr>
              <a:t> de la </a:t>
            </a:r>
            <a:r>
              <a:rPr lang="en-US" sz="2800" b="1" dirty="0" err="1" smtClean="0">
                <a:solidFill>
                  <a:schemeClr val="tx2"/>
                </a:solidFill>
              </a:rPr>
              <a:t>recherche</a:t>
            </a:r>
            <a:endParaRPr lang="en-US" sz="2800" b="1" dirty="0">
              <a:solidFill>
                <a:schemeClr val="tx2"/>
              </a:solidFill>
            </a:endParaRP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6156176" y="2132856"/>
            <a:ext cx="2613641" cy="4526839"/>
            <a:chOff x="6156176" y="2564904"/>
            <a:chExt cx="2325609" cy="4027966"/>
          </a:xfrm>
        </p:grpSpPr>
        <p:pic>
          <p:nvPicPr>
            <p:cNvPr id="5" name="Picture 4" descr="logique-variables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6176" y="2564904"/>
              <a:ext cx="2325609" cy="2021166"/>
            </a:xfrm>
            <a:prstGeom prst="rect">
              <a:avLst/>
            </a:prstGeom>
          </p:spPr>
        </p:pic>
        <p:pic>
          <p:nvPicPr>
            <p:cNvPr id="6" name="Picture 5" descr="logique-variables2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6176" y="4581128"/>
              <a:ext cx="2314766" cy="2011742"/>
            </a:xfrm>
            <a:prstGeom prst="rect">
              <a:avLst/>
            </a:prstGeom>
          </p:spPr>
        </p:pic>
      </p:grpSp>
      <p:sp>
        <p:nvSpPr>
          <p:cNvPr id="19" name="Rectangle à coins arrondis 18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Formulation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0" name="Rectangle à coins arrondis 19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Méthodologie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21" name="Rectangle à coins arrondis 20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Résultats</a:t>
            </a:r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22" name="Picture 2" descr="Résultat de recherche d'images pour &quot;polytech tours aménagement et environnement&quot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16632"/>
            <a:ext cx="2664296" cy="831261"/>
          </a:xfrm>
          <a:prstGeom prst="rect">
            <a:avLst/>
          </a:prstGeom>
          <a:noFill/>
        </p:spPr>
      </p:pic>
      <p:grpSp>
        <p:nvGrpSpPr>
          <p:cNvPr id="23" name="Groupe 4"/>
          <p:cNvGrpSpPr/>
          <p:nvPr/>
        </p:nvGrpSpPr>
        <p:grpSpPr>
          <a:xfrm>
            <a:off x="-15521" y="129970"/>
            <a:ext cx="9159521" cy="1333328"/>
            <a:chOff x="-15521" y="115748"/>
            <a:chExt cx="9159521" cy="1834963"/>
          </a:xfrm>
        </p:grpSpPr>
        <p:sp>
          <p:nvSpPr>
            <p:cNvPr id="24" name="ZoneTexte 5"/>
            <p:cNvSpPr txBox="1"/>
            <p:nvPr/>
          </p:nvSpPr>
          <p:spPr>
            <a:xfrm>
              <a:off x="3509985" y="115748"/>
              <a:ext cx="3527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Projet de Fin d’Etudes S9</a:t>
              </a:r>
            </a:p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2017 – 2018</a:t>
              </a:r>
            </a:p>
          </p:txBody>
        </p:sp>
        <p:cxnSp>
          <p:nvCxnSpPr>
            <p:cNvPr id="25" name="Connecteur droit 24"/>
            <p:cNvCxnSpPr/>
            <p:nvPr/>
          </p:nvCxnSpPr>
          <p:spPr>
            <a:xfrm>
              <a:off x="0" y="1484784"/>
              <a:ext cx="9144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ZoneTexte 12"/>
            <p:cNvSpPr txBox="1"/>
            <p:nvPr/>
          </p:nvSpPr>
          <p:spPr>
            <a:xfrm>
              <a:off x="-15521" y="1484784"/>
              <a:ext cx="2950344" cy="465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Martin Claude </a:t>
              </a:r>
              <a:r>
                <a:rPr lang="mr-IN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–</a:t>
              </a:r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 Lucas </a:t>
              </a:r>
              <a:r>
                <a:rPr lang="fr-FR" sz="1600" dirty="0" err="1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Wermus</a:t>
              </a:r>
              <a:endParaRPr lang="fr-FR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27" name="Picture 4" descr="Résultat de recherche d'images pour &quot;univ tours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5570" y="136708"/>
            <a:ext cx="1152406" cy="8111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34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79512" y="2420888"/>
            <a:ext cx="7488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000" b="1" dirty="0" err="1" smtClean="0">
                <a:cs typeface="Times New Roman"/>
              </a:rPr>
              <a:t>Protocole</a:t>
            </a:r>
            <a:r>
              <a:rPr lang="en-US" sz="2000" b="1" dirty="0" smtClean="0">
                <a:cs typeface="Times New Roman"/>
              </a:rPr>
              <a:t> de la “</a:t>
            </a:r>
            <a:r>
              <a:rPr lang="en-US" sz="2000" b="1" dirty="0" err="1" smtClean="0">
                <a:cs typeface="Times New Roman"/>
              </a:rPr>
              <a:t>tournée</a:t>
            </a:r>
            <a:r>
              <a:rPr lang="en-US" sz="2000" b="1" dirty="0" smtClean="0">
                <a:cs typeface="Times New Roman"/>
              </a:rPr>
              <a:t> de </a:t>
            </a:r>
            <a:r>
              <a:rPr lang="en-US" sz="2000" b="1" dirty="0" err="1" smtClean="0">
                <a:cs typeface="Times New Roman"/>
              </a:rPr>
              <a:t>véhicules</a:t>
            </a:r>
            <a:r>
              <a:rPr lang="en-US" sz="2000" b="1" dirty="0" smtClean="0">
                <a:cs typeface="Times New Roman"/>
              </a:rPr>
              <a:t>” : </a:t>
            </a:r>
            <a:r>
              <a:rPr lang="en-US" sz="2000" b="1" dirty="0" err="1" smtClean="0">
                <a:cs typeface="Times New Roman"/>
              </a:rPr>
              <a:t>scénarios</a:t>
            </a:r>
            <a:r>
              <a:rPr lang="en-US" sz="2000" b="1" dirty="0" smtClean="0">
                <a:cs typeface="Times New Roman"/>
              </a:rPr>
              <a:t> ‘de base’, ‘1’ et ‘2’</a:t>
            </a:r>
            <a:endParaRPr lang="en-US" sz="2000" b="1" dirty="0">
              <a:cs typeface="Times New Roman"/>
            </a:endParaRPr>
          </a:p>
          <a:p>
            <a:pPr marL="342900" indent="-342900">
              <a:lnSpc>
                <a:spcPct val="140000"/>
              </a:lnSpc>
              <a:buFont typeface="Wingdings" charset="2"/>
              <a:buChar char="§"/>
            </a:pPr>
            <a:r>
              <a:rPr lang="en-US" sz="2000" dirty="0" err="1" smtClean="0">
                <a:cs typeface="Times New Roman"/>
              </a:rPr>
              <a:t>Protocole</a:t>
            </a:r>
            <a:r>
              <a:rPr lang="en-US" sz="2000" dirty="0" smtClean="0">
                <a:cs typeface="Times New Roman"/>
              </a:rPr>
              <a:t> en </a:t>
            </a:r>
            <a:r>
              <a:rPr lang="en-US" sz="2000" dirty="0" err="1" smtClean="0">
                <a:cs typeface="Times New Roman"/>
              </a:rPr>
              <a:t>vigeur</a:t>
            </a:r>
            <a:endParaRPr lang="en-US" sz="2000" dirty="0" smtClean="0">
              <a:cs typeface="Times New Roman"/>
            </a:endParaRPr>
          </a:p>
          <a:p>
            <a:pPr marL="342900" indent="-342900">
              <a:lnSpc>
                <a:spcPct val="140000"/>
              </a:lnSpc>
              <a:buFont typeface="Wingdings" charset="2"/>
              <a:buChar char="§"/>
            </a:pPr>
            <a:r>
              <a:rPr lang="en-US" sz="2000" dirty="0" err="1" smtClean="0">
                <a:cs typeface="Times New Roman"/>
              </a:rPr>
              <a:t>Semble</a:t>
            </a:r>
            <a:r>
              <a:rPr lang="en-US" sz="2000" dirty="0" smtClean="0">
                <a:cs typeface="Times New Roman"/>
              </a:rPr>
              <a:t> difficile </a:t>
            </a:r>
            <a:r>
              <a:rPr lang="en-US" sz="2000" dirty="0" err="1" smtClean="0">
                <a:cs typeface="Times New Roman"/>
              </a:rPr>
              <a:t>à</a:t>
            </a:r>
            <a:r>
              <a:rPr lang="en-US" sz="2000" dirty="0" smtClean="0">
                <a:cs typeface="Times New Roman"/>
              </a:rPr>
              <a:t> </a:t>
            </a:r>
            <a:r>
              <a:rPr lang="en-US" sz="2000" dirty="0" err="1" smtClean="0">
                <a:cs typeface="Times New Roman"/>
              </a:rPr>
              <a:t>réaliser</a:t>
            </a:r>
            <a:r>
              <a:rPr lang="en-US" sz="2000" dirty="0" smtClean="0">
                <a:cs typeface="Times New Roman"/>
              </a:rPr>
              <a:t> avec </a:t>
            </a:r>
            <a:r>
              <a:rPr lang="en-US" sz="2000" dirty="0" err="1" smtClean="0">
                <a:cs typeface="Times New Roman"/>
              </a:rPr>
              <a:t>l’intégration</a:t>
            </a:r>
            <a:r>
              <a:rPr lang="en-US" sz="2000" dirty="0" smtClean="0">
                <a:cs typeface="Times New Roman"/>
              </a:rPr>
              <a:t> aux transports </a:t>
            </a:r>
            <a:r>
              <a:rPr lang="en-US" sz="2000" dirty="0" err="1" smtClean="0">
                <a:cs typeface="Times New Roman"/>
              </a:rPr>
              <a:t>urbains</a:t>
            </a:r>
            <a:endParaRPr lang="en-US" sz="2000" dirty="0">
              <a:cs typeface="Times New Roman"/>
            </a:endParaRPr>
          </a:p>
        </p:txBody>
      </p:sp>
      <p:sp>
        <p:nvSpPr>
          <p:cNvPr id="21" name="TextBox 3"/>
          <p:cNvSpPr txBox="1"/>
          <p:nvPr/>
        </p:nvSpPr>
        <p:spPr>
          <a:xfrm>
            <a:off x="107504" y="1825660"/>
            <a:ext cx="5796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2 </a:t>
            </a:r>
            <a:r>
              <a:rPr lang="en-US" sz="2800" b="1" dirty="0" err="1">
                <a:solidFill>
                  <a:schemeClr val="tx2"/>
                </a:solidFill>
              </a:rPr>
              <a:t>p</a:t>
            </a:r>
            <a:r>
              <a:rPr lang="en-US" sz="2800" b="1" dirty="0" err="1" smtClean="0">
                <a:solidFill>
                  <a:schemeClr val="tx2"/>
                </a:solidFill>
              </a:rPr>
              <a:t>rotocoles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>
                <a:solidFill>
                  <a:schemeClr val="tx2"/>
                </a:solidFill>
              </a:rPr>
              <a:t>de </a:t>
            </a:r>
            <a:r>
              <a:rPr lang="en-US" sz="2800" b="1" dirty="0" smtClean="0">
                <a:solidFill>
                  <a:schemeClr val="tx2"/>
                </a:solidFill>
              </a:rPr>
              <a:t>livraison </a:t>
            </a:r>
            <a:r>
              <a:rPr lang="en-US" sz="2800" b="1" dirty="0" err="1" smtClean="0">
                <a:solidFill>
                  <a:schemeClr val="tx2"/>
                </a:solidFill>
              </a:rPr>
              <a:t>différents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20" name="Rectangle à coins arrondis 19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Formulation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2" name="Rectangle à coins arrondis 21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Méthodologie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23" name="Rectangle à coins arrondis 22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Résultats</a:t>
            </a:r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24" name="Picture 2" descr="Résultat de recherche d'images pour &quot;polytech tours aménagement et environnement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664296" cy="831261"/>
          </a:xfrm>
          <a:prstGeom prst="rect">
            <a:avLst/>
          </a:prstGeom>
          <a:noFill/>
        </p:spPr>
      </p:pic>
      <p:grpSp>
        <p:nvGrpSpPr>
          <p:cNvPr id="25" name="Groupe 4"/>
          <p:cNvGrpSpPr/>
          <p:nvPr/>
        </p:nvGrpSpPr>
        <p:grpSpPr>
          <a:xfrm>
            <a:off x="-15521" y="129970"/>
            <a:ext cx="9159521" cy="1333328"/>
            <a:chOff x="-15521" y="115748"/>
            <a:chExt cx="9159521" cy="1834963"/>
          </a:xfrm>
        </p:grpSpPr>
        <p:sp>
          <p:nvSpPr>
            <p:cNvPr id="26" name="ZoneTexte 5"/>
            <p:cNvSpPr txBox="1"/>
            <p:nvPr/>
          </p:nvSpPr>
          <p:spPr>
            <a:xfrm>
              <a:off x="3509985" y="115748"/>
              <a:ext cx="3527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Projet de Fin d’Etudes S9</a:t>
              </a:r>
            </a:p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2017 – 2018</a:t>
              </a:r>
            </a:p>
          </p:txBody>
        </p:sp>
        <p:cxnSp>
          <p:nvCxnSpPr>
            <p:cNvPr id="27" name="Connecteur droit 26"/>
            <p:cNvCxnSpPr/>
            <p:nvPr/>
          </p:nvCxnSpPr>
          <p:spPr>
            <a:xfrm>
              <a:off x="0" y="1484784"/>
              <a:ext cx="9144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12"/>
            <p:cNvSpPr txBox="1"/>
            <p:nvPr/>
          </p:nvSpPr>
          <p:spPr>
            <a:xfrm>
              <a:off x="-15521" y="1484784"/>
              <a:ext cx="2950344" cy="465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Martin Claude </a:t>
              </a:r>
              <a:r>
                <a:rPr lang="mr-IN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–</a:t>
              </a:r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 Lucas </a:t>
              </a:r>
              <a:r>
                <a:rPr lang="fr-FR" sz="1600" dirty="0" err="1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Wermus</a:t>
              </a:r>
              <a:endParaRPr lang="fr-FR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29" name="Picture 4" descr="Résultat de recherche d'images pour &quot;univ tours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5570" y="136708"/>
            <a:ext cx="1152406" cy="811185"/>
          </a:xfrm>
          <a:prstGeom prst="rect">
            <a:avLst/>
          </a:prstGeom>
          <a:noFill/>
        </p:spPr>
      </p:pic>
      <p:pic>
        <p:nvPicPr>
          <p:cNvPr id="4" name="Picture 3" descr="Tournée_Rout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1534"/>
            <a:ext cx="3983995" cy="29879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005" y="3827291"/>
            <a:ext cx="3983995" cy="2987995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3866512" y="4365104"/>
            <a:ext cx="1476164" cy="2251107"/>
            <a:chOff x="3851920" y="4293096"/>
            <a:chExt cx="1512168" cy="2232248"/>
          </a:xfrm>
        </p:grpSpPr>
        <p:grpSp>
          <p:nvGrpSpPr>
            <p:cNvPr id="18" name="Group 17"/>
            <p:cNvGrpSpPr/>
            <p:nvPr/>
          </p:nvGrpSpPr>
          <p:grpSpPr>
            <a:xfrm>
              <a:off x="3923928" y="4759984"/>
              <a:ext cx="1440160" cy="1477328"/>
              <a:chOff x="3923928" y="4759984"/>
              <a:chExt cx="1440160" cy="1477328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139952" y="4759984"/>
                <a:ext cx="122413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dirty="0" smtClean="0"/>
                  <a:t> </a:t>
                </a:r>
              </a:p>
              <a:p>
                <a:r>
                  <a:rPr lang="en-US" sz="900" dirty="0" smtClean="0"/>
                  <a:t>Routes</a:t>
                </a:r>
              </a:p>
              <a:p>
                <a:endParaRPr lang="en-US" sz="900" dirty="0" smtClean="0"/>
              </a:p>
              <a:p>
                <a:r>
                  <a:rPr lang="en-US" sz="900" dirty="0" err="1" smtClean="0"/>
                  <a:t>Métro</a:t>
                </a:r>
                <a:endParaRPr lang="en-US" sz="900" dirty="0" smtClean="0"/>
              </a:p>
              <a:p>
                <a:endParaRPr lang="en-US" sz="900" dirty="0"/>
              </a:p>
              <a:p>
                <a:r>
                  <a:rPr lang="en-US" sz="900" dirty="0" err="1" smtClean="0"/>
                  <a:t>Itinéraire</a:t>
                </a:r>
                <a:endParaRPr lang="en-US" sz="900" dirty="0" smtClean="0"/>
              </a:p>
              <a:p>
                <a:endParaRPr lang="en-US" sz="900" dirty="0"/>
              </a:p>
              <a:p>
                <a:r>
                  <a:rPr lang="en-US" sz="900" dirty="0" err="1" smtClean="0"/>
                  <a:t>Plateforme</a:t>
                </a:r>
                <a:r>
                  <a:rPr lang="en-US" sz="900" dirty="0" smtClean="0"/>
                  <a:t> </a:t>
                </a:r>
                <a:r>
                  <a:rPr lang="en-US" sz="900" dirty="0" err="1" smtClean="0"/>
                  <a:t>logistique</a:t>
                </a:r>
                <a:endParaRPr lang="en-US" sz="900" dirty="0" smtClean="0"/>
              </a:p>
              <a:p>
                <a:endParaRPr lang="en-US" sz="900" dirty="0"/>
              </a:p>
              <a:p>
                <a:r>
                  <a:rPr lang="en-US" sz="900" dirty="0" smtClean="0"/>
                  <a:t>Destinations</a:t>
                </a:r>
                <a:endParaRPr lang="en-US" sz="900" dirty="0"/>
              </a:p>
            </p:txBody>
          </p:sp>
          <p:grpSp>
            <p:nvGrpSpPr>
              <p:cNvPr id="17" name="Group 16"/>
              <p:cNvGrpSpPr/>
              <p:nvPr/>
            </p:nvGrpSpPr>
            <p:grpSpPr>
              <a:xfrm>
                <a:off x="3923928" y="5013176"/>
                <a:ext cx="216032" cy="1152128"/>
                <a:chOff x="3923928" y="5013176"/>
                <a:chExt cx="216032" cy="1152128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3923929" y="5589240"/>
                  <a:ext cx="216031" cy="0"/>
                </a:xfrm>
                <a:prstGeom prst="line">
                  <a:avLst/>
                </a:prstGeom>
                <a:ln w="28575" cmpd="sng">
                  <a:solidFill>
                    <a:srgbClr val="0F8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/>
                <p:cNvCxnSpPr/>
                <p:nvPr/>
              </p:nvCxnSpPr>
              <p:spPr>
                <a:xfrm>
                  <a:off x="3923929" y="5013176"/>
                  <a:ext cx="216031" cy="0"/>
                </a:xfrm>
                <a:prstGeom prst="line">
                  <a:avLst/>
                </a:prstGeom>
                <a:ln w="12700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Oval 9"/>
                <p:cNvSpPr>
                  <a:spLocks noChangeAspect="1"/>
                </p:cNvSpPr>
                <p:nvPr/>
              </p:nvSpPr>
              <p:spPr>
                <a:xfrm>
                  <a:off x="4031952" y="5805264"/>
                  <a:ext cx="108000" cy="108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>
                  <a:spLocks noChangeAspect="1"/>
                </p:cNvSpPr>
                <p:nvPr/>
              </p:nvSpPr>
              <p:spPr>
                <a:xfrm>
                  <a:off x="4031936" y="6057304"/>
                  <a:ext cx="108000" cy="108000"/>
                </a:xfrm>
                <a:prstGeom prst="ellipse">
                  <a:avLst/>
                </a:prstGeom>
                <a:solidFill>
                  <a:srgbClr val="21FF06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3923928" y="5301208"/>
                  <a:ext cx="216031" cy="0"/>
                </a:xfrm>
                <a:prstGeom prst="line">
                  <a:avLst/>
                </a:prstGeom>
                <a:ln w="28575" cmpd="sng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6" name="Rectangle 15"/>
            <p:cNvSpPr/>
            <p:nvPr/>
          </p:nvSpPr>
          <p:spPr>
            <a:xfrm>
              <a:off x="3851920" y="4293096"/>
              <a:ext cx="1440160" cy="2232248"/>
            </a:xfrm>
            <a:prstGeom prst="rect">
              <a:avLst/>
            </a:prstGeom>
            <a:noFill/>
            <a:ln w="6350" cmpd="sng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851920" y="4365104"/>
              <a:ext cx="14401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 smtClean="0"/>
                <a:t>Légende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315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80" y="3501008"/>
            <a:ext cx="4455120" cy="3341340"/>
          </a:xfrm>
          <a:prstGeom prst="rect">
            <a:avLst/>
          </a:prstGeom>
          <a:ln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179512" y="3260231"/>
            <a:ext cx="30963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40000"/>
              </a:lnSpc>
              <a:buFont typeface="Wingdings" charset="2"/>
              <a:buChar char="§"/>
            </a:pPr>
            <a:r>
              <a:rPr lang="en-US" sz="2000" smtClean="0">
                <a:cs typeface="Times New Roman"/>
              </a:rPr>
              <a:t>Protocole</a:t>
            </a:r>
            <a:r>
              <a:rPr lang="en-US" sz="2000" dirty="0" smtClean="0">
                <a:cs typeface="Times New Roman"/>
              </a:rPr>
              <a:t> le plus probable et </a:t>
            </a:r>
            <a:r>
              <a:rPr lang="en-US" sz="2000" dirty="0" err="1" smtClean="0">
                <a:cs typeface="Times New Roman"/>
              </a:rPr>
              <a:t>réaliste</a:t>
            </a:r>
            <a:endParaRPr lang="en-US" sz="2000" dirty="0" smtClean="0">
              <a:cs typeface="Times New Roman"/>
            </a:endParaRPr>
          </a:p>
          <a:p>
            <a:pPr marL="342900" indent="-342900">
              <a:lnSpc>
                <a:spcPct val="140000"/>
              </a:lnSpc>
              <a:buFont typeface="Wingdings" charset="2"/>
              <a:buChar char="§"/>
            </a:pPr>
            <a:r>
              <a:rPr lang="en-US" sz="2000" dirty="0" err="1" smtClean="0">
                <a:cs typeface="Times New Roman"/>
              </a:rPr>
              <a:t>N’intègre</a:t>
            </a:r>
            <a:r>
              <a:rPr lang="en-US" sz="2000" dirty="0" smtClean="0">
                <a:cs typeface="Times New Roman"/>
              </a:rPr>
              <a:t> pas de </a:t>
            </a:r>
            <a:r>
              <a:rPr lang="en-US" sz="2000" dirty="0" err="1" smtClean="0">
                <a:cs typeface="Times New Roman"/>
              </a:rPr>
              <a:t>tournée</a:t>
            </a:r>
            <a:r>
              <a:rPr lang="en-US" sz="2000" dirty="0" smtClean="0">
                <a:cs typeface="Times New Roman"/>
              </a:rPr>
              <a:t> </a:t>
            </a:r>
            <a:r>
              <a:rPr lang="en-US" sz="2000" dirty="0" err="1" smtClean="0">
                <a:cs typeface="Times New Roman"/>
              </a:rPr>
              <a:t>véhicules</a:t>
            </a:r>
            <a:r>
              <a:rPr lang="en-US" sz="2000" dirty="0" smtClean="0">
                <a:cs typeface="Times New Roman"/>
              </a:rPr>
              <a:t> </a:t>
            </a:r>
            <a:r>
              <a:rPr lang="en-US" sz="2000" dirty="0" err="1" smtClean="0">
                <a:cs typeface="Times New Roman"/>
              </a:rPr>
              <a:t>ici</a:t>
            </a:r>
            <a:endParaRPr lang="en-US" sz="2000" dirty="0">
              <a:cs typeface="Times New Roman"/>
            </a:endParaRPr>
          </a:p>
          <a:p>
            <a:pPr marL="342900" indent="-342900">
              <a:lnSpc>
                <a:spcPct val="140000"/>
              </a:lnSpc>
              <a:buFont typeface="Wingdings" charset="2"/>
              <a:buChar char="§"/>
            </a:pPr>
            <a:r>
              <a:rPr lang="en-US" sz="2000" dirty="0" smtClean="0">
                <a:cs typeface="Times New Roman"/>
              </a:rPr>
              <a:t>2 </a:t>
            </a:r>
            <a:r>
              <a:rPr lang="en-US" sz="2000" dirty="0" err="1" smtClean="0">
                <a:cs typeface="Times New Roman"/>
              </a:rPr>
              <a:t>cas</a:t>
            </a:r>
            <a:r>
              <a:rPr lang="en-US" sz="2000" dirty="0" smtClean="0">
                <a:cs typeface="Times New Roman"/>
              </a:rPr>
              <a:t> </a:t>
            </a:r>
            <a:r>
              <a:rPr lang="en-US" sz="2000" dirty="0" err="1" smtClean="0">
                <a:cs typeface="Times New Roman"/>
              </a:rPr>
              <a:t>étudiés</a:t>
            </a:r>
            <a:endParaRPr lang="en-US" sz="2000" dirty="0">
              <a:cs typeface="Times New Roman"/>
            </a:endParaRPr>
          </a:p>
        </p:txBody>
      </p:sp>
      <p:sp>
        <p:nvSpPr>
          <p:cNvPr id="19" name="Rectangle à coins arrondis 18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Formulation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2" name="Rectangle à coins arrondis 21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Méthodologie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23" name="Rectangle à coins arrondis 22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Résultats</a:t>
            </a:r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24" name="Picture 2" descr="Résultat de recherche d'images pour &quot;polytech tours aménagement et environnement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664296" cy="831261"/>
          </a:xfrm>
          <a:prstGeom prst="rect">
            <a:avLst/>
          </a:prstGeom>
          <a:noFill/>
        </p:spPr>
      </p:pic>
      <p:grpSp>
        <p:nvGrpSpPr>
          <p:cNvPr id="25" name="Groupe 4"/>
          <p:cNvGrpSpPr/>
          <p:nvPr/>
        </p:nvGrpSpPr>
        <p:grpSpPr>
          <a:xfrm>
            <a:off x="-15521" y="129970"/>
            <a:ext cx="9159521" cy="1333328"/>
            <a:chOff x="-15521" y="115748"/>
            <a:chExt cx="9159521" cy="1834963"/>
          </a:xfrm>
        </p:grpSpPr>
        <p:sp>
          <p:nvSpPr>
            <p:cNvPr id="26" name="ZoneTexte 5"/>
            <p:cNvSpPr txBox="1"/>
            <p:nvPr/>
          </p:nvSpPr>
          <p:spPr>
            <a:xfrm>
              <a:off x="3509985" y="115748"/>
              <a:ext cx="3527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Projet de Fin d’Etudes S9</a:t>
              </a:r>
            </a:p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2017 – 2018</a:t>
              </a:r>
            </a:p>
          </p:txBody>
        </p:sp>
        <p:cxnSp>
          <p:nvCxnSpPr>
            <p:cNvPr id="27" name="Connecteur droit 26"/>
            <p:cNvCxnSpPr/>
            <p:nvPr/>
          </p:nvCxnSpPr>
          <p:spPr>
            <a:xfrm>
              <a:off x="0" y="1484784"/>
              <a:ext cx="9144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12"/>
            <p:cNvSpPr txBox="1"/>
            <p:nvPr/>
          </p:nvSpPr>
          <p:spPr>
            <a:xfrm>
              <a:off x="-15521" y="1484784"/>
              <a:ext cx="2950344" cy="465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Martin Claude </a:t>
              </a:r>
              <a:r>
                <a:rPr lang="mr-IN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–</a:t>
              </a:r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 Lucas </a:t>
              </a:r>
              <a:r>
                <a:rPr lang="fr-FR" sz="1600" dirty="0" err="1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Wermus</a:t>
              </a:r>
              <a:endParaRPr lang="fr-FR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29" name="Picture 4" descr="Résultat de recherche d'images pour &quot;univ tours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5570" y="136708"/>
            <a:ext cx="1152406" cy="811185"/>
          </a:xfrm>
          <a:prstGeom prst="rect">
            <a:avLst/>
          </a:prstGeom>
          <a:noFill/>
        </p:spPr>
      </p:pic>
      <p:grpSp>
        <p:nvGrpSpPr>
          <p:cNvPr id="6" name="Group 5"/>
          <p:cNvGrpSpPr/>
          <p:nvPr/>
        </p:nvGrpSpPr>
        <p:grpSpPr>
          <a:xfrm>
            <a:off x="3275856" y="4421530"/>
            <a:ext cx="1584176" cy="2232248"/>
            <a:chOff x="3131840" y="4437112"/>
            <a:chExt cx="1584176" cy="2232248"/>
          </a:xfrm>
        </p:grpSpPr>
        <p:sp>
          <p:nvSpPr>
            <p:cNvPr id="16" name="Rectangle 15"/>
            <p:cNvSpPr/>
            <p:nvPr/>
          </p:nvSpPr>
          <p:spPr>
            <a:xfrm>
              <a:off x="3131840" y="4437112"/>
              <a:ext cx="1512168" cy="2232248"/>
            </a:xfrm>
            <a:prstGeom prst="rect">
              <a:avLst/>
            </a:prstGeom>
            <a:noFill/>
            <a:ln w="6350" cmpd="sng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131840" y="4509120"/>
              <a:ext cx="151216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 smtClean="0"/>
                <a:t>Légende</a:t>
              </a:r>
              <a:endParaRPr lang="en-US" sz="1100" dirty="0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203848" y="4904000"/>
              <a:ext cx="1512168" cy="1477328"/>
              <a:chOff x="3203848" y="4904000"/>
              <a:chExt cx="1512168" cy="1477328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3419872" y="4904000"/>
                <a:ext cx="129614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dirty="0" smtClean="0"/>
                  <a:t> </a:t>
                </a:r>
              </a:p>
              <a:p>
                <a:r>
                  <a:rPr lang="en-US" sz="900" dirty="0" smtClean="0"/>
                  <a:t>Routes</a:t>
                </a:r>
              </a:p>
              <a:p>
                <a:endParaRPr lang="en-US" sz="900" dirty="0" smtClean="0"/>
              </a:p>
              <a:p>
                <a:r>
                  <a:rPr lang="en-US" sz="900" dirty="0" err="1" smtClean="0"/>
                  <a:t>Métro</a:t>
                </a:r>
                <a:endParaRPr lang="en-US" sz="900" dirty="0" smtClean="0"/>
              </a:p>
              <a:p>
                <a:endParaRPr lang="en-US" sz="900" dirty="0"/>
              </a:p>
              <a:p>
                <a:r>
                  <a:rPr lang="en-US" sz="900" dirty="0" smtClean="0"/>
                  <a:t>Tramway</a:t>
                </a:r>
              </a:p>
              <a:p>
                <a:endParaRPr lang="en-US" sz="900" dirty="0"/>
              </a:p>
              <a:p>
                <a:r>
                  <a:rPr lang="en-US" sz="900" dirty="0" smtClean="0"/>
                  <a:t>Points de </a:t>
                </a:r>
                <a:r>
                  <a:rPr lang="en-US" sz="900" dirty="0" err="1" smtClean="0"/>
                  <a:t>livraisons</a:t>
                </a:r>
                <a:endParaRPr lang="en-US" sz="900" dirty="0" smtClean="0"/>
              </a:p>
              <a:p>
                <a:endParaRPr lang="en-US" sz="900" dirty="0"/>
              </a:p>
              <a:p>
                <a:r>
                  <a:rPr lang="en-US" sz="900" dirty="0" smtClean="0"/>
                  <a:t>Stations </a:t>
                </a:r>
                <a:r>
                  <a:rPr lang="en-US" sz="900" dirty="0" err="1" smtClean="0"/>
                  <a:t>métro</a:t>
                </a:r>
                <a:r>
                  <a:rPr lang="en-US" sz="900" dirty="0" smtClean="0"/>
                  <a:t> </a:t>
                </a:r>
                <a:r>
                  <a:rPr lang="en-US" sz="900" dirty="0" err="1" smtClean="0"/>
                  <a:t>ou</a:t>
                </a:r>
                <a:r>
                  <a:rPr lang="en-US" sz="900" dirty="0" smtClean="0"/>
                  <a:t> tram</a:t>
                </a:r>
                <a:endParaRPr lang="en-US" sz="900" dirty="0"/>
              </a:p>
            </p:txBody>
          </p:sp>
          <p:grpSp>
            <p:nvGrpSpPr>
              <p:cNvPr id="4" name="Group 3"/>
              <p:cNvGrpSpPr/>
              <p:nvPr/>
            </p:nvGrpSpPr>
            <p:grpSpPr>
              <a:xfrm>
                <a:off x="3203848" y="5157192"/>
                <a:ext cx="216032" cy="1152128"/>
                <a:chOff x="3203848" y="5157192"/>
                <a:chExt cx="216032" cy="1152128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>
                  <a:off x="3203849" y="5733256"/>
                  <a:ext cx="216031" cy="0"/>
                </a:xfrm>
                <a:prstGeom prst="line">
                  <a:avLst/>
                </a:prstGeom>
                <a:ln w="28575" cmpd="sng">
                  <a:solidFill>
                    <a:srgbClr val="0000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>
                  <a:off x="3203849" y="5157192"/>
                  <a:ext cx="216031" cy="0"/>
                </a:xfrm>
                <a:prstGeom prst="line">
                  <a:avLst/>
                </a:prstGeom>
                <a:ln w="12700" cmpd="sng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Oval 32"/>
                <p:cNvSpPr>
                  <a:spLocks noChangeAspect="1"/>
                </p:cNvSpPr>
                <p:nvPr/>
              </p:nvSpPr>
              <p:spPr>
                <a:xfrm>
                  <a:off x="3311872" y="5949280"/>
                  <a:ext cx="108000" cy="1080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3203848" y="5445224"/>
                  <a:ext cx="216031" cy="0"/>
                </a:xfrm>
                <a:prstGeom prst="line">
                  <a:avLst/>
                </a:prstGeom>
                <a:ln w="28575" cmpd="sng">
                  <a:solidFill>
                    <a:srgbClr val="FF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" name="Isosceles Triangle 2"/>
                <p:cNvSpPr>
                  <a:spLocks noChangeAspect="1"/>
                </p:cNvSpPr>
                <p:nvPr/>
              </p:nvSpPr>
              <p:spPr>
                <a:xfrm>
                  <a:off x="3311856" y="6201304"/>
                  <a:ext cx="108016" cy="108016"/>
                </a:xfrm>
                <a:prstGeom prst="triangle">
                  <a:avLst/>
                </a:prstGeom>
                <a:solidFill>
                  <a:srgbClr val="FC02FF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34" name="TextBox 3"/>
          <p:cNvSpPr txBox="1"/>
          <p:nvPr/>
        </p:nvSpPr>
        <p:spPr>
          <a:xfrm>
            <a:off x="107504" y="1825660"/>
            <a:ext cx="5796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2 </a:t>
            </a:r>
            <a:r>
              <a:rPr lang="en-US" sz="2800" b="1" dirty="0" err="1">
                <a:solidFill>
                  <a:schemeClr val="tx2"/>
                </a:solidFill>
              </a:rPr>
              <a:t>p</a:t>
            </a:r>
            <a:r>
              <a:rPr lang="en-US" sz="2800" b="1" dirty="0" err="1" smtClean="0">
                <a:solidFill>
                  <a:schemeClr val="tx2"/>
                </a:solidFill>
              </a:rPr>
              <a:t>rotocoles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>
                <a:solidFill>
                  <a:schemeClr val="tx2"/>
                </a:solidFill>
              </a:rPr>
              <a:t>de </a:t>
            </a:r>
            <a:r>
              <a:rPr lang="en-US" sz="2800" b="1" dirty="0" smtClean="0">
                <a:solidFill>
                  <a:schemeClr val="tx2"/>
                </a:solidFill>
              </a:rPr>
              <a:t>livraison </a:t>
            </a:r>
            <a:r>
              <a:rPr lang="en-US" sz="2800" b="1" dirty="0" err="1" smtClean="0">
                <a:solidFill>
                  <a:schemeClr val="tx2"/>
                </a:solidFill>
              </a:rPr>
              <a:t>différents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79512" y="2860121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cs typeface="Times New Roman"/>
              </a:rPr>
              <a:t>Protocole</a:t>
            </a:r>
            <a:r>
              <a:rPr lang="en-US" sz="2000" b="1" dirty="0">
                <a:cs typeface="Times New Roman"/>
              </a:rPr>
              <a:t> de la “station la plus </a:t>
            </a:r>
            <a:r>
              <a:rPr lang="en-US" sz="2000" b="1" dirty="0" err="1">
                <a:cs typeface="Times New Roman"/>
              </a:rPr>
              <a:t>proche</a:t>
            </a:r>
            <a:r>
              <a:rPr lang="en-US" sz="2000" b="1" dirty="0">
                <a:cs typeface="Times New Roman"/>
              </a:rPr>
              <a:t>” : </a:t>
            </a:r>
            <a:r>
              <a:rPr lang="en-US" sz="2000" b="1" dirty="0" err="1">
                <a:cs typeface="Times New Roman"/>
              </a:rPr>
              <a:t>scénarios</a:t>
            </a:r>
            <a:r>
              <a:rPr lang="en-US" sz="2000" b="1" dirty="0">
                <a:cs typeface="Times New Roman"/>
              </a:rPr>
              <a:t> ‘3’ et ‘4</a:t>
            </a:r>
            <a:r>
              <a:rPr lang="en-US" sz="2000" b="1" dirty="0" smtClean="0">
                <a:cs typeface="Times New Roman"/>
              </a:rPr>
              <a:t>’</a:t>
            </a:r>
            <a:endParaRPr lang="en-US" sz="20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65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980" y="2949912"/>
            <a:ext cx="71173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US" sz="2000" dirty="0"/>
              <a:t>Diminution de 7% </a:t>
            </a:r>
            <a:r>
              <a:rPr lang="en-US" sz="2000" dirty="0" err="1"/>
              <a:t>à</a:t>
            </a:r>
            <a:r>
              <a:rPr lang="en-US" sz="2000" dirty="0"/>
              <a:t> 9% des </a:t>
            </a:r>
            <a:r>
              <a:rPr lang="en-US" sz="2000" dirty="0" err="1" smtClean="0"/>
              <a:t>émissions</a:t>
            </a:r>
            <a:endParaRPr lang="en-US" sz="2000" dirty="0" smtClean="0"/>
          </a:p>
          <a:p>
            <a:endParaRPr lang="en-US" sz="2000" dirty="0"/>
          </a:p>
          <a:p>
            <a:pPr marL="342900" indent="-342900">
              <a:buFont typeface="Wingdings" charset="2"/>
              <a:buChar char="§"/>
            </a:pPr>
            <a:r>
              <a:rPr lang="en-US" sz="2000" dirty="0" smtClean="0"/>
              <a:t>+25% </a:t>
            </a:r>
            <a:r>
              <a:rPr lang="en-US" sz="2000" dirty="0" err="1" smtClean="0"/>
              <a:t>à</a:t>
            </a:r>
            <a:r>
              <a:rPr lang="en-US" sz="2000" dirty="0" smtClean="0"/>
              <a:t> +60% </a:t>
            </a:r>
            <a:r>
              <a:rPr lang="en-US" sz="2000" dirty="0" err="1" smtClean="0"/>
              <a:t>d’allongement</a:t>
            </a:r>
            <a:r>
              <a:rPr lang="en-US" sz="2000" dirty="0" smtClean="0"/>
              <a:t> des distances </a:t>
            </a:r>
            <a:r>
              <a:rPr lang="en-US" sz="2000" dirty="0" err="1" smtClean="0"/>
              <a:t>parcourues</a:t>
            </a:r>
            <a:endParaRPr lang="en-US" sz="2000" dirty="0" smtClean="0"/>
          </a:p>
          <a:p>
            <a:pPr marL="342900" indent="-342900">
              <a:buFont typeface="Wingdings" charset="2"/>
              <a:buChar char="§"/>
            </a:pPr>
            <a:endParaRPr lang="en-US" sz="2000" dirty="0" smtClean="0"/>
          </a:p>
        </p:txBody>
      </p:sp>
      <p:sp>
        <p:nvSpPr>
          <p:cNvPr id="20" name="TextBox 3"/>
          <p:cNvSpPr txBox="1"/>
          <p:nvPr/>
        </p:nvSpPr>
        <p:spPr>
          <a:xfrm>
            <a:off x="323528" y="2276872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“</a:t>
            </a:r>
            <a:r>
              <a:rPr lang="en-US" sz="2400" b="1" i="1" dirty="0" err="1" smtClean="0"/>
              <a:t>Tournée</a:t>
            </a:r>
            <a:r>
              <a:rPr lang="en-US" sz="2400" b="1" i="1" dirty="0" smtClean="0"/>
              <a:t> de </a:t>
            </a:r>
            <a:r>
              <a:rPr lang="en-US" sz="2400" b="1" i="1" dirty="0" err="1" smtClean="0"/>
              <a:t>véhicules</a:t>
            </a:r>
            <a:r>
              <a:rPr lang="en-US" sz="2400" b="1" i="1" dirty="0" smtClean="0"/>
              <a:t>”</a:t>
            </a:r>
            <a:endParaRPr lang="en-US" sz="2400" b="1" i="1" dirty="0"/>
          </a:p>
        </p:txBody>
      </p:sp>
      <p:sp>
        <p:nvSpPr>
          <p:cNvPr id="19" name="Rectangle à coins arrondis 18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Formulation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1" name="Rectangle à coins arrondis 20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Méthodologie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2" name="Rectangle à coins arrondis 21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Résultats</a:t>
            </a:r>
            <a:endParaRPr lang="fr-FR" sz="1200" dirty="0">
              <a:solidFill>
                <a:schemeClr val="bg2"/>
              </a:solidFill>
            </a:endParaRPr>
          </a:p>
        </p:txBody>
      </p:sp>
      <p:pic>
        <p:nvPicPr>
          <p:cNvPr id="23" name="Picture 2" descr="Résultat de recherche d'images pour &quot;polytech tours aménagement et environnement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664296" cy="831261"/>
          </a:xfrm>
          <a:prstGeom prst="rect">
            <a:avLst/>
          </a:prstGeom>
          <a:noFill/>
        </p:spPr>
      </p:pic>
      <p:grpSp>
        <p:nvGrpSpPr>
          <p:cNvPr id="24" name="Groupe 4"/>
          <p:cNvGrpSpPr/>
          <p:nvPr/>
        </p:nvGrpSpPr>
        <p:grpSpPr>
          <a:xfrm>
            <a:off x="-15521" y="129970"/>
            <a:ext cx="9159521" cy="1333328"/>
            <a:chOff x="-15521" y="115748"/>
            <a:chExt cx="9159521" cy="1834963"/>
          </a:xfrm>
        </p:grpSpPr>
        <p:sp>
          <p:nvSpPr>
            <p:cNvPr id="25" name="ZoneTexte 5"/>
            <p:cNvSpPr txBox="1"/>
            <p:nvPr/>
          </p:nvSpPr>
          <p:spPr>
            <a:xfrm>
              <a:off x="3509985" y="115748"/>
              <a:ext cx="3527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Projet de Fin d’Etudes S9</a:t>
              </a:r>
            </a:p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2017 – 2018</a:t>
              </a:r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0" y="1484784"/>
              <a:ext cx="9144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12"/>
            <p:cNvSpPr txBox="1"/>
            <p:nvPr/>
          </p:nvSpPr>
          <p:spPr>
            <a:xfrm>
              <a:off x="-15521" y="1484784"/>
              <a:ext cx="2950344" cy="465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Martin Claude </a:t>
              </a:r>
              <a:r>
                <a:rPr lang="mr-IN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–</a:t>
              </a:r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 Lucas </a:t>
              </a:r>
              <a:r>
                <a:rPr lang="fr-FR" sz="1600" dirty="0" err="1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Wermus</a:t>
              </a:r>
              <a:endParaRPr lang="fr-FR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28" name="Picture 4" descr="Résultat de recherche d'images pour &quot;univ tours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570" y="136708"/>
            <a:ext cx="1152406" cy="811185"/>
          </a:xfrm>
          <a:prstGeom prst="rect">
            <a:avLst/>
          </a:prstGeom>
          <a:noFill/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411" y="4484726"/>
            <a:ext cx="6069177" cy="182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Formulation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1" name="Rectangle à coins arrondis 10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Méthodologie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2" name="Rectangle à coins arrondis 11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Résultats</a:t>
            </a:r>
            <a:endParaRPr lang="fr-FR" sz="1200" dirty="0">
              <a:solidFill>
                <a:schemeClr val="bg2"/>
              </a:solidFill>
            </a:endParaRPr>
          </a:p>
        </p:txBody>
      </p:sp>
      <p:pic>
        <p:nvPicPr>
          <p:cNvPr id="13" name="Picture 2" descr="Résultat de recherche d'images pour &quot;polytech tours aménagement et environnement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664296" cy="831261"/>
          </a:xfrm>
          <a:prstGeom prst="rect">
            <a:avLst/>
          </a:prstGeom>
          <a:noFill/>
        </p:spPr>
      </p:pic>
      <p:grpSp>
        <p:nvGrpSpPr>
          <p:cNvPr id="14" name="Groupe 4"/>
          <p:cNvGrpSpPr/>
          <p:nvPr/>
        </p:nvGrpSpPr>
        <p:grpSpPr>
          <a:xfrm>
            <a:off x="-15521" y="129970"/>
            <a:ext cx="9159521" cy="1333328"/>
            <a:chOff x="-15521" y="115748"/>
            <a:chExt cx="9159521" cy="1834963"/>
          </a:xfrm>
        </p:grpSpPr>
        <p:sp>
          <p:nvSpPr>
            <p:cNvPr id="15" name="ZoneTexte 5"/>
            <p:cNvSpPr txBox="1"/>
            <p:nvPr/>
          </p:nvSpPr>
          <p:spPr>
            <a:xfrm>
              <a:off x="3509985" y="115748"/>
              <a:ext cx="3527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Projet de Fin d’Etudes S9</a:t>
              </a:r>
            </a:p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2017 – 2018</a:t>
              </a:r>
            </a:p>
          </p:txBody>
        </p:sp>
        <p:cxnSp>
          <p:nvCxnSpPr>
            <p:cNvPr id="16" name="Connecteur droit 7"/>
            <p:cNvCxnSpPr/>
            <p:nvPr/>
          </p:nvCxnSpPr>
          <p:spPr>
            <a:xfrm>
              <a:off x="0" y="1484784"/>
              <a:ext cx="9144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ZoneTexte 12"/>
            <p:cNvSpPr txBox="1"/>
            <p:nvPr/>
          </p:nvSpPr>
          <p:spPr>
            <a:xfrm>
              <a:off x="-15521" y="1484784"/>
              <a:ext cx="2950344" cy="465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Martin Claude </a:t>
              </a:r>
              <a:r>
                <a:rPr lang="mr-IN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–</a:t>
              </a:r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 Lucas </a:t>
              </a:r>
              <a:r>
                <a:rPr lang="fr-FR" sz="1600" dirty="0" err="1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Wermus</a:t>
              </a:r>
              <a:endParaRPr lang="fr-FR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18" name="Picture 4" descr="Résultat de recherche d'images pour &quot;univ tours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570" y="136708"/>
            <a:ext cx="1152406" cy="81118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3528" y="2661861"/>
            <a:ext cx="36724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Cas</a:t>
            </a:r>
            <a:r>
              <a:rPr lang="en-US" sz="2000" dirty="0" smtClean="0"/>
              <a:t> </a:t>
            </a:r>
            <a:r>
              <a:rPr lang="en-US" sz="2000" u="sng" dirty="0" smtClean="0"/>
              <a:t>sans</a:t>
            </a:r>
            <a:r>
              <a:rPr lang="en-US" sz="2000" dirty="0" smtClean="0"/>
              <a:t> </a:t>
            </a:r>
            <a:r>
              <a:rPr lang="en-US" sz="2000" dirty="0" err="1" smtClean="0"/>
              <a:t>déplacements</a:t>
            </a:r>
            <a:r>
              <a:rPr lang="en-US" sz="2000" dirty="0" smtClean="0"/>
              <a:t> </a:t>
            </a:r>
            <a:r>
              <a:rPr lang="en-US" sz="2000" dirty="0" err="1" smtClean="0"/>
              <a:t>doux</a:t>
            </a:r>
            <a:r>
              <a:rPr lang="en-US" sz="2000" dirty="0" smtClean="0"/>
              <a:t> </a:t>
            </a:r>
            <a:r>
              <a:rPr lang="en-US" sz="2000" i="1" dirty="0" smtClean="0"/>
              <a:t>(</a:t>
            </a:r>
            <a:r>
              <a:rPr lang="en-US" sz="2000" i="1" dirty="0" err="1" smtClean="0"/>
              <a:t>scénario</a:t>
            </a:r>
            <a:r>
              <a:rPr lang="en-US" sz="2000" i="1" dirty="0" smtClean="0"/>
              <a:t> 3) </a:t>
            </a:r>
            <a:r>
              <a:rPr lang="en-US" sz="2000" dirty="0" smtClean="0"/>
              <a:t>: </a:t>
            </a:r>
          </a:p>
          <a:p>
            <a:pPr marL="800100" lvl="1" indent="-342900">
              <a:buFont typeface="Wingdings" charset="2"/>
              <a:buChar char="§"/>
            </a:pPr>
            <a:r>
              <a:rPr lang="en-US" sz="2000" dirty="0" err="1" smtClean="0"/>
              <a:t>Réduction</a:t>
            </a:r>
            <a:r>
              <a:rPr lang="en-US" sz="2000" dirty="0" smtClean="0"/>
              <a:t> </a:t>
            </a:r>
            <a:r>
              <a:rPr lang="en-US" sz="2000" dirty="0" err="1" smtClean="0"/>
              <a:t>d’environ</a:t>
            </a:r>
            <a:r>
              <a:rPr lang="en-US" sz="2000" dirty="0" smtClean="0"/>
              <a:t> 5% des </a:t>
            </a:r>
            <a:r>
              <a:rPr lang="en-US" sz="2000" dirty="0" err="1" smtClean="0"/>
              <a:t>émissions</a:t>
            </a:r>
            <a:endParaRPr lang="en-US" sz="2000" dirty="0"/>
          </a:p>
          <a:p>
            <a:pPr marL="342900" indent="-342900">
              <a:buFont typeface="Wingdings" charset="2"/>
              <a:buChar char="§"/>
            </a:pPr>
            <a:endParaRPr lang="en-US" sz="2000" dirty="0" smtClean="0"/>
          </a:p>
          <a:p>
            <a:r>
              <a:rPr lang="en-US" sz="2000" dirty="0" err="1" smtClean="0"/>
              <a:t>Cas</a:t>
            </a:r>
            <a:r>
              <a:rPr lang="en-US" sz="2000" dirty="0" smtClean="0"/>
              <a:t> </a:t>
            </a:r>
            <a:r>
              <a:rPr lang="en-US" sz="2000" u="sng" dirty="0" smtClean="0"/>
              <a:t>avec</a:t>
            </a:r>
            <a:r>
              <a:rPr lang="en-US" sz="2000" dirty="0" smtClean="0"/>
              <a:t> </a:t>
            </a:r>
            <a:r>
              <a:rPr lang="en-US" sz="2000" dirty="0" err="1" smtClean="0"/>
              <a:t>déplacements</a:t>
            </a:r>
            <a:r>
              <a:rPr lang="en-US" sz="2000" dirty="0" smtClean="0"/>
              <a:t> </a:t>
            </a:r>
            <a:r>
              <a:rPr lang="en-US" sz="2000" dirty="0" err="1" smtClean="0"/>
              <a:t>doux</a:t>
            </a:r>
            <a:r>
              <a:rPr lang="en-US" sz="2000" dirty="0" smtClean="0"/>
              <a:t> </a:t>
            </a:r>
            <a:r>
              <a:rPr lang="en-US" sz="2000" i="1" dirty="0" smtClean="0"/>
              <a:t>(</a:t>
            </a:r>
            <a:r>
              <a:rPr lang="en-US" sz="2000" i="1" dirty="0" err="1" smtClean="0"/>
              <a:t>scénario</a:t>
            </a:r>
            <a:r>
              <a:rPr lang="en-US" sz="2000" i="1" dirty="0" smtClean="0"/>
              <a:t> 4) </a:t>
            </a:r>
            <a:r>
              <a:rPr lang="en-US" sz="2000" dirty="0" smtClean="0"/>
              <a:t>: </a:t>
            </a:r>
            <a:endParaRPr lang="en-US" sz="2000" dirty="0"/>
          </a:p>
          <a:p>
            <a:pPr marL="800100" lvl="1" indent="-342900">
              <a:buFont typeface="Wingdings" charset="2"/>
              <a:buChar char="§"/>
            </a:pPr>
            <a:r>
              <a:rPr lang="en-US" sz="2000" dirty="0" err="1" smtClean="0"/>
              <a:t>Réduction</a:t>
            </a:r>
            <a:r>
              <a:rPr lang="en-US" sz="2000" dirty="0" smtClean="0"/>
              <a:t> </a:t>
            </a:r>
            <a:r>
              <a:rPr lang="en-US" sz="2000" dirty="0" err="1" smtClean="0"/>
              <a:t>d’environ</a:t>
            </a:r>
            <a:r>
              <a:rPr lang="en-US" sz="2000" dirty="0" smtClean="0"/>
              <a:t> 35% des </a:t>
            </a:r>
            <a:r>
              <a:rPr lang="en-US" sz="2000" dirty="0" err="1" smtClean="0"/>
              <a:t>émissions</a:t>
            </a:r>
            <a:endParaRPr lang="en-US" sz="2000" dirty="0"/>
          </a:p>
        </p:txBody>
      </p:sp>
      <p:sp>
        <p:nvSpPr>
          <p:cNvPr id="20" name="TextBox 3"/>
          <p:cNvSpPr txBox="1"/>
          <p:nvPr/>
        </p:nvSpPr>
        <p:spPr>
          <a:xfrm>
            <a:off x="323528" y="1919115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“Station la plus </a:t>
            </a:r>
            <a:r>
              <a:rPr lang="en-US" sz="2400" b="1" i="1" dirty="0" err="1" smtClean="0"/>
              <a:t>proche</a:t>
            </a:r>
            <a:r>
              <a:rPr lang="en-US" sz="2400" b="1" i="1" dirty="0" smtClean="0"/>
              <a:t>”</a:t>
            </a:r>
            <a:endParaRPr lang="en-US" sz="2400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5805264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+10% </a:t>
            </a:r>
            <a:r>
              <a:rPr lang="en-US" dirty="0" err="1" smtClean="0"/>
              <a:t>allongement</a:t>
            </a:r>
            <a:r>
              <a:rPr lang="en-US" dirty="0" smtClean="0"/>
              <a:t> des  distances </a:t>
            </a:r>
            <a:r>
              <a:rPr lang="en-US" dirty="0" err="1" smtClean="0"/>
              <a:t>totales</a:t>
            </a:r>
            <a:r>
              <a:rPr lang="en-US" dirty="0" smtClean="0"/>
              <a:t> </a:t>
            </a:r>
            <a:r>
              <a:rPr lang="en-US" dirty="0" err="1" smtClean="0"/>
              <a:t>parcourues</a:t>
            </a:r>
            <a:endParaRPr lang="en-US" dirty="0"/>
          </a:p>
        </p:txBody>
      </p:sp>
      <p:pic>
        <p:nvPicPr>
          <p:cNvPr id="3" name="Picture 2" descr="graphe_proche_camembe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149080"/>
            <a:ext cx="3267023" cy="242088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724" y="2271932"/>
            <a:ext cx="5019252" cy="169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4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Résultat de recherche d'images pour &quot;polytech tours aménagement et environnement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664296" cy="831261"/>
          </a:xfrm>
          <a:prstGeom prst="rect">
            <a:avLst/>
          </a:prstGeom>
          <a:noFill/>
        </p:spPr>
      </p:pic>
      <p:grpSp>
        <p:nvGrpSpPr>
          <p:cNvPr id="14" name="Groupe 4"/>
          <p:cNvGrpSpPr/>
          <p:nvPr/>
        </p:nvGrpSpPr>
        <p:grpSpPr>
          <a:xfrm>
            <a:off x="-15521" y="129970"/>
            <a:ext cx="9159521" cy="1333328"/>
            <a:chOff x="-15521" y="115748"/>
            <a:chExt cx="9159521" cy="1834963"/>
          </a:xfrm>
        </p:grpSpPr>
        <p:sp>
          <p:nvSpPr>
            <p:cNvPr id="15" name="ZoneTexte 5"/>
            <p:cNvSpPr txBox="1"/>
            <p:nvPr/>
          </p:nvSpPr>
          <p:spPr>
            <a:xfrm>
              <a:off x="3509985" y="115748"/>
              <a:ext cx="3527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Projet de Fin d’Etudes S9</a:t>
              </a:r>
            </a:p>
            <a:p>
              <a:pPr algn="ctr"/>
              <a:r>
                <a:rPr lang="fr-FR" sz="2400" b="1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2017 – 2018</a:t>
              </a:r>
            </a:p>
          </p:txBody>
        </p:sp>
        <p:cxnSp>
          <p:nvCxnSpPr>
            <p:cNvPr id="16" name="Connecteur droit 7"/>
            <p:cNvCxnSpPr/>
            <p:nvPr/>
          </p:nvCxnSpPr>
          <p:spPr>
            <a:xfrm>
              <a:off x="0" y="1484784"/>
              <a:ext cx="9144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ZoneTexte 12"/>
            <p:cNvSpPr txBox="1"/>
            <p:nvPr/>
          </p:nvSpPr>
          <p:spPr>
            <a:xfrm>
              <a:off x="-15521" y="1484784"/>
              <a:ext cx="2950344" cy="465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Martin Claude </a:t>
              </a:r>
              <a:r>
                <a:rPr lang="mr-IN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–</a:t>
              </a:r>
              <a:r>
                <a:rPr lang="fr-FR" sz="16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 Lucas </a:t>
              </a:r>
              <a:r>
                <a:rPr lang="fr-FR" sz="1600" dirty="0" err="1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 pitchFamily="34" charset="0"/>
                </a:rPr>
                <a:t>Wermus</a:t>
              </a:r>
              <a:endParaRPr lang="fr-FR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18" name="Picture 4" descr="Résultat de recherche d'images pour &quot;univ tours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570" y="136708"/>
            <a:ext cx="1152406" cy="811185"/>
          </a:xfrm>
          <a:prstGeom prst="rect">
            <a:avLst/>
          </a:prstGeom>
          <a:noFill/>
        </p:spPr>
      </p:pic>
      <p:pic>
        <p:nvPicPr>
          <p:cNvPr id="22" name="image2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3968" y="2276872"/>
            <a:ext cx="4710844" cy="1701953"/>
          </a:xfrm>
          <a:prstGeom prst="rect">
            <a:avLst/>
          </a:prstGeom>
          <a:ln/>
        </p:spPr>
      </p:pic>
      <p:sp>
        <p:nvSpPr>
          <p:cNvPr id="24" name="TextBox 3"/>
          <p:cNvSpPr txBox="1"/>
          <p:nvPr/>
        </p:nvSpPr>
        <p:spPr>
          <a:xfrm>
            <a:off x="107504" y="1596816"/>
            <a:ext cx="5796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Conclusion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25" name="Rectangle à coins arrondis 24"/>
          <p:cNvSpPr>
            <a:spLocks noChangeAspect="1"/>
          </p:cNvSpPr>
          <p:nvPr/>
        </p:nvSpPr>
        <p:spPr>
          <a:xfrm>
            <a:off x="582010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Formulation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6" name="Rectangle à coins arrondis 25"/>
          <p:cNvSpPr>
            <a:spLocks noChangeAspect="1"/>
          </p:cNvSpPr>
          <p:nvPr/>
        </p:nvSpPr>
        <p:spPr>
          <a:xfrm>
            <a:off x="6900226" y="1196517"/>
            <a:ext cx="1152000" cy="2978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Méthodologie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7" name="Rectangle à coins arrondis 26"/>
          <p:cNvSpPr>
            <a:spLocks noChangeAspect="1"/>
          </p:cNvSpPr>
          <p:nvPr/>
        </p:nvSpPr>
        <p:spPr>
          <a:xfrm>
            <a:off x="7980346" y="1196517"/>
            <a:ext cx="1152000" cy="29785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bg2"/>
                </a:solidFill>
              </a:rPr>
              <a:t>Résultats</a:t>
            </a:r>
            <a:endParaRPr lang="fr-FR" sz="1200" dirty="0">
              <a:solidFill>
                <a:schemeClr val="bg2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7504" y="2708920"/>
            <a:ext cx="594015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FR" dirty="0"/>
              <a:t>R</a:t>
            </a:r>
            <a:r>
              <a:rPr lang="fr-FR" dirty="0" smtClean="0"/>
              <a:t>evoir les protocoles de livraison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FR" dirty="0" smtClean="0"/>
              <a:t>Intégrer des modes de transport doux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FR" dirty="0" smtClean="0"/>
              <a:t>Installation de plateformes logistiques multimodales</a:t>
            </a:r>
            <a:endParaRPr lang="fr-FR" dirty="0"/>
          </a:p>
        </p:txBody>
      </p:sp>
      <p:grpSp>
        <p:nvGrpSpPr>
          <p:cNvPr id="11" name="Grouper 10"/>
          <p:cNvGrpSpPr/>
          <p:nvPr/>
        </p:nvGrpSpPr>
        <p:grpSpPr>
          <a:xfrm>
            <a:off x="67402" y="5229200"/>
            <a:ext cx="8955070" cy="1052736"/>
            <a:chOff x="67402" y="5229200"/>
            <a:chExt cx="8955070" cy="1052736"/>
          </a:xfrm>
        </p:grpSpPr>
        <p:pic>
          <p:nvPicPr>
            <p:cNvPr id="3" name="Picture 2" descr="icone_usine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02" y="5229200"/>
              <a:ext cx="836712" cy="836712"/>
            </a:xfrm>
            <a:prstGeom prst="rect">
              <a:avLst/>
            </a:prstGeom>
          </p:spPr>
        </p:pic>
        <p:pic>
          <p:nvPicPr>
            <p:cNvPr id="5" name="Picture 4" descr="icone_camion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5208" y="5517232"/>
              <a:ext cx="764704" cy="764704"/>
            </a:xfrm>
            <a:prstGeom prst="rect">
              <a:avLst/>
            </a:prstGeom>
          </p:spPr>
        </p:pic>
        <p:pic>
          <p:nvPicPr>
            <p:cNvPr id="6" name="Picture 5" descr="icone_livreur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6896" y="5399152"/>
              <a:ext cx="755576" cy="755576"/>
            </a:xfrm>
            <a:prstGeom prst="rect">
              <a:avLst/>
            </a:prstGeom>
          </p:spPr>
        </p:pic>
        <p:pic>
          <p:nvPicPr>
            <p:cNvPr id="7" name="Picture 6" descr="icone_tram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4562" y="5373216"/>
              <a:ext cx="1483027" cy="781512"/>
            </a:xfrm>
            <a:prstGeom prst="rect">
              <a:avLst/>
            </a:prstGeom>
          </p:spPr>
        </p:pic>
        <p:pic>
          <p:nvPicPr>
            <p:cNvPr id="8" name="Picture 7" descr="icone-tricycle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2239" y="5613499"/>
              <a:ext cx="827584" cy="452413"/>
            </a:xfrm>
            <a:prstGeom prst="rect">
              <a:avLst/>
            </a:prstGeom>
          </p:spPr>
        </p:pic>
        <p:cxnSp>
          <p:nvCxnSpPr>
            <p:cNvPr id="10" name="Straight Arrow Connector 9"/>
            <p:cNvCxnSpPr/>
            <p:nvPr/>
          </p:nvCxnSpPr>
          <p:spPr>
            <a:xfrm>
              <a:off x="854175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2358759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3851920" y="5895020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6063326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7668344" y="5877272"/>
              <a:ext cx="576064" cy="0"/>
            </a:xfrm>
            <a:prstGeom prst="straightConnector1">
              <a:avLst/>
            </a:prstGeom>
            <a:ln w="38100" cmpd="sng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3702" y="5315085"/>
              <a:ext cx="804672" cy="798576"/>
            </a:xfrm>
            <a:prstGeom prst="rect">
              <a:avLst/>
            </a:prstGeom>
          </p:spPr>
        </p:pic>
      </p:grpSp>
      <p:sp>
        <p:nvSpPr>
          <p:cNvPr id="28" name="ZoneTexte 27"/>
          <p:cNvSpPr txBox="1"/>
          <p:nvPr/>
        </p:nvSpPr>
        <p:spPr>
          <a:xfrm>
            <a:off x="2651601" y="6113661"/>
            <a:ext cx="1529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smtClean="0"/>
              <a:t>600 </a:t>
            </a:r>
            <a:r>
              <a:rPr lang="fr-FR" sz="1400" b="1" dirty="0" smtClean="0"/>
              <a:t>g/km CO</a:t>
            </a:r>
            <a:r>
              <a:rPr lang="fr-FR" sz="1400" b="1" baseline="-25000" dirty="0" smtClean="0"/>
              <a:t>2</a:t>
            </a:r>
            <a:endParaRPr lang="fr-FR" sz="1400" b="1" baseline="-25000" dirty="0"/>
          </a:p>
        </p:txBody>
      </p:sp>
      <p:sp>
        <p:nvSpPr>
          <p:cNvPr id="29" name="ZoneTexte 28"/>
          <p:cNvSpPr txBox="1"/>
          <p:nvPr/>
        </p:nvSpPr>
        <p:spPr>
          <a:xfrm>
            <a:off x="4486985" y="6111865"/>
            <a:ext cx="1529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0 g/km CO</a:t>
            </a:r>
            <a:r>
              <a:rPr lang="fr-FR" sz="1400" b="1" baseline="-25000" dirty="0" smtClean="0"/>
              <a:t>2</a:t>
            </a:r>
            <a:endParaRPr lang="fr-FR" sz="1400" b="1" baseline="-25000" dirty="0"/>
          </a:p>
        </p:txBody>
      </p:sp>
      <p:sp>
        <p:nvSpPr>
          <p:cNvPr id="30" name="ZoneTexte 29"/>
          <p:cNvSpPr txBox="1"/>
          <p:nvPr/>
        </p:nvSpPr>
        <p:spPr>
          <a:xfrm>
            <a:off x="6381390" y="6113660"/>
            <a:ext cx="1529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smtClean="0"/>
              <a:t>0 </a:t>
            </a:r>
            <a:r>
              <a:rPr lang="fr-FR" sz="1400" b="1" dirty="0" smtClean="0"/>
              <a:t>g/km CO</a:t>
            </a:r>
            <a:r>
              <a:rPr lang="fr-FR" sz="1400" b="1" baseline="-25000" dirty="0" smtClean="0"/>
              <a:t>2</a:t>
            </a:r>
            <a:endParaRPr lang="fr-FR" sz="1400" b="1" baseline="-25000" dirty="0"/>
          </a:p>
        </p:txBody>
      </p:sp>
    </p:spTree>
    <p:extLst>
      <p:ext uri="{BB962C8B-B14F-4D97-AF65-F5344CB8AC3E}">
        <p14:creationId xmlns:p14="http://schemas.microsoft.com/office/powerpoint/2010/main" val="29686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396</Words>
  <Application>Microsoft Macintosh PowerPoint</Application>
  <PresentationFormat>Présentation à l'écran (4:3)</PresentationFormat>
  <Paragraphs>114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Calibri</vt:lpstr>
      <vt:lpstr>Mangal</vt:lpstr>
      <vt:lpstr>Times New Roman</vt:lpstr>
      <vt:lpstr>Wingdings</vt:lpstr>
      <vt:lpstr>Arial</vt:lpstr>
      <vt:lpstr>Thème Office</vt:lpstr>
      <vt:lpstr>Transport de marchandises au dernier kilomètre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CHASSAING Etienne</dc:creator>
  <cp:lastModifiedBy>Utilisateur de Microsoft Office</cp:lastModifiedBy>
  <cp:revision>115</cp:revision>
  <dcterms:created xsi:type="dcterms:W3CDTF">2017-12-12T14:20:06Z</dcterms:created>
  <dcterms:modified xsi:type="dcterms:W3CDTF">2018-01-18T20:55:16Z</dcterms:modified>
</cp:coreProperties>
</file>