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2"/>
  </p:sldMasterIdLst>
  <p:notesMasterIdLst>
    <p:notesMasterId r:id="rId13"/>
  </p:notesMasterIdLst>
  <p:sldIdLst>
    <p:sldId id="267" r:id="rId3"/>
    <p:sldId id="256" r:id="rId4"/>
    <p:sldId id="257" r:id="rId5"/>
    <p:sldId id="265" r:id="rId6"/>
    <p:sldId id="259" r:id="rId7"/>
    <p:sldId id="260" r:id="rId8"/>
    <p:sldId id="266" r:id="rId9"/>
    <p:sldId id="261" r:id="rId10"/>
    <p:sldId id="262" r:id="rId11"/>
    <p:sldId id="263"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récapitulative" id="{7940F919-8903-46AC-9594-359454B63034}">
          <p14:sldIdLst>
            <p14:sldId id="267"/>
          </p14:sldIdLst>
        </p14:section>
        <p14:section name="Section 1" id="{34E03BED-970C-4F40-90DD-EA6A7DC46110}">
          <p14:sldIdLst>
            <p14:sldId id="256"/>
          </p14:sldIdLst>
        </p14:section>
        <p14:section name="Section 2" id="{878F8328-0A73-4008-9DD3-F32BF354B76F}">
          <p14:sldIdLst>
            <p14:sldId id="257"/>
          </p14:sldIdLst>
        </p14:section>
        <p14:section name="Section 3" id="{7CEBFECB-1571-4DE9-9A97-A8AC25C1A582}">
          <p14:sldIdLst>
            <p14:sldId id="265"/>
          </p14:sldIdLst>
        </p14:section>
        <p14:section name="Section 3" id="{A799EB3B-FCDB-484C-B9BA-0EDF7D14B0EE}">
          <p14:sldIdLst>
            <p14:sldId id="259"/>
          </p14:sldIdLst>
        </p14:section>
        <p14:section name="Section 4" id="{FCDFA4CF-910C-493C-97BC-476E58D45406}">
          <p14:sldIdLst>
            <p14:sldId id="260"/>
          </p14:sldIdLst>
        </p14:section>
        <p14:section name="Section 6" id="{02344D21-91CC-4E7D-9A45-54B414D6B8F8}">
          <p14:sldIdLst>
            <p14:sldId id="266"/>
          </p14:sldIdLst>
        </p14:section>
        <p14:section name="Section 5" id="{D6C68752-A4F6-4FBA-8770-2F7FC3322151}">
          <p14:sldIdLst>
            <p14:sldId id="261"/>
          </p14:sldIdLst>
        </p14:section>
        <p14:section name="Section 6" id="{625FBEB7-6168-4D70-A52F-FDDAB2F99119}">
          <p14:sldIdLst>
            <p14:sldId id="262"/>
          </p14:sldIdLst>
        </p14:section>
        <p14:section name="Section 7" id="{0772D0B7-FA7B-4117-AB99-4319D4F19D88}">
          <p14:sldIdLst>
            <p14:sldId id="263"/>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89011" autoAdjust="0"/>
  </p:normalViewPr>
  <p:slideViewPr>
    <p:cSldViewPr>
      <p:cViewPr varScale="1">
        <p:scale>
          <a:sx n="64" d="100"/>
          <a:sy n="64" d="100"/>
        </p:scale>
        <p:origin x="1590"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microsoft.com/office/2015/10/relationships/revisionInfo" Target="revisionInfo.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8F7045-144C-4698-BE4E-30C4A1BE159E}" type="doc">
      <dgm:prSet loTypeId="urn:microsoft.com/office/officeart/2005/8/layout/chevron1" loCatId="process" qsTypeId="urn:microsoft.com/office/officeart/2005/8/quickstyle/simple4" qsCatId="simple" csTypeId="urn:microsoft.com/office/officeart/2005/8/colors/colorful4" csCatId="colorful" phldr="1"/>
      <dgm:spPr/>
    </dgm:pt>
    <dgm:pt modelId="{89A6F34C-1400-4F1D-8B69-565390ED0E7C}">
      <dgm:prSet phldrT="[Texte]" custT="1"/>
      <dgm:spPr/>
      <dgm:t>
        <a:bodyPr/>
        <a:lstStyle/>
        <a:p>
          <a:r>
            <a:rPr lang="fr-FR" sz="1300" dirty="0"/>
            <a:t>Appropriation du sujet</a:t>
          </a:r>
        </a:p>
      </dgm:t>
    </dgm:pt>
    <dgm:pt modelId="{660C826E-BC10-4023-96AD-9C8A00888C22}" type="parTrans" cxnId="{8CFACCE2-3529-487F-B7BD-A1885DD8D2B6}">
      <dgm:prSet/>
      <dgm:spPr/>
      <dgm:t>
        <a:bodyPr/>
        <a:lstStyle/>
        <a:p>
          <a:endParaRPr lang="fr-FR"/>
        </a:p>
      </dgm:t>
    </dgm:pt>
    <dgm:pt modelId="{AC1B0C73-208B-463F-A210-15BF73C1D6BE}" type="sibTrans" cxnId="{8CFACCE2-3529-487F-B7BD-A1885DD8D2B6}">
      <dgm:prSet/>
      <dgm:spPr/>
      <dgm:t>
        <a:bodyPr/>
        <a:lstStyle/>
        <a:p>
          <a:endParaRPr lang="fr-FR"/>
        </a:p>
      </dgm:t>
    </dgm:pt>
    <dgm:pt modelId="{B986FAD0-F04D-4C8C-9215-9E03B44213D4}">
      <dgm:prSet phldrT="[Texte]" custT="1"/>
      <dgm:spPr/>
      <dgm:t>
        <a:bodyPr/>
        <a:lstStyle/>
        <a:p>
          <a:r>
            <a:rPr lang="fr-FR" sz="1300" dirty="0"/>
            <a:t>Entretien avec tuteur</a:t>
          </a:r>
        </a:p>
      </dgm:t>
    </dgm:pt>
    <dgm:pt modelId="{7F0B8301-93CD-465A-9548-F41289DE466D}" type="parTrans" cxnId="{389215BE-17CB-4668-BDB5-8D9DF728CD5C}">
      <dgm:prSet/>
      <dgm:spPr/>
      <dgm:t>
        <a:bodyPr/>
        <a:lstStyle/>
        <a:p>
          <a:endParaRPr lang="fr-FR"/>
        </a:p>
      </dgm:t>
    </dgm:pt>
    <dgm:pt modelId="{8E40B3DB-EE4B-4DD1-AA2A-C1F0BB13476C}" type="sibTrans" cxnId="{389215BE-17CB-4668-BDB5-8D9DF728CD5C}">
      <dgm:prSet/>
      <dgm:spPr/>
      <dgm:t>
        <a:bodyPr/>
        <a:lstStyle/>
        <a:p>
          <a:endParaRPr lang="fr-FR"/>
        </a:p>
      </dgm:t>
    </dgm:pt>
    <dgm:pt modelId="{147FCBEF-1DD6-4467-ADC8-0AB6F2944463}">
      <dgm:prSet phldrT="[Texte]" custT="1"/>
      <dgm:spPr/>
      <dgm:t>
        <a:bodyPr/>
        <a:lstStyle/>
        <a:p>
          <a:r>
            <a:rPr lang="fr-FR" sz="1300" dirty="0"/>
            <a:t>État de l’art </a:t>
          </a:r>
        </a:p>
      </dgm:t>
    </dgm:pt>
    <dgm:pt modelId="{E229208C-4908-4137-BF6C-38353763EE79}" type="parTrans" cxnId="{55FCB51C-E320-45FD-A143-E8205AA14FCF}">
      <dgm:prSet/>
      <dgm:spPr/>
      <dgm:t>
        <a:bodyPr/>
        <a:lstStyle/>
        <a:p>
          <a:endParaRPr lang="fr-FR"/>
        </a:p>
      </dgm:t>
    </dgm:pt>
    <dgm:pt modelId="{D20717C5-576B-413C-921A-72D3BEDBA8B5}" type="sibTrans" cxnId="{55FCB51C-E320-45FD-A143-E8205AA14FCF}">
      <dgm:prSet/>
      <dgm:spPr/>
      <dgm:t>
        <a:bodyPr/>
        <a:lstStyle/>
        <a:p>
          <a:endParaRPr lang="fr-FR"/>
        </a:p>
      </dgm:t>
    </dgm:pt>
    <dgm:pt modelId="{2E3B4634-73E4-4209-8E6A-85146D9EBE00}">
      <dgm:prSet/>
      <dgm:spPr/>
      <dgm:t>
        <a:bodyPr/>
        <a:lstStyle/>
        <a:p>
          <a:r>
            <a:rPr lang="fr-FR" dirty="0"/>
            <a:t>Analyse</a:t>
          </a:r>
        </a:p>
        <a:p>
          <a:r>
            <a:rPr lang="fr-FR" dirty="0"/>
            <a:t>Ch.1 et Ch.2</a:t>
          </a:r>
        </a:p>
      </dgm:t>
    </dgm:pt>
    <dgm:pt modelId="{55373634-5320-4109-9122-39F6DCDFAD37}" type="parTrans" cxnId="{C18B54A1-5815-4862-B597-7E389A9C412D}">
      <dgm:prSet/>
      <dgm:spPr/>
      <dgm:t>
        <a:bodyPr/>
        <a:lstStyle/>
        <a:p>
          <a:endParaRPr lang="fr-FR"/>
        </a:p>
      </dgm:t>
    </dgm:pt>
    <dgm:pt modelId="{D171E2B6-22BD-48B1-92E8-0CDB8584C93D}" type="sibTrans" cxnId="{C18B54A1-5815-4862-B597-7E389A9C412D}">
      <dgm:prSet/>
      <dgm:spPr/>
      <dgm:t>
        <a:bodyPr/>
        <a:lstStyle/>
        <a:p>
          <a:endParaRPr lang="fr-FR"/>
        </a:p>
      </dgm:t>
    </dgm:pt>
    <dgm:pt modelId="{F6D32593-81BE-425F-BE32-DFC698D73DD6}">
      <dgm:prSet/>
      <dgm:spPr/>
      <dgm:t>
        <a:bodyPr/>
        <a:lstStyle/>
        <a:p>
          <a:r>
            <a:rPr lang="fr-FR" dirty="0"/>
            <a:t>Rédaction Chapitre 1</a:t>
          </a:r>
        </a:p>
      </dgm:t>
    </dgm:pt>
    <dgm:pt modelId="{DCC9D2E1-6FCD-4526-AE8F-F6E0944FFF81}" type="parTrans" cxnId="{C7C5CF1A-32FF-4A7E-80B9-31F2B515251D}">
      <dgm:prSet/>
      <dgm:spPr/>
      <dgm:t>
        <a:bodyPr/>
        <a:lstStyle/>
        <a:p>
          <a:endParaRPr lang="fr-FR"/>
        </a:p>
      </dgm:t>
    </dgm:pt>
    <dgm:pt modelId="{EEF9B2A8-5B82-45C9-BC08-B1E3E2F7ED5A}" type="sibTrans" cxnId="{C7C5CF1A-32FF-4A7E-80B9-31F2B515251D}">
      <dgm:prSet/>
      <dgm:spPr/>
      <dgm:t>
        <a:bodyPr/>
        <a:lstStyle/>
        <a:p>
          <a:endParaRPr lang="fr-FR"/>
        </a:p>
      </dgm:t>
    </dgm:pt>
    <dgm:pt modelId="{BBE404CA-EB99-41A8-8FB2-D420051B1954}">
      <dgm:prSet/>
      <dgm:spPr/>
      <dgm:t>
        <a:bodyPr/>
        <a:lstStyle/>
        <a:p>
          <a:r>
            <a:rPr lang="fr-FR" dirty="0"/>
            <a:t>Soutenance orale</a:t>
          </a:r>
        </a:p>
      </dgm:t>
    </dgm:pt>
    <dgm:pt modelId="{97E5CD67-88FE-49F3-99CF-58B6A64A52A7}" type="parTrans" cxnId="{1A7C19EE-5B64-4394-BAFD-0615A3C0A0AD}">
      <dgm:prSet/>
      <dgm:spPr/>
      <dgm:t>
        <a:bodyPr/>
        <a:lstStyle/>
        <a:p>
          <a:endParaRPr lang="fr-FR"/>
        </a:p>
      </dgm:t>
    </dgm:pt>
    <dgm:pt modelId="{87597F0F-C078-4FA4-B0EB-B0702BE6E925}" type="sibTrans" cxnId="{1A7C19EE-5B64-4394-BAFD-0615A3C0A0AD}">
      <dgm:prSet/>
      <dgm:spPr/>
      <dgm:t>
        <a:bodyPr/>
        <a:lstStyle/>
        <a:p>
          <a:endParaRPr lang="fr-FR"/>
        </a:p>
      </dgm:t>
    </dgm:pt>
    <dgm:pt modelId="{56FF8FCD-6E0D-4E0B-B0EB-355E5A68F434}" type="pres">
      <dgm:prSet presAssocID="{A18F7045-144C-4698-BE4E-30C4A1BE159E}" presName="Name0" presStyleCnt="0">
        <dgm:presLayoutVars>
          <dgm:dir/>
          <dgm:animLvl val="lvl"/>
          <dgm:resizeHandles val="exact"/>
        </dgm:presLayoutVars>
      </dgm:prSet>
      <dgm:spPr/>
    </dgm:pt>
    <dgm:pt modelId="{2479C046-F127-4E74-A196-74C52763C2C1}" type="pres">
      <dgm:prSet presAssocID="{89A6F34C-1400-4F1D-8B69-565390ED0E7C}" presName="parTxOnly" presStyleLbl="node1" presStyleIdx="0" presStyleCnt="6" custScaleX="121527">
        <dgm:presLayoutVars>
          <dgm:chMax val="0"/>
          <dgm:chPref val="0"/>
          <dgm:bulletEnabled val="1"/>
        </dgm:presLayoutVars>
      </dgm:prSet>
      <dgm:spPr/>
    </dgm:pt>
    <dgm:pt modelId="{289DBCD6-C739-446C-90EC-3B2537C0335B}" type="pres">
      <dgm:prSet presAssocID="{AC1B0C73-208B-463F-A210-15BF73C1D6BE}" presName="parTxOnlySpace" presStyleCnt="0"/>
      <dgm:spPr/>
    </dgm:pt>
    <dgm:pt modelId="{CE0F56D4-1328-4966-918E-4E8E0E80BD0F}" type="pres">
      <dgm:prSet presAssocID="{B986FAD0-F04D-4C8C-9215-9E03B44213D4}" presName="parTxOnly" presStyleLbl="node1" presStyleIdx="1" presStyleCnt="6">
        <dgm:presLayoutVars>
          <dgm:chMax val="0"/>
          <dgm:chPref val="0"/>
          <dgm:bulletEnabled val="1"/>
        </dgm:presLayoutVars>
      </dgm:prSet>
      <dgm:spPr/>
    </dgm:pt>
    <dgm:pt modelId="{22A29E10-F577-4EC2-9AA8-A62B13E711B8}" type="pres">
      <dgm:prSet presAssocID="{8E40B3DB-EE4B-4DD1-AA2A-C1F0BB13476C}" presName="parTxOnlySpace" presStyleCnt="0"/>
      <dgm:spPr/>
    </dgm:pt>
    <dgm:pt modelId="{CEE366C9-4A66-4EE7-A911-D467ED74FB37}" type="pres">
      <dgm:prSet presAssocID="{147FCBEF-1DD6-4467-ADC8-0AB6F2944463}" presName="parTxOnly" presStyleLbl="node1" presStyleIdx="2" presStyleCnt="6">
        <dgm:presLayoutVars>
          <dgm:chMax val="0"/>
          <dgm:chPref val="0"/>
          <dgm:bulletEnabled val="1"/>
        </dgm:presLayoutVars>
      </dgm:prSet>
      <dgm:spPr/>
    </dgm:pt>
    <dgm:pt modelId="{59835546-7291-452F-B2FB-D2D6755355B6}" type="pres">
      <dgm:prSet presAssocID="{D20717C5-576B-413C-921A-72D3BEDBA8B5}" presName="parTxOnlySpace" presStyleCnt="0"/>
      <dgm:spPr/>
    </dgm:pt>
    <dgm:pt modelId="{4B969C98-0841-4B91-88CF-860F68AADA1C}" type="pres">
      <dgm:prSet presAssocID="{2E3B4634-73E4-4209-8E6A-85146D9EBE00}" presName="parTxOnly" presStyleLbl="node1" presStyleIdx="3" presStyleCnt="6">
        <dgm:presLayoutVars>
          <dgm:chMax val="0"/>
          <dgm:chPref val="0"/>
          <dgm:bulletEnabled val="1"/>
        </dgm:presLayoutVars>
      </dgm:prSet>
      <dgm:spPr/>
    </dgm:pt>
    <dgm:pt modelId="{27E3DB8B-B68F-4744-80D7-0CAAF298607A}" type="pres">
      <dgm:prSet presAssocID="{D171E2B6-22BD-48B1-92E8-0CDB8584C93D}" presName="parTxOnlySpace" presStyleCnt="0"/>
      <dgm:spPr/>
    </dgm:pt>
    <dgm:pt modelId="{5B8630EE-FA51-4B0C-98D6-C4B343D9DCB2}" type="pres">
      <dgm:prSet presAssocID="{F6D32593-81BE-425F-BE32-DFC698D73DD6}" presName="parTxOnly" presStyleLbl="node1" presStyleIdx="4" presStyleCnt="6">
        <dgm:presLayoutVars>
          <dgm:chMax val="0"/>
          <dgm:chPref val="0"/>
          <dgm:bulletEnabled val="1"/>
        </dgm:presLayoutVars>
      </dgm:prSet>
      <dgm:spPr/>
    </dgm:pt>
    <dgm:pt modelId="{DBFC3929-ABC4-4D1E-95D3-CE61E1FF932A}" type="pres">
      <dgm:prSet presAssocID="{EEF9B2A8-5B82-45C9-BC08-B1E3E2F7ED5A}" presName="parTxOnlySpace" presStyleCnt="0"/>
      <dgm:spPr/>
    </dgm:pt>
    <dgm:pt modelId="{AE8CE4FB-A6E4-403D-B844-3312E12D55E2}" type="pres">
      <dgm:prSet presAssocID="{BBE404CA-EB99-41A8-8FB2-D420051B1954}" presName="parTxOnly" presStyleLbl="node1" presStyleIdx="5" presStyleCnt="6">
        <dgm:presLayoutVars>
          <dgm:chMax val="0"/>
          <dgm:chPref val="0"/>
          <dgm:bulletEnabled val="1"/>
        </dgm:presLayoutVars>
      </dgm:prSet>
      <dgm:spPr/>
    </dgm:pt>
  </dgm:ptLst>
  <dgm:cxnLst>
    <dgm:cxn modelId="{C7C5CF1A-32FF-4A7E-80B9-31F2B515251D}" srcId="{A18F7045-144C-4698-BE4E-30C4A1BE159E}" destId="{F6D32593-81BE-425F-BE32-DFC698D73DD6}" srcOrd="4" destOrd="0" parTransId="{DCC9D2E1-6FCD-4526-AE8F-F6E0944FFF81}" sibTransId="{EEF9B2A8-5B82-45C9-BC08-B1E3E2F7ED5A}"/>
    <dgm:cxn modelId="{55FCB51C-E320-45FD-A143-E8205AA14FCF}" srcId="{A18F7045-144C-4698-BE4E-30C4A1BE159E}" destId="{147FCBEF-1DD6-4467-ADC8-0AB6F2944463}" srcOrd="2" destOrd="0" parTransId="{E229208C-4908-4137-BF6C-38353763EE79}" sibTransId="{D20717C5-576B-413C-921A-72D3BEDBA8B5}"/>
    <dgm:cxn modelId="{34B5EC28-0EA9-49C4-ADF4-2E9CD91CB6BB}" type="presOf" srcId="{BBE404CA-EB99-41A8-8FB2-D420051B1954}" destId="{AE8CE4FB-A6E4-403D-B844-3312E12D55E2}" srcOrd="0" destOrd="0" presId="urn:microsoft.com/office/officeart/2005/8/layout/chevron1"/>
    <dgm:cxn modelId="{2DCE1229-CAC4-46AA-9327-1F1778EFD6FF}" type="presOf" srcId="{147FCBEF-1DD6-4467-ADC8-0AB6F2944463}" destId="{CEE366C9-4A66-4EE7-A911-D467ED74FB37}" srcOrd="0" destOrd="0" presId="urn:microsoft.com/office/officeart/2005/8/layout/chevron1"/>
    <dgm:cxn modelId="{05609B77-DE7B-4616-AB6F-1ECA11620891}" type="presOf" srcId="{A18F7045-144C-4698-BE4E-30C4A1BE159E}" destId="{56FF8FCD-6E0D-4E0B-B0EB-355E5A68F434}" srcOrd="0" destOrd="0" presId="urn:microsoft.com/office/officeart/2005/8/layout/chevron1"/>
    <dgm:cxn modelId="{C18B54A1-5815-4862-B597-7E389A9C412D}" srcId="{A18F7045-144C-4698-BE4E-30C4A1BE159E}" destId="{2E3B4634-73E4-4209-8E6A-85146D9EBE00}" srcOrd="3" destOrd="0" parTransId="{55373634-5320-4109-9122-39F6DCDFAD37}" sibTransId="{D171E2B6-22BD-48B1-92E8-0CDB8584C93D}"/>
    <dgm:cxn modelId="{CAD8B8A9-6D9A-4FC9-872F-A6BFC081F0FB}" type="presOf" srcId="{F6D32593-81BE-425F-BE32-DFC698D73DD6}" destId="{5B8630EE-FA51-4B0C-98D6-C4B343D9DCB2}" srcOrd="0" destOrd="0" presId="urn:microsoft.com/office/officeart/2005/8/layout/chevron1"/>
    <dgm:cxn modelId="{389215BE-17CB-4668-BDB5-8D9DF728CD5C}" srcId="{A18F7045-144C-4698-BE4E-30C4A1BE159E}" destId="{B986FAD0-F04D-4C8C-9215-9E03B44213D4}" srcOrd="1" destOrd="0" parTransId="{7F0B8301-93CD-465A-9548-F41289DE466D}" sibTransId="{8E40B3DB-EE4B-4DD1-AA2A-C1F0BB13476C}"/>
    <dgm:cxn modelId="{C94410CB-E3EA-47E2-B585-8A5FF6A3155F}" type="presOf" srcId="{2E3B4634-73E4-4209-8E6A-85146D9EBE00}" destId="{4B969C98-0841-4B91-88CF-860F68AADA1C}" srcOrd="0" destOrd="0" presId="urn:microsoft.com/office/officeart/2005/8/layout/chevron1"/>
    <dgm:cxn modelId="{15169DCD-6AEB-4774-A032-444088E2D12F}" type="presOf" srcId="{89A6F34C-1400-4F1D-8B69-565390ED0E7C}" destId="{2479C046-F127-4E74-A196-74C52763C2C1}" srcOrd="0" destOrd="0" presId="urn:microsoft.com/office/officeart/2005/8/layout/chevron1"/>
    <dgm:cxn modelId="{8CFACCE2-3529-487F-B7BD-A1885DD8D2B6}" srcId="{A18F7045-144C-4698-BE4E-30C4A1BE159E}" destId="{89A6F34C-1400-4F1D-8B69-565390ED0E7C}" srcOrd="0" destOrd="0" parTransId="{660C826E-BC10-4023-96AD-9C8A00888C22}" sibTransId="{AC1B0C73-208B-463F-A210-15BF73C1D6BE}"/>
    <dgm:cxn modelId="{1A7C19EE-5B64-4394-BAFD-0615A3C0A0AD}" srcId="{A18F7045-144C-4698-BE4E-30C4A1BE159E}" destId="{BBE404CA-EB99-41A8-8FB2-D420051B1954}" srcOrd="5" destOrd="0" parTransId="{97E5CD67-88FE-49F3-99CF-58B6A64A52A7}" sibTransId="{87597F0F-C078-4FA4-B0EB-B0702BE6E925}"/>
    <dgm:cxn modelId="{6D4492F3-1E57-4017-AABA-1749E73F307B}" type="presOf" srcId="{B986FAD0-F04D-4C8C-9215-9E03B44213D4}" destId="{CE0F56D4-1328-4966-918E-4E8E0E80BD0F}" srcOrd="0" destOrd="0" presId="urn:microsoft.com/office/officeart/2005/8/layout/chevron1"/>
    <dgm:cxn modelId="{DAF31EBF-02A5-4A93-90A1-FB106FFF8B69}" type="presParOf" srcId="{56FF8FCD-6E0D-4E0B-B0EB-355E5A68F434}" destId="{2479C046-F127-4E74-A196-74C52763C2C1}" srcOrd="0" destOrd="0" presId="urn:microsoft.com/office/officeart/2005/8/layout/chevron1"/>
    <dgm:cxn modelId="{BA01B056-B42C-43F6-A030-BB1B72D466DB}" type="presParOf" srcId="{56FF8FCD-6E0D-4E0B-B0EB-355E5A68F434}" destId="{289DBCD6-C739-446C-90EC-3B2537C0335B}" srcOrd="1" destOrd="0" presId="urn:microsoft.com/office/officeart/2005/8/layout/chevron1"/>
    <dgm:cxn modelId="{2F1A92C5-86AB-4FC7-9477-CD1E38DC07AC}" type="presParOf" srcId="{56FF8FCD-6E0D-4E0B-B0EB-355E5A68F434}" destId="{CE0F56D4-1328-4966-918E-4E8E0E80BD0F}" srcOrd="2" destOrd="0" presId="urn:microsoft.com/office/officeart/2005/8/layout/chevron1"/>
    <dgm:cxn modelId="{7D05AD05-3270-4ADC-9EA9-B08655C54D99}" type="presParOf" srcId="{56FF8FCD-6E0D-4E0B-B0EB-355E5A68F434}" destId="{22A29E10-F577-4EC2-9AA8-A62B13E711B8}" srcOrd="3" destOrd="0" presId="urn:microsoft.com/office/officeart/2005/8/layout/chevron1"/>
    <dgm:cxn modelId="{1A60603E-A122-4AF8-A1B7-5EEE97A23D94}" type="presParOf" srcId="{56FF8FCD-6E0D-4E0B-B0EB-355E5A68F434}" destId="{CEE366C9-4A66-4EE7-A911-D467ED74FB37}" srcOrd="4" destOrd="0" presId="urn:microsoft.com/office/officeart/2005/8/layout/chevron1"/>
    <dgm:cxn modelId="{69A3E7B0-5207-4933-99C7-B8F39B7E03D4}" type="presParOf" srcId="{56FF8FCD-6E0D-4E0B-B0EB-355E5A68F434}" destId="{59835546-7291-452F-B2FB-D2D6755355B6}" srcOrd="5" destOrd="0" presId="urn:microsoft.com/office/officeart/2005/8/layout/chevron1"/>
    <dgm:cxn modelId="{6B336503-EA6D-4310-9BCE-3B311C946825}" type="presParOf" srcId="{56FF8FCD-6E0D-4E0B-B0EB-355E5A68F434}" destId="{4B969C98-0841-4B91-88CF-860F68AADA1C}" srcOrd="6" destOrd="0" presId="urn:microsoft.com/office/officeart/2005/8/layout/chevron1"/>
    <dgm:cxn modelId="{97BC96FC-79D4-4123-A152-6C87CCC3A8C5}" type="presParOf" srcId="{56FF8FCD-6E0D-4E0B-B0EB-355E5A68F434}" destId="{27E3DB8B-B68F-4744-80D7-0CAAF298607A}" srcOrd="7" destOrd="0" presId="urn:microsoft.com/office/officeart/2005/8/layout/chevron1"/>
    <dgm:cxn modelId="{5D6C9106-25F1-4130-A4B4-FA62D4A23EA5}" type="presParOf" srcId="{56FF8FCD-6E0D-4E0B-B0EB-355E5A68F434}" destId="{5B8630EE-FA51-4B0C-98D6-C4B343D9DCB2}" srcOrd="8" destOrd="0" presId="urn:microsoft.com/office/officeart/2005/8/layout/chevron1"/>
    <dgm:cxn modelId="{3668B8D2-3C88-4E15-8BC1-356684F240A2}" type="presParOf" srcId="{56FF8FCD-6E0D-4E0B-B0EB-355E5A68F434}" destId="{DBFC3929-ABC4-4D1E-95D3-CE61E1FF932A}" srcOrd="9" destOrd="0" presId="urn:microsoft.com/office/officeart/2005/8/layout/chevron1"/>
    <dgm:cxn modelId="{35343239-EC2D-45B5-B3DE-622D95109848}" type="presParOf" srcId="{56FF8FCD-6E0D-4E0B-B0EB-355E5A68F434}" destId="{AE8CE4FB-A6E4-403D-B844-3312E12D55E2}" srcOrd="10"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18F7045-144C-4698-BE4E-30C4A1BE159E}" type="doc">
      <dgm:prSet loTypeId="urn:microsoft.com/office/officeart/2005/8/layout/chevron1" loCatId="process" qsTypeId="urn:microsoft.com/office/officeart/2005/8/quickstyle/simple4" qsCatId="simple" csTypeId="urn:microsoft.com/office/officeart/2005/8/colors/colorful4" csCatId="colorful" phldr="1"/>
      <dgm:spPr/>
    </dgm:pt>
    <dgm:pt modelId="{89A6F34C-1400-4F1D-8B69-565390ED0E7C}">
      <dgm:prSet phldrT="[Texte]" custT="1"/>
      <dgm:spPr/>
      <dgm:t>
        <a:bodyPr/>
        <a:lstStyle/>
        <a:p>
          <a:r>
            <a:rPr lang="fr-FR" sz="1300" dirty="0"/>
            <a:t>Retour jury et modifications éventuelles</a:t>
          </a:r>
        </a:p>
      </dgm:t>
    </dgm:pt>
    <dgm:pt modelId="{660C826E-BC10-4023-96AD-9C8A00888C22}" type="parTrans" cxnId="{8CFACCE2-3529-487F-B7BD-A1885DD8D2B6}">
      <dgm:prSet/>
      <dgm:spPr/>
      <dgm:t>
        <a:bodyPr/>
        <a:lstStyle/>
        <a:p>
          <a:endParaRPr lang="fr-FR"/>
        </a:p>
      </dgm:t>
    </dgm:pt>
    <dgm:pt modelId="{AC1B0C73-208B-463F-A210-15BF73C1D6BE}" type="sibTrans" cxnId="{8CFACCE2-3529-487F-B7BD-A1885DD8D2B6}">
      <dgm:prSet/>
      <dgm:spPr/>
      <dgm:t>
        <a:bodyPr/>
        <a:lstStyle/>
        <a:p>
          <a:endParaRPr lang="fr-FR"/>
        </a:p>
      </dgm:t>
    </dgm:pt>
    <dgm:pt modelId="{B986FAD0-F04D-4C8C-9215-9E03B44213D4}">
      <dgm:prSet phldrT="[Texte]" custT="1"/>
      <dgm:spPr/>
      <dgm:t>
        <a:bodyPr/>
        <a:lstStyle/>
        <a:p>
          <a:r>
            <a:rPr lang="fr-FR" sz="1300" dirty="0"/>
            <a:t>Rédaction Chapitre 2</a:t>
          </a:r>
        </a:p>
      </dgm:t>
    </dgm:pt>
    <dgm:pt modelId="{7F0B8301-93CD-465A-9548-F41289DE466D}" type="parTrans" cxnId="{389215BE-17CB-4668-BDB5-8D9DF728CD5C}">
      <dgm:prSet/>
      <dgm:spPr/>
      <dgm:t>
        <a:bodyPr/>
        <a:lstStyle/>
        <a:p>
          <a:endParaRPr lang="fr-FR"/>
        </a:p>
      </dgm:t>
    </dgm:pt>
    <dgm:pt modelId="{8E40B3DB-EE4B-4DD1-AA2A-C1F0BB13476C}" type="sibTrans" cxnId="{389215BE-17CB-4668-BDB5-8D9DF728CD5C}">
      <dgm:prSet/>
      <dgm:spPr/>
      <dgm:t>
        <a:bodyPr/>
        <a:lstStyle/>
        <a:p>
          <a:endParaRPr lang="fr-FR"/>
        </a:p>
      </dgm:t>
    </dgm:pt>
    <dgm:pt modelId="{147FCBEF-1DD6-4467-ADC8-0AB6F2944463}">
      <dgm:prSet phldrT="[Texte]" custT="1"/>
      <dgm:spPr/>
      <dgm:t>
        <a:bodyPr/>
        <a:lstStyle/>
        <a:p>
          <a:r>
            <a:rPr lang="fr-FR" sz="1300" dirty="0"/>
            <a:t>Analyse Chapitre 3</a:t>
          </a:r>
        </a:p>
      </dgm:t>
    </dgm:pt>
    <dgm:pt modelId="{E229208C-4908-4137-BF6C-38353763EE79}" type="parTrans" cxnId="{55FCB51C-E320-45FD-A143-E8205AA14FCF}">
      <dgm:prSet/>
      <dgm:spPr/>
      <dgm:t>
        <a:bodyPr/>
        <a:lstStyle/>
        <a:p>
          <a:endParaRPr lang="fr-FR"/>
        </a:p>
      </dgm:t>
    </dgm:pt>
    <dgm:pt modelId="{D20717C5-576B-413C-921A-72D3BEDBA8B5}" type="sibTrans" cxnId="{55FCB51C-E320-45FD-A143-E8205AA14FCF}">
      <dgm:prSet/>
      <dgm:spPr/>
      <dgm:t>
        <a:bodyPr/>
        <a:lstStyle/>
        <a:p>
          <a:endParaRPr lang="fr-FR"/>
        </a:p>
      </dgm:t>
    </dgm:pt>
    <dgm:pt modelId="{2E3B4634-73E4-4209-8E6A-85146D9EBE00}">
      <dgm:prSet custT="1"/>
      <dgm:spPr/>
      <dgm:t>
        <a:bodyPr/>
        <a:lstStyle/>
        <a:p>
          <a:r>
            <a:rPr lang="fr-FR" sz="1300" dirty="0"/>
            <a:t>Envoi du travail au tuteur</a:t>
          </a:r>
        </a:p>
      </dgm:t>
    </dgm:pt>
    <dgm:pt modelId="{55373634-5320-4109-9122-39F6DCDFAD37}" type="parTrans" cxnId="{C18B54A1-5815-4862-B597-7E389A9C412D}">
      <dgm:prSet/>
      <dgm:spPr/>
      <dgm:t>
        <a:bodyPr/>
        <a:lstStyle/>
        <a:p>
          <a:endParaRPr lang="fr-FR"/>
        </a:p>
      </dgm:t>
    </dgm:pt>
    <dgm:pt modelId="{D171E2B6-22BD-48B1-92E8-0CDB8584C93D}" type="sibTrans" cxnId="{C18B54A1-5815-4862-B597-7E389A9C412D}">
      <dgm:prSet/>
      <dgm:spPr/>
      <dgm:t>
        <a:bodyPr/>
        <a:lstStyle/>
        <a:p>
          <a:endParaRPr lang="fr-FR"/>
        </a:p>
      </dgm:t>
    </dgm:pt>
    <dgm:pt modelId="{F6D32593-81BE-425F-BE32-DFC698D73DD6}">
      <dgm:prSet custT="1"/>
      <dgm:spPr/>
      <dgm:t>
        <a:bodyPr/>
        <a:lstStyle/>
        <a:p>
          <a:r>
            <a:rPr lang="fr-FR" sz="1300" dirty="0"/>
            <a:t>Retour tuteur et modifications</a:t>
          </a:r>
        </a:p>
      </dgm:t>
    </dgm:pt>
    <dgm:pt modelId="{DCC9D2E1-6FCD-4526-AE8F-F6E0944FFF81}" type="parTrans" cxnId="{C7C5CF1A-32FF-4A7E-80B9-31F2B515251D}">
      <dgm:prSet/>
      <dgm:spPr/>
      <dgm:t>
        <a:bodyPr/>
        <a:lstStyle/>
        <a:p>
          <a:endParaRPr lang="fr-FR"/>
        </a:p>
      </dgm:t>
    </dgm:pt>
    <dgm:pt modelId="{EEF9B2A8-5B82-45C9-BC08-B1E3E2F7ED5A}" type="sibTrans" cxnId="{C7C5CF1A-32FF-4A7E-80B9-31F2B515251D}">
      <dgm:prSet/>
      <dgm:spPr/>
      <dgm:t>
        <a:bodyPr/>
        <a:lstStyle/>
        <a:p>
          <a:endParaRPr lang="fr-FR"/>
        </a:p>
      </dgm:t>
    </dgm:pt>
    <dgm:pt modelId="{BBE404CA-EB99-41A8-8FB2-D420051B1954}">
      <dgm:prSet custT="1"/>
      <dgm:spPr/>
      <dgm:t>
        <a:bodyPr/>
        <a:lstStyle/>
        <a:p>
          <a:r>
            <a:rPr lang="fr-FR" sz="1300" dirty="0"/>
            <a:t>Finalisation de la rédaction</a:t>
          </a:r>
        </a:p>
      </dgm:t>
    </dgm:pt>
    <dgm:pt modelId="{97E5CD67-88FE-49F3-99CF-58B6A64A52A7}" type="parTrans" cxnId="{1A7C19EE-5B64-4394-BAFD-0615A3C0A0AD}">
      <dgm:prSet/>
      <dgm:spPr/>
      <dgm:t>
        <a:bodyPr/>
        <a:lstStyle/>
        <a:p>
          <a:endParaRPr lang="fr-FR"/>
        </a:p>
      </dgm:t>
    </dgm:pt>
    <dgm:pt modelId="{87597F0F-C078-4FA4-B0EB-B0702BE6E925}" type="sibTrans" cxnId="{1A7C19EE-5B64-4394-BAFD-0615A3C0A0AD}">
      <dgm:prSet/>
      <dgm:spPr/>
      <dgm:t>
        <a:bodyPr/>
        <a:lstStyle/>
        <a:p>
          <a:endParaRPr lang="fr-FR"/>
        </a:p>
      </dgm:t>
    </dgm:pt>
    <dgm:pt modelId="{56FF8FCD-6E0D-4E0B-B0EB-355E5A68F434}" type="pres">
      <dgm:prSet presAssocID="{A18F7045-144C-4698-BE4E-30C4A1BE159E}" presName="Name0" presStyleCnt="0">
        <dgm:presLayoutVars>
          <dgm:dir/>
          <dgm:animLvl val="lvl"/>
          <dgm:resizeHandles val="exact"/>
        </dgm:presLayoutVars>
      </dgm:prSet>
      <dgm:spPr/>
    </dgm:pt>
    <dgm:pt modelId="{2479C046-F127-4E74-A196-74C52763C2C1}" type="pres">
      <dgm:prSet presAssocID="{89A6F34C-1400-4F1D-8B69-565390ED0E7C}" presName="parTxOnly" presStyleLbl="node1" presStyleIdx="0" presStyleCnt="6" custScaleX="121527">
        <dgm:presLayoutVars>
          <dgm:chMax val="0"/>
          <dgm:chPref val="0"/>
          <dgm:bulletEnabled val="1"/>
        </dgm:presLayoutVars>
      </dgm:prSet>
      <dgm:spPr/>
    </dgm:pt>
    <dgm:pt modelId="{289DBCD6-C739-446C-90EC-3B2537C0335B}" type="pres">
      <dgm:prSet presAssocID="{AC1B0C73-208B-463F-A210-15BF73C1D6BE}" presName="parTxOnlySpace" presStyleCnt="0"/>
      <dgm:spPr/>
    </dgm:pt>
    <dgm:pt modelId="{CE0F56D4-1328-4966-918E-4E8E0E80BD0F}" type="pres">
      <dgm:prSet presAssocID="{B986FAD0-F04D-4C8C-9215-9E03B44213D4}" presName="parTxOnly" presStyleLbl="node1" presStyleIdx="1" presStyleCnt="6">
        <dgm:presLayoutVars>
          <dgm:chMax val="0"/>
          <dgm:chPref val="0"/>
          <dgm:bulletEnabled val="1"/>
        </dgm:presLayoutVars>
      </dgm:prSet>
      <dgm:spPr/>
    </dgm:pt>
    <dgm:pt modelId="{22A29E10-F577-4EC2-9AA8-A62B13E711B8}" type="pres">
      <dgm:prSet presAssocID="{8E40B3DB-EE4B-4DD1-AA2A-C1F0BB13476C}" presName="parTxOnlySpace" presStyleCnt="0"/>
      <dgm:spPr/>
    </dgm:pt>
    <dgm:pt modelId="{CEE366C9-4A66-4EE7-A911-D467ED74FB37}" type="pres">
      <dgm:prSet presAssocID="{147FCBEF-1DD6-4467-ADC8-0AB6F2944463}" presName="parTxOnly" presStyleLbl="node1" presStyleIdx="2" presStyleCnt="6">
        <dgm:presLayoutVars>
          <dgm:chMax val="0"/>
          <dgm:chPref val="0"/>
          <dgm:bulletEnabled val="1"/>
        </dgm:presLayoutVars>
      </dgm:prSet>
      <dgm:spPr/>
    </dgm:pt>
    <dgm:pt modelId="{59835546-7291-452F-B2FB-D2D6755355B6}" type="pres">
      <dgm:prSet presAssocID="{D20717C5-576B-413C-921A-72D3BEDBA8B5}" presName="parTxOnlySpace" presStyleCnt="0"/>
      <dgm:spPr/>
    </dgm:pt>
    <dgm:pt modelId="{4B969C98-0841-4B91-88CF-860F68AADA1C}" type="pres">
      <dgm:prSet presAssocID="{2E3B4634-73E4-4209-8E6A-85146D9EBE00}" presName="parTxOnly" presStyleLbl="node1" presStyleIdx="3" presStyleCnt="6">
        <dgm:presLayoutVars>
          <dgm:chMax val="0"/>
          <dgm:chPref val="0"/>
          <dgm:bulletEnabled val="1"/>
        </dgm:presLayoutVars>
      </dgm:prSet>
      <dgm:spPr/>
    </dgm:pt>
    <dgm:pt modelId="{27E3DB8B-B68F-4744-80D7-0CAAF298607A}" type="pres">
      <dgm:prSet presAssocID="{D171E2B6-22BD-48B1-92E8-0CDB8584C93D}" presName="parTxOnlySpace" presStyleCnt="0"/>
      <dgm:spPr/>
    </dgm:pt>
    <dgm:pt modelId="{5B8630EE-FA51-4B0C-98D6-C4B343D9DCB2}" type="pres">
      <dgm:prSet presAssocID="{F6D32593-81BE-425F-BE32-DFC698D73DD6}" presName="parTxOnly" presStyleLbl="node1" presStyleIdx="4" presStyleCnt="6" custScaleX="123145">
        <dgm:presLayoutVars>
          <dgm:chMax val="0"/>
          <dgm:chPref val="0"/>
          <dgm:bulletEnabled val="1"/>
        </dgm:presLayoutVars>
      </dgm:prSet>
      <dgm:spPr/>
    </dgm:pt>
    <dgm:pt modelId="{DBFC3929-ABC4-4D1E-95D3-CE61E1FF932A}" type="pres">
      <dgm:prSet presAssocID="{EEF9B2A8-5B82-45C9-BC08-B1E3E2F7ED5A}" presName="parTxOnlySpace" presStyleCnt="0"/>
      <dgm:spPr/>
    </dgm:pt>
    <dgm:pt modelId="{AE8CE4FB-A6E4-403D-B844-3312E12D55E2}" type="pres">
      <dgm:prSet presAssocID="{BBE404CA-EB99-41A8-8FB2-D420051B1954}" presName="parTxOnly" presStyleLbl="node1" presStyleIdx="5" presStyleCnt="6">
        <dgm:presLayoutVars>
          <dgm:chMax val="0"/>
          <dgm:chPref val="0"/>
          <dgm:bulletEnabled val="1"/>
        </dgm:presLayoutVars>
      </dgm:prSet>
      <dgm:spPr/>
    </dgm:pt>
  </dgm:ptLst>
  <dgm:cxnLst>
    <dgm:cxn modelId="{C7C5CF1A-32FF-4A7E-80B9-31F2B515251D}" srcId="{A18F7045-144C-4698-BE4E-30C4A1BE159E}" destId="{F6D32593-81BE-425F-BE32-DFC698D73DD6}" srcOrd="4" destOrd="0" parTransId="{DCC9D2E1-6FCD-4526-AE8F-F6E0944FFF81}" sibTransId="{EEF9B2A8-5B82-45C9-BC08-B1E3E2F7ED5A}"/>
    <dgm:cxn modelId="{55FCB51C-E320-45FD-A143-E8205AA14FCF}" srcId="{A18F7045-144C-4698-BE4E-30C4A1BE159E}" destId="{147FCBEF-1DD6-4467-ADC8-0AB6F2944463}" srcOrd="2" destOrd="0" parTransId="{E229208C-4908-4137-BF6C-38353763EE79}" sibTransId="{D20717C5-576B-413C-921A-72D3BEDBA8B5}"/>
    <dgm:cxn modelId="{34B5EC28-0EA9-49C4-ADF4-2E9CD91CB6BB}" type="presOf" srcId="{BBE404CA-EB99-41A8-8FB2-D420051B1954}" destId="{AE8CE4FB-A6E4-403D-B844-3312E12D55E2}" srcOrd="0" destOrd="0" presId="urn:microsoft.com/office/officeart/2005/8/layout/chevron1"/>
    <dgm:cxn modelId="{2DCE1229-CAC4-46AA-9327-1F1778EFD6FF}" type="presOf" srcId="{147FCBEF-1DD6-4467-ADC8-0AB6F2944463}" destId="{CEE366C9-4A66-4EE7-A911-D467ED74FB37}" srcOrd="0" destOrd="0" presId="urn:microsoft.com/office/officeart/2005/8/layout/chevron1"/>
    <dgm:cxn modelId="{05609B77-DE7B-4616-AB6F-1ECA11620891}" type="presOf" srcId="{A18F7045-144C-4698-BE4E-30C4A1BE159E}" destId="{56FF8FCD-6E0D-4E0B-B0EB-355E5A68F434}" srcOrd="0" destOrd="0" presId="urn:microsoft.com/office/officeart/2005/8/layout/chevron1"/>
    <dgm:cxn modelId="{C18B54A1-5815-4862-B597-7E389A9C412D}" srcId="{A18F7045-144C-4698-BE4E-30C4A1BE159E}" destId="{2E3B4634-73E4-4209-8E6A-85146D9EBE00}" srcOrd="3" destOrd="0" parTransId="{55373634-5320-4109-9122-39F6DCDFAD37}" sibTransId="{D171E2B6-22BD-48B1-92E8-0CDB8584C93D}"/>
    <dgm:cxn modelId="{CAD8B8A9-6D9A-4FC9-872F-A6BFC081F0FB}" type="presOf" srcId="{F6D32593-81BE-425F-BE32-DFC698D73DD6}" destId="{5B8630EE-FA51-4B0C-98D6-C4B343D9DCB2}" srcOrd="0" destOrd="0" presId="urn:microsoft.com/office/officeart/2005/8/layout/chevron1"/>
    <dgm:cxn modelId="{389215BE-17CB-4668-BDB5-8D9DF728CD5C}" srcId="{A18F7045-144C-4698-BE4E-30C4A1BE159E}" destId="{B986FAD0-F04D-4C8C-9215-9E03B44213D4}" srcOrd="1" destOrd="0" parTransId="{7F0B8301-93CD-465A-9548-F41289DE466D}" sibTransId="{8E40B3DB-EE4B-4DD1-AA2A-C1F0BB13476C}"/>
    <dgm:cxn modelId="{C94410CB-E3EA-47E2-B585-8A5FF6A3155F}" type="presOf" srcId="{2E3B4634-73E4-4209-8E6A-85146D9EBE00}" destId="{4B969C98-0841-4B91-88CF-860F68AADA1C}" srcOrd="0" destOrd="0" presId="urn:microsoft.com/office/officeart/2005/8/layout/chevron1"/>
    <dgm:cxn modelId="{15169DCD-6AEB-4774-A032-444088E2D12F}" type="presOf" srcId="{89A6F34C-1400-4F1D-8B69-565390ED0E7C}" destId="{2479C046-F127-4E74-A196-74C52763C2C1}" srcOrd="0" destOrd="0" presId="urn:microsoft.com/office/officeart/2005/8/layout/chevron1"/>
    <dgm:cxn modelId="{8CFACCE2-3529-487F-B7BD-A1885DD8D2B6}" srcId="{A18F7045-144C-4698-BE4E-30C4A1BE159E}" destId="{89A6F34C-1400-4F1D-8B69-565390ED0E7C}" srcOrd="0" destOrd="0" parTransId="{660C826E-BC10-4023-96AD-9C8A00888C22}" sibTransId="{AC1B0C73-208B-463F-A210-15BF73C1D6BE}"/>
    <dgm:cxn modelId="{1A7C19EE-5B64-4394-BAFD-0615A3C0A0AD}" srcId="{A18F7045-144C-4698-BE4E-30C4A1BE159E}" destId="{BBE404CA-EB99-41A8-8FB2-D420051B1954}" srcOrd="5" destOrd="0" parTransId="{97E5CD67-88FE-49F3-99CF-58B6A64A52A7}" sibTransId="{87597F0F-C078-4FA4-B0EB-B0702BE6E925}"/>
    <dgm:cxn modelId="{6D4492F3-1E57-4017-AABA-1749E73F307B}" type="presOf" srcId="{B986FAD0-F04D-4C8C-9215-9E03B44213D4}" destId="{CE0F56D4-1328-4966-918E-4E8E0E80BD0F}" srcOrd="0" destOrd="0" presId="urn:microsoft.com/office/officeart/2005/8/layout/chevron1"/>
    <dgm:cxn modelId="{DAF31EBF-02A5-4A93-90A1-FB106FFF8B69}" type="presParOf" srcId="{56FF8FCD-6E0D-4E0B-B0EB-355E5A68F434}" destId="{2479C046-F127-4E74-A196-74C52763C2C1}" srcOrd="0" destOrd="0" presId="urn:microsoft.com/office/officeart/2005/8/layout/chevron1"/>
    <dgm:cxn modelId="{BA01B056-B42C-43F6-A030-BB1B72D466DB}" type="presParOf" srcId="{56FF8FCD-6E0D-4E0B-B0EB-355E5A68F434}" destId="{289DBCD6-C739-446C-90EC-3B2537C0335B}" srcOrd="1" destOrd="0" presId="urn:microsoft.com/office/officeart/2005/8/layout/chevron1"/>
    <dgm:cxn modelId="{2F1A92C5-86AB-4FC7-9477-CD1E38DC07AC}" type="presParOf" srcId="{56FF8FCD-6E0D-4E0B-B0EB-355E5A68F434}" destId="{CE0F56D4-1328-4966-918E-4E8E0E80BD0F}" srcOrd="2" destOrd="0" presId="urn:microsoft.com/office/officeart/2005/8/layout/chevron1"/>
    <dgm:cxn modelId="{7D05AD05-3270-4ADC-9EA9-B08655C54D99}" type="presParOf" srcId="{56FF8FCD-6E0D-4E0B-B0EB-355E5A68F434}" destId="{22A29E10-F577-4EC2-9AA8-A62B13E711B8}" srcOrd="3" destOrd="0" presId="urn:microsoft.com/office/officeart/2005/8/layout/chevron1"/>
    <dgm:cxn modelId="{1A60603E-A122-4AF8-A1B7-5EEE97A23D94}" type="presParOf" srcId="{56FF8FCD-6E0D-4E0B-B0EB-355E5A68F434}" destId="{CEE366C9-4A66-4EE7-A911-D467ED74FB37}" srcOrd="4" destOrd="0" presId="urn:microsoft.com/office/officeart/2005/8/layout/chevron1"/>
    <dgm:cxn modelId="{69A3E7B0-5207-4933-99C7-B8F39B7E03D4}" type="presParOf" srcId="{56FF8FCD-6E0D-4E0B-B0EB-355E5A68F434}" destId="{59835546-7291-452F-B2FB-D2D6755355B6}" srcOrd="5" destOrd="0" presId="urn:microsoft.com/office/officeart/2005/8/layout/chevron1"/>
    <dgm:cxn modelId="{6B336503-EA6D-4310-9BCE-3B311C946825}" type="presParOf" srcId="{56FF8FCD-6E0D-4E0B-B0EB-355E5A68F434}" destId="{4B969C98-0841-4B91-88CF-860F68AADA1C}" srcOrd="6" destOrd="0" presId="urn:microsoft.com/office/officeart/2005/8/layout/chevron1"/>
    <dgm:cxn modelId="{97BC96FC-79D4-4123-A152-6C87CCC3A8C5}" type="presParOf" srcId="{56FF8FCD-6E0D-4E0B-B0EB-355E5A68F434}" destId="{27E3DB8B-B68F-4744-80D7-0CAAF298607A}" srcOrd="7" destOrd="0" presId="urn:microsoft.com/office/officeart/2005/8/layout/chevron1"/>
    <dgm:cxn modelId="{5D6C9106-25F1-4130-A4B4-FA62D4A23EA5}" type="presParOf" srcId="{56FF8FCD-6E0D-4E0B-B0EB-355E5A68F434}" destId="{5B8630EE-FA51-4B0C-98D6-C4B343D9DCB2}" srcOrd="8" destOrd="0" presId="urn:microsoft.com/office/officeart/2005/8/layout/chevron1"/>
    <dgm:cxn modelId="{3668B8D2-3C88-4E15-8BC1-356684F240A2}" type="presParOf" srcId="{56FF8FCD-6E0D-4E0B-B0EB-355E5A68F434}" destId="{DBFC3929-ABC4-4D1E-95D3-CE61E1FF932A}" srcOrd="9" destOrd="0" presId="urn:microsoft.com/office/officeart/2005/8/layout/chevron1"/>
    <dgm:cxn modelId="{35343239-EC2D-45B5-B3DE-622D95109848}" type="presParOf" srcId="{56FF8FCD-6E0D-4E0B-B0EB-355E5A68F434}" destId="{AE8CE4FB-A6E4-403D-B844-3312E12D55E2}" srcOrd="10"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79C046-F127-4E74-A196-74C52763C2C1}">
      <dsp:nvSpPr>
        <dsp:cNvPr id="0" name=""/>
        <dsp:cNvSpPr/>
      </dsp:nvSpPr>
      <dsp:spPr>
        <a:xfrm>
          <a:off x="3984" y="2519033"/>
          <a:ext cx="1793499" cy="590321"/>
        </a:xfrm>
        <a:prstGeom prst="chevron">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2007" tIns="17336" rIns="17336" bIns="17336" numCol="1" spcCol="1270" anchor="ctr" anchorCtr="0">
          <a:noAutofit/>
        </a:bodyPr>
        <a:lstStyle/>
        <a:p>
          <a:pPr marL="0" lvl="0" indent="0" algn="ctr" defTabSz="577850">
            <a:lnSpc>
              <a:spcPct val="90000"/>
            </a:lnSpc>
            <a:spcBef>
              <a:spcPct val="0"/>
            </a:spcBef>
            <a:spcAft>
              <a:spcPct val="35000"/>
            </a:spcAft>
            <a:buNone/>
          </a:pPr>
          <a:r>
            <a:rPr lang="fr-FR" sz="1300" kern="1200" dirty="0"/>
            <a:t>Appropriation du sujet</a:t>
          </a:r>
        </a:p>
      </dsp:txBody>
      <dsp:txXfrm>
        <a:off x="299145" y="2519033"/>
        <a:ext cx="1203178" cy="590321"/>
      </dsp:txXfrm>
    </dsp:sp>
    <dsp:sp modelId="{CE0F56D4-1328-4966-918E-4E8E0E80BD0F}">
      <dsp:nvSpPr>
        <dsp:cNvPr id="0" name=""/>
        <dsp:cNvSpPr/>
      </dsp:nvSpPr>
      <dsp:spPr>
        <a:xfrm>
          <a:off x="1649903" y="2519033"/>
          <a:ext cx="1475802" cy="590321"/>
        </a:xfrm>
        <a:prstGeom prst="chevron">
          <a:avLst/>
        </a:prstGeom>
        <a:gradFill rotWithShape="0">
          <a:gsLst>
            <a:gs pos="0">
              <a:schemeClr val="accent4">
                <a:hueOff val="-892954"/>
                <a:satOff val="5380"/>
                <a:lumOff val="431"/>
                <a:alphaOff val="0"/>
                <a:shade val="51000"/>
                <a:satMod val="130000"/>
              </a:schemeClr>
            </a:gs>
            <a:gs pos="80000">
              <a:schemeClr val="accent4">
                <a:hueOff val="-892954"/>
                <a:satOff val="5380"/>
                <a:lumOff val="431"/>
                <a:alphaOff val="0"/>
                <a:shade val="93000"/>
                <a:satMod val="130000"/>
              </a:schemeClr>
            </a:gs>
            <a:gs pos="100000">
              <a:schemeClr val="accent4">
                <a:hueOff val="-892954"/>
                <a:satOff val="5380"/>
                <a:lumOff val="431"/>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2007" tIns="17336" rIns="17336" bIns="17336" numCol="1" spcCol="1270" anchor="ctr" anchorCtr="0">
          <a:noAutofit/>
        </a:bodyPr>
        <a:lstStyle/>
        <a:p>
          <a:pPr marL="0" lvl="0" indent="0" algn="ctr" defTabSz="577850">
            <a:lnSpc>
              <a:spcPct val="90000"/>
            </a:lnSpc>
            <a:spcBef>
              <a:spcPct val="0"/>
            </a:spcBef>
            <a:spcAft>
              <a:spcPct val="35000"/>
            </a:spcAft>
            <a:buNone/>
          </a:pPr>
          <a:r>
            <a:rPr lang="fr-FR" sz="1300" kern="1200" dirty="0"/>
            <a:t>Entretien avec tuteur</a:t>
          </a:r>
        </a:p>
      </dsp:txBody>
      <dsp:txXfrm>
        <a:off x="1945064" y="2519033"/>
        <a:ext cx="885481" cy="590321"/>
      </dsp:txXfrm>
    </dsp:sp>
    <dsp:sp modelId="{CEE366C9-4A66-4EE7-A911-D467ED74FB37}">
      <dsp:nvSpPr>
        <dsp:cNvPr id="0" name=""/>
        <dsp:cNvSpPr/>
      </dsp:nvSpPr>
      <dsp:spPr>
        <a:xfrm>
          <a:off x="2978126" y="2519033"/>
          <a:ext cx="1475802" cy="590321"/>
        </a:xfrm>
        <a:prstGeom prst="chevron">
          <a:avLst/>
        </a:prstGeom>
        <a:gradFill rotWithShape="0">
          <a:gsLst>
            <a:gs pos="0">
              <a:schemeClr val="accent4">
                <a:hueOff val="-1785908"/>
                <a:satOff val="10760"/>
                <a:lumOff val="862"/>
                <a:alphaOff val="0"/>
                <a:shade val="51000"/>
                <a:satMod val="130000"/>
              </a:schemeClr>
            </a:gs>
            <a:gs pos="80000">
              <a:schemeClr val="accent4">
                <a:hueOff val="-1785908"/>
                <a:satOff val="10760"/>
                <a:lumOff val="862"/>
                <a:alphaOff val="0"/>
                <a:shade val="93000"/>
                <a:satMod val="130000"/>
              </a:schemeClr>
            </a:gs>
            <a:gs pos="100000">
              <a:schemeClr val="accent4">
                <a:hueOff val="-1785908"/>
                <a:satOff val="10760"/>
                <a:lumOff val="862"/>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2007" tIns="17336" rIns="17336" bIns="17336" numCol="1" spcCol="1270" anchor="ctr" anchorCtr="0">
          <a:noAutofit/>
        </a:bodyPr>
        <a:lstStyle/>
        <a:p>
          <a:pPr marL="0" lvl="0" indent="0" algn="ctr" defTabSz="577850">
            <a:lnSpc>
              <a:spcPct val="90000"/>
            </a:lnSpc>
            <a:spcBef>
              <a:spcPct val="0"/>
            </a:spcBef>
            <a:spcAft>
              <a:spcPct val="35000"/>
            </a:spcAft>
            <a:buNone/>
          </a:pPr>
          <a:r>
            <a:rPr lang="fr-FR" sz="1300" kern="1200" dirty="0"/>
            <a:t>État de l’art </a:t>
          </a:r>
        </a:p>
      </dsp:txBody>
      <dsp:txXfrm>
        <a:off x="3273287" y="2519033"/>
        <a:ext cx="885481" cy="590321"/>
      </dsp:txXfrm>
    </dsp:sp>
    <dsp:sp modelId="{4B969C98-0841-4B91-88CF-860F68AADA1C}">
      <dsp:nvSpPr>
        <dsp:cNvPr id="0" name=""/>
        <dsp:cNvSpPr/>
      </dsp:nvSpPr>
      <dsp:spPr>
        <a:xfrm>
          <a:off x="4306348" y="2519033"/>
          <a:ext cx="1475802" cy="590321"/>
        </a:xfrm>
        <a:prstGeom prst="chevron">
          <a:avLst/>
        </a:prstGeom>
        <a:gradFill rotWithShape="0">
          <a:gsLst>
            <a:gs pos="0">
              <a:schemeClr val="accent4">
                <a:hueOff val="-2678862"/>
                <a:satOff val="16139"/>
                <a:lumOff val="1294"/>
                <a:alphaOff val="0"/>
                <a:shade val="51000"/>
                <a:satMod val="130000"/>
              </a:schemeClr>
            </a:gs>
            <a:gs pos="80000">
              <a:schemeClr val="accent4">
                <a:hueOff val="-2678862"/>
                <a:satOff val="16139"/>
                <a:lumOff val="1294"/>
                <a:alphaOff val="0"/>
                <a:shade val="93000"/>
                <a:satMod val="130000"/>
              </a:schemeClr>
            </a:gs>
            <a:gs pos="100000">
              <a:schemeClr val="accent4">
                <a:hueOff val="-2678862"/>
                <a:satOff val="16139"/>
                <a:lumOff val="1294"/>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2007" tIns="17336" rIns="17336" bIns="17336" numCol="1" spcCol="1270" anchor="ctr" anchorCtr="0">
          <a:noAutofit/>
        </a:bodyPr>
        <a:lstStyle/>
        <a:p>
          <a:pPr marL="0" lvl="0" indent="0" algn="ctr" defTabSz="577850">
            <a:lnSpc>
              <a:spcPct val="90000"/>
            </a:lnSpc>
            <a:spcBef>
              <a:spcPct val="0"/>
            </a:spcBef>
            <a:spcAft>
              <a:spcPct val="35000"/>
            </a:spcAft>
            <a:buNone/>
          </a:pPr>
          <a:r>
            <a:rPr lang="fr-FR" sz="1300" kern="1200" dirty="0"/>
            <a:t>Analyse</a:t>
          </a:r>
        </a:p>
        <a:p>
          <a:pPr marL="0" lvl="0" indent="0" algn="ctr" defTabSz="577850">
            <a:lnSpc>
              <a:spcPct val="90000"/>
            </a:lnSpc>
            <a:spcBef>
              <a:spcPct val="0"/>
            </a:spcBef>
            <a:spcAft>
              <a:spcPct val="35000"/>
            </a:spcAft>
            <a:buNone/>
          </a:pPr>
          <a:r>
            <a:rPr lang="fr-FR" sz="1300" kern="1200" dirty="0"/>
            <a:t>Ch.1 et Ch.2</a:t>
          </a:r>
        </a:p>
      </dsp:txBody>
      <dsp:txXfrm>
        <a:off x="4601509" y="2519033"/>
        <a:ext cx="885481" cy="590321"/>
      </dsp:txXfrm>
    </dsp:sp>
    <dsp:sp modelId="{5B8630EE-FA51-4B0C-98D6-C4B343D9DCB2}">
      <dsp:nvSpPr>
        <dsp:cNvPr id="0" name=""/>
        <dsp:cNvSpPr/>
      </dsp:nvSpPr>
      <dsp:spPr>
        <a:xfrm>
          <a:off x="5634571" y="2519033"/>
          <a:ext cx="1475802" cy="590321"/>
        </a:xfrm>
        <a:prstGeom prst="chevron">
          <a:avLst/>
        </a:prstGeom>
        <a:gradFill rotWithShape="0">
          <a:gsLst>
            <a:gs pos="0">
              <a:schemeClr val="accent4">
                <a:hueOff val="-3571816"/>
                <a:satOff val="21519"/>
                <a:lumOff val="1725"/>
                <a:alphaOff val="0"/>
                <a:shade val="51000"/>
                <a:satMod val="130000"/>
              </a:schemeClr>
            </a:gs>
            <a:gs pos="80000">
              <a:schemeClr val="accent4">
                <a:hueOff val="-3571816"/>
                <a:satOff val="21519"/>
                <a:lumOff val="1725"/>
                <a:alphaOff val="0"/>
                <a:shade val="93000"/>
                <a:satMod val="130000"/>
              </a:schemeClr>
            </a:gs>
            <a:gs pos="100000">
              <a:schemeClr val="accent4">
                <a:hueOff val="-3571816"/>
                <a:satOff val="21519"/>
                <a:lumOff val="1725"/>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2007" tIns="17336" rIns="17336" bIns="17336" numCol="1" spcCol="1270" anchor="ctr" anchorCtr="0">
          <a:noAutofit/>
        </a:bodyPr>
        <a:lstStyle/>
        <a:p>
          <a:pPr marL="0" lvl="0" indent="0" algn="ctr" defTabSz="577850">
            <a:lnSpc>
              <a:spcPct val="90000"/>
            </a:lnSpc>
            <a:spcBef>
              <a:spcPct val="0"/>
            </a:spcBef>
            <a:spcAft>
              <a:spcPct val="35000"/>
            </a:spcAft>
            <a:buNone/>
          </a:pPr>
          <a:r>
            <a:rPr lang="fr-FR" sz="1300" kern="1200" dirty="0"/>
            <a:t>Rédaction Chapitre 1</a:t>
          </a:r>
        </a:p>
      </dsp:txBody>
      <dsp:txXfrm>
        <a:off x="5929732" y="2519033"/>
        <a:ext cx="885481" cy="590321"/>
      </dsp:txXfrm>
    </dsp:sp>
    <dsp:sp modelId="{AE8CE4FB-A6E4-403D-B844-3312E12D55E2}">
      <dsp:nvSpPr>
        <dsp:cNvPr id="0" name=""/>
        <dsp:cNvSpPr/>
      </dsp:nvSpPr>
      <dsp:spPr>
        <a:xfrm>
          <a:off x="6962794" y="2519033"/>
          <a:ext cx="1475802" cy="590321"/>
        </a:xfrm>
        <a:prstGeom prst="chevron">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2007" tIns="17336" rIns="17336" bIns="17336" numCol="1" spcCol="1270" anchor="ctr" anchorCtr="0">
          <a:noAutofit/>
        </a:bodyPr>
        <a:lstStyle/>
        <a:p>
          <a:pPr marL="0" lvl="0" indent="0" algn="ctr" defTabSz="577850">
            <a:lnSpc>
              <a:spcPct val="90000"/>
            </a:lnSpc>
            <a:spcBef>
              <a:spcPct val="0"/>
            </a:spcBef>
            <a:spcAft>
              <a:spcPct val="35000"/>
            </a:spcAft>
            <a:buNone/>
          </a:pPr>
          <a:r>
            <a:rPr lang="fr-FR" sz="1300" kern="1200" dirty="0"/>
            <a:t>Soutenance orale</a:t>
          </a:r>
        </a:p>
      </dsp:txBody>
      <dsp:txXfrm>
        <a:off x="7257955" y="2519033"/>
        <a:ext cx="885481" cy="59032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79C046-F127-4E74-A196-74C52763C2C1}">
      <dsp:nvSpPr>
        <dsp:cNvPr id="0" name=""/>
        <dsp:cNvSpPr/>
      </dsp:nvSpPr>
      <dsp:spPr>
        <a:xfrm>
          <a:off x="4896" y="2524824"/>
          <a:ext cx="1758308" cy="578738"/>
        </a:xfrm>
        <a:prstGeom prst="chevron">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2007" tIns="17336" rIns="17336" bIns="17336" numCol="1" spcCol="1270" anchor="ctr" anchorCtr="0">
          <a:noAutofit/>
        </a:bodyPr>
        <a:lstStyle/>
        <a:p>
          <a:pPr marL="0" lvl="0" indent="0" algn="ctr" defTabSz="577850">
            <a:lnSpc>
              <a:spcPct val="90000"/>
            </a:lnSpc>
            <a:spcBef>
              <a:spcPct val="0"/>
            </a:spcBef>
            <a:spcAft>
              <a:spcPct val="35000"/>
            </a:spcAft>
            <a:buNone/>
          </a:pPr>
          <a:r>
            <a:rPr lang="fr-FR" sz="1300" kern="1200" dirty="0"/>
            <a:t>Retour jury et modifications éventuelles</a:t>
          </a:r>
        </a:p>
      </dsp:txBody>
      <dsp:txXfrm>
        <a:off x="294265" y="2524824"/>
        <a:ext cx="1179570" cy="578738"/>
      </dsp:txXfrm>
    </dsp:sp>
    <dsp:sp modelId="{CE0F56D4-1328-4966-918E-4E8E0E80BD0F}">
      <dsp:nvSpPr>
        <dsp:cNvPr id="0" name=""/>
        <dsp:cNvSpPr/>
      </dsp:nvSpPr>
      <dsp:spPr>
        <a:xfrm>
          <a:off x="1618519" y="2524824"/>
          <a:ext cx="1446845" cy="578738"/>
        </a:xfrm>
        <a:prstGeom prst="chevron">
          <a:avLst/>
        </a:prstGeom>
        <a:gradFill rotWithShape="0">
          <a:gsLst>
            <a:gs pos="0">
              <a:schemeClr val="accent4">
                <a:hueOff val="-892954"/>
                <a:satOff val="5380"/>
                <a:lumOff val="431"/>
                <a:alphaOff val="0"/>
                <a:shade val="51000"/>
                <a:satMod val="130000"/>
              </a:schemeClr>
            </a:gs>
            <a:gs pos="80000">
              <a:schemeClr val="accent4">
                <a:hueOff val="-892954"/>
                <a:satOff val="5380"/>
                <a:lumOff val="431"/>
                <a:alphaOff val="0"/>
                <a:shade val="93000"/>
                <a:satMod val="130000"/>
              </a:schemeClr>
            </a:gs>
            <a:gs pos="100000">
              <a:schemeClr val="accent4">
                <a:hueOff val="-892954"/>
                <a:satOff val="5380"/>
                <a:lumOff val="431"/>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2007" tIns="17336" rIns="17336" bIns="17336" numCol="1" spcCol="1270" anchor="ctr" anchorCtr="0">
          <a:noAutofit/>
        </a:bodyPr>
        <a:lstStyle/>
        <a:p>
          <a:pPr marL="0" lvl="0" indent="0" algn="ctr" defTabSz="577850">
            <a:lnSpc>
              <a:spcPct val="90000"/>
            </a:lnSpc>
            <a:spcBef>
              <a:spcPct val="0"/>
            </a:spcBef>
            <a:spcAft>
              <a:spcPct val="35000"/>
            </a:spcAft>
            <a:buNone/>
          </a:pPr>
          <a:r>
            <a:rPr lang="fr-FR" sz="1300" kern="1200" dirty="0"/>
            <a:t>Rédaction Chapitre 2</a:t>
          </a:r>
        </a:p>
      </dsp:txBody>
      <dsp:txXfrm>
        <a:off x="1907888" y="2524824"/>
        <a:ext cx="868107" cy="578738"/>
      </dsp:txXfrm>
    </dsp:sp>
    <dsp:sp modelId="{CEE366C9-4A66-4EE7-A911-D467ED74FB37}">
      <dsp:nvSpPr>
        <dsp:cNvPr id="0" name=""/>
        <dsp:cNvSpPr/>
      </dsp:nvSpPr>
      <dsp:spPr>
        <a:xfrm>
          <a:off x="2920681" y="2524824"/>
          <a:ext cx="1446845" cy="578738"/>
        </a:xfrm>
        <a:prstGeom prst="chevron">
          <a:avLst/>
        </a:prstGeom>
        <a:gradFill rotWithShape="0">
          <a:gsLst>
            <a:gs pos="0">
              <a:schemeClr val="accent4">
                <a:hueOff val="-1785908"/>
                <a:satOff val="10760"/>
                <a:lumOff val="862"/>
                <a:alphaOff val="0"/>
                <a:shade val="51000"/>
                <a:satMod val="130000"/>
              </a:schemeClr>
            </a:gs>
            <a:gs pos="80000">
              <a:schemeClr val="accent4">
                <a:hueOff val="-1785908"/>
                <a:satOff val="10760"/>
                <a:lumOff val="862"/>
                <a:alphaOff val="0"/>
                <a:shade val="93000"/>
                <a:satMod val="130000"/>
              </a:schemeClr>
            </a:gs>
            <a:gs pos="100000">
              <a:schemeClr val="accent4">
                <a:hueOff val="-1785908"/>
                <a:satOff val="10760"/>
                <a:lumOff val="862"/>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2007" tIns="17336" rIns="17336" bIns="17336" numCol="1" spcCol="1270" anchor="ctr" anchorCtr="0">
          <a:noAutofit/>
        </a:bodyPr>
        <a:lstStyle/>
        <a:p>
          <a:pPr marL="0" lvl="0" indent="0" algn="ctr" defTabSz="577850">
            <a:lnSpc>
              <a:spcPct val="90000"/>
            </a:lnSpc>
            <a:spcBef>
              <a:spcPct val="0"/>
            </a:spcBef>
            <a:spcAft>
              <a:spcPct val="35000"/>
            </a:spcAft>
            <a:buNone/>
          </a:pPr>
          <a:r>
            <a:rPr lang="fr-FR" sz="1300" kern="1200" dirty="0"/>
            <a:t>Analyse Chapitre 3</a:t>
          </a:r>
        </a:p>
      </dsp:txBody>
      <dsp:txXfrm>
        <a:off x="3210050" y="2524824"/>
        <a:ext cx="868107" cy="578738"/>
      </dsp:txXfrm>
    </dsp:sp>
    <dsp:sp modelId="{4B969C98-0841-4B91-88CF-860F68AADA1C}">
      <dsp:nvSpPr>
        <dsp:cNvPr id="0" name=""/>
        <dsp:cNvSpPr/>
      </dsp:nvSpPr>
      <dsp:spPr>
        <a:xfrm>
          <a:off x="4222842" y="2524824"/>
          <a:ext cx="1446845" cy="578738"/>
        </a:xfrm>
        <a:prstGeom prst="chevron">
          <a:avLst/>
        </a:prstGeom>
        <a:gradFill rotWithShape="0">
          <a:gsLst>
            <a:gs pos="0">
              <a:schemeClr val="accent4">
                <a:hueOff val="-2678862"/>
                <a:satOff val="16139"/>
                <a:lumOff val="1294"/>
                <a:alphaOff val="0"/>
                <a:shade val="51000"/>
                <a:satMod val="130000"/>
              </a:schemeClr>
            </a:gs>
            <a:gs pos="80000">
              <a:schemeClr val="accent4">
                <a:hueOff val="-2678862"/>
                <a:satOff val="16139"/>
                <a:lumOff val="1294"/>
                <a:alphaOff val="0"/>
                <a:shade val="93000"/>
                <a:satMod val="130000"/>
              </a:schemeClr>
            </a:gs>
            <a:gs pos="100000">
              <a:schemeClr val="accent4">
                <a:hueOff val="-2678862"/>
                <a:satOff val="16139"/>
                <a:lumOff val="1294"/>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2007" tIns="17336" rIns="17336" bIns="17336" numCol="1" spcCol="1270" anchor="ctr" anchorCtr="0">
          <a:noAutofit/>
        </a:bodyPr>
        <a:lstStyle/>
        <a:p>
          <a:pPr marL="0" lvl="0" indent="0" algn="ctr" defTabSz="577850">
            <a:lnSpc>
              <a:spcPct val="90000"/>
            </a:lnSpc>
            <a:spcBef>
              <a:spcPct val="0"/>
            </a:spcBef>
            <a:spcAft>
              <a:spcPct val="35000"/>
            </a:spcAft>
            <a:buNone/>
          </a:pPr>
          <a:r>
            <a:rPr lang="fr-FR" sz="1300" kern="1200" dirty="0"/>
            <a:t>Envoi du travail au tuteur</a:t>
          </a:r>
        </a:p>
      </dsp:txBody>
      <dsp:txXfrm>
        <a:off x="4512211" y="2524824"/>
        <a:ext cx="868107" cy="578738"/>
      </dsp:txXfrm>
    </dsp:sp>
    <dsp:sp modelId="{5B8630EE-FA51-4B0C-98D6-C4B343D9DCB2}">
      <dsp:nvSpPr>
        <dsp:cNvPr id="0" name=""/>
        <dsp:cNvSpPr/>
      </dsp:nvSpPr>
      <dsp:spPr>
        <a:xfrm>
          <a:off x="5525003" y="2524824"/>
          <a:ext cx="1781718" cy="578738"/>
        </a:xfrm>
        <a:prstGeom prst="chevron">
          <a:avLst/>
        </a:prstGeom>
        <a:gradFill rotWithShape="0">
          <a:gsLst>
            <a:gs pos="0">
              <a:schemeClr val="accent4">
                <a:hueOff val="-3571816"/>
                <a:satOff val="21519"/>
                <a:lumOff val="1725"/>
                <a:alphaOff val="0"/>
                <a:shade val="51000"/>
                <a:satMod val="130000"/>
              </a:schemeClr>
            </a:gs>
            <a:gs pos="80000">
              <a:schemeClr val="accent4">
                <a:hueOff val="-3571816"/>
                <a:satOff val="21519"/>
                <a:lumOff val="1725"/>
                <a:alphaOff val="0"/>
                <a:shade val="93000"/>
                <a:satMod val="130000"/>
              </a:schemeClr>
            </a:gs>
            <a:gs pos="100000">
              <a:schemeClr val="accent4">
                <a:hueOff val="-3571816"/>
                <a:satOff val="21519"/>
                <a:lumOff val="1725"/>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2007" tIns="17336" rIns="17336" bIns="17336" numCol="1" spcCol="1270" anchor="ctr" anchorCtr="0">
          <a:noAutofit/>
        </a:bodyPr>
        <a:lstStyle/>
        <a:p>
          <a:pPr marL="0" lvl="0" indent="0" algn="ctr" defTabSz="577850">
            <a:lnSpc>
              <a:spcPct val="90000"/>
            </a:lnSpc>
            <a:spcBef>
              <a:spcPct val="0"/>
            </a:spcBef>
            <a:spcAft>
              <a:spcPct val="35000"/>
            </a:spcAft>
            <a:buNone/>
          </a:pPr>
          <a:r>
            <a:rPr lang="fr-FR" sz="1300" kern="1200" dirty="0"/>
            <a:t>Retour tuteur et modifications</a:t>
          </a:r>
        </a:p>
      </dsp:txBody>
      <dsp:txXfrm>
        <a:off x="5814372" y="2524824"/>
        <a:ext cx="1202980" cy="578738"/>
      </dsp:txXfrm>
    </dsp:sp>
    <dsp:sp modelId="{AE8CE4FB-A6E4-403D-B844-3312E12D55E2}">
      <dsp:nvSpPr>
        <dsp:cNvPr id="0" name=""/>
        <dsp:cNvSpPr/>
      </dsp:nvSpPr>
      <dsp:spPr>
        <a:xfrm>
          <a:off x="7162036" y="2524824"/>
          <a:ext cx="1446845" cy="578738"/>
        </a:xfrm>
        <a:prstGeom prst="chevron">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2007" tIns="17336" rIns="17336" bIns="17336" numCol="1" spcCol="1270" anchor="ctr" anchorCtr="0">
          <a:noAutofit/>
        </a:bodyPr>
        <a:lstStyle/>
        <a:p>
          <a:pPr marL="0" lvl="0" indent="0" algn="ctr" defTabSz="577850">
            <a:lnSpc>
              <a:spcPct val="90000"/>
            </a:lnSpc>
            <a:spcBef>
              <a:spcPct val="0"/>
            </a:spcBef>
            <a:spcAft>
              <a:spcPct val="35000"/>
            </a:spcAft>
            <a:buNone/>
          </a:pPr>
          <a:r>
            <a:rPr lang="fr-FR" sz="1300" kern="1200" dirty="0"/>
            <a:t>Finalisation de la rédaction</a:t>
          </a:r>
        </a:p>
      </dsp:txBody>
      <dsp:txXfrm>
        <a:off x="7451405" y="2524824"/>
        <a:ext cx="868107" cy="578738"/>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CF2EDE-4F90-441D-8A0C-66080E1A2D2C}" type="datetimeFigureOut">
              <a:rPr lang="en-US" smtClean="0"/>
              <a:pPr/>
              <a:t>1/18/2018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6D205C4-C7CE-4A6E-B797-390C198A979C}" type="slidenum">
              <a:rPr lang="en-US" smtClean="0"/>
              <a:pPr/>
              <a:t>‹N°›</a:t>
            </a:fld>
            <a:endParaRPr lang="en-US"/>
          </a:p>
        </p:txBody>
      </p:sp>
    </p:spTree>
    <p:extLst>
      <p:ext uri="{BB962C8B-B14F-4D97-AF65-F5344CB8AC3E}">
        <p14:creationId xmlns:p14="http://schemas.microsoft.com/office/powerpoint/2010/main" val="26731986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pPr marL="228600" indent="-228600">
              <a:buFont typeface="+mj-lt"/>
              <a:buNone/>
            </a:pPr>
            <a:r>
              <a:rPr lang="en-US" sz="1200" b="0" baseline="0" dirty="0" err="1">
                <a:latin typeface="+mn-lt"/>
              </a:rPr>
              <a:t>Cette</a:t>
            </a:r>
            <a:r>
              <a:rPr lang="en-US" sz="1200" b="0" baseline="0" dirty="0">
                <a:latin typeface="+mn-lt"/>
              </a:rPr>
              <a:t> </a:t>
            </a:r>
            <a:r>
              <a:rPr lang="en-US" sz="1200" b="0" baseline="0" dirty="0" err="1">
                <a:latin typeface="+mn-lt"/>
              </a:rPr>
              <a:t>soutenance</a:t>
            </a:r>
            <a:r>
              <a:rPr lang="en-US" sz="1200" b="0" baseline="0" dirty="0">
                <a:latin typeface="+mn-lt"/>
              </a:rPr>
              <a:t> </a:t>
            </a:r>
            <a:r>
              <a:rPr lang="en-US" sz="1200" b="0" baseline="0" dirty="0" err="1">
                <a:latin typeface="+mn-lt"/>
              </a:rPr>
              <a:t>s’inscrit</a:t>
            </a:r>
            <a:r>
              <a:rPr lang="en-US" sz="1200" b="0" baseline="0" dirty="0">
                <a:latin typeface="+mn-lt"/>
              </a:rPr>
              <a:t> </a:t>
            </a:r>
            <a:r>
              <a:rPr lang="en-US" sz="1200" b="0" baseline="0" dirty="0" err="1">
                <a:latin typeface="+mn-lt"/>
              </a:rPr>
              <a:t>dans</a:t>
            </a:r>
            <a:r>
              <a:rPr lang="en-US" sz="1200" b="0" baseline="0" dirty="0">
                <a:latin typeface="+mn-lt"/>
              </a:rPr>
              <a:t> le cadre du PFE, pour ma part, </a:t>
            </a:r>
            <a:r>
              <a:rPr lang="en-US" sz="1200" b="0" baseline="0" dirty="0" err="1">
                <a:latin typeface="+mn-lt"/>
              </a:rPr>
              <a:t>il</a:t>
            </a:r>
            <a:r>
              <a:rPr lang="en-US" sz="1200" b="0" baseline="0" dirty="0">
                <a:latin typeface="+mn-lt"/>
              </a:rPr>
              <a:t> se </a:t>
            </a:r>
            <a:r>
              <a:rPr lang="en-US" sz="1200" b="0" baseline="0" dirty="0" err="1">
                <a:latin typeface="+mn-lt"/>
              </a:rPr>
              <a:t>déroule</a:t>
            </a:r>
            <a:r>
              <a:rPr lang="en-US" sz="1200" b="0" baseline="0" dirty="0">
                <a:latin typeface="+mn-lt"/>
              </a:rPr>
              <a:t> sur 2 </a:t>
            </a:r>
            <a:r>
              <a:rPr lang="en-US" sz="1200" b="0" baseline="0" dirty="0" err="1">
                <a:latin typeface="+mn-lt"/>
              </a:rPr>
              <a:t>semestres</a:t>
            </a:r>
            <a:r>
              <a:rPr lang="en-US" sz="1200" b="0" baseline="0" dirty="0">
                <a:latin typeface="+mn-lt"/>
              </a:rPr>
              <a:t>.</a:t>
            </a:r>
          </a:p>
          <a:p>
            <a:pPr marL="228600" indent="-228600">
              <a:buFont typeface="+mj-lt"/>
              <a:buNone/>
            </a:pPr>
            <a:r>
              <a:rPr lang="en-US" sz="1200" b="0" baseline="0" dirty="0">
                <a:latin typeface="+mn-lt"/>
              </a:rPr>
              <a:t>Elle a pour </a:t>
            </a:r>
            <a:r>
              <a:rPr lang="en-US" sz="1200" b="0" baseline="0" dirty="0" err="1">
                <a:latin typeface="+mn-lt"/>
              </a:rPr>
              <a:t>finalités</a:t>
            </a:r>
            <a:r>
              <a:rPr lang="en-US" sz="1200" b="0" baseline="0" dirty="0">
                <a:latin typeface="+mn-lt"/>
              </a:rPr>
              <a:t> </a:t>
            </a:r>
            <a:r>
              <a:rPr lang="en-US" sz="1200" b="0" baseline="0" dirty="0" err="1">
                <a:latin typeface="+mn-lt"/>
              </a:rPr>
              <a:t>d’introduire</a:t>
            </a:r>
            <a:r>
              <a:rPr lang="en-US" sz="1200" b="0" baseline="0" dirty="0">
                <a:latin typeface="+mn-lt"/>
              </a:rPr>
              <a:t> le </a:t>
            </a:r>
            <a:r>
              <a:rPr lang="en-US" sz="1200" b="0" baseline="0" dirty="0" err="1">
                <a:latin typeface="+mn-lt"/>
              </a:rPr>
              <a:t>sujet</a:t>
            </a:r>
            <a:r>
              <a:rPr lang="en-US" sz="1200" b="0" baseline="0" dirty="0">
                <a:latin typeface="+mn-lt"/>
              </a:rPr>
              <a:t>, la </a:t>
            </a:r>
            <a:r>
              <a:rPr lang="en-US" sz="1200" b="0" baseline="0" dirty="0" err="1">
                <a:latin typeface="+mn-lt"/>
              </a:rPr>
              <a:t>pb</a:t>
            </a:r>
            <a:r>
              <a:rPr lang="en-US" sz="1200" b="0" baseline="0" dirty="0">
                <a:latin typeface="+mn-lt"/>
              </a:rPr>
              <a:t>, le plan et </a:t>
            </a:r>
            <a:r>
              <a:rPr lang="en-US" sz="1200" b="0" baseline="0" dirty="0" err="1">
                <a:latin typeface="+mn-lt"/>
              </a:rPr>
              <a:t>l’état</a:t>
            </a:r>
            <a:r>
              <a:rPr lang="en-US" sz="1200" b="0" baseline="0" dirty="0">
                <a:latin typeface="+mn-lt"/>
              </a:rPr>
              <a:t> </a:t>
            </a:r>
            <a:r>
              <a:rPr lang="en-US" sz="1200" b="0" baseline="0" dirty="0" err="1">
                <a:latin typeface="+mn-lt"/>
              </a:rPr>
              <a:t>d’advancement</a:t>
            </a:r>
            <a:r>
              <a:rPr lang="en-US" sz="1200" b="0" baseline="0" dirty="0">
                <a:latin typeface="+mn-lt"/>
              </a:rPr>
              <a:t> de mon travail. </a:t>
            </a:r>
          </a:p>
        </p:txBody>
      </p:sp>
      <p:sp>
        <p:nvSpPr>
          <p:cNvPr id="6" name="Slide Image Placeholder 5"/>
          <p:cNvSpPr>
            <a:spLocks noGrp="1" noRot="1" noChangeAspect="1"/>
          </p:cNvSpPr>
          <p:nvPr>
            <p:ph type="sldImg"/>
          </p:nvPr>
        </p:nvSpPr>
        <p:spPr>
          <a:xfrm>
            <a:off x="533400" y="460375"/>
            <a:ext cx="3144838" cy="2359025"/>
          </a:xfr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Le sujet sur lequel je travaille s’intitule :</a:t>
            </a:r>
          </a:p>
        </p:txBody>
      </p:sp>
      <p:sp>
        <p:nvSpPr>
          <p:cNvPr id="4" name="Espace réservé du numéro de diapositive 3"/>
          <p:cNvSpPr>
            <a:spLocks noGrp="1"/>
          </p:cNvSpPr>
          <p:nvPr>
            <p:ph type="sldNum" sz="quarter" idx="10"/>
          </p:nvPr>
        </p:nvSpPr>
        <p:spPr/>
        <p:txBody>
          <a:bodyPr/>
          <a:lstStyle/>
          <a:p>
            <a:fld id="{96D205C4-C7CE-4A6E-B797-390C198A979C}" type="slidenum">
              <a:rPr lang="en-US" smtClean="0"/>
              <a:pPr/>
              <a:t>3</a:t>
            </a:fld>
            <a:endParaRPr lang="en-US"/>
          </a:p>
        </p:txBody>
      </p:sp>
    </p:spTree>
    <p:extLst>
      <p:ext uri="{BB962C8B-B14F-4D97-AF65-F5344CB8AC3E}">
        <p14:creationId xmlns:p14="http://schemas.microsoft.com/office/powerpoint/2010/main" val="19370967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La méthodologie que j’ai employée est la suivante:</a:t>
            </a:r>
          </a:p>
          <a:p>
            <a:r>
              <a:rPr lang="fr-FR" dirty="0"/>
              <a:t>Elle se découpe en 2 phases. La première phase est celle en cours en ce moment, elle a débuté le 10 octobre et s’achève aujourd’hui avec cette soutenance. </a:t>
            </a:r>
          </a:p>
          <a:p>
            <a:r>
              <a:rPr lang="fr-FR" dirty="0"/>
              <a:t>Je me suis consacré principalement à l’analyse du CH1 sur lequel nous allons revenir à présent.</a:t>
            </a:r>
          </a:p>
        </p:txBody>
      </p:sp>
      <p:sp>
        <p:nvSpPr>
          <p:cNvPr id="4" name="Espace réservé du numéro de diapositive 3"/>
          <p:cNvSpPr>
            <a:spLocks noGrp="1"/>
          </p:cNvSpPr>
          <p:nvPr>
            <p:ph type="sldNum" sz="quarter" idx="10"/>
          </p:nvPr>
        </p:nvSpPr>
        <p:spPr/>
        <p:txBody>
          <a:bodyPr/>
          <a:lstStyle/>
          <a:p>
            <a:fld id="{96D205C4-C7CE-4A6E-B797-390C198A979C}" type="slidenum">
              <a:rPr lang="en-US" smtClean="0"/>
              <a:pPr/>
              <a:t>4</a:t>
            </a:fld>
            <a:endParaRPr lang="en-US"/>
          </a:p>
        </p:txBody>
      </p:sp>
    </p:spTree>
    <p:extLst>
      <p:ext uri="{BB962C8B-B14F-4D97-AF65-F5344CB8AC3E}">
        <p14:creationId xmlns:p14="http://schemas.microsoft.com/office/powerpoint/2010/main" val="6696022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Le chapitre 1 est la partie que je vous ai transmis. Il permet de faire un point sur les études déjà produites et de se positionner par rapport au thème général d’étude.</a:t>
            </a:r>
          </a:p>
          <a:p>
            <a:r>
              <a:rPr lang="fr-FR" dirty="0"/>
              <a:t>En définitive, l’immobilier tertiaire est complexe, l’immobilier de bureau et les acteurs se sont diversifiés depuis la globalisation et la financiarisation du secteur à la fin des années 90.</a:t>
            </a:r>
          </a:p>
        </p:txBody>
      </p:sp>
      <p:sp>
        <p:nvSpPr>
          <p:cNvPr id="4" name="Espace réservé du numéro de diapositive 3"/>
          <p:cNvSpPr>
            <a:spLocks noGrp="1"/>
          </p:cNvSpPr>
          <p:nvPr>
            <p:ph type="sldNum" sz="quarter" idx="10"/>
          </p:nvPr>
        </p:nvSpPr>
        <p:spPr/>
        <p:txBody>
          <a:bodyPr/>
          <a:lstStyle/>
          <a:p>
            <a:fld id="{96D205C4-C7CE-4A6E-B797-390C198A979C}" type="slidenum">
              <a:rPr lang="en-US" smtClean="0"/>
              <a:pPr/>
              <a:t>5</a:t>
            </a:fld>
            <a:endParaRPr lang="en-US"/>
          </a:p>
        </p:txBody>
      </p:sp>
    </p:spTree>
    <p:extLst>
      <p:ext uri="{BB962C8B-B14F-4D97-AF65-F5344CB8AC3E}">
        <p14:creationId xmlns:p14="http://schemas.microsoft.com/office/powerpoint/2010/main" val="14720606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kern="1200" dirty="0">
                <a:solidFill>
                  <a:schemeClr val="tx1"/>
                </a:solidFill>
                <a:effectLst/>
                <a:latin typeface="+mn-lt"/>
                <a:ea typeface="+mn-ea"/>
                <a:cs typeface="+mn-cs"/>
              </a:rPr>
              <a:t>Si on part du concept de la métropolisation qui se caractérise par une concentration croissante de la population, de la production de richesse, des services stratégiques et des fonctions de commandement dans les agglomérations</a:t>
            </a:r>
            <a:r>
              <a:rPr lang="fr-FR" sz="1200" b="0" i="0" kern="1200" dirty="0">
                <a:solidFill>
                  <a:schemeClr val="tx1"/>
                </a:solidFill>
                <a:effectLst/>
                <a:latin typeface="+mn-lt"/>
                <a:ea typeface="+mn-ea"/>
                <a:cs typeface="+mn-cs"/>
              </a:rPr>
              <a:t>. Questions de recherche : ,,, Ce phénomène entraîne donc un appauvrissement et une fragilisation du niveau inférieur de l’armature urbaine du pays.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kern="1200" dirty="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96D205C4-C7CE-4A6E-B797-390C198A979C}" type="slidenum">
              <a:rPr lang="en-US" smtClean="0"/>
              <a:pPr/>
              <a:t>6</a:t>
            </a:fld>
            <a:endParaRPr lang="en-US"/>
          </a:p>
        </p:txBody>
      </p:sp>
    </p:spTree>
    <p:extLst>
      <p:ext uri="{BB962C8B-B14F-4D97-AF65-F5344CB8AC3E}">
        <p14:creationId xmlns:p14="http://schemas.microsoft.com/office/powerpoint/2010/main" val="2294066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La phase 2 représente ce qu’il me reste à faire : en fonction de vos remarques j’ajusterai le premier chapitre. </a:t>
            </a:r>
          </a:p>
        </p:txBody>
      </p:sp>
      <p:sp>
        <p:nvSpPr>
          <p:cNvPr id="4" name="Espace réservé du numéro de diapositive 3"/>
          <p:cNvSpPr>
            <a:spLocks noGrp="1"/>
          </p:cNvSpPr>
          <p:nvPr>
            <p:ph type="sldNum" sz="quarter" idx="10"/>
          </p:nvPr>
        </p:nvSpPr>
        <p:spPr/>
        <p:txBody>
          <a:bodyPr/>
          <a:lstStyle/>
          <a:p>
            <a:fld id="{96D205C4-C7CE-4A6E-B797-390C198A979C}" type="slidenum">
              <a:rPr lang="en-US" smtClean="0"/>
              <a:pPr/>
              <a:t>7</a:t>
            </a:fld>
            <a:endParaRPr lang="en-US"/>
          </a:p>
        </p:txBody>
      </p:sp>
    </p:spTree>
    <p:extLst>
      <p:ext uri="{BB962C8B-B14F-4D97-AF65-F5344CB8AC3E}">
        <p14:creationId xmlns:p14="http://schemas.microsoft.com/office/powerpoint/2010/main" val="30177961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000" dirty="0"/>
              <a:t>Dans ce chapitre, l’objectif est simple </a:t>
            </a:r>
            <a:r>
              <a:rPr lang="fr-FR" sz="800" dirty="0"/>
              <a:t>: il faut montrer </a:t>
            </a:r>
            <a:r>
              <a:rPr lang="fr-FR" sz="1000" dirty="0"/>
              <a:t>que la métropole lyonnaise est le premier marché tertiaire en région, qu’il offre une alternative à la région île de France, et que dans le cas de la métropolisation ne laisserai peut de place à un marché secondaire. </a:t>
            </a:r>
          </a:p>
          <a:p>
            <a:r>
              <a:rPr lang="fr-FR" sz="1000" dirty="0"/>
              <a:t>Dans le contexte des réformes institutionnelles engagées par la loi MAPTAM datant de janvier 2014, qui propose la création de métropoles et renforce les pôles métropolitains notamment celui regroupant le gd </a:t>
            </a:r>
            <a:r>
              <a:rPr lang="fr-FR" sz="1000" dirty="0" err="1"/>
              <a:t>lyon</a:t>
            </a:r>
            <a:r>
              <a:rPr lang="fr-FR" sz="1000" dirty="0"/>
              <a:t>, métropole de st </a:t>
            </a:r>
            <a:r>
              <a:rPr lang="fr-FR" sz="1000" dirty="0" err="1"/>
              <a:t>ét</a:t>
            </a:r>
            <a:r>
              <a:rPr lang="fr-FR" sz="1000" dirty="0"/>
              <a:t>, </a:t>
            </a:r>
            <a:r>
              <a:rPr lang="fr-FR" sz="1000" dirty="0" err="1"/>
              <a:t>capi</a:t>
            </a:r>
            <a:r>
              <a:rPr lang="fr-FR" sz="1000" dirty="0"/>
              <a:t> et </a:t>
            </a:r>
            <a:r>
              <a:rPr lang="fr-FR" sz="1000" dirty="0" err="1"/>
              <a:t>viennagglo</a:t>
            </a:r>
            <a:r>
              <a:rPr lang="fr-FR" sz="1000" dirty="0"/>
              <a:t>(2012), l’expérience lyonnaise est particulièrement parlante.</a:t>
            </a:r>
          </a:p>
          <a:p>
            <a:r>
              <a:rPr lang="fr-FR" sz="1000" dirty="0"/>
              <a:t>Dans un premier temps, il s’agit de montrer que la continuité politique qui a été menée n’a cessé de s’adapter aux nouveaux défis qui lui faisaient face.</a:t>
            </a:r>
          </a:p>
          <a:p>
            <a:r>
              <a:rPr lang="fr-FR" sz="1000" dirty="0"/>
              <a:t>Dès les années 70, les ambitions de l’État pour la région lyonnaise était : de renforcer le </a:t>
            </a:r>
            <a:r>
              <a:rPr lang="fr-FR" sz="1000" dirty="0" err="1"/>
              <a:t>dvt</a:t>
            </a:r>
            <a:r>
              <a:rPr lang="fr-FR" sz="1000" dirty="0"/>
              <a:t> éco de l’agglo pour la rendre plus attractive et ainsi capter une partie de la croissance qui se concentrait en région parisienne.</a:t>
            </a:r>
          </a:p>
          <a:p>
            <a:r>
              <a:rPr lang="fr-FR" sz="1000" dirty="0"/>
              <a:t>Le développement éco de </a:t>
            </a:r>
            <a:r>
              <a:rPr lang="fr-FR" sz="1000" dirty="0" err="1"/>
              <a:t>lyon</a:t>
            </a:r>
            <a:r>
              <a:rPr lang="fr-FR" sz="1000" dirty="0"/>
              <a:t> s’est réalisé autours de 2 axes : réhabilitation des berges et l’axe est-ouest.</a:t>
            </a:r>
          </a:p>
          <a:p>
            <a:endParaRPr lang="fr-FR" sz="1000" dirty="0"/>
          </a:p>
          <a:p>
            <a:r>
              <a:rPr lang="fr-FR" sz="1000" dirty="0"/>
              <a:t>Dans un second temps,  ,,, tels que le carré de soie, la part dieu, ou encore le quartier confluence que </a:t>
            </a:r>
            <a:r>
              <a:rPr lang="fr-FR" sz="1000" dirty="0" err="1"/>
              <a:t>thibaut</a:t>
            </a:r>
            <a:r>
              <a:rPr lang="fr-FR" sz="1000" dirty="0"/>
              <a:t> vous a présenté.</a:t>
            </a:r>
          </a:p>
          <a:p>
            <a:r>
              <a:rPr lang="fr-FR" sz="1000" dirty="0"/>
              <a:t>(L’un des acteurs majeurs qui a influencé est la </a:t>
            </a:r>
            <a:r>
              <a:rPr lang="fr-FR" sz="1000" dirty="0" err="1"/>
              <a:t>courly</a:t>
            </a:r>
            <a:r>
              <a:rPr lang="fr-FR" sz="1000" dirty="0"/>
              <a:t> devenue à présent le grand </a:t>
            </a:r>
            <a:r>
              <a:rPr lang="fr-FR" sz="1000" dirty="0" err="1"/>
              <a:t>lyon</a:t>
            </a:r>
            <a:r>
              <a:rPr lang="fr-FR" sz="1000" dirty="0"/>
              <a:t>. )</a:t>
            </a:r>
          </a:p>
          <a:p>
            <a:r>
              <a:rPr lang="fr-FR" sz="1000" dirty="0"/>
              <a:t>A travers eux, Lyon montre qu’elle est une ville dynamique où il fait bon investir laissant peu de place aux autres villes à proximité dont </a:t>
            </a:r>
            <a:r>
              <a:rPr lang="fr-FR" sz="1000" dirty="0" err="1"/>
              <a:t>saint-étienne</a:t>
            </a:r>
            <a:r>
              <a:rPr lang="fr-FR" sz="1000" dirty="0"/>
              <a:t>.</a:t>
            </a:r>
          </a:p>
        </p:txBody>
      </p:sp>
      <p:sp>
        <p:nvSpPr>
          <p:cNvPr id="4" name="Espace réservé du numéro de diapositive 3"/>
          <p:cNvSpPr>
            <a:spLocks noGrp="1"/>
          </p:cNvSpPr>
          <p:nvPr>
            <p:ph type="sldNum" sz="quarter" idx="10"/>
          </p:nvPr>
        </p:nvSpPr>
        <p:spPr/>
        <p:txBody>
          <a:bodyPr/>
          <a:lstStyle/>
          <a:p>
            <a:fld id="{96D205C4-C7CE-4A6E-B797-390C198A979C}" type="slidenum">
              <a:rPr lang="en-US" smtClean="0"/>
              <a:pPr/>
              <a:t>8</a:t>
            </a:fld>
            <a:endParaRPr lang="en-US"/>
          </a:p>
        </p:txBody>
      </p:sp>
    </p:spTree>
    <p:extLst>
      <p:ext uri="{BB962C8B-B14F-4D97-AF65-F5344CB8AC3E}">
        <p14:creationId xmlns:p14="http://schemas.microsoft.com/office/powerpoint/2010/main" val="18942268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Cette dernière partie concerne le cas d’étude de Saint-Étienne où pour le moment je ne me suis pas penché dessus mais des questionnements ressortent comme : </a:t>
            </a:r>
          </a:p>
        </p:txBody>
      </p:sp>
      <p:sp>
        <p:nvSpPr>
          <p:cNvPr id="4" name="Espace réservé du numéro de diapositive 3"/>
          <p:cNvSpPr>
            <a:spLocks noGrp="1"/>
          </p:cNvSpPr>
          <p:nvPr>
            <p:ph type="sldNum" sz="quarter" idx="10"/>
          </p:nvPr>
        </p:nvSpPr>
        <p:spPr/>
        <p:txBody>
          <a:bodyPr/>
          <a:lstStyle/>
          <a:p>
            <a:fld id="{96D205C4-C7CE-4A6E-B797-390C198A979C}" type="slidenum">
              <a:rPr lang="en-US" smtClean="0"/>
              <a:pPr/>
              <a:t>9</a:t>
            </a:fld>
            <a:endParaRPr lang="en-US"/>
          </a:p>
        </p:txBody>
      </p:sp>
    </p:spTree>
    <p:extLst>
      <p:ext uri="{BB962C8B-B14F-4D97-AF65-F5344CB8AC3E}">
        <p14:creationId xmlns:p14="http://schemas.microsoft.com/office/powerpoint/2010/main" val="39370674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En conclusion, je dois déterminer qu’elle est l’influence de Lyon sur Saint-Étienne et quel pourrait être le marché actuel ou à saisir pour la métropole stéphanoise ? </a:t>
            </a:r>
          </a:p>
          <a:p>
            <a:r>
              <a:rPr lang="fr-FR" dirty="0"/>
              <a:t>Merci de votre attention. </a:t>
            </a:r>
          </a:p>
        </p:txBody>
      </p:sp>
      <p:sp>
        <p:nvSpPr>
          <p:cNvPr id="4" name="Espace réservé du numéro de diapositive 3"/>
          <p:cNvSpPr>
            <a:spLocks noGrp="1"/>
          </p:cNvSpPr>
          <p:nvPr>
            <p:ph type="sldNum" sz="quarter" idx="10"/>
          </p:nvPr>
        </p:nvSpPr>
        <p:spPr/>
        <p:txBody>
          <a:bodyPr/>
          <a:lstStyle/>
          <a:p>
            <a:fld id="{96D205C4-C7CE-4A6E-B797-390C198A979C}" type="slidenum">
              <a:rPr lang="en-US" smtClean="0"/>
              <a:pPr/>
              <a:t>10</a:t>
            </a:fld>
            <a:endParaRPr lang="en-US"/>
          </a:p>
        </p:txBody>
      </p:sp>
    </p:spTree>
    <p:extLst>
      <p:ext uri="{BB962C8B-B14F-4D97-AF65-F5344CB8AC3E}">
        <p14:creationId xmlns:p14="http://schemas.microsoft.com/office/powerpoint/2010/main" val="21970910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fr-FR"/>
              <a:t>Modifiez le style du titre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a:p>
        </p:txBody>
      </p:sp>
      <p:sp>
        <p:nvSpPr>
          <p:cNvPr id="4" name="Date Placeholder 3"/>
          <p:cNvSpPr>
            <a:spLocks noGrp="1"/>
          </p:cNvSpPr>
          <p:nvPr>
            <p:ph type="dt" sz="half" idx="10"/>
          </p:nvPr>
        </p:nvSpPr>
        <p:spPr/>
        <p:txBody>
          <a:bodyPr/>
          <a:lstStyle/>
          <a:p>
            <a:fld id="{F2C01C1B-27AD-45B5-907B-09A645A836A5}" type="datetime1">
              <a:rPr lang="en-US" smtClean="0">
                <a:solidFill>
                  <a:prstClr val="black">
                    <a:tint val="75000"/>
                  </a:prstClr>
                </a:solidFill>
              </a:rPr>
              <a:t>1/18/2018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a:solidFill>
                  <a:prstClr val="black">
                    <a:tint val="75000"/>
                  </a:prstClr>
                </a:solidFill>
              </a:rPr>
              <a:t>Soutenance de mi-parcours - PFE</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3D82040C-D3B1-42F1-A452-9128C48DC3A7}" type="slidenum">
              <a:rPr lang="en-US">
                <a:solidFill>
                  <a:prstClr val="black">
                    <a:tint val="75000"/>
                  </a:prstClr>
                </a:solidFill>
              </a:rPr>
              <a:pPr/>
              <a:t>‹N°›</a:t>
            </a:fld>
            <a:endParaRPr lang="en-US" dirty="0">
              <a:solidFill>
                <a:prstClr val="black">
                  <a:tint val="75000"/>
                </a:prstClr>
              </a:solidFill>
            </a:endParaRPr>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F1C672-097E-4707-BF32-E46BC11019AE}" type="datetime1">
              <a:rPr lang="en-US" smtClean="0">
                <a:solidFill>
                  <a:prstClr val="black">
                    <a:tint val="75000"/>
                  </a:prstClr>
                </a:solidFill>
              </a:rPr>
              <a:t>1/18/2018</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Soutenance de mi-parcours - PFE</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82040C-D3B1-42F1-A452-9128C48DC3A7}" type="slidenum">
              <a:rPr lang="en-US">
                <a:solidFill>
                  <a:prstClr val="black">
                    <a:tint val="75000"/>
                  </a:prstClr>
                </a:solidFill>
              </a:rPr>
              <a:pPr/>
              <a:t>‹N°›</a:t>
            </a:fld>
            <a:endParaRPr lang="en-US" dirty="0">
              <a:solidFill>
                <a:prstClr val="black">
                  <a:tint val="75000"/>
                </a:prstClr>
              </a:solidFill>
            </a:endParaRPr>
          </a:p>
        </p:txBody>
      </p:sp>
    </p:spTree>
    <p:extLst>
      <p:ext uri="{BB962C8B-B14F-4D97-AF65-F5344CB8AC3E}">
        <p14:creationId xmlns:p14="http://schemas.microsoft.com/office/powerpoint/2010/main" val="2141641991"/>
      </p:ext>
    </p:extLst>
  </p:cSld>
  <p:clrMap bg1="lt1" tx1="dk1" bg2="lt2" tx2="dk2" accent1="accent1" accent2="accent2" accent3="accent3" accent4="accent4" accent5="accent5" accent6="accent6" hlink="hlink" folHlink="folHlink"/>
  <p:sldLayoutIdLst>
    <p:sldLayoutId id="2147483649" r:id="rId1"/>
  </p:sldLayoutIdLst>
  <p:transition>
    <p:fade/>
  </p:transition>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slide" Target="slide4.xml"/><Relationship Id="rId18" Type="http://schemas.openxmlformats.org/officeDocument/2006/relationships/slide" Target="slide9.xml"/><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slide" Target="slide3.xml"/><Relationship Id="rId17" Type="http://schemas.openxmlformats.org/officeDocument/2006/relationships/slide" Target="slide8.xml"/><Relationship Id="rId2" Type="http://schemas.openxmlformats.org/officeDocument/2006/relationships/image" Target="../media/image1.png"/><Relationship Id="rId16" Type="http://schemas.openxmlformats.org/officeDocument/2006/relationships/slide" Target="slide7.xml"/><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slide" Target="slide2.xml"/><Relationship Id="rId5" Type="http://schemas.openxmlformats.org/officeDocument/2006/relationships/image" Target="../media/image4.png"/><Relationship Id="rId15" Type="http://schemas.openxmlformats.org/officeDocument/2006/relationships/slide" Target="slide6.xml"/><Relationship Id="rId10" Type="http://schemas.openxmlformats.org/officeDocument/2006/relationships/image" Target="../media/image9.png"/><Relationship Id="rId19" Type="http://schemas.openxmlformats.org/officeDocument/2006/relationships/slide" Target="slide10.xml"/><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slide" Target="slide5.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1.png"/><Relationship Id="rId7" Type="http://schemas.openxmlformats.org/officeDocument/2006/relationships/diagramColors" Target="../diagrams/colors1.xm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1.png"/><Relationship Id="rId7" Type="http://schemas.openxmlformats.org/officeDocument/2006/relationships/diagramColors" Target="../diagrams/colors2.xm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psuz="http://schemas.microsoft.com/office/powerpoint/2016/summaryzoom" Requires="psuz">
          <p:graphicFrame>
            <p:nvGraphicFramePr>
              <p:cNvPr id="5" name="Zoom de résumé 4">
                <a:extLst>
                  <a:ext uri="{FF2B5EF4-FFF2-40B4-BE49-F238E27FC236}">
                    <a16:creationId xmlns:a16="http://schemas.microsoft.com/office/drawing/2014/main" id="{14DE4CBD-CEE9-421F-9147-7BD0A620E137}"/>
                  </a:ext>
                </a:extLst>
              </p:cNvPr>
              <p:cNvGraphicFramePr>
                <a:graphicFrameLocks noChangeAspect="1"/>
              </p:cNvGraphicFramePr>
              <p:nvPr>
                <p:extLst>
                  <p:ext uri="{D42A27DB-BD31-4B8C-83A1-F6EECF244321}">
                    <p14:modId xmlns:p14="http://schemas.microsoft.com/office/powerpoint/2010/main" val="1478548122"/>
                  </p:ext>
                </p:extLst>
              </p:nvPr>
            </p:nvGraphicFramePr>
            <p:xfrm>
              <a:off x="1524000" y="1397000"/>
              <a:ext cx="6096000" cy="4064000"/>
            </p:xfrm>
            <a:graphic>
              <a:graphicData uri="http://schemas.microsoft.com/office/powerpoint/2016/summaryzoom">
                <psuz:summaryZm>
                  <psuz:summaryZmObj sectionId="{34E03BED-970C-4F40-90DD-EA6A7DC46110}">
                    <psuz:zmPr id="{9A5F1566-FF0C-4E48-8951-7F7A5719ECEB}" transitionDur="1000">
                      <p166:blipFill xmlns:p166="http://schemas.microsoft.com/office/powerpoint/2016/6/main">
                        <a:blip r:embed="rId2"/>
                        <a:stretch>
                          <a:fillRect/>
                        </a:stretch>
                      </p166:blipFill>
                      <p166:spPr xmlns:p166="http://schemas.microsoft.com/office/powerpoint/2016/6/main">
                        <a:xfrm>
                          <a:off x="528322" y="121922"/>
                          <a:ext cx="1625599" cy="1219199"/>
                        </a:xfrm>
                        <a:prstGeom prst="rect">
                          <a:avLst/>
                        </a:prstGeom>
                        <a:ln w="3175">
                          <a:solidFill>
                            <a:prstClr val="ltGray"/>
                          </a:solidFill>
                        </a:ln>
                      </p166:spPr>
                    </psuz:zmPr>
                  </psuz:summaryZmObj>
                  <psuz:summaryZmObj sectionId="{878F8328-0A73-4008-9DD3-F32BF354B76F}">
                    <psuz:zmPr id="{0C8993DA-F403-448E-BE63-5BD19C78D55A}" transitionDur="1000">
                      <p166:blipFill xmlns:p166="http://schemas.microsoft.com/office/powerpoint/2016/6/main">
                        <a:blip r:embed="rId3"/>
                        <a:stretch>
                          <a:fillRect/>
                        </a:stretch>
                      </p166:blipFill>
                      <p166:spPr xmlns:p166="http://schemas.microsoft.com/office/powerpoint/2016/6/main">
                        <a:xfrm>
                          <a:off x="2235201" y="121922"/>
                          <a:ext cx="1625599" cy="1219199"/>
                        </a:xfrm>
                        <a:prstGeom prst="rect">
                          <a:avLst/>
                        </a:prstGeom>
                        <a:ln w="3175">
                          <a:solidFill>
                            <a:prstClr val="ltGray"/>
                          </a:solidFill>
                        </a:ln>
                      </p166:spPr>
                    </psuz:zmPr>
                  </psuz:summaryZmObj>
                  <psuz:summaryZmObj sectionId="{7CEBFECB-1571-4DE9-9A97-A8AC25C1A582}">
                    <psuz:zmPr id="{345C7F45-D954-40C3-A807-25FD574E8837}" transitionDur="1000">
                      <p166:blipFill xmlns:p166="http://schemas.microsoft.com/office/powerpoint/2016/6/main">
                        <a:blip r:embed="rId4"/>
                        <a:stretch>
                          <a:fillRect/>
                        </a:stretch>
                      </p166:blipFill>
                      <p166:spPr xmlns:p166="http://schemas.microsoft.com/office/powerpoint/2016/6/main">
                        <a:xfrm>
                          <a:off x="3942080" y="121922"/>
                          <a:ext cx="1625599" cy="1219199"/>
                        </a:xfrm>
                        <a:prstGeom prst="rect">
                          <a:avLst/>
                        </a:prstGeom>
                        <a:ln w="3175">
                          <a:solidFill>
                            <a:prstClr val="ltGray"/>
                          </a:solidFill>
                        </a:ln>
                      </p166:spPr>
                    </psuz:zmPr>
                  </psuz:summaryZmObj>
                  <psuz:summaryZmObj sectionId="{A799EB3B-FCDB-484C-B9BA-0EDF7D14B0EE}">
                    <psuz:zmPr id="{535B342E-76DB-42C8-A5ED-4CF6B8F3F7AA}" transitionDur="1000">
                      <p166:blipFill xmlns:p166="http://schemas.microsoft.com/office/powerpoint/2016/6/main">
                        <a:blip r:embed="rId5"/>
                        <a:stretch>
                          <a:fillRect/>
                        </a:stretch>
                      </p166:blipFill>
                      <p166:spPr xmlns:p166="http://schemas.microsoft.com/office/powerpoint/2016/6/main">
                        <a:xfrm>
                          <a:off x="528322" y="1422401"/>
                          <a:ext cx="1625599" cy="1219199"/>
                        </a:xfrm>
                        <a:prstGeom prst="rect">
                          <a:avLst/>
                        </a:prstGeom>
                        <a:ln w="3175">
                          <a:solidFill>
                            <a:prstClr val="ltGray"/>
                          </a:solidFill>
                        </a:ln>
                      </p166:spPr>
                    </psuz:zmPr>
                  </psuz:summaryZmObj>
                  <psuz:summaryZmObj sectionId="{FCDFA4CF-910C-493C-97BC-476E58D45406}">
                    <psuz:zmPr id="{C700BC39-43A5-435A-B8B9-149F4E3D1D7B}" transitionDur="1000">
                      <p166:blipFill xmlns:p166="http://schemas.microsoft.com/office/powerpoint/2016/6/main">
                        <a:blip r:embed="rId6"/>
                        <a:stretch>
                          <a:fillRect/>
                        </a:stretch>
                      </p166:blipFill>
                      <p166:spPr xmlns:p166="http://schemas.microsoft.com/office/powerpoint/2016/6/main">
                        <a:xfrm>
                          <a:off x="2235201" y="1422401"/>
                          <a:ext cx="1625599" cy="1219199"/>
                        </a:xfrm>
                        <a:prstGeom prst="rect">
                          <a:avLst/>
                        </a:prstGeom>
                        <a:ln w="3175">
                          <a:solidFill>
                            <a:prstClr val="ltGray"/>
                          </a:solidFill>
                        </a:ln>
                      </p166:spPr>
                    </psuz:zmPr>
                  </psuz:summaryZmObj>
                  <psuz:summaryZmObj sectionId="{02344D21-91CC-4E7D-9A45-54B414D6B8F8}">
                    <psuz:zmPr id="{C5C7B5AA-C68F-488A-AA22-D8B5E1E81D19}" transitionDur="1000">
                      <p166:blipFill xmlns:p166="http://schemas.microsoft.com/office/powerpoint/2016/6/main">
                        <a:blip r:embed="rId7"/>
                        <a:stretch>
                          <a:fillRect/>
                        </a:stretch>
                      </p166:blipFill>
                      <p166:spPr xmlns:p166="http://schemas.microsoft.com/office/powerpoint/2016/6/main">
                        <a:xfrm>
                          <a:off x="3942080" y="1422401"/>
                          <a:ext cx="1625599" cy="1219199"/>
                        </a:xfrm>
                        <a:prstGeom prst="rect">
                          <a:avLst/>
                        </a:prstGeom>
                        <a:ln w="3175">
                          <a:solidFill>
                            <a:prstClr val="ltGray"/>
                          </a:solidFill>
                        </a:ln>
                      </p166:spPr>
                    </psuz:zmPr>
                  </psuz:summaryZmObj>
                  <psuz:summaryZmObj sectionId="{D6C68752-A4F6-4FBA-8770-2F7FC3322151}">
                    <psuz:zmPr id="{3B1CB76D-98C6-48CA-99A5-EDD1227229DF}" transitionDur="1000">
                      <p166:blipFill xmlns:p166="http://schemas.microsoft.com/office/powerpoint/2016/6/main">
                        <a:blip r:embed="rId8"/>
                        <a:stretch>
                          <a:fillRect/>
                        </a:stretch>
                      </p166:blipFill>
                      <p166:spPr xmlns:p166="http://schemas.microsoft.com/office/powerpoint/2016/6/main">
                        <a:xfrm>
                          <a:off x="528322" y="2722880"/>
                          <a:ext cx="1625599" cy="1219199"/>
                        </a:xfrm>
                        <a:prstGeom prst="rect">
                          <a:avLst/>
                        </a:prstGeom>
                        <a:ln w="3175">
                          <a:solidFill>
                            <a:prstClr val="ltGray"/>
                          </a:solidFill>
                        </a:ln>
                      </p166:spPr>
                    </psuz:zmPr>
                  </psuz:summaryZmObj>
                  <psuz:summaryZmObj sectionId="{625FBEB7-6168-4D70-A52F-FDDAB2F99119}">
                    <psuz:zmPr id="{C08AAB5D-B93B-40D3-9DFA-FB448F6352C5}" transitionDur="1000">
                      <p166:blipFill xmlns:p166="http://schemas.microsoft.com/office/powerpoint/2016/6/main">
                        <a:blip r:embed="rId9"/>
                        <a:stretch>
                          <a:fillRect/>
                        </a:stretch>
                      </p166:blipFill>
                      <p166:spPr xmlns:p166="http://schemas.microsoft.com/office/powerpoint/2016/6/main">
                        <a:xfrm>
                          <a:off x="2235201" y="2722880"/>
                          <a:ext cx="1625599" cy="1219199"/>
                        </a:xfrm>
                        <a:prstGeom prst="rect">
                          <a:avLst/>
                        </a:prstGeom>
                        <a:ln w="3175">
                          <a:solidFill>
                            <a:prstClr val="ltGray"/>
                          </a:solidFill>
                        </a:ln>
                      </p166:spPr>
                    </psuz:zmPr>
                  </psuz:summaryZmObj>
                  <psuz:summaryZmObj sectionId="{0772D0B7-FA7B-4117-AB99-4319D4F19D88}">
                    <psuz:zmPr id="{AED0314E-5A5B-423D-AECC-34E66873E2A1}" transitionDur="1000">
                      <p166:blipFill xmlns:p166="http://schemas.microsoft.com/office/powerpoint/2016/6/main">
                        <a:blip r:embed="rId10"/>
                        <a:stretch>
                          <a:fillRect/>
                        </a:stretch>
                      </p166:blipFill>
                      <p166:spPr xmlns:p166="http://schemas.microsoft.com/office/powerpoint/2016/6/main">
                        <a:xfrm>
                          <a:off x="3942080" y="2722880"/>
                          <a:ext cx="1625599" cy="1219199"/>
                        </a:xfrm>
                        <a:prstGeom prst="rect">
                          <a:avLst/>
                        </a:prstGeom>
                        <a:ln w="3175">
                          <a:solidFill>
                            <a:prstClr val="ltGray"/>
                          </a:solidFill>
                        </a:ln>
                      </p166:spPr>
                    </psuz:zmPr>
                  </psuz:summaryZmObj>
                  <psuz:gridLayout/>
                </psuz:summaryZm>
              </a:graphicData>
            </a:graphic>
          </p:graphicFrame>
        </mc:Choice>
        <mc:Fallback>
          <p:grpSp>
            <p:nvGrpSpPr>
              <p:cNvPr id="5" name="Zoom de résumé 4">
                <a:extLst>
                  <a:ext uri="{FF2B5EF4-FFF2-40B4-BE49-F238E27FC236}">
                    <a16:creationId xmlns:a16="http://schemas.microsoft.com/office/drawing/2014/main" id="{14DE4CBD-CEE9-421F-9147-7BD0A620E137}"/>
                  </a:ext>
                </a:extLst>
              </p:cNvPr>
              <p:cNvGrpSpPr>
                <a:grpSpLocks noGrp="1" noUngrp="1" noRot="1" noChangeAspect="1" noMove="1" noResize="1"/>
              </p:cNvGrpSpPr>
              <p:nvPr/>
            </p:nvGrpSpPr>
            <p:grpSpPr>
              <a:xfrm>
                <a:off x="1524000" y="1397000"/>
                <a:ext cx="6096000" cy="4064000"/>
                <a:chOff x="1524000" y="1397000"/>
                <a:chExt cx="6096000" cy="4064000"/>
              </a:xfrm>
            </p:grpSpPr>
            <p:pic>
              <p:nvPicPr>
                <p:cNvPr id="2" name="Image 2">
                  <a:hlinkClick r:id="rId11" action="ppaction://hlinksldjump"/>
                </p:cNvPr>
                <p:cNvPicPr>
                  <a:picLocks noSelect="1" noRot="1" noChangeAspect="1" noMove="1" noResize="1" noEditPoints="1" noAdjustHandles="1" noChangeArrowheads="1" noChangeShapeType="1"/>
                </p:cNvPicPr>
                <p:nvPr/>
              </p:nvPicPr>
              <p:blipFill>
                <a:blip r:embed="rId2"/>
                <a:stretch>
                  <a:fillRect/>
                </a:stretch>
              </p:blipFill>
              <p:spPr>
                <a:xfrm>
                  <a:off x="2052322" y="1518922"/>
                  <a:ext cx="1625599" cy="1219199"/>
                </a:xfrm>
                <a:prstGeom prst="rect">
                  <a:avLst/>
                </a:prstGeom>
                <a:ln w="3175">
                  <a:solidFill>
                    <a:prstClr val="ltGray"/>
                  </a:solidFill>
                </a:ln>
              </p:spPr>
            </p:pic>
            <p:pic>
              <p:nvPicPr>
                <p:cNvPr id="3" name="Image 3">
                  <a:hlinkClick r:id="rId12" action="ppaction://hlinksldjump"/>
                </p:cNvPr>
                <p:cNvPicPr>
                  <a:picLocks noSelect="1" noRot="1" noChangeAspect="1" noMove="1" noResize="1" noEditPoints="1" noAdjustHandles="1" noChangeArrowheads="1" noChangeShapeType="1"/>
                </p:cNvPicPr>
                <p:nvPr/>
              </p:nvPicPr>
              <p:blipFill>
                <a:blip r:embed="rId3"/>
                <a:stretch>
                  <a:fillRect/>
                </a:stretch>
              </p:blipFill>
              <p:spPr>
                <a:xfrm>
                  <a:off x="3759201" y="1518922"/>
                  <a:ext cx="1625599" cy="1219199"/>
                </a:xfrm>
                <a:prstGeom prst="rect">
                  <a:avLst/>
                </a:prstGeom>
                <a:ln w="3175">
                  <a:solidFill>
                    <a:prstClr val="ltGray"/>
                  </a:solidFill>
                </a:ln>
              </p:spPr>
            </p:pic>
            <p:pic>
              <p:nvPicPr>
                <p:cNvPr id="4" name="Image 4">
                  <a:hlinkClick r:id="rId13" action="ppaction://hlinksldjump"/>
                </p:cNvPr>
                <p:cNvPicPr>
                  <a:picLocks noSelect="1" noRot="1" noChangeAspect="1" noMove="1" noResize="1" noEditPoints="1" noAdjustHandles="1" noChangeArrowheads="1" noChangeShapeType="1"/>
                </p:cNvPicPr>
                <p:nvPr/>
              </p:nvPicPr>
              <p:blipFill>
                <a:blip r:embed="rId4"/>
                <a:stretch>
                  <a:fillRect/>
                </a:stretch>
              </p:blipFill>
              <p:spPr>
                <a:xfrm>
                  <a:off x="5466080" y="1518922"/>
                  <a:ext cx="1625599" cy="1219199"/>
                </a:xfrm>
                <a:prstGeom prst="rect">
                  <a:avLst/>
                </a:prstGeom>
                <a:ln w="3175">
                  <a:solidFill>
                    <a:prstClr val="ltGray"/>
                  </a:solidFill>
                </a:ln>
              </p:spPr>
            </p:pic>
            <p:pic>
              <p:nvPicPr>
                <p:cNvPr id="6" name="Image 6">
                  <a:hlinkClick r:id="rId14" action="ppaction://hlinksldjump"/>
                </p:cNvPr>
                <p:cNvPicPr>
                  <a:picLocks noSelect="1" noRot="1" noChangeAspect="1" noMove="1" noResize="1" noEditPoints="1" noAdjustHandles="1" noChangeArrowheads="1" noChangeShapeType="1"/>
                </p:cNvPicPr>
                <p:nvPr/>
              </p:nvPicPr>
              <p:blipFill>
                <a:blip r:embed="rId5"/>
                <a:stretch>
                  <a:fillRect/>
                </a:stretch>
              </p:blipFill>
              <p:spPr>
                <a:xfrm>
                  <a:off x="2052322" y="2819401"/>
                  <a:ext cx="1625599" cy="1219199"/>
                </a:xfrm>
                <a:prstGeom prst="rect">
                  <a:avLst/>
                </a:prstGeom>
                <a:ln w="3175">
                  <a:solidFill>
                    <a:prstClr val="ltGray"/>
                  </a:solidFill>
                </a:ln>
              </p:spPr>
            </p:pic>
            <p:pic>
              <p:nvPicPr>
                <p:cNvPr id="7" name="Image 7">
                  <a:hlinkClick r:id="rId15" action="ppaction://hlinksldjump"/>
                </p:cNvPr>
                <p:cNvPicPr>
                  <a:picLocks noSelect="1" noRot="1" noChangeAspect="1" noMove="1" noResize="1" noEditPoints="1" noAdjustHandles="1" noChangeArrowheads="1" noChangeShapeType="1"/>
                </p:cNvPicPr>
                <p:nvPr/>
              </p:nvPicPr>
              <p:blipFill>
                <a:blip r:embed="rId6"/>
                <a:stretch>
                  <a:fillRect/>
                </a:stretch>
              </p:blipFill>
              <p:spPr>
                <a:xfrm>
                  <a:off x="3759201" y="2819401"/>
                  <a:ext cx="1625599" cy="1219199"/>
                </a:xfrm>
                <a:prstGeom prst="rect">
                  <a:avLst/>
                </a:prstGeom>
                <a:ln w="3175">
                  <a:solidFill>
                    <a:prstClr val="ltGray"/>
                  </a:solidFill>
                </a:ln>
              </p:spPr>
            </p:pic>
            <p:pic>
              <p:nvPicPr>
                <p:cNvPr id="8" name="Image 8">
                  <a:hlinkClick r:id="rId16" action="ppaction://hlinksldjump"/>
                </p:cNvPr>
                <p:cNvPicPr>
                  <a:picLocks noSelect="1" noRot="1" noChangeAspect="1" noMove="1" noResize="1" noEditPoints="1" noAdjustHandles="1" noChangeArrowheads="1" noChangeShapeType="1"/>
                </p:cNvPicPr>
                <p:nvPr/>
              </p:nvPicPr>
              <p:blipFill>
                <a:blip r:embed="rId7"/>
                <a:stretch>
                  <a:fillRect/>
                </a:stretch>
              </p:blipFill>
              <p:spPr>
                <a:xfrm>
                  <a:off x="5466080" y="2819401"/>
                  <a:ext cx="1625599" cy="1219199"/>
                </a:xfrm>
                <a:prstGeom prst="rect">
                  <a:avLst/>
                </a:prstGeom>
                <a:ln w="3175">
                  <a:solidFill>
                    <a:prstClr val="ltGray"/>
                  </a:solidFill>
                </a:ln>
              </p:spPr>
            </p:pic>
            <p:pic>
              <p:nvPicPr>
                <p:cNvPr id="9" name="Image 9">
                  <a:hlinkClick r:id="rId17" action="ppaction://hlinksldjump"/>
                </p:cNvPr>
                <p:cNvPicPr>
                  <a:picLocks noSelect="1" noRot="1" noChangeAspect="1" noMove="1" noResize="1" noEditPoints="1" noAdjustHandles="1" noChangeArrowheads="1" noChangeShapeType="1"/>
                </p:cNvPicPr>
                <p:nvPr/>
              </p:nvPicPr>
              <p:blipFill>
                <a:blip r:embed="rId8"/>
                <a:stretch>
                  <a:fillRect/>
                </a:stretch>
              </p:blipFill>
              <p:spPr>
                <a:xfrm>
                  <a:off x="2052322" y="4119880"/>
                  <a:ext cx="1625599" cy="1219199"/>
                </a:xfrm>
                <a:prstGeom prst="rect">
                  <a:avLst/>
                </a:prstGeom>
                <a:ln w="3175">
                  <a:solidFill>
                    <a:prstClr val="ltGray"/>
                  </a:solidFill>
                </a:ln>
              </p:spPr>
            </p:pic>
            <p:pic>
              <p:nvPicPr>
                <p:cNvPr id="10" name="Image 10">
                  <a:hlinkClick r:id="rId18" action="ppaction://hlinksldjump"/>
                </p:cNvPr>
                <p:cNvPicPr>
                  <a:picLocks noSelect="1" noRot="1" noChangeAspect="1" noMove="1" noResize="1" noEditPoints="1" noAdjustHandles="1" noChangeArrowheads="1" noChangeShapeType="1"/>
                </p:cNvPicPr>
                <p:nvPr/>
              </p:nvPicPr>
              <p:blipFill>
                <a:blip r:embed="rId9"/>
                <a:stretch>
                  <a:fillRect/>
                </a:stretch>
              </p:blipFill>
              <p:spPr>
                <a:xfrm>
                  <a:off x="3759201" y="4119880"/>
                  <a:ext cx="1625599" cy="1219199"/>
                </a:xfrm>
                <a:prstGeom prst="rect">
                  <a:avLst/>
                </a:prstGeom>
                <a:ln w="3175">
                  <a:solidFill>
                    <a:prstClr val="ltGray"/>
                  </a:solidFill>
                </a:ln>
              </p:spPr>
            </p:pic>
            <p:pic>
              <p:nvPicPr>
                <p:cNvPr id="11" name="Image 11">
                  <a:hlinkClick r:id="rId19" action="ppaction://hlinksldjump"/>
                </p:cNvPr>
                <p:cNvPicPr>
                  <a:picLocks noSelect="1" noRot="1" noChangeAspect="1" noMove="1" noResize="1" noEditPoints="1" noAdjustHandles="1" noChangeArrowheads="1" noChangeShapeType="1"/>
                </p:cNvPicPr>
                <p:nvPr/>
              </p:nvPicPr>
              <p:blipFill>
                <a:blip r:embed="rId10"/>
                <a:stretch>
                  <a:fillRect/>
                </a:stretch>
              </p:blipFill>
              <p:spPr>
                <a:xfrm>
                  <a:off x="5466080" y="4119880"/>
                  <a:ext cx="1625599" cy="1219199"/>
                </a:xfrm>
                <a:prstGeom prst="rect">
                  <a:avLst/>
                </a:prstGeom>
                <a:ln w="3175">
                  <a:solidFill>
                    <a:prstClr val="ltGray"/>
                  </a:solidFill>
                </a:ln>
              </p:spPr>
            </p:pic>
          </p:grpSp>
        </mc:Fallback>
      </mc:AlternateContent>
      <p:sp>
        <p:nvSpPr>
          <p:cNvPr id="12" name="ZoneTexte 11">
            <a:extLst>
              <a:ext uri="{FF2B5EF4-FFF2-40B4-BE49-F238E27FC236}">
                <a16:creationId xmlns:a16="http://schemas.microsoft.com/office/drawing/2014/main" id="{5EB8E3F5-C38B-4416-B7D5-4B6D4245CE37}"/>
              </a:ext>
            </a:extLst>
          </p:cNvPr>
          <p:cNvSpPr txBox="1"/>
          <p:nvPr/>
        </p:nvSpPr>
        <p:spPr>
          <a:xfrm>
            <a:off x="2447764" y="548680"/>
            <a:ext cx="4248472" cy="461665"/>
          </a:xfrm>
          <a:prstGeom prst="rect">
            <a:avLst/>
          </a:prstGeom>
          <a:noFill/>
        </p:spPr>
        <p:txBody>
          <a:bodyPr wrap="square" rtlCol="0">
            <a:spAutoFit/>
          </a:bodyPr>
          <a:lstStyle/>
          <a:p>
            <a:pPr algn="ctr"/>
            <a:r>
              <a:rPr lang="fr-FR" sz="2400" dirty="0">
                <a:solidFill>
                  <a:schemeClr val="bg1"/>
                </a:solidFill>
              </a:rPr>
              <a:t>Plan de la présentation</a:t>
            </a:r>
          </a:p>
        </p:txBody>
      </p:sp>
    </p:spTree>
    <p:extLst>
      <p:ext uri="{BB962C8B-B14F-4D97-AF65-F5344CB8AC3E}">
        <p14:creationId xmlns:p14="http://schemas.microsoft.com/office/powerpoint/2010/main" val="3441564353"/>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7B6CACB-835E-4BAC-AFD0-138B5D356801}"/>
              </a:ext>
            </a:extLst>
          </p:cNvPr>
          <p:cNvSpPr/>
          <p:nvPr/>
        </p:nvSpPr>
        <p:spPr>
          <a:xfrm>
            <a:off x="0" y="0"/>
            <a:ext cx="9144000" cy="4766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BD14205F-3B21-4437-A052-EF2B6B940ABF}"/>
              </a:ext>
            </a:extLst>
          </p:cNvPr>
          <p:cNvSpPr txBox="1"/>
          <p:nvPr/>
        </p:nvSpPr>
        <p:spPr>
          <a:xfrm>
            <a:off x="0" y="0"/>
            <a:ext cx="9144000" cy="400110"/>
          </a:xfrm>
          <a:prstGeom prst="rect">
            <a:avLst/>
          </a:prstGeom>
          <a:noFill/>
        </p:spPr>
        <p:txBody>
          <a:bodyPr wrap="square" rtlCol="0">
            <a:spAutoFit/>
          </a:bodyPr>
          <a:lstStyle/>
          <a:p>
            <a:pPr algn="ctr"/>
            <a:r>
              <a:rPr lang="fr-FR" sz="2000" dirty="0">
                <a:solidFill>
                  <a:schemeClr val="tx2">
                    <a:lumMod val="50000"/>
                  </a:schemeClr>
                </a:solidFill>
                <a:latin typeface="Gill Sans MT" panose="020B0502020104020203" pitchFamily="34" charset="0"/>
              </a:rPr>
              <a:t>Introduction</a:t>
            </a:r>
            <a:r>
              <a:rPr lang="fr-FR" sz="2000" dirty="0">
                <a:solidFill>
                  <a:schemeClr val="bg1"/>
                </a:solidFill>
                <a:latin typeface="Gill Sans MT" panose="020B0502020104020203" pitchFamily="34" charset="0"/>
              </a:rPr>
              <a:t> </a:t>
            </a:r>
            <a:r>
              <a:rPr lang="fr-FR" sz="2000" dirty="0">
                <a:solidFill>
                  <a:schemeClr val="tx2">
                    <a:lumMod val="50000"/>
                  </a:schemeClr>
                </a:solidFill>
                <a:latin typeface="Gill Sans MT" panose="020B0502020104020203" pitchFamily="34" charset="0"/>
              </a:rPr>
              <a:t>– Chapitre 1- Chapitre 2 - Chapitre 3 - </a:t>
            </a:r>
            <a:r>
              <a:rPr lang="fr-FR" sz="2000" dirty="0">
                <a:solidFill>
                  <a:schemeClr val="bg1"/>
                </a:solidFill>
                <a:latin typeface="Gill Sans MT" panose="020B0502020104020203" pitchFamily="34" charset="0"/>
              </a:rPr>
              <a:t>Conclusion</a:t>
            </a:r>
          </a:p>
        </p:txBody>
      </p:sp>
      <p:pic>
        <p:nvPicPr>
          <p:cNvPr id="7" name="Picture 4" descr="https://lh6.googleusercontent.com/buxVwRHWVLVUnxBYmUNdUInnFxmID4Ia-tF0u9YfKtnu7o_sDPcrBZABWVYj0zi3fIO4ouRaFBhI779mOaF9GJ5qSFFYgR5R5aU1P4eny3oxmHQRsa7Z-h1h_u09FmuZo8hSDey61utHgP9tjg">
            <a:extLst>
              <a:ext uri="{FF2B5EF4-FFF2-40B4-BE49-F238E27FC236}">
                <a16:creationId xmlns:a16="http://schemas.microsoft.com/office/drawing/2014/main" id="{EDAB153A-5A90-4411-B8DC-72A3D66EFE0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5" y="1715525"/>
            <a:ext cx="6856635" cy="5142475"/>
          </a:xfrm>
          <a:prstGeom prst="rect">
            <a:avLst/>
          </a:prstGeom>
          <a:noFill/>
          <a:extLst>
            <a:ext uri="{909E8E84-426E-40DD-AFC4-6F175D3DCCD1}">
              <a14:hiddenFill xmlns:a14="http://schemas.microsoft.com/office/drawing/2010/main">
                <a:solidFill>
                  <a:srgbClr val="FFFFFF"/>
                </a:solidFill>
              </a14:hiddenFill>
            </a:ext>
          </a:extLst>
        </p:spPr>
      </p:pic>
      <p:sp>
        <p:nvSpPr>
          <p:cNvPr id="8" name="ZoneTexte 7">
            <a:extLst>
              <a:ext uri="{FF2B5EF4-FFF2-40B4-BE49-F238E27FC236}">
                <a16:creationId xmlns:a16="http://schemas.microsoft.com/office/drawing/2014/main" id="{225A582A-FCA4-4CD7-BF18-A375FF8CA574}"/>
              </a:ext>
            </a:extLst>
          </p:cNvPr>
          <p:cNvSpPr txBox="1"/>
          <p:nvPr/>
        </p:nvSpPr>
        <p:spPr>
          <a:xfrm>
            <a:off x="8752488" y="6381328"/>
            <a:ext cx="360040" cy="338554"/>
          </a:xfrm>
          <a:prstGeom prst="rect">
            <a:avLst/>
          </a:prstGeom>
          <a:noFill/>
        </p:spPr>
        <p:txBody>
          <a:bodyPr wrap="square" rtlCol="0">
            <a:spAutoFit/>
          </a:bodyPr>
          <a:lstStyle/>
          <a:p>
            <a:r>
              <a:rPr lang="fr-FR" sz="1600" dirty="0">
                <a:solidFill>
                  <a:schemeClr val="bg1"/>
                </a:solidFill>
              </a:rPr>
              <a:t>9</a:t>
            </a:r>
          </a:p>
        </p:txBody>
      </p:sp>
      <p:sp>
        <p:nvSpPr>
          <p:cNvPr id="2" name="ZoneTexte 1">
            <a:extLst>
              <a:ext uri="{FF2B5EF4-FFF2-40B4-BE49-F238E27FC236}">
                <a16:creationId xmlns:a16="http://schemas.microsoft.com/office/drawing/2014/main" id="{C4A12DEC-8C76-434E-A7FE-5B5D42AD59B6}"/>
              </a:ext>
            </a:extLst>
          </p:cNvPr>
          <p:cNvSpPr txBox="1"/>
          <p:nvPr/>
        </p:nvSpPr>
        <p:spPr>
          <a:xfrm>
            <a:off x="1367644" y="2609528"/>
            <a:ext cx="6408712" cy="461665"/>
          </a:xfrm>
          <a:prstGeom prst="rect">
            <a:avLst/>
          </a:prstGeom>
          <a:noFill/>
        </p:spPr>
        <p:txBody>
          <a:bodyPr wrap="square" rtlCol="0">
            <a:spAutoFit/>
          </a:bodyPr>
          <a:lstStyle/>
          <a:p>
            <a:pPr algn="ctr"/>
            <a:r>
              <a:rPr lang="fr-FR" sz="2400" dirty="0">
                <a:solidFill>
                  <a:schemeClr val="bg1"/>
                </a:solidFill>
              </a:rPr>
              <a:t>Merci de votre attention</a:t>
            </a:r>
          </a:p>
        </p:txBody>
      </p:sp>
    </p:spTree>
    <p:extLst>
      <p:ext uri="{BB962C8B-B14F-4D97-AF65-F5344CB8AC3E}">
        <p14:creationId xmlns:p14="http://schemas.microsoft.com/office/powerpoint/2010/main" val="2677740214"/>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791200" y="0"/>
            <a:ext cx="2133600" cy="6858000"/>
          </a:xfrm>
          <a:prstGeom prst="rect">
            <a:avLst/>
          </a:prstGeom>
          <a:gradFill flip="none" rotWithShape="1">
            <a:gsLst>
              <a:gs pos="0">
                <a:schemeClr val="bg1">
                  <a:alpha val="45000"/>
                </a:schemeClr>
              </a:gs>
              <a:gs pos="100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5" name="Rectangle 4"/>
          <p:cNvSpPr/>
          <p:nvPr/>
        </p:nvSpPr>
        <p:spPr>
          <a:xfrm>
            <a:off x="5686244" y="1595735"/>
            <a:ext cx="2390956" cy="2265313"/>
          </a:xfrm>
          <a:prstGeom prst="rect">
            <a:avLst/>
          </a:prstGeom>
          <a:noFill/>
          <a:ln w="9525">
            <a:solidFill>
              <a:schemeClr val="bg1">
                <a:alpha val="3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9" name="TextBox 8"/>
          <p:cNvSpPr txBox="1"/>
          <p:nvPr/>
        </p:nvSpPr>
        <p:spPr>
          <a:xfrm>
            <a:off x="5638800" y="4800600"/>
            <a:ext cx="2438400" cy="830997"/>
          </a:xfrm>
          <a:prstGeom prst="rect">
            <a:avLst/>
          </a:prstGeom>
          <a:noFill/>
        </p:spPr>
        <p:txBody>
          <a:bodyPr wrap="square" rtlCol="0">
            <a:spAutoFit/>
          </a:bodyPr>
          <a:lstStyle/>
          <a:p>
            <a:pPr algn="ctr" defTabSz="914400">
              <a:buNone/>
            </a:pPr>
            <a:r>
              <a:rPr lang="fr-FR" sz="2400" dirty="0">
                <a:solidFill>
                  <a:schemeClr val="bg1"/>
                </a:solidFill>
                <a:latin typeface="Gill Sans MT Condensed"/>
              </a:rPr>
              <a:t>Marché immobilier tertiaire</a:t>
            </a:r>
            <a:endParaRPr lang="fr-FR" sz="2400" b="0" i="0" dirty="0">
              <a:solidFill>
                <a:schemeClr val="bg1"/>
              </a:solidFill>
              <a:latin typeface="Gill Sans MT Condensed"/>
              <a:ea typeface="+mn-ea"/>
              <a:cs typeface="+mn-cs"/>
            </a:endParaRPr>
          </a:p>
        </p:txBody>
      </p:sp>
      <p:grpSp>
        <p:nvGrpSpPr>
          <p:cNvPr id="20" name="Groupe 19">
            <a:extLst>
              <a:ext uri="{FF2B5EF4-FFF2-40B4-BE49-F238E27FC236}">
                <a16:creationId xmlns:a16="http://schemas.microsoft.com/office/drawing/2014/main" id="{EEA9ECC8-1EAD-45B1-8CE4-5C08119ED64A}"/>
              </a:ext>
            </a:extLst>
          </p:cNvPr>
          <p:cNvGrpSpPr/>
          <p:nvPr/>
        </p:nvGrpSpPr>
        <p:grpSpPr>
          <a:xfrm>
            <a:off x="-1476672" y="764704"/>
            <a:ext cx="6929768" cy="3211440"/>
            <a:chOff x="-2376704" y="468391"/>
            <a:chExt cx="6929768" cy="3211440"/>
          </a:xfrm>
          <a:blipFill dpi="0" rotWithShape="1">
            <a:blip r:embed="rId3">
              <a:extLst>
                <a:ext uri="{28A0092B-C50C-407E-A947-70E740481C1C}">
                  <a14:useLocalDpi xmlns:a14="http://schemas.microsoft.com/office/drawing/2010/main" val="0"/>
                </a:ext>
              </a:extLst>
            </a:blip>
            <a:srcRect/>
            <a:stretch>
              <a:fillRect/>
            </a:stretch>
          </a:blipFill>
        </p:grpSpPr>
        <p:grpSp>
          <p:nvGrpSpPr>
            <p:cNvPr id="18" name="Groupe 17">
              <a:extLst>
                <a:ext uri="{FF2B5EF4-FFF2-40B4-BE49-F238E27FC236}">
                  <a16:creationId xmlns:a16="http://schemas.microsoft.com/office/drawing/2014/main" id="{D8F2440B-1B76-4F54-8B49-D5AC94CA8D23}"/>
                </a:ext>
              </a:extLst>
            </p:cNvPr>
            <p:cNvGrpSpPr/>
            <p:nvPr/>
          </p:nvGrpSpPr>
          <p:grpSpPr>
            <a:xfrm rot="2333835">
              <a:off x="-2376704" y="607043"/>
              <a:ext cx="6486609" cy="3072788"/>
              <a:chOff x="681740" y="962659"/>
              <a:chExt cx="4682346" cy="2218086"/>
            </a:xfrm>
            <a:grpFill/>
          </p:grpSpPr>
          <p:sp>
            <p:nvSpPr>
              <p:cNvPr id="15" name="Rectangle : coins arrondis 14">
                <a:extLst>
                  <a:ext uri="{FF2B5EF4-FFF2-40B4-BE49-F238E27FC236}">
                    <a16:creationId xmlns:a16="http://schemas.microsoft.com/office/drawing/2014/main" id="{418E6A35-DF10-439B-91E4-45CA379E1F66}"/>
                  </a:ext>
                </a:extLst>
              </p:cNvPr>
              <p:cNvSpPr/>
              <p:nvPr/>
            </p:nvSpPr>
            <p:spPr>
              <a:xfrm>
                <a:off x="755575" y="1700808"/>
                <a:ext cx="4608511" cy="50405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Rectangle : coins arrondis 15">
                <a:extLst>
                  <a:ext uri="{FF2B5EF4-FFF2-40B4-BE49-F238E27FC236}">
                    <a16:creationId xmlns:a16="http://schemas.microsoft.com/office/drawing/2014/main" id="{E075E072-A70A-44BA-9104-AE20A1442759}"/>
                  </a:ext>
                </a:extLst>
              </p:cNvPr>
              <p:cNvSpPr/>
              <p:nvPr/>
            </p:nvSpPr>
            <p:spPr>
              <a:xfrm>
                <a:off x="681740" y="2447877"/>
                <a:ext cx="4636437" cy="73286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Rectangle : coins arrondis 16">
                <a:extLst>
                  <a:ext uri="{FF2B5EF4-FFF2-40B4-BE49-F238E27FC236}">
                    <a16:creationId xmlns:a16="http://schemas.microsoft.com/office/drawing/2014/main" id="{A3B984CB-4C33-474D-89C4-1A57AA451FD9}"/>
                  </a:ext>
                </a:extLst>
              </p:cNvPr>
              <p:cNvSpPr/>
              <p:nvPr/>
            </p:nvSpPr>
            <p:spPr>
              <a:xfrm>
                <a:off x="755574" y="962659"/>
                <a:ext cx="4608511" cy="50405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
          <p:nvSpPr>
            <p:cNvPr id="19" name="Rectangle : coins arrondis 18">
              <a:extLst>
                <a:ext uri="{FF2B5EF4-FFF2-40B4-BE49-F238E27FC236}">
                  <a16:creationId xmlns:a16="http://schemas.microsoft.com/office/drawing/2014/main" id="{79E2A2D8-C3FD-427B-A0B7-B3AF2A26320E}"/>
                </a:ext>
              </a:extLst>
            </p:cNvPr>
            <p:cNvSpPr/>
            <p:nvPr/>
          </p:nvSpPr>
          <p:spPr>
            <a:xfrm rot="2283257">
              <a:off x="-55447" y="468391"/>
              <a:ext cx="4608511" cy="50405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28" name="ZoneTexte 27">
            <a:extLst>
              <a:ext uri="{FF2B5EF4-FFF2-40B4-BE49-F238E27FC236}">
                <a16:creationId xmlns:a16="http://schemas.microsoft.com/office/drawing/2014/main" id="{7C09E55F-7009-487C-BDE1-55E455FD1C5E}"/>
              </a:ext>
            </a:extLst>
          </p:cNvPr>
          <p:cNvSpPr txBox="1"/>
          <p:nvPr/>
        </p:nvSpPr>
        <p:spPr>
          <a:xfrm>
            <a:off x="5791200" y="2108518"/>
            <a:ext cx="2133600" cy="1323439"/>
          </a:xfrm>
          <a:prstGeom prst="rect">
            <a:avLst/>
          </a:prstGeom>
          <a:noFill/>
        </p:spPr>
        <p:txBody>
          <a:bodyPr wrap="square" rtlCol="0">
            <a:spAutoFit/>
          </a:bodyPr>
          <a:lstStyle/>
          <a:p>
            <a:pPr algn="ctr"/>
            <a:r>
              <a:rPr lang="fr-FR" sz="2000" b="1" dirty="0">
                <a:solidFill>
                  <a:schemeClr val="bg1"/>
                </a:solidFill>
              </a:rPr>
              <a:t>Projet de fin </a:t>
            </a:r>
          </a:p>
          <a:p>
            <a:pPr algn="ctr"/>
            <a:r>
              <a:rPr lang="fr-FR" sz="2000" b="1" dirty="0">
                <a:solidFill>
                  <a:schemeClr val="bg1"/>
                </a:solidFill>
              </a:rPr>
              <a:t>d’études </a:t>
            </a:r>
          </a:p>
          <a:p>
            <a:pPr algn="ctr"/>
            <a:r>
              <a:rPr lang="fr-FR" sz="2000" b="1" dirty="0">
                <a:solidFill>
                  <a:schemeClr val="bg1"/>
                </a:solidFill>
              </a:rPr>
              <a:t>Présentation de mi-parcours</a:t>
            </a:r>
          </a:p>
        </p:txBody>
      </p:sp>
      <p:pic>
        <p:nvPicPr>
          <p:cNvPr id="1028" name="Picture 4" descr="https://lh6.googleusercontent.com/buxVwRHWVLVUnxBYmUNdUInnFxmID4Ia-tF0u9YfKtnu7o_sDPcrBZABWVYj0zi3fIO4ouRaFBhI779mOaF9GJ5qSFFYgR5R5aU1P4eny3oxmHQRsa7Z-h1h_u09FmuZo8hSDey61utHgP9tjg">
            <a:extLst>
              <a:ext uri="{FF2B5EF4-FFF2-40B4-BE49-F238E27FC236}">
                <a16:creationId xmlns:a16="http://schemas.microsoft.com/office/drawing/2014/main" id="{82B1645B-7981-4054-BBC1-91E43C73A63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65" y="1715525"/>
            <a:ext cx="6856635" cy="5142475"/>
          </a:xfrm>
          <a:prstGeom prst="rect">
            <a:avLst/>
          </a:prstGeom>
          <a:noFill/>
          <a:extLst>
            <a:ext uri="{909E8E84-426E-40DD-AFC4-6F175D3DCCD1}">
              <a14:hiddenFill xmlns:a14="http://schemas.microsoft.com/office/drawing/2010/main">
                <a:solidFill>
                  <a:srgbClr val="FFFFFF"/>
                </a:solidFill>
              </a14:hiddenFill>
            </a:ext>
          </a:extLst>
        </p:spPr>
      </p:pic>
      <p:sp>
        <p:nvSpPr>
          <p:cNvPr id="6" name="ZoneTexte 5">
            <a:extLst>
              <a:ext uri="{FF2B5EF4-FFF2-40B4-BE49-F238E27FC236}">
                <a16:creationId xmlns:a16="http://schemas.microsoft.com/office/drawing/2014/main" id="{731F13C2-0AA2-4273-971F-87EDC77C791C}"/>
              </a:ext>
            </a:extLst>
          </p:cNvPr>
          <p:cNvSpPr txBox="1"/>
          <p:nvPr/>
        </p:nvSpPr>
        <p:spPr>
          <a:xfrm>
            <a:off x="95944" y="5186075"/>
            <a:ext cx="1522919" cy="430887"/>
          </a:xfrm>
          <a:prstGeom prst="rect">
            <a:avLst/>
          </a:prstGeom>
          <a:noFill/>
        </p:spPr>
        <p:txBody>
          <a:bodyPr wrap="square" rtlCol="0">
            <a:spAutoFit/>
          </a:bodyPr>
          <a:lstStyle/>
          <a:p>
            <a:pPr algn="just"/>
            <a:r>
              <a:rPr lang="fr-FR" sz="1100" b="1" dirty="0">
                <a:solidFill>
                  <a:schemeClr val="bg1"/>
                </a:solidFill>
              </a:rPr>
              <a:t>Tuteur :</a:t>
            </a:r>
          </a:p>
          <a:p>
            <a:pPr algn="just"/>
            <a:r>
              <a:rPr lang="fr-FR" sz="1100" b="1" dirty="0">
                <a:solidFill>
                  <a:schemeClr val="bg1"/>
                </a:solidFill>
              </a:rPr>
              <a:t>Éric THOMAS</a:t>
            </a:r>
          </a:p>
        </p:txBody>
      </p:sp>
      <p:sp>
        <p:nvSpPr>
          <p:cNvPr id="3" name="ZoneTexte 2">
            <a:extLst>
              <a:ext uri="{FF2B5EF4-FFF2-40B4-BE49-F238E27FC236}">
                <a16:creationId xmlns:a16="http://schemas.microsoft.com/office/drawing/2014/main" id="{69B2BF7B-24B0-4AE3-B959-77D4488DC1D8}"/>
              </a:ext>
            </a:extLst>
          </p:cNvPr>
          <p:cNvSpPr txBox="1"/>
          <p:nvPr/>
        </p:nvSpPr>
        <p:spPr>
          <a:xfrm>
            <a:off x="59976" y="4687532"/>
            <a:ext cx="1522918" cy="430887"/>
          </a:xfrm>
          <a:prstGeom prst="rect">
            <a:avLst/>
          </a:prstGeom>
          <a:noFill/>
        </p:spPr>
        <p:txBody>
          <a:bodyPr wrap="square" rtlCol="0">
            <a:spAutoFit/>
          </a:bodyPr>
          <a:lstStyle/>
          <a:p>
            <a:r>
              <a:rPr lang="fr-FR" sz="1100" b="1" dirty="0">
                <a:solidFill>
                  <a:schemeClr val="bg1"/>
                </a:solidFill>
              </a:rPr>
              <a:t>Étudiant :</a:t>
            </a:r>
          </a:p>
          <a:p>
            <a:r>
              <a:rPr lang="fr-FR" sz="1100" b="1" dirty="0">
                <a:solidFill>
                  <a:schemeClr val="bg1"/>
                </a:solidFill>
              </a:rPr>
              <a:t>Corentin CAMINADE</a:t>
            </a:r>
          </a:p>
        </p:txBody>
      </p:sp>
      <p:pic>
        <p:nvPicPr>
          <p:cNvPr id="1030" name="Picture 6" descr="Résultat de recherche d'images pour &quot;polytech tours aménagement png&quot;">
            <a:extLst>
              <a:ext uri="{FF2B5EF4-FFF2-40B4-BE49-F238E27FC236}">
                <a16:creationId xmlns:a16="http://schemas.microsoft.com/office/drawing/2014/main" id="{B1113C31-3B96-42F5-BE45-11535BBCDF4B}"/>
              </a:ext>
            </a:extLst>
          </p:cNvPr>
          <p:cNvPicPr>
            <a:picLocks noChangeAspect="1" noChangeArrowheads="1"/>
          </p:cNvPicPr>
          <p:nvPr/>
        </p:nvPicPr>
        <p:blipFill>
          <a:blip r:embed="rId5" cstate="print">
            <a:lum bright="70000" contrast="-70000"/>
            <a:extLst>
              <a:ext uri="{28A0092B-C50C-407E-A947-70E740481C1C}">
                <a14:useLocalDpi xmlns:a14="http://schemas.microsoft.com/office/drawing/2010/main" val="0"/>
              </a:ext>
            </a:extLst>
          </a:blip>
          <a:srcRect/>
          <a:stretch>
            <a:fillRect/>
          </a:stretch>
        </p:blipFill>
        <p:spPr bwMode="auto">
          <a:xfrm>
            <a:off x="4405325" y="70741"/>
            <a:ext cx="1309675" cy="391416"/>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Universite_Francois_Rabelais.png">
            <a:extLst>
              <a:ext uri="{FF2B5EF4-FFF2-40B4-BE49-F238E27FC236}">
                <a16:creationId xmlns:a16="http://schemas.microsoft.com/office/drawing/2014/main" id="{7B76514D-D99E-4A19-960B-B068DFF0FB85}"/>
              </a:ext>
            </a:extLst>
          </p:cNvPr>
          <p:cNvPicPr>
            <a:picLocks noChangeAspect="1" noChangeArrowheads="1"/>
          </p:cNvPicPr>
          <p:nvPr/>
        </p:nvPicPr>
        <p:blipFill>
          <a:blip r:embed="rId6" cstate="print">
            <a:lum bright="70000" contrast="-70000"/>
            <a:extLst>
              <a:ext uri="{28A0092B-C50C-407E-A947-70E740481C1C}">
                <a14:useLocalDpi xmlns:a14="http://schemas.microsoft.com/office/drawing/2010/main" val="0"/>
              </a:ext>
            </a:extLst>
          </a:blip>
          <a:srcRect/>
          <a:stretch>
            <a:fillRect/>
          </a:stretch>
        </p:blipFill>
        <p:spPr bwMode="auto">
          <a:xfrm>
            <a:off x="3350647" y="67537"/>
            <a:ext cx="657595" cy="4679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203602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grpId="0" nodeType="withEffect">
                                  <p:stCondLst>
                                    <p:cond delay="0"/>
                                  </p:stCondLst>
                                  <p:childTnLst>
                                    <p:animMotion origin="layout" path="M -0.90261 -4.07956E-6 L 0.19479 -4.07956E-6 L 1.38889E-6 -4.07956E-6 " pathEditMode="relative" ptsTypes="AAA">
                                      <p:cBhvr>
                                        <p:cTn id="6" dur="2000" fill="hold"/>
                                        <p:tgtEl>
                                          <p:spTgt spid="5"/>
                                        </p:tgtEl>
                                        <p:attrNameLst>
                                          <p:attrName>ppt_x</p:attrName>
                                          <p:attrName>ppt_y</p:attrName>
                                        </p:attrNameLst>
                                      </p:cBhvr>
                                    </p:animMotion>
                                  </p:childTnLst>
                                </p:cTn>
                              </p:par>
                              <p:par>
                                <p:cTn id="7" presetID="10" presetClass="entr" presetSubtype="0" fill="hold" grpId="1" nodeType="withEffect">
                                  <p:stCondLst>
                                    <p:cond delay="0"/>
                                  </p:stCondLst>
                                  <p:childTnLst>
                                    <p:set>
                                      <p:cBhvr>
                                        <p:cTn id="8" dur="1" fill="hold">
                                          <p:stCondLst>
                                            <p:cond delay="0"/>
                                          </p:stCondLst>
                                        </p:cTn>
                                        <p:tgtEl>
                                          <p:spTgt spid="4"/>
                                        </p:tgtEl>
                                        <p:attrNameLst>
                                          <p:attrName>style.visibility</p:attrName>
                                        </p:attrNameLst>
                                      </p:cBhvr>
                                      <p:to>
                                        <p:strVal val="visible"/>
                                      </p:to>
                                    </p:set>
                                    <p:animEffect transition="in" filter="fade">
                                      <p:cBhvr>
                                        <p:cTn id="9" dur="500"/>
                                        <p:tgtEl>
                                          <p:spTgt spid="4"/>
                                        </p:tgtEl>
                                      </p:cBhvr>
                                    </p:animEffect>
                                  </p:childTnLst>
                                </p:cTn>
                              </p:par>
                              <p:par>
                                <p:cTn id="10" presetID="42" presetClass="path" presetSubtype="0" accel="50000" decel="50000" fill="hold" grpId="0" nodeType="withEffect">
                                  <p:stCondLst>
                                    <p:cond delay="0"/>
                                  </p:stCondLst>
                                  <p:childTnLst>
                                    <p:animMotion origin="layout" path="M 0 0  L 0 0.33302  E" pathEditMode="relative" ptsTypes="">
                                      <p:cBhvr>
                                        <p:cTn id="11" dur="2000" spd="-100000" fill="hold"/>
                                        <p:tgtEl>
                                          <p:spTgt spid="4"/>
                                        </p:tgtEl>
                                        <p:attrNameLst>
                                          <p:attrName>ppt_x</p:attrName>
                                          <p:attrName>ppt_y</p:attrName>
                                        </p:attrNameLst>
                                      </p:cBhvr>
                                    </p:animMotion>
                                  </p:childTnLst>
                                </p:cTn>
                              </p:par>
                              <p:par>
                                <p:cTn id="12" presetID="47" presetClass="entr" presetSubtype="0" fill="hold" grpId="0" nodeType="withEffect">
                                  <p:stCondLst>
                                    <p:cond delay="150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7B6CACB-835E-4BAC-AFD0-138B5D356801}"/>
              </a:ext>
            </a:extLst>
          </p:cNvPr>
          <p:cNvSpPr/>
          <p:nvPr/>
        </p:nvSpPr>
        <p:spPr>
          <a:xfrm>
            <a:off x="0" y="0"/>
            <a:ext cx="9144000" cy="4766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BD14205F-3B21-4437-A052-EF2B6B940ABF}"/>
              </a:ext>
            </a:extLst>
          </p:cNvPr>
          <p:cNvSpPr txBox="1"/>
          <p:nvPr/>
        </p:nvSpPr>
        <p:spPr>
          <a:xfrm>
            <a:off x="0" y="0"/>
            <a:ext cx="9144000" cy="400110"/>
          </a:xfrm>
          <a:prstGeom prst="rect">
            <a:avLst/>
          </a:prstGeom>
          <a:noFill/>
        </p:spPr>
        <p:txBody>
          <a:bodyPr wrap="square" rtlCol="0">
            <a:spAutoFit/>
          </a:bodyPr>
          <a:lstStyle/>
          <a:p>
            <a:pPr algn="ctr"/>
            <a:r>
              <a:rPr lang="fr-FR" sz="2000" dirty="0">
                <a:solidFill>
                  <a:schemeClr val="bg1"/>
                </a:solidFill>
                <a:latin typeface="Gill Sans MT" panose="020B0502020104020203" pitchFamily="34" charset="0"/>
              </a:rPr>
              <a:t>Introduction </a:t>
            </a:r>
            <a:r>
              <a:rPr lang="fr-FR" sz="2000" dirty="0">
                <a:solidFill>
                  <a:schemeClr val="tx2">
                    <a:lumMod val="50000"/>
                  </a:schemeClr>
                </a:solidFill>
                <a:latin typeface="Gill Sans MT" panose="020B0502020104020203" pitchFamily="34" charset="0"/>
              </a:rPr>
              <a:t>– Chapitre 1- Chapitre 2- Chapitre 3 - Conclusion</a:t>
            </a:r>
          </a:p>
        </p:txBody>
      </p:sp>
      <p:grpSp>
        <p:nvGrpSpPr>
          <p:cNvPr id="17" name="Groupe 16">
            <a:extLst>
              <a:ext uri="{FF2B5EF4-FFF2-40B4-BE49-F238E27FC236}">
                <a16:creationId xmlns:a16="http://schemas.microsoft.com/office/drawing/2014/main" id="{E3FB512F-1811-4E87-80C6-37150C5A27D7}"/>
              </a:ext>
            </a:extLst>
          </p:cNvPr>
          <p:cNvGrpSpPr/>
          <p:nvPr/>
        </p:nvGrpSpPr>
        <p:grpSpPr>
          <a:xfrm>
            <a:off x="0" y="476672"/>
            <a:ext cx="7416824" cy="5007677"/>
            <a:chOff x="-40669" y="3640470"/>
            <a:chExt cx="5245282" cy="3541499"/>
          </a:xfrm>
          <a:blipFill dpi="0" rotWithShape="1">
            <a:blip r:embed="rId3">
              <a:extLst>
                <a:ext uri="{28A0092B-C50C-407E-A947-70E740481C1C}">
                  <a14:useLocalDpi xmlns:a14="http://schemas.microsoft.com/office/drawing/2010/main" val="0"/>
                </a:ext>
              </a:extLst>
            </a:blip>
            <a:srcRect/>
            <a:stretch>
              <a:fillRect/>
            </a:stretch>
          </a:blipFill>
        </p:grpSpPr>
        <p:sp>
          <p:nvSpPr>
            <p:cNvPr id="9" name="Triangle isocèle 8">
              <a:extLst>
                <a:ext uri="{FF2B5EF4-FFF2-40B4-BE49-F238E27FC236}">
                  <a16:creationId xmlns:a16="http://schemas.microsoft.com/office/drawing/2014/main" id="{94AAE3C9-DFFB-44E2-82C9-FD77A2340CF4}"/>
                </a:ext>
              </a:extLst>
            </p:cNvPr>
            <p:cNvSpPr/>
            <p:nvPr/>
          </p:nvSpPr>
          <p:spPr>
            <a:xfrm rot="18080939">
              <a:off x="-148681" y="5110429"/>
              <a:ext cx="1512168" cy="129614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Triangle isocèle 9">
              <a:extLst>
                <a:ext uri="{FF2B5EF4-FFF2-40B4-BE49-F238E27FC236}">
                  <a16:creationId xmlns:a16="http://schemas.microsoft.com/office/drawing/2014/main" id="{E1423862-FCF6-48AD-83E8-28FC6FFBEEBA}"/>
                </a:ext>
              </a:extLst>
            </p:cNvPr>
            <p:cNvSpPr/>
            <p:nvPr/>
          </p:nvSpPr>
          <p:spPr>
            <a:xfrm rot="14405793">
              <a:off x="1685119" y="4405992"/>
              <a:ext cx="1512168" cy="129614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Triangle isocèle 10">
              <a:extLst>
                <a:ext uri="{FF2B5EF4-FFF2-40B4-BE49-F238E27FC236}">
                  <a16:creationId xmlns:a16="http://schemas.microsoft.com/office/drawing/2014/main" id="{53E21100-F910-4464-8E58-8D074C6EF7F3}"/>
                </a:ext>
              </a:extLst>
            </p:cNvPr>
            <p:cNvSpPr/>
            <p:nvPr/>
          </p:nvSpPr>
          <p:spPr>
            <a:xfrm rot="10800000">
              <a:off x="1821216" y="5445223"/>
              <a:ext cx="1512168" cy="129614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Triangle isocèle 11">
              <a:extLst>
                <a:ext uri="{FF2B5EF4-FFF2-40B4-BE49-F238E27FC236}">
                  <a16:creationId xmlns:a16="http://schemas.microsoft.com/office/drawing/2014/main" id="{D4FF98E7-630F-45AD-9DA0-E11095F22592}"/>
                </a:ext>
              </a:extLst>
            </p:cNvPr>
            <p:cNvSpPr/>
            <p:nvPr/>
          </p:nvSpPr>
          <p:spPr>
            <a:xfrm rot="7235465">
              <a:off x="1107979" y="5777813"/>
              <a:ext cx="1512168" cy="129614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5" name="Triangle isocèle 14">
              <a:extLst>
                <a:ext uri="{FF2B5EF4-FFF2-40B4-BE49-F238E27FC236}">
                  <a16:creationId xmlns:a16="http://schemas.microsoft.com/office/drawing/2014/main" id="{EC77653E-3910-4C08-A715-E146EE98C120}"/>
                </a:ext>
              </a:extLst>
            </p:cNvPr>
            <p:cNvSpPr/>
            <p:nvPr/>
          </p:nvSpPr>
          <p:spPr>
            <a:xfrm rot="3573659">
              <a:off x="2941972" y="3748482"/>
              <a:ext cx="1512168" cy="129614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Triangle isocèle 15">
              <a:extLst>
                <a:ext uri="{FF2B5EF4-FFF2-40B4-BE49-F238E27FC236}">
                  <a16:creationId xmlns:a16="http://schemas.microsoft.com/office/drawing/2014/main" id="{BB3D72E4-330E-400A-9CA2-CEBB71820384}"/>
                </a:ext>
              </a:extLst>
            </p:cNvPr>
            <p:cNvSpPr/>
            <p:nvPr/>
          </p:nvSpPr>
          <p:spPr>
            <a:xfrm rot="7180763">
              <a:off x="3800457" y="4405261"/>
              <a:ext cx="1512168" cy="129614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 name="ZoneTexte 2">
            <a:extLst>
              <a:ext uri="{FF2B5EF4-FFF2-40B4-BE49-F238E27FC236}">
                <a16:creationId xmlns:a16="http://schemas.microsoft.com/office/drawing/2014/main" id="{ACE44357-9585-4902-9A8E-869513AF182B}"/>
              </a:ext>
            </a:extLst>
          </p:cNvPr>
          <p:cNvSpPr txBox="1"/>
          <p:nvPr/>
        </p:nvSpPr>
        <p:spPr>
          <a:xfrm>
            <a:off x="2981848" y="3757575"/>
            <a:ext cx="7272808" cy="923330"/>
          </a:xfrm>
          <a:prstGeom prst="rect">
            <a:avLst/>
          </a:prstGeom>
          <a:noFill/>
        </p:spPr>
        <p:txBody>
          <a:bodyPr wrap="square" rtlCol="0">
            <a:spAutoFit/>
          </a:bodyPr>
          <a:lstStyle/>
          <a:p>
            <a:pPr algn="ctr"/>
            <a:r>
              <a:rPr lang="fr-FR" dirty="0">
                <a:solidFill>
                  <a:schemeClr val="bg1"/>
                </a:solidFill>
              </a:rPr>
              <a:t>Sujet - Marché immobilier tertiaire :</a:t>
            </a:r>
          </a:p>
          <a:p>
            <a:pPr algn="ctr"/>
            <a:r>
              <a:rPr lang="fr-FR" dirty="0">
                <a:solidFill>
                  <a:schemeClr val="bg1"/>
                </a:solidFill>
              </a:rPr>
              <a:t>Coexistence entre le 2</a:t>
            </a:r>
            <a:r>
              <a:rPr lang="fr-FR" baseline="30000" dirty="0">
                <a:solidFill>
                  <a:schemeClr val="bg1"/>
                </a:solidFill>
              </a:rPr>
              <a:t>ème</a:t>
            </a:r>
            <a:r>
              <a:rPr lang="fr-FR" dirty="0">
                <a:solidFill>
                  <a:schemeClr val="bg1"/>
                </a:solidFill>
              </a:rPr>
              <a:t> marché immobilier national </a:t>
            </a:r>
          </a:p>
          <a:p>
            <a:pPr algn="ctr"/>
            <a:r>
              <a:rPr lang="fr-FR" dirty="0">
                <a:solidFill>
                  <a:schemeClr val="bg1"/>
                </a:solidFill>
              </a:rPr>
              <a:t>de Lyon et un éventuel marché secondaire stéphanois</a:t>
            </a:r>
          </a:p>
        </p:txBody>
      </p:sp>
      <p:pic>
        <p:nvPicPr>
          <p:cNvPr id="39" name="Picture 4" descr="https://lh6.googleusercontent.com/buxVwRHWVLVUnxBYmUNdUInnFxmID4Ia-tF0u9YfKtnu7o_sDPcrBZABWVYj0zi3fIO4ouRaFBhI779mOaF9GJ5qSFFYgR5R5aU1P4eny3oxmHQRsa7Z-h1h_u09FmuZo8hSDey61utHgP9tjg">
            <a:extLst>
              <a:ext uri="{FF2B5EF4-FFF2-40B4-BE49-F238E27FC236}">
                <a16:creationId xmlns:a16="http://schemas.microsoft.com/office/drawing/2014/main" id="{24D66D6A-B851-4758-B3F8-0E7651452B9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734153"/>
            <a:ext cx="6856635" cy="5142475"/>
          </a:xfrm>
          <a:prstGeom prst="rect">
            <a:avLst/>
          </a:prstGeom>
          <a:noFill/>
          <a:extLst>
            <a:ext uri="{909E8E84-426E-40DD-AFC4-6F175D3DCCD1}">
              <a14:hiddenFill xmlns:a14="http://schemas.microsoft.com/office/drawing/2010/main">
                <a:solidFill>
                  <a:srgbClr val="FFFFFF"/>
                </a:solidFill>
              </a14:hiddenFill>
            </a:ext>
          </a:extLst>
        </p:spPr>
      </p:pic>
      <p:sp>
        <p:nvSpPr>
          <p:cNvPr id="38" name="ZoneTexte 37">
            <a:extLst>
              <a:ext uri="{FF2B5EF4-FFF2-40B4-BE49-F238E27FC236}">
                <a16:creationId xmlns:a16="http://schemas.microsoft.com/office/drawing/2014/main" id="{CEE54665-479F-4240-A24C-91F9975D1A4F}"/>
              </a:ext>
            </a:extLst>
          </p:cNvPr>
          <p:cNvSpPr txBox="1"/>
          <p:nvPr/>
        </p:nvSpPr>
        <p:spPr>
          <a:xfrm>
            <a:off x="8752488" y="6381328"/>
            <a:ext cx="360040" cy="338554"/>
          </a:xfrm>
          <a:prstGeom prst="rect">
            <a:avLst/>
          </a:prstGeom>
          <a:noFill/>
        </p:spPr>
        <p:txBody>
          <a:bodyPr wrap="square" rtlCol="0">
            <a:spAutoFit/>
          </a:bodyPr>
          <a:lstStyle/>
          <a:p>
            <a:r>
              <a:rPr lang="fr-FR" sz="1600" dirty="0">
                <a:solidFill>
                  <a:schemeClr val="bg1"/>
                </a:solidFill>
              </a:rPr>
              <a:t>2</a:t>
            </a:r>
          </a:p>
        </p:txBody>
      </p:sp>
    </p:spTree>
    <p:extLst>
      <p:ext uri="{BB962C8B-B14F-4D97-AF65-F5344CB8AC3E}">
        <p14:creationId xmlns:p14="http://schemas.microsoft.com/office/powerpoint/2010/main" val="3538723728"/>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7B6CACB-835E-4BAC-AFD0-138B5D356801}"/>
              </a:ext>
            </a:extLst>
          </p:cNvPr>
          <p:cNvSpPr/>
          <p:nvPr/>
        </p:nvSpPr>
        <p:spPr>
          <a:xfrm>
            <a:off x="0" y="0"/>
            <a:ext cx="9144000" cy="4766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BD14205F-3B21-4437-A052-EF2B6B940ABF}"/>
              </a:ext>
            </a:extLst>
          </p:cNvPr>
          <p:cNvSpPr txBox="1"/>
          <p:nvPr/>
        </p:nvSpPr>
        <p:spPr>
          <a:xfrm>
            <a:off x="0" y="0"/>
            <a:ext cx="9144000" cy="400110"/>
          </a:xfrm>
          <a:prstGeom prst="rect">
            <a:avLst/>
          </a:prstGeom>
          <a:noFill/>
        </p:spPr>
        <p:txBody>
          <a:bodyPr wrap="square" rtlCol="0">
            <a:spAutoFit/>
          </a:bodyPr>
          <a:lstStyle/>
          <a:p>
            <a:pPr algn="ctr"/>
            <a:r>
              <a:rPr lang="fr-FR" sz="2000" dirty="0">
                <a:solidFill>
                  <a:schemeClr val="bg1"/>
                </a:solidFill>
                <a:latin typeface="Gill Sans MT" panose="020B0502020104020203" pitchFamily="34" charset="0"/>
              </a:rPr>
              <a:t>Introduction </a:t>
            </a:r>
            <a:r>
              <a:rPr lang="fr-FR" sz="2000" dirty="0">
                <a:solidFill>
                  <a:schemeClr val="tx2">
                    <a:lumMod val="50000"/>
                  </a:schemeClr>
                </a:solidFill>
                <a:latin typeface="Gill Sans MT" panose="020B0502020104020203" pitchFamily="34" charset="0"/>
              </a:rPr>
              <a:t>– Chapitre 1- Chapitre 2- Chapitre 3 - Conclusion</a:t>
            </a:r>
          </a:p>
        </p:txBody>
      </p:sp>
      <p:pic>
        <p:nvPicPr>
          <p:cNvPr id="39" name="Picture 4" descr="https://lh6.googleusercontent.com/buxVwRHWVLVUnxBYmUNdUInnFxmID4Ia-tF0u9YfKtnu7o_sDPcrBZABWVYj0zi3fIO4ouRaFBhI779mOaF9GJ5qSFFYgR5R5aU1P4eny3oxmHQRsa7Z-h1h_u09FmuZo8hSDey61utHgP9tjg">
            <a:extLst>
              <a:ext uri="{FF2B5EF4-FFF2-40B4-BE49-F238E27FC236}">
                <a16:creationId xmlns:a16="http://schemas.microsoft.com/office/drawing/2014/main" id="{24D66D6A-B851-4758-B3F8-0E7651452B9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715525"/>
            <a:ext cx="6856635" cy="514247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 name="Diagramme 1">
            <a:extLst>
              <a:ext uri="{FF2B5EF4-FFF2-40B4-BE49-F238E27FC236}">
                <a16:creationId xmlns:a16="http://schemas.microsoft.com/office/drawing/2014/main" id="{FA88D652-81A0-4489-9592-9964DDEC8182}"/>
              </a:ext>
            </a:extLst>
          </p:cNvPr>
          <p:cNvGraphicFramePr/>
          <p:nvPr>
            <p:extLst>
              <p:ext uri="{D42A27DB-BD31-4B8C-83A1-F6EECF244321}">
                <p14:modId xmlns:p14="http://schemas.microsoft.com/office/powerpoint/2010/main" val="1395583707"/>
              </p:ext>
            </p:extLst>
          </p:nvPr>
        </p:nvGraphicFramePr>
        <p:xfrm>
          <a:off x="340026" y="614806"/>
          <a:ext cx="8442582" cy="562838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ZoneTexte 3">
            <a:extLst>
              <a:ext uri="{FF2B5EF4-FFF2-40B4-BE49-F238E27FC236}">
                <a16:creationId xmlns:a16="http://schemas.microsoft.com/office/drawing/2014/main" id="{128595B2-B647-4C0E-933E-F91B977B95D5}"/>
              </a:ext>
            </a:extLst>
          </p:cNvPr>
          <p:cNvSpPr txBox="1"/>
          <p:nvPr/>
        </p:nvSpPr>
        <p:spPr>
          <a:xfrm>
            <a:off x="361392" y="1662871"/>
            <a:ext cx="2205067" cy="369332"/>
          </a:xfrm>
          <a:prstGeom prst="rect">
            <a:avLst/>
          </a:prstGeom>
          <a:noFill/>
        </p:spPr>
        <p:txBody>
          <a:bodyPr wrap="square" rtlCol="0">
            <a:spAutoFit/>
          </a:bodyPr>
          <a:lstStyle/>
          <a:p>
            <a:r>
              <a:rPr lang="fr-FR" b="1" dirty="0">
                <a:solidFill>
                  <a:schemeClr val="bg1"/>
                </a:solidFill>
              </a:rPr>
              <a:t>Phase 1 :</a:t>
            </a:r>
          </a:p>
        </p:txBody>
      </p:sp>
      <p:cxnSp>
        <p:nvCxnSpPr>
          <p:cNvPr id="14" name="Connecteur droit avec flèche 13">
            <a:extLst>
              <a:ext uri="{FF2B5EF4-FFF2-40B4-BE49-F238E27FC236}">
                <a16:creationId xmlns:a16="http://schemas.microsoft.com/office/drawing/2014/main" id="{4F76E591-FF47-40B3-80E6-5DC2E30045FE}"/>
              </a:ext>
            </a:extLst>
          </p:cNvPr>
          <p:cNvCxnSpPr/>
          <p:nvPr/>
        </p:nvCxnSpPr>
        <p:spPr>
          <a:xfrm>
            <a:off x="340026" y="2944418"/>
            <a:ext cx="8325747" cy="0"/>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8" name="ZoneTexte 17">
            <a:extLst>
              <a:ext uri="{FF2B5EF4-FFF2-40B4-BE49-F238E27FC236}">
                <a16:creationId xmlns:a16="http://schemas.microsoft.com/office/drawing/2014/main" id="{CCB9B9D4-6777-49D3-97E7-B9915E0916A1}"/>
              </a:ext>
            </a:extLst>
          </p:cNvPr>
          <p:cNvSpPr txBox="1"/>
          <p:nvPr/>
        </p:nvSpPr>
        <p:spPr>
          <a:xfrm>
            <a:off x="467544" y="2636912"/>
            <a:ext cx="2664296" cy="307777"/>
          </a:xfrm>
          <a:prstGeom prst="rect">
            <a:avLst/>
          </a:prstGeom>
          <a:noFill/>
        </p:spPr>
        <p:txBody>
          <a:bodyPr wrap="square" rtlCol="0">
            <a:spAutoFit/>
          </a:bodyPr>
          <a:lstStyle/>
          <a:p>
            <a:pPr algn="ctr"/>
            <a:r>
              <a:rPr lang="fr-FR" sz="1400" b="1" dirty="0">
                <a:solidFill>
                  <a:schemeClr val="bg1"/>
                </a:solidFill>
              </a:rPr>
              <a:t>[10/10 – 14/10]</a:t>
            </a:r>
          </a:p>
        </p:txBody>
      </p:sp>
      <p:cxnSp>
        <p:nvCxnSpPr>
          <p:cNvPr id="20" name="Connecteur droit 19">
            <a:extLst>
              <a:ext uri="{FF2B5EF4-FFF2-40B4-BE49-F238E27FC236}">
                <a16:creationId xmlns:a16="http://schemas.microsoft.com/office/drawing/2014/main" id="{57151934-E4D3-46F0-BFE7-415D11BA2877}"/>
              </a:ext>
            </a:extLst>
          </p:cNvPr>
          <p:cNvCxnSpPr/>
          <p:nvPr/>
        </p:nvCxnSpPr>
        <p:spPr>
          <a:xfrm>
            <a:off x="3275856" y="2816932"/>
            <a:ext cx="0" cy="216024"/>
          </a:xfrm>
          <a:prstGeom prst="line">
            <a:avLst/>
          </a:prstGeom>
        </p:spPr>
        <p:style>
          <a:lnRef idx="1">
            <a:schemeClr val="accent2"/>
          </a:lnRef>
          <a:fillRef idx="0">
            <a:schemeClr val="accent2"/>
          </a:fillRef>
          <a:effectRef idx="0">
            <a:schemeClr val="accent2"/>
          </a:effectRef>
          <a:fontRef idx="minor">
            <a:schemeClr val="tx1"/>
          </a:fontRef>
        </p:style>
      </p:cxnSp>
      <p:cxnSp>
        <p:nvCxnSpPr>
          <p:cNvPr id="22" name="Connecteur droit 21">
            <a:extLst>
              <a:ext uri="{FF2B5EF4-FFF2-40B4-BE49-F238E27FC236}">
                <a16:creationId xmlns:a16="http://schemas.microsoft.com/office/drawing/2014/main" id="{41410CAC-6B04-437C-B66F-E5307124D4A5}"/>
              </a:ext>
            </a:extLst>
          </p:cNvPr>
          <p:cNvCxnSpPr/>
          <p:nvPr/>
        </p:nvCxnSpPr>
        <p:spPr>
          <a:xfrm>
            <a:off x="340026" y="2841208"/>
            <a:ext cx="0" cy="216024"/>
          </a:xfrm>
          <a:prstGeom prst="line">
            <a:avLst/>
          </a:prstGeom>
        </p:spPr>
        <p:style>
          <a:lnRef idx="1">
            <a:schemeClr val="accent2"/>
          </a:lnRef>
          <a:fillRef idx="0">
            <a:schemeClr val="accent2"/>
          </a:fillRef>
          <a:effectRef idx="0">
            <a:schemeClr val="accent2"/>
          </a:effectRef>
          <a:fontRef idx="minor">
            <a:schemeClr val="tx1"/>
          </a:fontRef>
        </p:style>
      </p:cxnSp>
      <p:sp>
        <p:nvSpPr>
          <p:cNvPr id="21" name="ZoneTexte 20">
            <a:extLst>
              <a:ext uri="{FF2B5EF4-FFF2-40B4-BE49-F238E27FC236}">
                <a16:creationId xmlns:a16="http://schemas.microsoft.com/office/drawing/2014/main" id="{4B3DB25E-57E9-4AD8-A3B3-B23EA4D56AF8}"/>
              </a:ext>
            </a:extLst>
          </p:cNvPr>
          <p:cNvSpPr txBox="1"/>
          <p:nvPr/>
        </p:nvSpPr>
        <p:spPr>
          <a:xfrm>
            <a:off x="4004751" y="2636641"/>
            <a:ext cx="4032441" cy="307777"/>
          </a:xfrm>
          <a:prstGeom prst="rect">
            <a:avLst/>
          </a:prstGeom>
          <a:noFill/>
        </p:spPr>
        <p:txBody>
          <a:bodyPr wrap="square" rtlCol="0">
            <a:spAutoFit/>
          </a:bodyPr>
          <a:lstStyle/>
          <a:p>
            <a:pPr algn="ctr"/>
            <a:r>
              <a:rPr lang="fr-FR" sz="1400" b="1" dirty="0">
                <a:solidFill>
                  <a:schemeClr val="bg1"/>
                </a:solidFill>
              </a:rPr>
              <a:t>[14/12 – 19/12]</a:t>
            </a:r>
          </a:p>
        </p:txBody>
      </p:sp>
      <p:sp>
        <p:nvSpPr>
          <p:cNvPr id="25" name="ZoneTexte 24">
            <a:extLst>
              <a:ext uri="{FF2B5EF4-FFF2-40B4-BE49-F238E27FC236}">
                <a16:creationId xmlns:a16="http://schemas.microsoft.com/office/drawing/2014/main" id="{B9A26602-2094-40DF-8842-49D4C8599D4D}"/>
              </a:ext>
            </a:extLst>
          </p:cNvPr>
          <p:cNvSpPr txBox="1"/>
          <p:nvPr/>
        </p:nvSpPr>
        <p:spPr>
          <a:xfrm>
            <a:off x="8752488" y="6381328"/>
            <a:ext cx="360040" cy="338554"/>
          </a:xfrm>
          <a:prstGeom prst="rect">
            <a:avLst/>
          </a:prstGeom>
          <a:noFill/>
        </p:spPr>
        <p:txBody>
          <a:bodyPr wrap="square" rtlCol="0">
            <a:spAutoFit/>
          </a:bodyPr>
          <a:lstStyle/>
          <a:p>
            <a:r>
              <a:rPr lang="fr-FR" sz="1600" dirty="0">
                <a:solidFill>
                  <a:schemeClr val="bg1"/>
                </a:solidFill>
              </a:rPr>
              <a:t>3</a:t>
            </a:r>
          </a:p>
        </p:txBody>
      </p:sp>
      <p:sp>
        <p:nvSpPr>
          <p:cNvPr id="24" name="ZoneTexte 23">
            <a:extLst>
              <a:ext uri="{FF2B5EF4-FFF2-40B4-BE49-F238E27FC236}">
                <a16:creationId xmlns:a16="http://schemas.microsoft.com/office/drawing/2014/main" id="{051A5C70-8315-4D63-AECE-D554BA849A51}"/>
              </a:ext>
            </a:extLst>
          </p:cNvPr>
          <p:cNvSpPr txBox="1"/>
          <p:nvPr/>
        </p:nvSpPr>
        <p:spPr>
          <a:xfrm>
            <a:off x="361392" y="854722"/>
            <a:ext cx="4752528" cy="400110"/>
          </a:xfrm>
          <a:prstGeom prst="rect">
            <a:avLst/>
          </a:prstGeom>
          <a:noFill/>
        </p:spPr>
        <p:txBody>
          <a:bodyPr wrap="square" rtlCol="0">
            <a:spAutoFit/>
          </a:bodyPr>
          <a:lstStyle/>
          <a:p>
            <a:pPr algn="just"/>
            <a:r>
              <a:rPr lang="fr-FR" sz="2000" b="1" dirty="0">
                <a:solidFill>
                  <a:schemeClr val="bg1"/>
                </a:solidFill>
              </a:rPr>
              <a:t>Itinéraire méthodologique </a:t>
            </a:r>
          </a:p>
        </p:txBody>
      </p:sp>
      <p:sp>
        <p:nvSpPr>
          <p:cNvPr id="27" name="ZoneTexte 26">
            <a:extLst>
              <a:ext uri="{FF2B5EF4-FFF2-40B4-BE49-F238E27FC236}">
                <a16:creationId xmlns:a16="http://schemas.microsoft.com/office/drawing/2014/main" id="{1F208490-1D8F-49B1-AD5D-573177A2F520}"/>
              </a:ext>
            </a:extLst>
          </p:cNvPr>
          <p:cNvSpPr txBox="1"/>
          <p:nvPr/>
        </p:nvSpPr>
        <p:spPr>
          <a:xfrm>
            <a:off x="340025" y="3935607"/>
            <a:ext cx="8304376" cy="1431161"/>
          </a:xfrm>
          <a:prstGeom prst="rect">
            <a:avLst/>
          </a:prstGeom>
          <a:noFill/>
        </p:spPr>
        <p:txBody>
          <a:bodyPr wrap="square" rtlCol="0">
            <a:spAutoFit/>
          </a:bodyPr>
          <a:lstStyle/>
          <a:p>
            <a:pPr algn="just">
              <a:lnSpc>
                <a:spcPct val="150000"/>
              </a:lnSpc>
            </a:pPr>
            <a:r>
              <a:rPr lang="fr-FR" sz="1400" dirty="0">
                <a:solidFill>
                  <a:schemeClr val="bg1"/>
                </a:solidFill>
              </a:rPr>
              <a:t>Références :</a:t>
            </a:r>
          </a:p>
          <a:p>
            <a:pPr algn="just">
              <a:lnSpc>
                <a:spcPct val="150000"/>
              </a:lnSpc>
            </a:pPr>
            <a:r>
              <a:rPr lang="fr-FR" sz="1100" dirty="0">
                <a:solidFill>
                  <a:schemeClr val="bg1"/>
                </a:solidFill>
              </a:rPr>
              <a:t>NAPPI-CHOULET, Ingrid, 2013, L’immobilier d’entreprise – Analyse économique des marchés, 2ème édition, </a:t>
            </a:r>
          </a:p>
          <a:p>
            <a:pPr algn="just">
              <a:lnSpc>
                <a:spcPct val="150000"/>
              </a:lnSpc>
            </a:pPr>
            <a:r>
              <a:rPr lang="fr-FR" sz="1100" dirty="0">
                <a:solidFill>
                  <a:schemeClr val="bg1"/>
                </a:solidFill>
              </a:rPr>
              <a:t>Economica, Paris, p13-140. </a:t>
            </a:r>
          </a:p>
          <a:p>
            <a:pPr algn="just">
              <a:lnSpc>
                <a:spcPct val="150000"/>
              </a:lnSpc>
            </a:pPr>
            <a:endParaRPr lang="fr-FR" sz="1100" dirty="0">
              <a:solidFill>
                <a:schemeClr val="bg1"/>
              </a:solidFill>
            </a:endParaRPr>
          </a:p>
          <a:p>
            <a:pPr algn="just">
              <a:lnSpc>
                <a:spcPct val="150000"/>
              </a:lnSpc>
            </a:pPr>
            <a:r>
              <a:rPr lang="fr-FR" sz="1100" dirty="0">
                <a:solidFill>
                  <a:schemeClr val="bg1"/>
                </a:solidFill>
              </a:rPr>
              <a:t>Silvia ROSALES-MONTANO et al.</a:t>
            </a:r>
            <a:r>
              <a:rPr lang="fr-FR" sz="1100" i="1" dirty="0">
                <a:solidFill>
                  <a:schemeClr val="bg1"/>
                </a:solidFill>
              </a:rPr>
              <a:t> L’Expérience Métropolitaine Lyonnaise, </a:t>
            </a:r>
            <a:r>
              <a:rPr lang="fr-FR" sz="1100" dirty="0">
                <a:solidFill>
                  <a:schemeClr val="bg1"/>
                </a:solidFill>
              </a:rPr>
              <a:t>Paris, Gallimard, « Alternatives », 2015, p143.</a:t>
            </a:r>
          </a:p>
        </p:txBody>
      </p:sp>
    </p:spTree>
    <p:extLst>
      <p:ext uri="{BB962C8B-B14F-4D97-AF65-F5344CB8AC3E}">
        <p14:creationId xmlns:p14="http://schemas.microsoft.com/office/powerpoint/2010/main" val="1335638119"/>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7B6CACB-835E-4BAC-AFD0-138B5D356801}"/>
              </a:ext>
            </a:extLst>
          </p:cNvPr>
          <p:cNvSpPr/>
          <p:nvPr/>
        </p:nvSpPr>
        <p:spPr>
          <a:xfrm>
            <a:off x="0" y="0"/>
            <a:ext cx="9144000" cy="4766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BD14205F-3B21-4437-A052-EF2B6B940ABF}"/>
              </a:ext>
            </a:extLst>
          </p:cNvPr>
          <p:cNvSpPr txBox="1"/>
          <p:nvPr/>
        </p:nvSpPr>
        <p:spPr>
          <a:xfrm>
            <a:off x="0" y="0"/>
            <a:ext cx="9144000" cy="400110"/>
          </a:xfrm>
          <a:prstGeom prst="rect">
            <a:avLst/>
          </a:prstGeom>
          <a:noFill/>
        </p:spPr>
        <p:txBody>
          <a:bodyPr wrap="square" rtlCol="0">
            <a:spAutoFit/>
          </a:bodyPr>
          <a:lstStyle/>
          <a:p>
            <a:pPr algn="ctr"/>
            <a:r>
              <a:rPr lang="fr-FR" sz="2000" dirty="0">
                <a:solidFill>
                  <a:schemeClr val="tx2">
                    <a:lumMod val="50000"/>
                  </a:schemeClr>
                </a:solidFill>
                <a:latin typeface="Gill Sans MT" panose="020B0502020104020203" pitchFamily="34" charset="0"/>
              </a:rPr>
              <a:t>Introduction</a:t>
            </a:r>
            <a:r>
              <a:rPr lang="fr-FR" sz="2000" dirty="0">
                <a:solidFill>
                  <a:schemeClr val="bg1"/>
                </a:solidFill>
                <a:latin typeface="Gill Sans MT" panose="020B0502020104020203" pitchFamily="34" charset="0"/>
              </a:rPr>
              <a:t> </a:t>
            </a:r>
            <a:r>
              <a:rPr lang="fr-FR" sz="2000" dirty="0">
                <a:solidFill>
                  <a:schemeClr val="tx2">
                    <a:lumMod val="50000"/>
                  </a:schemeClr>
                </a:solidFill>
                <a:latin typeface="Gill Sans MT" panose="020B0502020104020203" pitchFamily="34" charset="0"/>
              </a:rPr>
              <a:t>– </a:t>
            </a:r>
            <a:r>
              <a:rPr lang="fr-FR" sz="2000" dirty="0">
                <a:solidFill>
                  <a:schemeClr val="bg1"/>
                </a:solidFill>
                <a:latin typeface="Gill Sans MT" panose="020B0502020104020203" pitchFamily="34" charset="0"/>
              </a:rPr>
              <a:t>Chapitre 1</a:t>
            </a:r>
            <a:r>
              <a:rPr lang="fr-FR" sz="2000" dirty="0">
                <a:solidFill>
                  <a:schemeClr val="tx2">
                    <a:lumMod val="50000"/>
                  </a:schemeClr>
                </a:solidFill>
                <a:latin typeface="Gill Sans MT" panose="020B0502020104020203" pitchFamily="34" charset="0"/>
              </a:rPr>
              <a:t>- Chapitre 2- Chapitre 3- Conclusion</a:t>
            </a:r>
          </a:p>
        </p:txBody>
      </p:sp>
      <p:sp>
        <p:nvSpPr>
          <p:cNvPr id="2" name="ZoneTexte 1">
            <a:extLst>
              <a:ext uri="{FF2B5EF4-FFF2-40B4-BE49-F238E27FC236}">
                <a16:creationId xmlns:a16="http://schemas.microsoft.com/office/drawing/2014/main" id="{CA40A70B-757B-4BCA-9479-920601B762AF}"/>
              </a:ext>
            </a:extLst>
          </p:cNvPr>
          <p:cNvSpPr txBox="1"/>
          <p:nvPr/>
        </p:nvSpPr>
        <p:spPr>
          <a:xfrm>
            <a:off x="1043608" y="1052589"/>
            <a:ext cx="4536504" cy="369332"/>
          </a:xfrm>
          <a:prstGeom prst="rect">
            <a:avLst/>
          </a:prstGeom>
          <a:noFill/>
        </p:spPr>
        <p:txBody>
          <a:bodyPr wrap="square" rtlCol="0">
            <a:spAutoFit/>
          </a:bodyPr>
          <a:lstStyle/>
          <a:p>
            <a:r>
              <a:rPr lang="fr-FR" b="1" dirty="0">
                <a:solidFill>
                  <a:schemeClr val="bg1"/>
                </a:solidFill>
              </a:rPr>
              <a:t>Plan : </a:t>
            </a:r>
          </a:p>
        </p:txBody>
      </p:sp>
      <p:sp>
        <p:nvSpPr>
          <p:cNvPr id="3" name="ZoneTexte 2">
            <a:extLst>
              <a:ext uri="{FF2B5EF4-FFF2-40B4-BE49-F238E27FC236}">
                <a16:creationId xmlns:a16="http://schemas.microsoft.com/office/drawing/2014/main" id="{0A652C2E-5ED5-44D9-A130-B0A5E626A1F5}"/>
              </a:ext>
            </a:extLst>
          </p:cNvPr>
          <p:cNvSpPr txBox="1"/>
          <p:nvPr/>
        </p:nvSpPr>
        <p:spPr>
          <a:xfrm>
            <a:off x="1043608" y="2012104"/>
            <a:ext cx="7056784" cy="2862322"/>
          </a:xfrm>
          <a:prstGeom prst="rect">
            <a:avLst/>
          </a:prstGeom>
          <a:noFill/>
        </p:spPr>
        <p:txBody>
          <a:bodyPr wrap="square" rtlCol="0">
            <a:spAutoFit/>
          </a:bodyPr>
          <a:lstStyle/>
          <a:p>
            <a:r>
              <a:rPr lang="fr-FR" b="1" dirty="0">
                <a:solidFill>
                  <a:schemeClr val="bg1"/>
                </a:solidFill>
              </a:rPr>
              <a:t>Chapitre 1 - Du contexte : Une photo du marché immobilier tertiaire à travers le processus de Métropolisation</a:t>
            </a:r>
          </a:p>
          <a:p>
            <a:endParaRPr lang="fr-FR" dirty="0">
              <a:solidFill>
                <a:schemeClr val="bg1"/>
              </a:solidFill>
            </a:endParaRPr>
          </a:p>
          <a:p>
            <a:r>
              <a:rPr lang="fr-FR" i="1" dirty="0">
                <a:solidFill>
                  <a:schemeClr val="bg1"/>
                </a:solidFill>
              </a:rPr>
              <a:t>Introduction</a:t>
            </a:r>
            <a:r>
              <a:rPr lang="fr-FR" dirty="0">
                <a:solidFill>
                  <a:schemeClr val="bg1"/>
                </a:solidFill>
              </a:rPr>
              <a:t> </a:t>
            </a:r>
          </a:p>
          <a:p>
            <a:pPr marL="400050" indent="-400050">
              <a:buAutoNum type="romanUcPeriod"/>
            </a:pPr>
            <a:r>
              <a:rPr lang="fr-FR" dirty="0">
                <a:solidFill>
                  <a:schemeClr val="bg1"/>
                </a:solidFill>
              </a:rPr>
              <a:t>Définition du marché immobilier tertiaire</a:t>
            </a:r>
          </a:p>
          <a:p>
            <a:pPr marL="400050" indent="-400050">
              <a:buAutoNum type="romanUcPeriod"/>
            </a:pPr>
            <a:r>
              <a:rPr lang="fr-FR" dirty="0">
                <a:solidFill>
                  <a:schemeClr val="bg1"/>
                </a:solidFill>
              </a:rPr>
              <a:t>L’itinéraire du marché immobilier tertiaire à travers la politique de métropolisation</a:t>
            </a:r>
          </a:p>
          <a:p>
            <a:pPr marL="400050" indent="-400050">
              <a:buAutoNum type="romanUcPeriod"/>
            </a:pPr>
            <a:r>
              <a:rPr lang="fr-FR" dirty="0">
                <a:solidFill>
                  <a:schemeClr val="bg1"/>
                </a:solidFill>
              </a:rPr>
              <a:t>La spécificité de l’immobilier tertiaire, une démarche négociée entre une pluralité d’acteurs</a:t>
            </a:r>
          </a:p>
          <a:p>
            <a:r>
              <a:rPr lang="fr-FR" i="1" dirty="0">
                <a:solidFill>
                  <a:schemeClr val="bg1"/>
                </a:solidFill>
              </a:rPr>
              <a:t>Conclusion et annonce de la problématique</a:t>
            </a:r>
          </a:p>
        </p:txBody>
      </p:sp>
      <p:pic>
        <p:nvPicPr>
          <p:cNvPr id="22" name="Picture 4" descr="https://lh6.googleusercontent.com/buxVwRHWVLVUnxBYmUNdUInnFxmID4Ia-tF0u9YfKtnu7o_sDPcrBZABWVYj0zi3fIO4ouRaFBhI779mOaF9GJ5qSFFYgR5R5aU1P4eny3oxmHQRsa7Z-h1h_u09FmuZo8hSDey61utHgP9tjg">
            <a:extLst>
              <a:ext uri="{FF2B5EF4-FFF2-40B4-BE49-F238E27FC236}">
                <a16:creationId xmlns:a16="http://schemas.microsoft.com/office/drawing/2014/main" id="{4C49DAD6-4021-486A-A67F-6D8BD510AD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5" y="1715525"/>
            <a:ext cx="6856635" cy="5142475"/>
          </a:xfrm>
          <a:prstGeom prst="rect">
            <a:avLst/>
          </a:prstGeom>
          <a:noFill/>
          <a:extLst>
            <a:ext uri="{909E8E84-426E-40DD-AFC4-6F175D3DCCD1}">
              <a14:hiddenFill xmlns:a14="http://schemas.microsoft.com/office/drawing/2010/main">
                <a:solidFill>
                  <a:srgbClr val="FFFFFF"/>
                </a:solidFill>
              </a14:hiddenFill>
            </a:ext>
          </a:extLst>
        </p:spPr>
      </p:pic>
      <p:sp>
        <p:nvSpPr>
          <p:cNvPr id="23" name="ZoneTexte 22">
            <a:extLst>
              <a:ext uri="{FF2B5EF4-FFF2-40B4-BE49-F238E27FC236}">
                <a16:creationId xmlns:a16="http://schemas.microsoft.com/office/drawing/2014/main" id="{558B5F9F-46CD-494E-81C3-13F41D97C3FF}"/>
              </a:ext>
            </a:extLst>
          </p:cNvPr>
          <p:cNvSpPr txBox="1"/>
          <p:nvPr/>
        </p:nvSpPr>
        <p:spPr>
          <a:xfrm>
            <a:off x="8752488" y="6381328"/>
            <a:ext cx="360040" cy="338554"/>
          </a:xfrm>
          <a:prstGeom prst="rect">
            <a:avLst/>
          </a:prstGeom>
          <a:noFill/>
        </p:spPr>
        <p:txBody>
          <a:bodyPr wrap="square" rtlCol="0">
            <a:spAutoFit/>
          </a:bodyPr>
          <a:lstStyle/>
          <a:p>
            <a:r>
              <a:rPr lang="fr-FR" sz="1600" dirty="0">
                <a:solidFill>
                  <a:schemeClr val="bg1"/>
                </a:solidFill>
              </a:rPr>
              <a:t>4</a:t>
            </a:r>
          </a:p>
        </p:txBody>
      </p:sp>
    </p:spTree>
    <p:extLst>
      <p:ext uri="{BB962C8B-B14F-4D97-AF65-F5344CB8AC3E}">
        <p14:creationId xmlns:p14="http://schemas.microsoft.com/office/powerpoint/2010/main" val="2250357367"/>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7B6CACB-835E-4BAC-AFD0-138B5D356801}"/>
              </a:ext>
            </a:extLst>
          </p:cNvPr>
          <p:cNvSpPr/>
          <p:nvPr/>
        </p:nvSpPr>
        <p:spPr>
          <a:xfrm>
            <a:off x="0" y="0"/>
            <a:ext cx="9144000" cy="4766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BD14205F-3B21-4437-A052-EF2B6B940ABF}"/>
              </a:ext>
            </a:extLst>
          </p:cNvPr>
          <p:cNvSpPr txBox="1"/>
          <p:nvPr/>
        </p:nvSpPr>
        <p:spPr>
          <a:xfrm>
            <a:off x="0" y="0"/>
            <a:ext cx="9144000" cy="400110"/>
          </a:xfrm>
          <a:prstGeom prst="rect">
            <a:avLst/>
          </a:prstGeom>
          <a:noFill/>
        </p:spPr>
        <p:txBody>
          <a:bodyPr wrap="square" rtlCol="0">
            <a:spAutoFit/>
          </a:bodyPr>
          <a:lstStyle/>
          <a:p>
            <a:pPr algn="ctr"/>
            <a:r>
              <a:rPr lang="fr-FR" sz="2000" dirty="0">
                <a:solidFill>
                  <a:schemeClr val="tx2">
                    <a:lumMod val="50000"/>
                  </a:schemeClr>
                </a:solidFill>
                <a:latin typeface="Gill Sans MT" panose="020B0502020104020203" pitchFamily="34" charset="0"/>
              </a:rPr>
              <a:t>Introduction</a:t>
            </a:r>
            <a:r>
              <a:rPr lang="fr-FR" sz="2000" dirty="0">
                <a:solidFill>
                  <a:schemeClr val="bg1"/>
                </a:solidFill>
                <a:latin typeface="Gill Sans MT" panose="020B0502020104020203" pitchFamily="34" charset="0"/>
              </a:rPr>
              <a:t> </a:t>
            </a:r>
            <a:r>
              <a:rPr lang="fr-FR" sz="2000" dirty="0">
                <a:solidFill>
                  <a:schemeClr val="tx2">
                    <a:lumMod val="50000"/>
                  </a:schemeClr>
                </a:solidFill>
                <a:latin typeface="Gill Sans MT" panose="020B0502020104020203" pitchFamily="34" charset="0"/>
              </a:rPr>
              <a:t>– </a:t>
            </a:r>
            <a:r>
              <a:rPr lang="fr-FR" sz="2000" dirty="0">
                <a:solidFill>
                  <a:schemeClr val="bg1"/>
                </a:solidFill>
                <a:latin typeface="Gill Sans MT" panose="020B0502020104020203" pitchFamily="34" charset="0"/>
              </a:rPr>
              <a:t>Chapitre 1</a:t>
            </a:r>
            <a:r>
              <a:rPr lang="fr-FR" sz="2000" dirty="0">
                <a:solidFill>
                  <a:schemeClr val="tx2">
                    <a:lumMod val="50000"/>
                  </a:schemeClr>
                </a:solidFill>
                <a:latin typeface="Gill Sans MT" panose="020B0502020104020203" pitchFamily="34" charset="0"/>
              </a:rPr>
              <a:t>- Chapitre 2- Chapitre 3- Conclusion</a:t>
            </a:r>
          </a:p>
        </p:txBody>
      </p:sp>
      <p:sp>
        <p:nvSpPr>
          <p:cNvPr id="2" name="ZoneTexte 1">
            <a:extLst>
              <a:ext uri="{FF2B5EF4-FFF2-40B4-BE49-F238E27FC236}">
                <a16:creationId xmlns:a16="http://schemas.microsoft.com/office/drawing/2014/main" id="{CA40A70B-757B-4BCA-9479-920601B762AF}"/>
              </a:ext>
            </a:extLst>
          </p:cNvPr>
          <p:cNvSpPr txBox="1"/>
          <p:nvPr/>
        </p:nvSpPr>
        <p:spPr>
          <a:xfrm>
            <a:off x="1046312" y="1392359"/>
            <a:ext cx="7056784" cy="646331"/>
          </a:xfrm>
          <a:prstGeom prst="rect">
            <a:avLst/>
          </a:prstGeom>
          <a:noFill/>
        </p:spPr>
        <p:txBody>
          <a:bodyPr wrap="square" rtlCol="0">
            <a:spAutoFit/>
          </a:bodyPr>
          <a:lstStyle/>
          <a:p>
            <a:pPr algn="just"/>
            <a:r>
              <a:rPr lang="fr-FR" b="1" dirty="0">
                <a:solidFill>
                  <a:schemeClr val="bg1"/>
                </a:solidFill>
              </a:rPr>
              <a:t>Constat : </a:t>
            </a:r>
            <a:r>
              <a:rPr lang="fr-FR" dirty="0">
                <a:solidFill>
                  <a:schemeClr val="bg1"/>
                </a:solidFill>
              </a:rPr>
              <a:t>L’immobilier tertiaire est un levier au développement des métropoles. </a:t>
            </a:r>
          </a:p>
        </p:txBody>
      </p:sp>
      <p:sp>
        <p:nvSpPr>
          <p:cNvPr id="3" name="ZoneTexte 2">
            <a:extLst>
              <a:ext uri="{FF2B5EF4-FFF2-40B4-BE49-F238E27FC236}">
                <a16:creationId xmlns:a16="http://schemas.microsoft.com/office/drawing/2014/main" id="{0A652C2E-5ED5-44D9-A130-B0A5E626A1F5}"/>
              </a:ext>
            </a:extLst>
          </p:cNvPr>
          <p:cNvSpPr txBox="1"/>
          <p:nvPr/>
        </p:nvSpPr>
        <p:spPr>
          <a:xfrm>
            <a:off x="1046312" y="2279663"/>
            <a:ext cx="7056784" cy="2585323"/>
          </a:xfrm>
          <a:prstGeom prst="rect">
            <a:avLst/>
          </a:prstGeom>
          <a:noFill/>
        </p:spPr>
        <p:txBody>
          <a:bodyPr wrap="square" rtlCol="0">
            <a:spAutoFit/>
          </a:bodyPr>
          <a:lstStyle/>
          <a:p>
            <a:pPr algn="just"/>
            <a:r>
              <a:rPr lang="fr-FR" b="1" i="1" dirty="0">
                <a:solidFill>
                  <a:schemeClr val="bg1"/>
                </a:solidFill>
              </a:rPr>
              <a:t>Questions de recherche :  </a:t>
            </a:r>
            <a:r>
              <a:rPr lang="fr-FR" dirty="0">
                <a:solidFill>
                  <a:schemeClr val="bg1"/>
                </a:solidFill>
              </a:rPr>
              <a:t>A travers le processus de métropolisation, le développement des métropoles et leurs dynamiques actuelles deviennent un bon recours au centralisme parisien mais ne fait qu’accentuer l’écart avec les villes petites et moyennes.</a:t>
            </a:r>
          </a:p>
          <a:p>
            <a:pPr algn="just"/>
            <a:endParaRPr lang="fr-FR" dirty="0">
              <a:solidFill>
                <a:schemeClr val="bg1"/>
              </a:solidFill>
            </a:endParaRPr>
          </a:p>
          <a:p>
            <a:pPr algn="just"/>
            <a:r>
              <a:rPr lang="fr-FR" b="1" i="1" dirty="0">
                <a:solidFill>
                  <a:schemeClr val="bg1"/>
                </a:solidFill>
              </a:rPr>
              <a:t>Objet de recherche : </a:t>
            </a:r>
            <a:r>
              <a:rPr lang="fr-FR" dirty="0">
                <a:solidFill>
                  <a:schemeClr val="bg1"/>
                </a:solidFill>
              </a:rPr>
              <a:t>En affirmant que la métropole de Lyon est incontestablement au premier rang des métropoles régionales pour l’immobilier d’entreprise, il faut déterminer quelle est la place du marché stéphanois ? </a:t>
            </a:r>
          </a:p>
        </p:txBody>
      </p:sp>
      <p:pic>
        <p:nvPicPr>
          <p:cNvPr id="21" name="Picture 4" descr="https://lh6.googleusercontent.com/buxVwRHWVLVUnxBYmUNdUInnFxmID4Ia-tF0u9YfKtnu7o_sDPcrBZABWVYj0zi3fIO4ouRaFBhI779mOaF9GJ5qSFFYgR5R5aU1P4eny3oxmHQRsa7Z-h1h_u09FmuZo8hSDey61utHgP9tjg">
            <a:extLst>
              <a:ext uri="{FF2B5EF4-FFF2-40B4-BE49-F238E27FC236}">
                <a16:creationId xmlns:a16="http://schemas.microsoft.com/office/drawing/2014/main" id="{F6822567-2BE5-4710-BE3D-B82110083A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5" y="1730515"/>
            <a:ext cx="6856635" cy="5142475"/>
          </a:xfrm>
          <a:prstGeom prst="rect">
            <a:avLst/>
          </a:prstGeom>
          <a:noFill/>
          <a:extLst>
            <a:ext uri="{909E8E84-426E-40DD-AFC4-6F175D3DCCD1}">
              <a14:hiddenFill xmlns:a14="http://schemas.microsoft.com/office/drawing/2010/main">
                <a:solidFill>
                  <a:srgbClr val="FFFFFF"/>
                </a:solidFill>
              </a14:hiddenFill>
            </a:ext>
          </a:extLst>
        </p:spPr>
      </p:pic>
      <p:sp>
        <p:nvSpPr>
          <p:cNvPr id="22" name="ZoneTexte 21">
            <a:extLst>
              <a:ext uri="{FF2B5EF4-FFF2-40B4-BE49-F238E27FC236}">
                <a16:creationId xmlns:a16="http://schemas.microsoft.com/office/drawing/2014/main" id="{402A2A69-8346-4083-9433-3F3B23DA421E}"/>
              </a:ext>
            </a:extLst>
          </p:cNvPr>
          <p:cNvSpPr txBox="1"/>
          <p:nvPr/>
        </p:nvSpPr>
        <p:spPr>
          <a:xfrm>
            <a:off x="8752488" y="6381328"/>
            <a:ext cx="360040" cy="338554"/>
          </a:xfrm>
          <a:prstGeom prst="rect">
            <a:avLst/>
          </a:prstGeom>
          <a:noFill/>
        </p:spPr>
        <p:txBody>
          <a:bodyPr wrap="square" rtlCol="0">
            <a:spAutoFit/>
          </a:bodyPr>
          <a:lstStyle/>
          <a:p>
            <a:r>
              <a:rPr lang="fr-FR" sz="1600" dirty="0">
                <a:solidFill>
                  <a:schemeClr val="bg1"/>
                </a:solidFill>
              </a:rPr>
              <a:t>5</a:t>
            </a:r>
          </a:p>
        </p:txBody>
      </p:sp>
    </p:spTree>
    <p:extLst>
      <p:ext uri="{BB962C8B-B14F-4D97-AF65-F5344CB8AC3E}">
        <p14:creationId xmlns:p14="http://schemas.microsoft.com/office/powerpoint/2010/main" val="2845483890"/>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7B6CACB-835E-4BAC-AFD0-138B5D356801}"/>
              </a:ext>
            </a:extLst>
          </p:cNvPr>
          <p:cNvSpPr/>
          <p:nvPr/>
        </p:nvSpPr>
        <p:spPr>
          <a:xfrm>
            <a:off x="0" y="0"/>
            <a:ext cx="9144000" cy="4766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BD14205F-3B21-4437-A052-EF2B6B940ABF}"/>
              </a:ext>
            </a:extLst>
          </p:cNvPr>
          <p:cNvSpPr txBox="1"/>
          <p:nvPr/>
        </p:nvSpPr>
        <p:spPr>
          <a:xfrm>
            <a:off x="0" y="0"/>
            <a:ext cx="9144000" cy="400110"/>
          </a:xfrm>
          <a:prstGeom prst="rect">
            <a:avLst/>
          </a:prstGeom>
          <a:noFill/>
        </p:spPr>
        <p:txBody>
          <a:bodyPr wrap="square" rtlCol="0">
            <a:spAutoFit/>
          </a:bodyPr>
          <a:lstStyle/>
          <a:p>
            <a:pPr algn="ctr"/>
            <a:r>
              <a:rPr lang="fr-FR" sz="2000" dirty="0">
                <a:solidFill>
                  <a:schemeClr val="tx2">
                    <a:lumMod val="50000"/>
                  </a:schemeClr>
                </a:solidFill>
                <a:latin typeface="Gill Sans MT" panose="020B0502020104020203" pitchFamily="34" charset="0"/>
              </a:rPr>
              <a:t>Introduction</a:t>
            </a:r>
            <a:r>
              <a:rPr lang="fr-FR" sz="2000" dirty="0">
                <a:solidFill>
                  <a:schemeClr val="bg1"/>
                </a:solidFill>
                <a:latin typeface="Gill Sans MT" panose="020B0502020104020203" pitchFamily="34" charset="0"/>
              </a:rPr>
              <a:t> </a:t>
            </a:r>
            <a:r>
              <a:rPr lang="fr-FR" sz="2000" dirty="0">
                <a:solidFill>
                  <a:schemeClr val="tx2">
                    <a:lumMod val="50000"/>
                  </a:schemeClr>
                </a:solidFill>
                <a:latin typeface="Gill Sans MT" panose="020B0502020104020203" pitchFamily="34" charset="0"/>
              </a:rPr>
              <a:t>– </a:t>
            </a:r>
            <a:r>
              <a:rPr lang="fr-FR" sz="2000" dirty="0">
                <a:solidFill>
                  <a:schemeClr val="bg1"/>
                </a:solidFill>
                <a:latin typeface="Gill Sans MT" panose="020B0502020104020203" pitchFamily="34" charset="0"/>
              </a:rPr>
              <a:t>Chapitre 1</a:t>
            </a:r>
            <a:r>
              <a:rPr lang="fr-FR" sz="2000" dirty="0">
                <a:solidFill>
                  <a:schemeClr val="tx2">
                    <a:lumMod val="50000"/>
                  </a:schemeClr>
                </a:solidFill>
                <a:latin typeface="Gill Sans MT" panose="020B0502020104020203" pitchFamily="34" charset="0"/>
              </a:rPr>
              <a:t>- Chapitre 2- Chapitre 3- Conclusion</a:t>
            </a:r>
          </a:p>
        </p:txBody>
      </p:sp>
      <p:pic>
        <p:nvPicPr>
          <p:cNvPr id="21" name="Picture 4" descr="https://lh6.googleusercontent.com/buxVwRHWVLVUnxBYmUNdUInnFxmID4Ia-tF0u9YfKtnu7o_sDPcrBZABWVYj0zi3fIO4ouRaFBhI779mOaF9GJ5qSFFYgR5R5aU1P4eny3oxmHQRsa7Z-h1h_u09FmuZo8hSDey61utHgP9tjg">
            <a:extLst>
              <a:ext uri="{FF2B5EF4-FFF2-40B4-BE49-F238E27FC236}">
                <a16:creationId xmlns:a16="http://schemas.microsoft.com/office/drawing/2014/main" id="{F6822567-2BE5-4710-BE3D-B82110083A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5" y="1715525"/>
            <a:ext cx="6856635" cy="514247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7" name="Diagramme 6">
            <a:extLst>
              <a:ext uri="{FF2B5EF4-FFF2-40B4-BE49-F238E27FC236}">
                <a16:creationId xmlns:a16="http://schemas.microsoft.com/office/drawing/2014/main" id="{77292D3C-45C4-4A1E-9007-2C9759FE9FEF}"/>
              </a:ext>
            </a:extLst>
          </p:cNvPr>
          <p:cNvGraphicFramePr/>
          <p:nvPr>
            <p:extLst>
              <p:ext uri="{D42A27DB-BD31-4B8C-83A1-F6EECF244321}">
                <p14:modId xmlns:p14="http://schemas.microsoft.com/office/powerpoint/2010/main" val="2901678474"/>
              </p:ext>
            </p:extLst>
          </p:nvPr>
        </p:nvGraphicFramePr>
        <p:xfrm>
          <a:off x="265110" y="587415"/>
          <a:ext cx="8613779" cy="562838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ZoneTexte 7">
            <a:extLst>
              <a:ext uri="{FF2B5EF4-FFF2-40B4-BE49-F238E27FC236}">
                <a16:creationId xmlns:a16="http://schemas.microsoft.com/office/drawing/2014/main" id="{5F8D8E98-45AF-42AA-A33A-3D0971F1E057}"/>
              </a:ext>
            </a:extLst>
          </p:cNvPr>
          <p:cNvSpPr txBox="1"/>
          <p:nvPr/>
        </p:nvSpPr>
        <p:spPr>
          <a:xfrm>
            <a:off x="277753" y="1715525"/>
            <a:ext cx="3646175" cy="369332"/>
          </a:xfrm>
          <a:prstGeom prst="rect">
            <a:avLst/>
          </a:prstGeom>
          <a:noFill/>
        </p:spPr>
        <p:txBody>
          <a:bodyPr wrap="square" rtlCol="0">
            <a:spAutoFit/>
          </a:bodyPr>
          <a:lstStyle/>
          <a:p>
            <a:r>
              <a:rPr lang="fr-FR" b="1" dirty="0">
                <a:solidFill>
                  <a:schemeClr val="bg1"/>
                </a:solidFill>
              </a:rPr>
              <a:t>Phase 2 : ce qu’il reste à faire</a:t>
            </a:r>
          </a:p>
        </p:txBody>
      </p:sp>
      <p:sp>
        <p:nvSpPr>
          <p:cNvPr id="9" name="ZoneTexte 8">
            <a:extLst>
              <a:ext uri="{FF2B5EF4-FFF2-40B4-BE49-F238E27FC236}">
                <a16:creationId xmlns:a16="http://schemas.microsoft.com/office/drawing/2014/main" id="{D28E5D50-7E10-48EC-9CD2-2F072B155F05}"/>
              </a:ext>
            </a:extLst>
          </p:cNvPr>
          <p:cNvSpPr txBox="1"/>
          <p:nvPr/>
        </p:nvSpPr>
        <p:spPr>
          <a:xfrm>
            <a:off x="8752488" y="6381328"/>
            <a:ext cx="360040" cy="338554"/>
          </a:xfrm>
          <a:prstGeom prst="rect">
            <a:avLst/>
          </a:prstGeom>
          <a:noFill/>
        </p:spPr>
        <p:txBody>
          <a:bodyPr wrap="square" rtlCol="0">
            <a:spAutoFit/>
          </a:bodyPr>
          <a:lstStyle/>
          <a:p>
            <a:r>
              <a:rPr lang="fr-FR" sz="1600" dirty="0">
                <a:solidFill>
                  <a:schemeClr val="bg1"/>
                </a:solidFill>
              </a:rPr>
              <a:t>6</a:t>
            </a:r>
          </a:p>
        </p:txBody>
      </p:sp>
    </p:spTree>
    <p:extLst>
      <p:ext uri="{BB962C8B-B14F-4D97-AF65-F5344CB8AC3E}">
        <p14:creationId xmlns:p14="http://schemas.microsoft.com/office/powerpoint/2010/main" val="1935296397"/>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7B6CACB-835E-4BAC-AFD0-138B5D356801}"/>
              </a:ext>
            </a:extLst>
          </p:cNvPr>
          <p:cNvSpPr/>
          <p:nvPr/>
        </p:nvSpPr>
        <p:spPr>
          <a:xfrm>
            <a:off x="0" y="0"/>
            <a:ext cx="9144000" cy="4766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BD14205F-3B21-4437-A052-EF2B6B940ABF}"/>
              </a:ext>
            </a:extLst>
          </p:cNvPr>
          <p:cNvSpPr txBox="1"/>
          <p:nvPr/>
        </p:nvSpPr>
        <p:spPr>
          <a:xfrm>
            <a:off x="0" y="0"/>
            <a:ext cx="9144000" cy="400110"/>
          </a:xfrm>
          <a:prstGeom prst="rect">
            <a:avLst/>
          </a:prstGeom>
          <a:noFill/>
        </p:spPr>
        <p:txBody>
          <a:bodyPr wrap="square" rtlCol="0">
            <a:spAutoFit/>
          </a:bodyPr>
          <a:lstStyle/>
          <a:p>
            <a:pPr algn="ctr"/>
            <a:r>
              <a:rPr lang="fr-FR" sz="2000" dirty="0">
                <a:solidFill>
                  <a:schemeClr val="tx2">
                    <a:lumMod val="50000"/>
                  </a:schemeClr>
                </a:solidFill>
                <a:latin typeface="Gill Sans MT" panose="020B0502020104020203" pitchFamily="34" charset="0"/>
              </a:rPr>
              <a:t>Introduction</a:t>
            </a:r>
            <a:r>
              <a:rPr lang="fr-FR" sz="2000" dirty="0">
                <a:solidFill>
                  <a:schemeClr val="bg1"/>
                </a:solidFill>
                <a:latin typeface="Gill Sans MT" panose="020B0502020104020203" pitchFamily="34" charset="0"/>
              </a:rPr>
              <a:t> </a:t>
            </a:r>
            <a:r>
              <a:rPr lang="fr-FR" sz="2000" dirty="0">
                <a:solidFill>
                  <a:schemeClr val="tx2">
                    <a:lumMod val="50000"/>
                  </a:schemeClr>
                </a:solidFill>
                <a:latin typeface="Gill Sans MT" panose="020B0502020104020203" pitchFamily="34" charset="0"/>
              </a:rPr>
              <a:t>– Chapitre 1- </a:t>
            </a:r>
            <a:r>
              <a:rPr lang="fr-FR" sz="2000" dirty="0">
                <a:solidFill>
                  <a:schemeClr val="bg1"/>
                </a:solidFill>
                <a:latin typeface="Gill Sans MT" panose="020B0502020104020203" pitchFamily="34" charset="0"/>
              </a:rPr>
              <a:t>Chapitre 2 </a:t>
            </a:r>
            <a:r>
              <a:rPr lang="fr-FR" sz="2000" dirty="0">
                <a:solidFill>
                  <a:schemeClr val="tx2">
                    <a:lumMod val="50000"/>
                  </a:schemeClr>
                </a:solidFill>
                <a:latin typeface="Gill Sans MT" panose="020B0502020104020203" pitchFamily="34" charset="0"/>
              </a:rPr>
              <a:t>- Chapitre 3- Conclusion</a:t>
            </a:r>
          </a:p>
        </p:txBody>
      </p:sp>
      <p:pic>
        <p:nvPicPr>
          <p:cNvPr id="4" name="Image 3">
            <a:extLst>
              <a:ext uri="{FF2B5EF4-FFF2-40B4-BE49-F238E27FC236}">
                <a16:creationId xmlns:a16="http://schemas.microsoft.com/office/drawing/2014/main" id="{C770FD22-A807-41F2-B2A6-B1C50341C6A6}"/>
              </a:ext>
            </a:extLst>
          </p:cNvPr>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0" y="5157128"/>
            <a:ext cx="8537714" cy="1700872"/>
          </a:xfrm>
          <a:prstGeom prst="rect">
            <a:avLst/>
          </a:prstGeom>
        </p:spPr>
      </p:pic>
      <p:sp>
        <p:nvSpPr>
          <p:cNvPr id="21" name="ZoneTexte 20">
            <a:extLst>
              <a:ext uri="{FF2B5EF4-FFF2-40B4-BE49-F238E27FC236}">
                <a16:creationId xmlns:a16="http://schemas.microsoft.com/office/drawing/2014/main" id="{767A8703-C260-450E-B3D1-7012EAF3B4BD}"/>
              </a:ext>
            </a:extLst>
          </p:cNvPr>
          <p:cNvSpPr txBox="1"/>
          <p:nvPr/>
        </p:nvSpPr>
        <p:spPr>
          <a:xfrm>
            <a:off x="1038334" y="1186847"/>
            <a:ext cx="7056784" cy="3139321"/>
          </a:xfrm>
          <a:prstGeom prst="rect">
            <a:avLst/>
          </a:prstGeom>
          <a:noFill/>
        </p:spPr>
        <p:txBody>
          <a:bodyPr wrap="square" rtlCol="0">
            <a:spAutoFit/>
          </a:bodyPr>
          <a:lstStyle/>
          <a:p>
            <a:pPr algn="just"/>
            <a:r>
              <a:rPr lang="fr-FR" b="1" dirty="0">
                <a:solidFill>
                  <a:schemeClr val="bg1"/>
                </a:solidFill>
              </a:rPr>
              <a:t>Chapitre 2 - Lyon, centre névralgique de l’immobilier tertiaire au sein d’une aire métropolitaine dynamique qui vise l’international </a:t>
            </a:r>
          </a:p>
          <a:p>
            <a:pPr algn="just"/>
            <a:endParaRPr lang="fr-FR" dirty="0">
              <a:solidFill>
                <a:schemeClr val="bg1"/>
              </a:solidFill>
            </a:endParaRPr>
          </a:p>
          <a:p>
            <a:pPr algn="just"/>
            <a:endParaRPr lang="fr-FR" dirty="0">
              <a:solidFill>
                <a:schemeClr val="bg1"/>
              </a:solidFill>
            </a:endParaRPr>
          </a:p>
          <a:p>
            <a:pPr algn="just"/>
            <a:r>
              <a:rPr lang="fr-FR" i="1" dirty="0">
                <a:solidFill>
                  <a:schemeClr val="bg1"/>
                </a:solidFill>
              </a:rPr>
              <a:t>Introduction</a:t>
            </a:r>
            <a:r>
              <a:rPr lang="fr-FR" dirty="0">
                <a:solidFill>
                  <a:schemeClr val="bg1"/>
                </a:solidFill>
              </a:rPr>
              <a:t> </a:t>
            </a:r>
          </a:p>
          <a:p>
            <a:pPr marL="400050" indent="-400050" algn="just">
              <a:buAutoNum type="romanUcPeriod"/>
            </a:pPr>
            <a:r>
              <a:rPr lang="fr-FR" dirty="0">
                <a:solidFill>
                  <a:schemeClr val="bg1"/>
                </a:solidFill>
              </a:rPr>
              <a:t>Une continuité politique en matière de stratégie de planification qui a gagné en légitimité</a:t>
            </a:r>
          </a:p>
          <a:p>
            <a:pPr marL="400050" indent="-400050" algn="just">
              <a:buAutoNum type="romanUcPeriod"/>
            </a:pPr>
            <a:r>
              <a:rPr lang="fr-FR" dirty="0">
                <a:solidFill>
                  <a:schemeClr val="bg1"/>
                </a:solidFill>
              </a:rPr>
              <a:t>L’attractivité économique de la métropole lyonnaise s’inscrit dans des projets urbains d’envergure à dominante tertiaire</a:t>
            </a:r>
          </a:p>
          <a:p>
            <a:pPr marL="400050" indent="-400050" algn="just">
              <a:buAutoNum type="romanUcPeriod"/>
            </a:pPr>
            <a:r>
              <a:rPr lang="fr-FR" dirty="0">
                <a:solidFill>
                  <a:schemeClr val="bg1"/>
                </a:solidFill>
              </a:rPr>
              <a:t>Compétition entre territoires pour attirer les capitaux</a:t>
            </a:r>
          </a:p>
          <a:p>
            <a:pPr algn="just"/>
            <a:r>
              <a:rPr lang="fr-FR" i="1" dirty="0">
                <a:solidFill>
                  <a:schemeClr val="bg1"/>
                </a:solidFill>
              </a:rPr>
              <a:t>Conclusion et ouverture vers le marché immobilier stéphanois</a:t>
            </a:r>
          </a:p>
        </p:txBody>
      </p:sp>
      <p:sp>
        <p:nvSpPr>
          <p:cNvPr id="22" name="ZoneTexte 21">
            <a:extLst>
              <a:ext uri="{FF2B5EF4-FFF2-40B4-BE49-F238E27FC236}">
                <a16:creationId xmlns:a16="http://schemas.microsoft.com/office/drawing/2014/main" id="{1E1D18EC-1315-4A06-A63C-839FBE227A84}"/>
              </a:ext>
            </a:extLst>
          </p:cNvPr>
          <p:cNvSpPr txBox="1"/>
          <p:nvPr/>
        </p:nvSpPr>
        <p:spPr>
          <a:xfrm>
            <a:off x="8752488" y="6381328"/>
            <a:ext cx="360040" cy="338554"/>
          </a:xfrm>
          <a:prstGeom prst="rect">
            <a:avLst/>
          </a:prstGeom>
          <a:noFill/>
        </p:spPr>
        <p:txBody>
          <a:bodyPr wrap="square" rtlCol="0">
            <a:spAutoFit/>
          </a:bodyPr>
          <a:lstStyle/>
          <a:p>
            <a:r>
              <a:rPr lang="fr-FR" sz="1600" dirty="0">
                <a:solidFill>
                  <a:schemeClr val="bg1"/>
                </a:solidFill>
              </a:rPr>
              <a:t>7</a:t>
            </a:r>
          </a:p>
        </p:txBody>
      </p:sp>
    </p:spTree>
    <p:extLst>
      <p:ext uri="{BB962C8B-B14F-4D97-AF65-F5344CB8AC3E}">
        <p14:creationId xmlns:p14="http://schemas.microsoft.com/office/powerpoint/2010/main" val="2825503405"/>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7B6CACB-835E-4BAC-AFD0-138B5D356801}"/>
              </a:ext>
            </a:extLst>
          </p:cNvPr>
          <p:cNvSpPr/>
          <p:nvPr/>
        </p:nvSpPr>
        <p:spPr>
          <a:xfrm>
            <a:off x="0" y="0"/>
            <a:ext cx="9144000" cy="4766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BD14205F-3B21-4437-A052-EF2B6B940ABF}"/>
              </a:ext>
            </a:extLst>
          </p:cNvPr>
          <p:cNvSpPr txBox="1"/>
          <p:nvPr/>
        </p:nvSpPr>
        <p:spPr>
          <a:xfrm>
            <a:off x="0" y="0"/>
            <a:ext cx="9144000" cy="400110"/>
          </a:xfrm>
          <a:prstGeom prst="rect">
            <a:avLst/>
          </a:prstGeom>
          <a:noFill/>
        </p:spPr>
        <p:txBody>
          <a:bodyPr wrap="square" rtlCol="0">
            <a:spAutoFit/>
          </a:bodyPr>
          <a:lstStyle/>
          <a:p>
            <a:pPr algn="ctr"/>
            <a:r>
              <a:rPr lang="fr-FR" sz="2000" dirty="0">
                <a:solidFill>
                  <a:schemeClr val="tx2">
                    <a:lumMod val="50000"/>
                  </a:schemeClr>
                </a:solidFill>
                <a:latin typeface="Gill Sans MT" panose="020B0502020104020203" pitchFamily="34" charset="0"/>
              </a:rPr>
              <a:t>Introduction</a:t>
            </a:r>
            <a:r>
              <a:rPr lang="fr-FR" sz="2000" dirty="0">
                <a:solidFill>
                  <a:schemeClr val="bg1"/>
                </a:solidFill>
                <a:latin typeface="Gill Sans MT" panose="020B0502020104020203" pitchFamily="34" charset="0"/>
              </a:rPr>
              <a:t> </a:t>
            </a:r>
            <a:r>
              <a:rPr lang="fr-FR" sz="2000" dirty="0">
                <a:solidFill>
                  <a:schemeClr val="tx2">
                    <a:lumMod val="50000"/>
                  </a:schemeClr>
                </a:solidFill>
                <a:latin typeface="Gill Sans MT" panose="020B0502020104020203" pitchFamily="34" charset="0"/>
              </a:rPr>
              <a:t>– Chapitre 1- Chapitre 2 - </a:t>
            </a:r>
            <a:r>
              <a:rPr lang="fr-FR" sz="2000" dirty="0">
                <a:solidFill>
                  <a:schemeClr val="bg1"/>
                </a:solidFill>
                <a:latin typeface="Gill Sans MT" panose="020B0502020104020203" pitchFamily="34" charset="0"/>
              </a:rPr>
              <a:t>Chapitre 3 </a:t>
            </a:r>
            <a:r>
              <a:rPr lang="fr-FR" sz="2000" dirty="0">
                <a:solidFill>
                  <a:schemeClr val="tx2">
                    <a:lumMod val="50000"/>
                  </a:schemeClr>
                </a:solidFill>
                <a:latin typeface="Gill Sans MT" panose="020B0502020104020203" pitchFamily="34" charset="0"/>
              </a:rPr>
              <a:t>- Conclusion</a:t>
            </a:r>
          </a:p>
        </p:txBody>
      </p:sp>
      <p:sp>
        <p:nvSpPr>
          <p:cNvPr id="21" name="ZoneTexte 20">
            <a:extLst>
              <a:ext uri="{FF2B5EF4-FFF2-40B4-BE49-F238E27FC236}">
                <a16:creationId xmlns:a16="http://schemas.microsoft.com/office/drawing/2014/main" id="{767A8703-C260-450E-B3D1-7012EAF3B4BD}"/>
              </a:ext>
            </a:extLst>
          </p:cNvPr>
          <p:cNvSpPr txBox="1"/>
          <p:nvPr/>
        </p:nvSpPr>
        <p:spPr>
          <a:xfrm>
            <a:off x="2771800" y="1857013"/>
            <a:ext cx="7056784" cy="4124206"/>
          </a:xfrm>
          <a:prstGeom prst="rect">
            <a:avLst/>
          </a:prstGeom>
          <a:noFill/>
        </p:spPr>
        <p:txBody>
          <a:bodyPr wrap="square" rtlCol="0">
            <a:spAutoFit/>
          </a:bodyPr>
          <a:lstStyle/>
          <a:p>
            <a:pPr algn="just"/>
            <a:r>
              <a:rPr lang="fr-FR" b="1" dirty="0">
                <a:solidFill>
                  <a:schemeClr val="bg1"/>
                </a:solidFill>
              </a:rPr>
              <a:t>Chapitre 3 – Enquête croisée du cas stéphanois</a:t>
            </a:r>
          </a:p>
          <a:p>
            <a:pPr algn="just"/>
            <a:endParaRPr lang="fr-FR" b="1" dirty="0">
              <a:solidFill>
                <a:schemeClr val="bg1"/>
              </a:solidFill>
            </a:endParaRPr>
          </a:p>
          <a:p>
            <a:pPr algn="just"/>
            <a:r>
              <a:rPr lang="fr-FR" b="1" dirty="0">
                <a:solidFill>
                  <a:schemeClr val="bg1"/>
                </a:solidFill>
              </a:rPr>
              <a:t>Questionnement : </a:t>
            </a:r>
            <a:r>
              <a:rPr lang="fr-FR" sz="1600" dirty="0">
                <a:solidFill>
                  <a:schemeClr val="bg1"/>
                </a:solidFill>
              </a:rPr>
              <a:t>quelle est la position du marché stéphanois ? </a:t>
            </a:r>
          </a:p>
          <a:p>
            <a:pPr algn="just"/>
            <a:r>
              <a:rPr lang="fr-FR" sz="1600" dirty="0">
                <a:solidFill>
                  <a:schemeClr val="bg1"/>
                </a:solidFill>
              </a:rPr>
              <a:t>Existe-il une alchimie entre le marché lyonnais et stéphanois ? </a:t>
            </a:r>
          </a:p>
          <a:p>
            <a:pPr algn="just"/>
            <a:r>
              <a:rPr lang="fr-FR" sz="1600" dirty="0">
                <a:solidFill>
                  <a:schemeClr val="bg1"/>
                </a:solidFill>
              </a:rPr>
              <a:t>Peut-il être complémentaire et/ou en concurrence face à la métropole de</a:t>
            </a:r>
          </a:p>
          <a:p>
            <a:pPr algn="just"/>
            <a:r>
              <a:rPr lang="fr-FR" sz="1600" dirty="0">
                <a:solidFill>
                  <a:schemeClr val="bg1"/>
                </a:solidFill>
              </a:rPr>
              <a:t>Lyon ? Doit-il se spécialiser ? Les opérations d’urbanisme sont-elles assez</a:t>
            </a:r>
          </a:p>
          <a:p>
            <a:pPr algn="just"/>
            <a:r>
              <a:rPr lang="fr-FR" sz="1600" dirty="0">
                <a:solidFill>
                  <a:schemeClr val="bg1"/>
                </a:solidFill>
              </a:rPr>
              <a:t>fortes pour lui permettre d’assurer sa place au sein du pôle métropolitain ?</a:t>
            </a:r>
          </a:p>
          <a:p>
            <a:pPr algn="just"/>
            <a:endParaRPr lang="fr-FR" dirty="0">
              <a:solidFill>
                <a:schemeClr val="bg1"/>
              </a:solidFill>
            </a:endParaRPr>
          </a:p>
          <a:p>
            <a:pPr algn="just"/>
            <a:r>
              <a:rPr lang="fr-FR" i="1" dirty="0">
                <a:solidFill>
                  <a:schemeClr val="bg1"/>
                </a:solidFill>
              </a:rPr>
              <a:t>Introduction</a:t>
            </a:r>
            <a:r>
              <a:rPr lang="fr-FR" dirty="0">
                <a:solidFill>
                  <a:schemeClr val="bg1"/>
                </a:solidFill>
              </a:rPr>
              <a:t> </a:t>
            </a:r>
          </a:p>
          <a:p>
            <a:pPr marL="400050" indent="-400050" algn="just">
              <a:buAutoNum type="romanUcPeriod"/>
            </a:pPr>
            <a:r>
              <a:rPr lang="fr-FR" dirty="0">
                <a:solidFill>
                  <a:schemeClr val="bg1"/>
                </a:solidFill>
              </a:rPr>
              <a:t>Histoire d’une ville industrielle</a:t>
            </a:r>
          </a:p>
          <a:p>
            <a:pPr marL="400050" indent="-400050" algn="just">
              <a:buAutoNum type="romanUcPeriod"/>
            </a:pPr>
            <a:r>
              <a:rPr lang="fr-FR" dirty="0">
                <a:solidFill>
                  <a:schemeClr val="bg1"/>
                </a:solidFill>
              </a:rPr>
              <a:t>Résilience face à la crise : une politique d’aménagement </a:t>
            </a:r>
          </a:p>
          <a:p>
            <a:pPr algn="just"/>
            <a:r>
              <a:rPr lang="fr-FR" dirty="0">
                <a:solidFill>
                  <a:schemeClr val="bg1"/>
                </a:solidFill>
              </a:rPr>
              <a:t>        créative pour changer l’image de la ville</a:t>
            </a:r>
          </a:p>
          <a:p>
            <a:pPr algn="just"/>
            <a:r>
              <a:rPr lang="fr-FR" dirty="0">
                <a:solidFill>
                  <a:schemeClr val="bg1"/>
                </a:solidFill>
              </a:rPr>
              <a:t>III.    Une ville moyenne qui se spécialise pour se faire une place</a:t>
            </a:r>
          </a:p>
          <a:p>
            <a:pPr algn="just"/>
            <a:r>
              <a:rPr lang="fr-FR" dirty="0">
                <a:solidFill>
                  <a:schemeClr val="bg1"/>
                </a:solidFill>
              </a:rPr>
              <a:t>        sur le marché immobilier</a:t>
            </a:r>
          </a:p>
          <a:p>
            <a:pPr algn="just"/>
            <a:r>
              <a:rPr lang="fr-FR" i="1" dirty="0">
                <a:solidFill>
                  <a:schemeClr val="bg1"/>
                </a:solidFill>
              </a:rPr>
              <a:t>Conclusion </a:t>
            </a:r>
          </a:p>
        </p:txBody>
      </p:sp>
      <p:sp>
        <p:nvSpPr>
          <p:cNvPr id="10" name="Hexagone 9">
            <a:extLst>
              <a:ext uri="{FF2B5EF4-FFF2-40B4-BE49-F238E27FC236}">
                <a16:creationId xmlns:a16="http://schemas.microsoft.com/office/drawing/2014/main" id="{33AE13F6-FE3F-47D5-B41D-D875FFDD61DD}"/>
              </a:ext>
            </a:extLst>
          </p:cNvPr>
          <p:cNvSpPr/>
          <p:nvPr/>
        </p:nvSpPr>
        <p:spPr>
          <a:xfrm>
            <a:off x="0" y="487937"/>
            <a:ext cx="2952328" cy="2520280"/>
          </a:xfrm>
          <a:prstGeom prst="hexagon">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2" name="Picture 4" descr="https://lh6.googleusercontent.com/buxVwRHWVLVUnxBYmUNdUInnFxmID4Ia-tF0u9YfKtnu7o_sDPcrBZABWVYj0zi3fIO4ouRaFBhI779mOaF9GJ5qSFFYgR5R5aU1P4eny3oxmHQRsa7Z-h1h_u09FmuZo8hSDey61utHgP9tjg">
            <a:extLst>
              <a:ext uri="{FF2B5EF4-FFF2-40B4-BE49-F238E27FC236}">
                <a16:creationId xmlns:a16="http://schemas.microsoft.com/office/drawing/2014/main" id="{25AB8048-16A3-4004-8C42-9AB6D809AF5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65" y="1715525"/>
            <a:ext cx="6856635" cy="5142475"/>
          </a:xfrm>
          <a:prstGeom prst="rect">
            <a:avLst/>
          </a:prstGeom>
          <a:noFill/>
          <a:extLst>
            <a:ext uri="{909E8E84-426E-40DD-AFC4-6F175D3DCCD1}">
              <a14:hiddenFill xmlns:a14="http://schemas.microsoft.com/office/drawing/2010/main">
                <a:solidFill>
                  <a:srgbClr val="FFFFFF"/>
                </a:solidFill>
              </a14:hiddenFill>
            </a:ext>
          </a:extLst>
        </p:spPr>
      </p:pic>
      <p:sp>
        <p:nvSpPr>
          <p:cNvPr id="13" name="ZoneTexte 12">
            <a:extLst>
              <a:ext uri="{FF2B5EF4-FFF2-40B4-BE49-F238E27FC236}">
                <a16:creationId xmlns:a16="http://schemas.microsoft.com/office/drawing/2014/main" id="{E685B586-D031-4655-9874-840B2C79B4A7}"/>
              </a:ext>
            </a:extLst>
          </p:cNvPr>
          <p:cNvSpPr txBox="1"/>
          <p:nvPr/>
        </p:nvSpPr>
        <p:spPr>
          <a:xfrm>
            <a:off x="8752488" y="6381328"/>
            <a:ext cx="360040" cy="338554"/>
          </a:xfrm>
          <a:prstGeom prst="rect">
            <a:avLst/>
          </a:prstGeom>
          <a:noFill/>
        </p:spPr>
        <p:txBody>
          <a:bodyPr wrap="square" rtlCol="0">
            <a:spAutoFit/>
          </a:bodyPr>
          <a:lstStyle/>
          <a:p>
            <a:r>
              <a:rPr lang="fr-FR" sz="1600" dirty="0">
                <a:solidFill>
                  <a:schemeClr val="bg1"/>
                </a:solidFill>
              </a:rPr>
              <a:t>8</a:t>
            </a:r>
          </a:p>
        </p:txBody>
      </p:sp>
    </p:spTree>
    <p:extLst>
      <p:ext uri="{BB962C8B-B14F-4D97-AF65-F5344CB8AC3E}">
        <p14:creationId xmlns:p14="http://schemas.microsoft.com/office/powerpoint/2010/main" val="2667513812"/>
      </p:ext>
    </p:extLst>
  </p:cSld>
  <p:clrMapOvr>
    <a:masterClrMapping/>
  </p:clrMapOvr>
  <p:transition>
    <p:fade/>
  </p:transition>
</p:sld>
</file>

<file path=ppt/theme/theme1.xml><?xml version="1.0" encoding="utf-8"?>
<a:theme xmlns:a="http://schemas.openxmlformats.org/drawingml/2006/main" name="Terberg_PictureFadesIn_TP101881397">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072ECA97-3E68-421D-9EF2-F255CD8DFDD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1428</TotalTime>
  <Words>1138</Words>
  <Application>Microsoft Office PowerPoint</Application>
  <PresentationFormat>Affichage à l'écran (4:3)</PresentationFormat>
  <Paragraphs>117</Paragraphs>
  <Slides>10</Slides>
  <Notes>9</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10</vt:i4>
      </vt:variant>
    </vt:vector>
  </HeadingPairs>
  <TitlesOfParts>
    <vt:vector size="15" baseType="lpstr">
      <vt:lpstr>Arial</vt:lpstr>
      <vt:lpstr>Calibri</vt:lpstr>
      <vt:lpstr>Gill Sans MT</vt:lpstr>
      <vt:lpstr>Gill Sans MT Condensed</vt:lpstr>
      <vt:lpstr>Terberg_PictureFadesIn_TP101881397</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corentin caminade</dc:creator>
  <cp:keywords/>
  <cp:lastModifiedBy>corentin caminade</cp:lastModifiedBy>
  <cp:revision>49</cp:revision>
  <dcterms:created xsi:type="dcterms:W3CDTF">2017-12-16T15:53:34Z</dcterms:created>
  <dcterms:modified xsi:type="dcterms:W3CDTF">2018-01-18T09:49:31Z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TC018814269991</vt:lpwstr>
  </property>
</Properties>
</file>