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65" r:id="rId3"/>
    <p:sldId id="266" r:id="rId4"/>
    <p:sldId id="272" r:id="rId5"/>
    <p:sldId id="267" r:id="rId6"/>
    <p:sldId id="268" r:id="rId7"/>
    <p:sldId id="269" r:id="rId8"/>
    <p:sldId id="274" r:id="rId9"/>
    <p:sldId id="275" r:id="rId10"/>
    <p:sldId id="278" r:id="rId11"/>
    <p:sldId id="277" r:id="rId12"/>
    <p:sldId id="276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an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99"/>
    <a:srgbClr val="99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58" autoAdjust="0"/>
  </p:normalViewPr>
  <p:slideViewPr>
    <p:cSldViewPr>
      <p:cViewPr>
        <p:scale>
          <a:sx n="81" d="100"/>
          <a:sy n="81" d="100"/>
        </p:scale>
        <p:origin x="-144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5B89F-3343-1F49-BC8B-3B8E519DA937}" type="datetimeFigureOut">
              <a:rPr lang="en-US" smtClean="0"/>
              <a:t>01/01/18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2BB27-38A0-E049-A36D-FD6FB12D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211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8784E-21BF-594C-A94B-24EC7FCE61AE}" type="datetimeFigureOut">
              <a:rPr lang="en-US" smtClean="0"/>
              <a:pPr/>
              <a:t>01/01/18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0D0B9-F1E1-5742-9965-DF876B63E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05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8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0D0B9-F1E1-5742-9965-DF876B63E0D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6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19FF1-4EEC-E141-B4E5-5699901E9436}" type="datetime1">
              <a:rPr lang="fr-FR" smtClean="0"/>
              <a:t>01/01/18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D659-7EF6-E34C-BD54-C6C5B0FBC61F}" type="datetime1">
              <a:rPr lang="fr-FR" smtClean="0"/>
              <a:t>01/01/18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75FB5-C246-6845-89BF-022C4B957528}" type="datetime1">
              <a:rPr lang="fr-FR" smtClean="0"/>
              <a:t>01/01/18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4F830-3709-CD47-A1DD-007CAE767E59}" type="datetime1">
              <a:rPr lang="fr-FR" smtClean="0"/>
              <a:t>01/01/18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66D7-54D4-3F4E-8BC4-6F02DFE0061B}" type="datetime1">
              <a:rPr lang="fr-FR" smtClean="0"/>
              <a:t>01/01/18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E5CF2-81D0-9D4F-BDDF-C3D523934C8A}" type="datetime1">
              <a:rPr lang="fr-FR" smtClean="0"/>
              <a:t>01/01/18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3A360-DB14-854D-971E-8A6B70F6DFEB}" type="datetime1">
              <a:rPr lang="fr-FR" smtClean="0"/>
              <a:t>01/01/18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6E802-0A45-704E-BAE6-DEDB09485C58}" type="datetime1">
              <a:rPr lang="fr-FR" smtClean="0"/>
              <a:t>01/01/18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3CA80-D16C-A741-A3B0-B202CDF9AD59}" type="datetime1">
              <a:rPr lang="fr-FR" smtClean="0"/>
              <a:t>01/01/18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2582C-F843-A34E-9FF7-F27BCF423F39}" type="datetime1">
              <a:rPr lang="fr-FR" smtClean="0"/>
              <a:t>01/01/18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D072-3A25-6548-B269-239E220AA7F8}" type="datetime1">
              <a:rPr lang="fr-FR" smtClean="0"/>
              <a:t>01/01/18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9921F-0088-F644-A743-D3D69721E66F}" type="datetime1">
              <a:rPr lang="fr-FR" smtClean="0"/>
              <a:t>01/01/18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BDA-5050-4602-B350-E6006DE1A27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4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jpeg"/><Relationship Id="rId5" Type="http://schemas.microsoft.com/office/2007/relationships/hdphoto" Target="../media/hdphoto4.wdp"/><Relationship Id="rId6" Type="http://schemas.openxmlformats.org/officeDocument/2006/relationships/image" Target="../media/image2.png"/><Relationship Id="rId7" Type="http://schemas.microsoft.com/office/2007/relationships/hdphoto" Target="../media/hdphoto2.wdp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4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7" Type="http://schemas.openxmlformats.org/officeDocument/2006/relationships/image" Target="../media/image10.jpe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3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4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6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4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4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4.wdp"/><Relationship Id="rId5" Type="http://schemas.openxmlformats.org/officeDocument/2006/relationships/image" Target="../media/image2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" name="Sous-titre 2"/>
          <p:cNvSpPr>
            <a:spLocks noGrp="1"/>
          </p:cNvSpPr>
          <p:nvPr>
            <p:ph type="subTitle" idx="1"/>
          </p:nvPr>
        </p:nvSpPr>
        <p:spPr>
          <a:xfrm>
            <a:off x="375264" y="2643182"/>
            <a:ext cx="8358246" cy="1752600"/>
          </a:xfrm>
        </p:spPr>
        <p:txBody>
          <a:bodyPr>
            <a:normAutofit fontScale="25000" lnSpcReduction="20000"/>
          </a:bodyPr>
          <a:lstStyle/>
          <a:p>
            <a:r>
              <a:rPr lang="fr-FR" sz="14400" dirty="0" smtClean="0">
                <a:solidFill>
                  <a:srgbClr val="595959"/>
                </a:solidFill>
              </a:rPr>
              <a:t>Les effets prospectifs d’une généralisation du covoiturage électrique sur les dégagements de CO</a:t>
            </a:r>
            <a:r>
              <a:rPr lang="fr-FR" sz="14400" baseline="-25000" dirty="0" smtClean="0">
                <a:solidFill>
                  <a:srgbClr val="595959"/>
                </a:solidFill>
              </a:rPr>
              <a:t>2</a:t>
            </a:r>
          </a:p>
          <a:p>
            <a:endParaRPr lang="fr-FR" sz="11100" dirty="0" smtClean="0">
              <a:solidFill>
                <a:srgbClr val="595959"/>
              </a:solidFill>
            </a:endParaRPr>
          </a:p>
        </p:txBody>
      </p:sp>
      <p:sp>
        <p:nvSpPr>
          <p:cNvPr id="26" name="ZoneTexte 8"/>
          <p:cNvSpPr txBox="1"/>
          <p:nvPr/>
        </p:nvSpPr>
        <p:spPr>
          <a:xfrm>
            <a:off x="791881" y="4550944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rgbClr val="669999"/>
                </a:solidFill>
              </a:rPr>
              <a:t>Le cas des déplacements domicile-travail sur le Grand Lyon</a:t>
            </a:r>
          </a:p>
          <a:p>
            <a:pPr algn="ctr"/>
            <a:endParaRPr lang="fr-FR" sz="2000" dirty="0">
              <a:solidFill>
                <a:srgbClr val="669999"/>
              </a:solidFill>
            </a:endParaRPr>
          </a:p>
        </p:txBody>
      </p:sp>
      <p:sp>
        <p:nvSpPr>
          <p:cNvPr id="10" name="ZoneTexte 8"/>
          <p:cNvSpPr txBox="1"/>
          <p:nvPr/>
        </p:nvSpPr>
        <p:spPr>
          <a:xfrm>
            <a:off x="-17595" y="6478409"/>
            <a:ext cx="7786742" cy="35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fr-FR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Sous la direction de M. MAÏZIA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5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Résultats globaux  </a:t>
            </a:r>
          </a:p>
        </p:txBody>
      </p:sp>
      <p:pic>
        <p:nvPicPr>
          <p:cNvPr id="18" name="Image 18" descr="graphiqu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2852936"/>
            <a:ext cx="7859159" cy="3744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996952"/>
            <a:ext cx="15841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Émissions de CO</a:t>
            </a:r>
            <a:r>
              <a:rPr lang="fr-FR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en kg 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5696" y="2204864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595959"/>
                </a:solidFill>
              </a:rPr>
              <a:t>Évolution des émissions </a:t>
            </a:r>
            <a:r>
              <a:rPr lang="fr-FR" sz="2000" dirty="0">
                <a:solidFill>
                  <a:srgbClr val="595959"/>
                </a:solidFill>
              </a:rPr>
              <a:t>de CO2 dues à la </a:t>
            </a:r>
            <a:r>
              <a:rPr lang="fr-FR" sz="2000" dirty="0" smtClean="0">
                <a:solidFill>
                  <a:srgbClr val="595959"/>
                </a:solidFill>
              </a:rPr>
              <a:t>mobilité́ </a:t>
            </a:r>
            <a:r>
              <a:rPr lang="fr-FR" sz="2000" dirty="0">
                <a:solidFill>
                  <a:srgbClr val="595959"/>
                </a:solidFill>
              </a:rPr>
              <a:t>locale en fonction des </a:t>
            </a:r>
            <a:r>
              <a:rPr lang="fr-FR" sz="2000" dirty="0" smtClean="0">
                <a:solidFill>
                  <a:srgbClr val="595959"/>
                </a:solidFill>
              </a:rPr>
              <a:t>scénarios</a:t>
            </a:r>
            <a:endParaRPr lang="fr-FR" sz="2000" dirty="0">
              <a:solidFill>
                <a:srgbClr val="595959"/>
              </a:solidFill>
            </a:endParaRPr>
          </a:p>
          <a:p>
            <a:pPr algn="r"/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7689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apture d’écran 2018-01-01 à 14.37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60848"/>
            <a:ext cx="3598473" cy="4551260"/>
          </a:xfrm>
          <a:prstGeom prst="rect">
            <a:avLst/>
          </a:prstGeom>
        </p:spPr>
      </p:pic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5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Résultats globaux  </a:t>
            </a:r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42183"/>
            <a:ext cx="4824536" cy="2910099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467544" y="2276872"/>
            <a:ext cx="396044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fr-FR" sz="2000" dirty="0" smtClean="0">
                <a:solidFill>
                  <a:srgbClr val="595959"/>
                </a:solidFill>
                <a:sym typeface="Wingdings"/>
              </a:rPr>
              <a:t>Émissions totales de CO</a:t>
            </a:r>
            <a:r>
              <a:rPr lang="fr-FR" sz="2000" baseline="-25000" dirty="0" smtClean="0">
                <a:solidFill>
                  <a:srgbClr val="595959"/>
                </a:solidFill>
                <a:sym typeface="Wingdings"/>
              </a:rPr>
              <a:t>2</a:t>
            </a:r>
            <a:r>
              <a:rPr lang="fr-FR" sz="2000" dirty="0" smtClean="0">
                <a:solidFill>
                  <a:srgbClr val="595959"/>
                </a:solidFill>
                <a:sym typeface="Wingdings"/>
              </a:rPr>
              <a:t> à l’échelle des couronnes et des communes</a:t>
            </a:r>
            <a:endParaRPr lang="fr-FR" sz="2000" dirty="0">
              <a:solidFill>
                <a:srgbClr val="595959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60432" y="616530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" name="Picture 9" descr="Capture d’écran 2018-01-01 à 14.36.2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365104"/>
            <a:ext cx="1567668" cy="165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5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5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Limites &amp; conclusions</a:t>
            </a:r>
          </a:p>
        </p:txBody>
      </p:sp>
      <p:pic>
        <p:nvPicPr>
          <p:cNvPr id="14" name="Image 19" descr="def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1100" y="4077072"/>
            <a:ext cx="2672900" cy="2564904"/>
          </a:xfrm>
          <a:prstGeom prst="rect">
            <a:avLst/>
          </a:prstGeom>
        </p:spPr>
      </p:pic>
      <p:pic>
        <p:nvPicPr>
          <p:cNvPr id="12" name="Imag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60848"/>
            <a:ext cx="2414172" cy="2680524"/>
          </a:xfrm>
          <a:prstGeom prst="rect">
            <a:avLst/>
          </a:prstGeom>
        </p:spPr>
      </p:pic>
      <p:sp>
        <p:nvSpPr>
          <p:cNvPr id="16" name="ZoneTexte 20"/>
          <p:cNvSpPr txBox="1"/>
          <p:nvPr/>
        </p:nvSpPr>
        <p:spPr>
          <a:xfrm>
            <a:off x="7102128" y="2564904"/>
            <a:ext cx="2041872" cy="1001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fr-FR" dirty="0" smtClean="0">
                <a:solidFill>
                  <a:srgbClr val="595959"/>
                </a:solidFill>
              </a:rPr>
              <a:t>Définition commune du covoiturage</a:t>
            </a:r>
          </a:p>
        </p:txBody>
      </p:sp>
      <p:sp>
        <p:nvSpPr>
          <p:cNvPr id="17" name="ZoneTexte 20"/>
          <p:cNvSpPr txBox="1"/>
          <p:nvPr/>
        </p:nvSpPr>
        <p:spPr>
          <a:xfrm>
            <a:off x="5004048" y="5805264"/>
            <a:ext cx="1800200" cy="697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fr-FR" dirty="0" smtClean="0">
                <a:solidFill>
                  <a:srgbClr val="595959"/>
                </a:solidFill>
              </a:rPr>
              <a:t>Covoiturage à l’échelle des IRIS</a:t>
            </a:r>
          </a:p>
        </p:txBody>
      </p:sp>
      <p:sp>
        <p:nvSpPr>
          <p:cNvPr id="18" name="ZoneTexte 31"/>
          <p:cNvSpPr txBox="1"/>
          <p:nvPr/>
        </p:nvSpPr>
        <p:spPr>
          <a:xfrm>
            <a:off x="251520" y="2763750"/>
            <a:ext cx="4320480" cy="367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fr-FR" b="1" dirty="0" smtClean="0">
                <a:solidFill>
                  <a:srgbClr val="595959"/>
                </a:solidFill>
              </a:rPr>
              <a:t>Réductions de CO</a:t>
            </a:r>
            <a:r>
              <a:rPr lang="fr-FR" b="1" baseline="-25000" dirty="0" smtClean="0">
                <a:solidFill>
                  <a:srgbClr val="595959"/>
                </a:solidFill>
              </a:rPr>
              <a:t>2 </a:t>
            </a:r>
            <a:r>
              <a:rPr lang="fr-FR" dirty="0" smtClean="0">
                <a:solidFill>
                  <a:srgbClr val="595959"/>
                </a:solidFill>
              </a:rPr>
              <a:t>importantes &amp; Résultats comparables à ceux de F. Luciano (2017)</a:t>
            </a:r>
            <a:r>
              <a:rPr lang="fr-FR" baseline="30000" dirty="0" smtClean="0">
                <a:solidFill>
                  <a:srgbClr val="595959"/>
                </a:solidFill>
              </a:rPr>
              <a:t>1</a:t>
            </a:r>
          </a:p>
          <a:p>
            <a:pPr>
              <a:lnSpc>
                <a:spcPct val="130000"/>
              </a:lnSpc>
            </a:pPr>
            <a:endParaRPr lang="fr-FR" dirty="0" smtClean="0">
              <a:solidFill>
                <a:srgbClr val="595959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fr-FR" dirty="0" smtClean="0">
                <a:solidFill>
                  <a:srgbClr val="595959"/>
                </a:solidFill>
              </a:rPr>
              <a:t>Quelles </a:t>
            </a:r>
            <a:r>
              <a:rPr lang="fr-FR" b="1" dirty="0" smtClean="0">
                <a:solidFill>
                  <a:srgbClr val="595959"/>
                </a:solidFill>
              </a:rPr>
              <a:t>conséquences</a:t>
            </a:r>
            <a:r>
              <a:rPr lang="fr-FR" dirty="0" smtClean="0">
                <a:solidFill>
                  <a:srgbClr val="595959"/>
                </a:solidFill>
              </a:rPr>
              <a:t> dans le cas d’une </a:t>
            </a:r>
            <a:r>
              <a:rPr lang="fr-FR" b="1" dirty="0" smtClean="0">
                <a:solidFill>
                  <a:srgbClr val="595959"/>
                </a:solidFill>
              </a:rPr>
              <a:t>modification des hypothèses </a:t>
            </a:r>
            <a:r>
              <a:rPr lang="fr-FR" dirty="0" smtClean="0">
                <a:solidFill>
                  <a:srgbClr val="595959"/>
                </a:solidFill>
              </a:rPr>
              <a:t>de la recherche ?</a:t>
            </a:r>
          </a:p>
          <a:p>
            <a:pPr algn="ctr">
              <a:lnSpc>
                <a:spcPct val="130000"/>
              </a:lnSpc>
            </a:pPr>
            <a:endParaRPr lang="fr-FR" dirty="0">
              <a:solidFill>
                <a:srgbClr val="595959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fr-FR" dirty="0" smtClean="0">
                <a:solidFill>
                  <a:srgbClr val="595959"/>
                </a:solidFill>
              </a:rPr>
              <a:t>Quelles sont les </a:t>
            </a:r>
            <a:r>
              <a:rPr lang="fr-FR" b="1" dirty="0" smtClean="0">
                <a:solidFill>
                  <a:srgbClr val="595959"/>
                </a:solidFill>
              </a:rPr>
              <a:t>limites</a:t>
            </a:r>
            <a:r>
              <a:rPr lang="fr-FR" dirty="0" smtClean="0">
                <a:solidFill>
                  <a:srgbClr val="595959"/>
                </a:solidFill>
              </a:rPr>
              <a:t> de la recherche ?</a:t>
            </a:r>
          </a:p>
          <a:p>
            <a:pPr>
              <a:lnSpc>
                <a:spcPct val="130000"/>
              </a:lnSpc>
            </a:pPr>
            <a:endParaRPr lang="fr-FR" dirty="0">
              <a:solidFill>
                <a:srgbClr val="595959"/>
              </a:solidFill>
            </a:endParaRPr>
          </a:p>
          <a:p>
            <a:pPr>
              <a:lnSpc>
                <a:spcPct val="130000"/>
              </a:lnSpc>
            </a:pPr>
            <a:endParaRPr lang="fr-FR" dirty="0" smtClean="0">
              <a:solidFill>
                <a:srgbClr val="595959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6581001"/>
            <a:ext cx="9029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aseline="30000" dirty="0"/>
              <a:t>1</a:t>
            </a:r>
            <a:r>
              <a:rPr lang="fr-FR" sz="1200" dirty="0" smtClean="0"/>
              <a:t> </a:t>
            </a:r>
            <a:r>
              <a:rPr lang="fr-FR" sz="1200" dirty="0"/>
              <a:t>Francisco Luciano, The Shift Project, </a:t>
            </a:r>
            <a:r>
              <a:rPr lang="fr-FR" sz="1200" i="1" dirty="0" err="1" smtClean="0"/>
              <a:t>Décarbonner</a:t>
            </a:r>
            <a:r>
              <a:rPr lang="fr-FR" sz="1200" i="1" dirty="0" smtClean="0"/>
              <a:t> </a:t>
            </a:r>
            <a:r>
              <a:rPr lang="fr-FR" sz="1200" i="1" dirty="0"/>
              <a:t>la </a:t>
            </a:r>
            <a:r>
              <a:rPr lang="fr-FR" sz="1200" i="1" dirty="0" smtClean="0"/>
              <a:t>mobilité́ </a:t>
            </a:r>
            <a:r>
              <a:rPr lang="fr-FR" sz="1200" i="1" dirty="0"/>
              <a:t>dans les zones de moyenne </a:t>
            </a:r>
            <a:r>
              <a:rPr lang="fr-FR" sz="1200" i="1" dirty="0" smtClean="0"/>
              <a:t>densité́ </a:t>
            </a:r>
            <a:r>
              <a:rPr lang="fr-FR" sz="1200" dirty="0"/>
              <a:t>– Assises de la </a:t>
            </a:r>
            <a:r>
              <a:rPr lang="fr-FR" sz="1200" dirty="0" smtClean="0"/>
              <a:t>mobilité́, Novembre 2017</a:t>
            </a:r>
            <a:endParaRPr lang="fr-FR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52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Les enjeux</a:t>
            </a: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2" name="ZoneTexte 20"/>
          <p:cNvSpPr txBox="1"/>
          <p:nvPr/>
        </p:nvSpPr>
        <p:spPr>
          <a:xfrm>
            <a:off x="0" y="2564904"/>
            <a:ext cx="9144000" cy="340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2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Utilisation massive de la </a:t>
            </a:r>
            <a:r>
              <a:rPr lang="fr-FR" sz="2000" b="1" dirty="0" smtClean="0">
                <a:solidFill>
                  <a:srgbClr val="595959"/>
                </a:solidFill>
              </a:rPr>
              <a:t>voiture particulière</a:t>
            </a:r>
          </a:p>
          <a:p>
            <a:pPr lvl="1">
              <a:lnSpc>
                <a:spcPct val="120000"/>
              </a:lnSpc>
            </a:pPr>
            <a:endParaRPr lang="fr-FR" sz="1000" b="1" dirty="0" smtClean="0">
              <a:solidFill>
                <a:srgbClr val="595959"/>
              </a:solidFill>
            </a:endParaRPr>
          </a:p>
          <a:p>
            <a:pPr marL="800100" lvl="1" indent="-342900">
              <a:lnSpc>
                <a:spcPct val="12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Représente </a:t>
            </a:r>
            <a:r>
              <a:rPr lang="fr-FR" sz="2000" b="1" dirty="0" smtClean="0">
                <a:solidFill>
                  <a:srgbClr val="595959"/>
                </a:solidFill>
              </a:rPr>
              <a:t>13 %</a:t>
            </a:r>
            <a:r>
              <a:rPr lang="fr-FR" sz="2000" b="1" baseline="30000" dirty="0" smtClean="0">
                <a:solidFill>
                  <a:srgbClr val="595959"/>
                </a:solidFill>
              </a:rPr>
              <a:t>1</a:t>
            </a:r>
            <a:r>
              <a:rPr lang="fr-FR" sz="2000" dirty="0" smtClean="0">
                <a:solidFill>
                  <a:srgbClr val="595959"/>
                </a:solidFill>
              </a:rPr>
              <a:t> des émissions totales de CO</a:t>
            </a:r>
            <a:r>
              <a:rPr lang="fr-FR" sz="2000" baseline="-25000" dirty="0" smtClean="0">
                <a:solidFill>
                  <a:srgbClr val="595959"/>
                </a:solidFill>
              </a:rPr>
              <a:t>2</a:t>
            </a:r>
            <a:r>
              <a:rPr lang="fr-FR" sz="2000" dirty="0" smtClean="0">
                <a:solidFill>
                  <a:srgbClr val="595959"/>
                </a:solidFill>
              </a:rPr>
              <a:t> </a:t>
            </a:r>
          </a:p>
          <a:p>
            <a:pPr algn="ctr">
              <a:lnSpc>
                <a:spcPct val="120000"/>
              </a:lnSpc>
            </a:pPr>
            <a:endParaRPr lang="fr-FR" sz="2000" dirty="0" smtClean="0">
              <a:solidFill>
                <a:srgbClr val="595959"/>
              </a:solidFill>
            </a:endParaRPr>
          </a:p>
          <a:p>
            <a:pPr algn="ctr">
              <a:lnSpc>
                <a:spcPct val="120000"/>
              </a:lnSpc>
            </a:pPr>
            <a:endParaRPr lang="fr-FR" sz="2000" dirty="0">
              <a:solidFill>
                <a:srgbClr val="595959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 Une solution ? </a:t>
            </a:r>
          </a:p>
          <a:p>
            <a:pPr algn="ctr">
              <a:lnSpc>
                <a:spcPct val="120000"/>
              </a:lnSpc>
            </a:pPr>
            <a:endParaRPr lang="fr-FR" sz="1200" dirty="0" smtClean="0">
              <a:solidFill>
                <a:srgbClr val="595959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La </a:t>
            </a:r>
            <a:r>
              <a:rPr lang="fr-FR" sz="2000" b="1" dirty="0" smtClean="0">
                <a:solidFill>
                  <a:srgbClr val="595959"/>
                </a:solidFill>
              </a:rPr>
              <a:t>généralisation du covoiturage électrique</a:t>
            </a:r>
          </a:p>
          <a:p>
            <a:pPr algn="ctr">
              <a:lnSpc>
                <a:spcPct val="120000"/>
              </a:lnSpc>
            </a:pPr>
            <a:endParaRPr lang="fr-FR" sz="1200" dirty="0">
              <a:solidFill>
                <a:srgbClr val="595959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F. Luciano (2017) prévoit une réduction de </a:t>
            </a:r>
            <a:r>
              <a:rPr lang="fr-FR" sz="2000" b="1" dirty="0" smtClean="0">
                <a:solidFill>
                  <a:srgbClr val="595959"/>
                </a:solidFill>
              </a:rPr>
              <a:t>70 %</a:t>
            </a:r>
            <a:r>
              <a:rPr lang="fr-FR" sz="2000" b="1" baseline="30000" dirty="0" smtClean="0">
                <a:solidFill>
                  <a:srgbClr val="595959"/>
                </a:solidFill>
              </a:rPr>
              <a:t>2</a:t>
            </a:r>
            <a:endParaRPr lang="fr-FR" sz="2000" baseline="30000" dirty="0">
              <a:solidFill>
                <a:srgbClr val="59595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81328"/>
            <a:ext cx="9029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aseline="30000" dirty="0" smtClean="0"/>
              <a:t>1 </a:t>
            </a:r>
            <a:r>
              <a:rPr lang="fr-FR" sz="1200" dirty="0" smtClean="0"/>
              <a:t>Agence européenne pour l’environnement, Juin 2010</a:t>
            </a:r>
          </a:p>
          <a:p>
            <a:r>
              <a:rPr lang="fr-FR" sz="1200" baseline="30000" dirty="0" smtClean="0"/>
              <a:t>2</a:t>
            </a:r>
            <a:r>
              <a:rPr lang="fr-FR" sz="1200" dirty="0" smtClean="0"/>
              <a:t> </a:t>
            </a:r>
            <a:r>
              <a:rPr lang="fr-FR" sz="1200" dirty="0"/>
              <a:t>Francisco Luciano, The Shift Project, </a:t>
            </a:r>
            <a:r>
              <a:rPr lang="fr-FR" sz="1200" i="1" dirty="0" err="1" smtClean="0"/>
              <a:t>Décarbonner</a:t>
            </a:r>
            <a:r>
              <a:rPr lang="fr-FR" sz="1200" i="1" dirty="0" smtClean="0"/>
              <a:t> </a:t>
            </a:r>
            <a:r>
              <a:rPr lang="fr-FR" sz="1200" i="1" dirty="0"/>
              <a:t>la </a:t>
            </a:r>
            <a:r>
              <a:rPr lang="fr-FR" sz="1200" i="1" dirty="0" smtClean="0"/>
              <a:t>mobilité́ </a:t>
            </a:r>
            <a:r>
              <a:rPr lang="fr-FR" sz="1200" i="1" dirty="0"/>
              <a:t>dans les zones de moyenne </a:t>
            </a:r>
            <a:r>
              <a:rPr lang="fr-FR" sz="1200" i="1" dirty="0" smtClean="0"/>
              <a:t>densité́ </a:t>
            </a:r>
            <a:r>
              <a:rPr lang="fr-FR" sz="1200" dirty="0"/>
              <a:t>– Assises de la </a:t>
            </a:r>
            <a:r>
              <a:rPr lang="fr-FR" sz="1200" dirty="0" smtClean="0"/>
              <a:t>mobilité́, Novembre 2017</a:t>
            </a:r>
            <a:endParaRPr lang="fr-FR" sz="1200" dirty="0"/>
          </a:p>
          <a:p>
            <a:endParaRPr lang="fr-FR" sz="1200" dirty="0" smtClean="0"/>
          </a:p>
        </p:txBody>
      </p:sp>
      <p:sp>
        <p:nvSpPr>
          <p:cNvPr id="16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8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9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775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Image 13" descr="def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528" y="2132856"/>
            <a:ext cx="5400600" cy="4454029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Formalisation du problème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788024" y="3140968"/>
            <a:ext cx="4032448" cy="82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Procédé usuel actuel des déplacements domicile-travail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6" name="ZoneTexte 20"/>
          <p:cNvSpPr txBox="1"/>
          <p:nvPr/>
        </p:nvSpPr>
        <p:spPr>
          <a:xfrm>
            <a:off x="5076056" y="4221088"/>
            <a:ext cx="3600400" cy="1190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10 %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des déplacements domicile-travail en covoiturage (meilleur des cas)</a:t>
            </a:r>
            <a:r>
              <a:rPr lang="fr-FR" sz="20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10203" y="6581001"/>
            <a:ext cx="9289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aseline="30000" dirty="0" smtClean="0"/>
              <a:t>1 </a:t>
            </a:r>
            <a:r>
              <a:rPr lang="fr-FR" sz="1200" i="1" dirty="0"/>
              <a:t>Le covoiturage pour les </a:t>
            </a:r>
            <a:r>
              <a:rPr lang="fr-FR" sz="1200" i="1" dirty="0" err="1"/>
              <a:t>déplacements</a:t>
            </a:r>
            <a:r>
              <a:rPr lang="fr-FR" sz="1200" i="1" dirty="0"/>
              <a:t> domicile-travail : quel potentiel ? </a:t>
            </a:r>
            <a:r>
              <a:rPr lang="fr-FR" sz="1200" dirty="0"/>
              <a:t>– Commissariat </a:t>
            </a:r>
            <a:r>
              <a:rPr lang="fr-FR" sz="1200" dirty="0" smtClean="0"/>
              <a:t>général </a:t>
            </a:r>
            <a:r>
              <a:rPr lang="fr-FR" sz="1200" dirty="0"/>
              <a:t>du </a:t>
            </a:r>
            <a:r>
              <a:rPr lang="fr-FR" sz="1200" dirty="0" smtClean="0"/>
              <a:t>développement </a:t>
            </a:r>
            <a:r>
              <a:rPr lang="fr-FR" sz="1200" dirty="0"/>
              <a:t>durable, 2014 </a:t>
            </a:r>
          </a:p>
        </p:txBody>
      </p:sp>
      <p:sp>
        <p:nvSpPr>
          <p:cNvPr id="21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5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6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18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Formalisation du problème</a:t>
            </a: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pic>
        <p:nvPicPr>
          <p:cNvPr id="19" name="Image 14" descr="def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1988840"/>
            <a:ext cx="4680521" cy="451832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860032" y="3501008"/>
            <a:ext cx="3772024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Procédé́ usuel évolué́ </a:t>
            </a:r>
            <a:r>
              <a:rPr lang="fr-FR" sz="2000" dirty="0">
                <a:solidFill>
                  <a:srgbClr val="595959"/>
                </a:solidFill>
              </a:rPr>
              <a:t>des </a:t>
            </a:r>
            <a:r>
              <a:rPr lang="fr-FR" sz="2000" dirty="0" smtClean="0">
                <a:solidFill>
                  <a:srgbClr val="595959"/>
                </a:solidFill>
              </a:rPr>
              <a:t>déplacements </a:t>
            </a:r>
            <a:r>
              <a:rPr lang="fr-FR" sz="2000" dirty="0">
                <a:solidFill>
                  <a:srgbClr val="595959"/>
                </a:solidFill>
              </a:rPr>
              <a:t>domicile-travail selon la </a:t>
            </a:r>
            <a:r>
              <a:rPr lang="fr-FR" sz="2000" b="1" dirty="0" smtClean="0">
                <a:solidFill>
                  <a:srgbClr val="595959"/>
                </a:solidFill>
              </a:rPr>
              <a:t>définition du </a:t>
            </a:r>
            <a:r>
              <a:rPr lang="fr-FR" sz="2000" b="1" dirty="0">
                <a:solidFill>
                  <a:srgbClr val="595959"/>
                </a:solidFill>
              </a:rPr>
              <a:t>covoiturage </a:t>
            </a:r>
            <a:r>
              <a:rPr lang="fr-FR" sz="2000" dirty="0" smtClean="0">
                <a:solidFill>
                  <a:srgbClr val="595959"/>
                </a:solidFill>
              </a:rPr>
              <a:t>de la recherche</a:t>
            </a:r>
            <a:endParaRPr lang="fr-FR" sz="2000" dirty="0">
              <a:solidFill>
                <a:srgbClr val="595959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 </a:t>
            </a:r>
            <a:endParaRPr lang="fr-FR" sz="2000" dirty="0">
              <a:solidFill>
                <a:srgbClr val="595959"/>
              </a:solidFill>
            </a:endParaRPr>
          </a:p>
        </p:txBody>
      </p:sp>
      <p:sp>
        <p:nvSpPr>
          <p:cNvPr id="21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5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6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80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Hypothèses</a:t>
            </a: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25" name="ZoneTexte 20"/>
          <p:cNvSpPr txBox="1"/>
          <p:nvPr/>
        </p:nvSpPr>
        <p:spPr>
          <a:xfrm>
            <a:off x="734864" y="2924944"/>
            <a:ext cx="8409136" cy="255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Recherche basée sur </a:t>
            </a:r>
            <a:r>
              <a:rPr lang="fr-FR" sz="2000" b="1" dirty="0" smtClean="0">
                <a:solidFill>
                  <a:srgbClr val="595959"/>
                </a:solidFill>
              </a:rPr>
              <a:t>3 hypothèses</a:t>
            </a:r>
            <a:r>
              <a:rPr lang="fr-FR" sz="2000" dirty="0" smtClean="0">
                <a:solidFill>
                  <a:srgbClr val="595959"/>
                </a:solidFill>
              </a:rPr>
              <a:t> fondamentales :</a:t>
            </a:r>
          </a:p>
          <a:p>
            <a:pPr>
              <a:lnSpc>
                <a:spcPct val="150000"/>
              </a:lnSpc>
            </a:pPr>
            <a:endParaRPr lang="fr-FR" sz="800" dirty="0">
              <a:solidFill>
                <a:srgbClr val="595959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Seul les </a:t>
            </a:r>
            <a:r>
              <a:rPr lang="fr-FR" sz="2000" b="1" dirty="0" smtClean="0">
                <a:solidFill>
                  <a:srgbClr val="595959"/>
                </a:solidFill>
              </a:rPr>
              <a:t>flux internes </a:t>
            </a:r>
            <a:r>
              <a:rPr lang="fr-FR" sz="2000" dirty="0" smtClean="0">
                <a:solidFill>
                  <a:srgbClr val="595959"/>
                </a:solidFill>
              </a:rPr>
              <a:t>au Grand Lyon pris en compte 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fr-FR" sz="2000" dirty="0">
                <a:solidFill>
                  <a:srgbClr val="595959"/>
                </a:solidFill>
              </a:rPr>
              <a:t>D</a:t>
            </a:r>
            <a:r>
              <a:rPr lang="fr-FR" sz="2000" dirty="0" smtClean="0">
                <a:solidFill>
                  <a:srgbClr val="595959"/>
                </a:solidFill>
              </a:rPr>
              <a:t>istances réseaux des flux calculées de </a:t>
            </a:r>
            <a:r>
              <a:rPr lang="fr-FR" sz="2000" b="1" dirty="0" err="1" smtClean="0">
                <a:solidFill>
                  <a:srgbClr val="595959"/>
                </a:solidFill>
              </a:rPr>
              <a:t>centroïde</a:t>
            </a:r>
            <a:r>
              <a:rPr lang="fr-FR" sz="2000" b="1" dirty="0" smtClean="0">
                <a:solidFill>
                  <a:srgbClr val="595959"/>
                </a:solidFill>
              </a:rPr>
              <a:t> à </a:t>
            </a:r>
            <a:r>
              <a:rPr lang="fr-FR" sz="2000" b="1" dirty="0" err="1" smtClean="0">
                <a:solidFill>
                  <a:srgbClr val="595959"/>
                </a:solidFill>
              </a:rPr>
              <a:t>centroïde</a:t>
            </a:r>
            <a:endParaRPr lang="fr-FR" sz="2000" b="1" dirty="0">
              <a:solidFill>
                <a:srgbClr val="595959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fr-FR" sz="2000" dirty="0">
                <a:solidFill>
                  <a:srgbClr val="595959"/>
                </a:solidFill>
              </a:rPr>
              <a:t>C</a:t>
            </a:r>
            <a:r>
              <a:rPr lang="fr-FR" sz="2000" dirty="0" smtClean="0">
                <a:solidFill>
                  <a:srgbClr val="595959"/>
                </a:solidFill>
              </a:rPr>
              <a:t>haque individu possède une « </a:t>
            </a:r>
            <a:r>
              <a:rPr lang="fr-FR" sz="2000" b="1" dirty="0" smtClean="0">
                <a:solidFill>
                  <a:srgbClr val="595959"/>
                </a:solidFill>
              </a:rPr>
              <a:t>voiture-type</a:t>
            </a:r>
            <a:r>
              <a:rPr lang="fr-FR" sz="2000" dirty="0" smtClean="0">
                <a:solidFill>
                  <a:srgbClr val="595959"/>
                </a:solidFill>
              </a:rPr>
              <a:t> » (thermique ou électrique)</a:t>
            </a:r>
          </a:p>
        </p:txBody>
      </p:sp>
      <p:sp>
        <p:nvSpPr>
          <p:cNvPr id="14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5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6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05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Méthodologie</a:t>
            </a: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25" name="ZoneTexte 20"/>
          <p:cNvSpPr txBox="1"/>
          <p:nvPr/>
        </p:nvSpPr>
        <p:spPr>
          <a:xfrm>
            <a:off x="683568" y="2924944"/>
            <a:ext cx="8280920" cy="306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0000"/>
              </a:lnSpc>
              <a:buAutoNum type="arabicPeriod"/>
            </a:pPr>
            <a:r>
              <a:rPr lang="fr-FR" sz="2000" b="1" dirty="0" smtClean="0">
                <a:solidFill>
                  <a:srgbClr val="595959"/>
                </a:solidFill>
              </a:rPr>
              <a:t>Formalisation</a:t>
            </a:r>
            <a:r>
              <a:rPr lang="fr-FR" sz="2000" dirty="0" smtClean="0">
                <a:solidFill>
                  <a:srgbClr val="595959"/>
                </a:solidFill>
              </a:rPr>
              <a:t> de la problématique</a:t>
            </a:r>
          </a:p>
          <a:p>
            <a:pPr>
              <a:lnSpc>
                <a:spcPct val="11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	</a:t>
            </a:r>
            <a:r>
              <a:rPr lang="fr-FR" dirty="0" smtClean="0">
                <a:solidFill>
                  <a:srgbClr val="595959"/>
                </a:solidFill>
              </a:rPr>
              <a:t>Analyse de l’existant / Identification des difficultés / Définition des objectifs</a:t>
            </a:r>
          </a:p>
          <a:p>
            <a:pPr>
              <a:lnSpc>
                <a:spcPct val="110000"/>
              </a:lnSpc>
            </a:pPr>
            <a:endParaRPr lang="fr-FR" sz="2000" dirty="0" smtClean="0">
              <a:solidFill>
                <a:srgbClr val="595959"/>
              </a:solidFill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 startAt="2"/>
            </a:pPr>
            <a:r>
              <a:rPr lang="fr-FR" sz="2000" b="1" dirty="0" smtClean="0">
                <a:solidFill>
                  <a:srgbClr val="595959"/>
                </a:solidFill>
              </a:rPr>
              <a:t>Interprétation</a:t>
            </a:r>
            <a:r>
              <a:rPr lang="fr-FR" sz="2000" dirty="0" smtClean="0">
                <a:solidFill>
                  <a:srgbClr val="595959"/>
                </a:solidFill>
              </a:rPr>
              <a:t> sous forme de système logique</a:t>
            </a:r>
          </a:p>
          <a:p>
            <a:pPr>
              <a:lnSpc>
                <a:spcPct val="110000"/>
              </a:lnSpc>
            </a:pPr>
            <a:r>
              <a:rPr lang="fr-FR" dirty="0" smtClean="0">
                <a:solidFill>
                  <a:srgbClr val="595959"/>
                </a:solidFill>
              </a:rPr>
              <a:t>	Basée sur les hypothèses / Utilisation de bases de données </a:t>
            </a:r>
          </a:p>
          <a:p>
            <a:pPr>
              <a:lnSpc>
                <a:spcPct val="110000"/>
              </a:lnSpc>
            </a:pPr>
            <a:endParaRPr lang="fr-FR" sz="2000" dirty="0">
              <a:solidFill>
                <a:srgbClr val="595959"/>
              </a:solidFill>
            </a:endParaRPr>
          </a:p>
          <a:p>
            <a:pPr marL="457200" indent="-457200">
              <a:lnSpc>
                <a:spcPct val="110000"/>
              </a:lnSpc>
              <a:buFont typeface="+mj-lt"/>
              <a:buAutoNum type="arabicPeriod" startAt="3"/>
            </a:pPr>
            <a:r>
              <a:rPr lang="fr-FR" sz="2000" b="1" dirty="0" smtClean="0">
                <a:solidFill>
                  <a:srgbClr val="595959"/>
                </a:solidFill>
              </a:rPr>
              <a:t>Analyse</a:t>
            </a:r>
            <a:r>
              <a:rPr lang="fr-FR" sz="2000" dirty="0" smtClean="0">
                <a:solidFill>
                  <a:srgbClr val="595959"/>
                </a:solidFill>
              </a:rPr>
              <a:t> des résultats</a:t>
            </a:r>
          </a:p>
          <a:p>
            <a:pPr>
              <a:lnSpc>
                <a:spcPct val="110000"/>
              </a:lnSpc>
            </a:pPr>
            <a:r>
              <a:rPr lang="fr-FR" sz="2000" dirty="0" smtClean="0">
                <a:solidFill>
                  <a:srgbClr val="595959"/>
                </a:solidFill>
              </a:rPr>
              <a:t>	</a:t>
            </a:r>
            <a:r>
              <a:rPr lang="fr-FR" dirty="0" smtClean="0">
                <a:solidFill>
                  <a:srgbClr val="595959"/>
                </a:solidFill>
              </a:rPr>
              <a:t>Rapport entre analyse, problématique et champ d’investigation</a:t>
            </a:r>
          </a:p>
          <a:p>
            <a:pPr>
              <a:lnSpc>
                <a:spcPct val="110000"/>
              </a:lnSpc>
            </a:pPr>
            <a:r>
              <a:rPr lang="fr-FR" dirty="0" smtClean="0">
                <a:solidFill>
                  <a:srgbClr val="595959"/>
                </a:solidFill>
              </a:rPr>
              <a:t>	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4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5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6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944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5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Interprétation du problème </a:t>
            </a:r>
          </a:p>
        </p:txBody>
      </p:sp>
      <p:sp>
        <p:nvSpPr>
          <p:cNvPr id="16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7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18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pic>
        <p:nvPicPr>
          <p:cNvPr id="3" name="Picture 2" descr="Capture d’écran 2017-12-18 à 19.35.2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3"/>
            <a:ext cx="5287840" cy="4905474"/>
          </a:xfrm>
          <a:prstGeom prst="rect">
            <a:avLst/>
          </a:prstGeom>
        </p:spPr>
      </p:pic>
      <p:sp>
        <p:nvSpPr>
          <p:cNvPr id="19" name="ZoneTexte 20"/>
          <p:cNvSpPr txBox="1"/>
          <p:nvPr/>
        </p:nvSpPr>
        <p:spPr>
          <a:xfrm>
            <a:off x="5076056" y="2420888"/>
            <a:ext cx="3851920" cy="299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fr-FR" sz="2000" dirty="0" smtClean="0">
                <a:solidFill>
                  <a:srgbClr val="595959"/>
                </a:solidFill>
                <a:sym typeface="Wingdings"/>
              </a:rPr>
              <a:t>Expression des émissions de CO2 </a:t>
            </a:r>
            <a:r>
              <a:rPr lang="fr-FR" dirty="0" smtClean="0">
                <a:solidFill>
                  <a:srgbClr val="595959"/>
                </a:solidFill>
                <a:sym typeface="Wingdings"/>
              </a:rPr>
              <a:t>en fonction de 4 « </a:t>
            </a:r>
            <a:r>
              <a:rPr lang="fr-FR" b="1" dirty="0" smtClean="0">
                <a:solidFill>
                  <a:srgbClr val="595959"/>
                </a:solidFill>
                <a:sym typeface="Wingdings"/>
              </a:rPr>
              <a:t>variables leviers</a:t>
            </a:r>
            <a:r>
              <a:rPr lang="fr-FR" dirty="0" smtClean="0">
                <a:solidFill>
                  <a:srgbClr val="595959"/>
                </a:solidFill>
                <a:sym typeface="Wingdings"/>
              </a:rPr>
              <a:t> » :</a:t>
            </a:r>
            <a:endParaRPr lang="fr-FR" sz="1600" dirty="0" smtClean="0">
              <a:solidFill>
                <a:srgbClr val="595959"/>
              </a:solidFill>
              <a:sym typeface="Wingdings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fr-FR" b="1" dirty="0" smtClean="0">
                <a:solidFill>
                  <a:srgbClr val="595959"/>
                </a:solidFill>
                <a:sym typeface="Wingdings"/>
              </a:rPr>
              <a:t>Parts des véhicules </a:t>
            </a:r>
            <a:r>
              <a:rPr lang="fr-FR" dirty="0" smtClean="0">
                <a:solidFill>
                  <a:srgbClr val="595959"/>
                </a:solidFill>
                <a:sym typeface="Wingdings"/>
              </a:rPr>
              <a:t>thermiques P</a:t>
            </a:r>
            <a:r>
              <a:rPr lang="fr-FR" baseline="-25000" dirty="0" smtClean="0">
                <a:solidFill>
                  <a:srgbClr val="595959"/>
                </a:solidFill>
                <a:sym typeface="Wingdings"/>
              </a:rPr>
              <a:t>t</a:t>
            </a:r>
            <a:r>
              <a:rPr lang="fr-FR" dirty="0" smtClean="0">
                <a:solidFill>
                  <a:srgbClr val="595959"/>
                </a:solidFill>
                <a:sym typeface="Wingdings"/>
              </a:rPr>
              <a:t> et électrique </a:t>
            </a:r>
            <a:r>
              <a:rPr lang="fr-FR" dirty="0" err="1" smtClean="0">
                <a:solidFill>
                  <a:srgbClr val="595959"/>
                </a:solidFill>
                <a:sym typeface="Wingdings"/>
              </a:rPr>
              <a:t>P</a:t>
            </a:r>
            <a:r>
              <a:rPr lang="fr-FR" baseline="-25000" dirty="0" err="1" smtClean="0">
                <a:solidFill>
                  <a:srgbClr val="595959"/>
                </a:solidFill>
                <a:sym typeface="Wingdings"/>
              </a:rPr>
              <a:t>e</a:t>
            </a:r>
            <a:endParaRPr lang="fr-FR" dirty="0">
              <a:solidFill>
                <a:srgbClr val="595959"/>
              </a:solidFill>
              <a:sym typeface="Wingdings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fr-FR" b="1" dirty="0" smtClean="0">
                <a:solidFill>
                  <a:srgbClr val="595959"/>
                </a:solidFill>
                <a:sym typeface="Wingdings"/>
              </a:rPr>
              <a:t>Émissions de CO</a:t>
            </a:r>
            <a:r>
              <a:rPr lang="fr-FR" b="1" baseline="-25000" dirty="0" smtClean="0">
                <a:solidFill>
                  <a:srgbClr val="595959"/>
                </a:solidFill>
                <a:sym typeface="Wingdings"/>
              </a:rPr>
              <a:t>2</a:t>
            </a:r>
            <a:r>
              <a:rPr lang="fr-FR" dirty="0" smtClean="0">
                <a:solidFill>
                  <a:srgbClr val="595959"/>
                </a:solidFill>
                <a:sym typeface="Wingdings"/>
              </a:rPr>
              <a:t> pour chaque type de véhicule </a:t>
            </a:r>
            <a:r>
              <a:rPr lang="fr-FR" dirty="0" err="1" smtClean="0">
                <a:solidFill>
                  <a:srgbClr val="595959"/>
                </a:solidFill>
                <a:sym typeface="Wingdings"/>
              </a:rPr>
              <a:t>e</a:t>
            </a:r>
            <a:r>
              <a:rPr lang="fr-FR" baseline="-25000" dirty="0" err="1" smtClean="0">
                <a:solidFill>
                  <a:srgbClr val="595959"/>
                </a:solidFill>
                <a:sym typeface="Wingdings"/>
              </a:rPr>
              <a:t>a</a:t>
            </a:r>
            <a:endParaRPr lang="fr-FR" baseline="-25000" dirty="0" smtClean="0">
              <a:solidFill>
                <a:srgbClr val="595959"/>
              </a:solidFill>
              <a:sym typeface="Wingdings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fr-FR" dirty="0" smtClean="0">
                <a:solidFill>
                  <a:srgbClr val="595959"/>
                </a:solidFill>
                <a:sym typeface="Wingdings"/>
              </a:rPr>
              <a:t>Le </a:t>
            </a:r>
            <a:r>
              <a:rPr lang="fr-FR" b="1" dirty="0" smtClean="0">
                <a:solidFill>
                  <a:srgbClr val="595959"/>
                </a:solidFill>
                <a:sym typeface="Wingdings"/>
              </a:rPr>
              <a:t>taux de remplissage </a:t>
            </a:r>
            <a:r>
              <a:rPr lang="fr-FR" dirty="0" smtClean="0">
                <a:solidFill>
                  <a:srgbClr val="595959"/>
                </a:solidFill>
                <a:sym typeface="Wingdings"/>
              </a:rPr>
              <a:t>des véhicules 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79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5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Scénarios technologiques</a:t>
            </a:r>
          </a:p>
        </p:txBody>
      </p:sp>
      <p:sp>
        <p:nvSpPr>
          <p:cNvPr id="17" name="ZoneTexte 20"/>
          <p:cNvSpPr txBox="1"/>
          <p:nvPr/>
        </p:nvSpPr>
        <p:spPr>
          <a:xfrm>
            <a:off x="539552" y="2204864"/>
            <a:ext cx="7848872" cy="2423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fr-FR" sz="2000" dirty="0" smtClean="0">
                <a:solidFill>
                  <a:srgbClr val="595959"/>
                </a:solidFill>
                <a:sym typeface="Wingdings"/>
              </a:rPr>
              <a:t>3 scénarios technologiques permettant de mettre en avant l’importance des paramètres :</a:t>
            </a:r>
          </a:p>
          <a:p>
            <a:pPr>
              <a:lnSpc>
                <a:spcPct val="110000"/>
              </a:lnSpc>
            </a:pPr>
            <a:endParaRPr lang="fr-FR" dirty="0">
              <a:solidFill>
                <a:srgbClr val="595959"/>
              </a:solidFill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Scénario 1 : situation actuelle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Scénario 2 : intérêt du nombre de passagers par voiture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Scénario 3 : intérêt de la part d’utilisation de la voiture électrique</a:t>
            </a:r>
          </a:p>
          <a:p>
            <a:pPr>
              <a:lnSpc>
                <a:spcPct val="110000"/>
              </a:lnSpc>
            </a:pPr>
            <a:r>
              <a:rPr lang="fr-FR" dirty="0" smtClean="0">
                <a:solidFill>
                  <a:srgbClr val="595959"/>
                </a:solidFill>
              </a:rPr>
              <a:t>	</a:t>
            </a:r>
            <a:endParaRPr lang="fr-FR" dirty="0">
              <a:solidFill>
                <a:srgbClr val="595959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888903"/>
              </p:ext>
            </p:extLst>
          </p:nvPr>
        </p:nvGraphicFramePr>
        <p:xfrm>
          <a:off x="1475656" y="4653136"/>
          <a:ext cx="6264696" cy="1816281"/>
        </p:xfrm>
        <a:graphic>
          <a:graphicData uri="http://schemas.openxmlformats.org/drawingml/2006/table">
            <a:tbl>
              <a:tblPr/>
              <a:tblGrid>
                <a:gridCol w="843459"/>
                <a:gridCol w="1003359"/>
                <a:gridCol w="941515"/>
                <a:gridCol w="941515"/>
                <a:gridCol w="1146717"/>
                <a:gridCol w="1388131"/>
              </a:tblGrid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Scénarios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Émissions de CO</a:t>
                      </a:r>
                      <a:r>
                        <a:rPr lang="fr-FR" sz="1400" b="0" i="0" u="none" strike="noStrike" baseline="-250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</a:t>
                      </a:r>
                      <a:r>
                        <a:rPr lang="fr-FR" sz="14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Réduction émissions de CO</a:t>
                      </a:r>
                      <a:r>
                        <a:rPr lang="fr-FR" sz="1400" b="0" i="0" u="none" strike="noStrike" baseline="-250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%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Passagers par voiture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 utilisation voiture électrique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Émissions voiture électrique (kg/km)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fr-FR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386</a:t>
                      </a:r>
                      <a:endParaRPr lang="fr-FR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0.0118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0.090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smtClean="0">
                          <a:solidFill>
                            <a:srgbClr val="66CC99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fr-FR" sz="1600" b="1" i="0" u="none" strike="noStrike" noProof="0">
                        <a:solidFill>
                          <a:srgbClr val="66CC99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66CC99"/>
                          </a:solidFill>
                          <a:effectLst/>
                          <a:latin typeface="Calibri"/>
                        </a:rPr>
                        <a:t>48</a:t>
                      </a:r>
                      <a:endParaRPr lang="fr-FR" sz="1600" b="1" i="0" u="none" strike="noStrike" noProof="0" dirty="0">
                        <a:solidFill>
                          <a:srgbClr val="66CC99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66CC99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fr-FR" sz="1600" b="1" i="0" u="none" strike="noStrike" noProof="0" dirty="0">
                        <a:solidFill>
                          <a:srgbClr val="66CC99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0.0118</a:t>
                      </a:r>
                      <a:endParaRPr lang="fr-FR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0.090</a:t>
                      </a:r>
                      <a:endParaRPr lang="fr-FR" sz="14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CCCCCC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fr-FR" sz="1600" b="1" i="0" u="none" strike="noStrike" noProof="0" dirty="0">
                        <a:solidFill>
                          <a:srgbClr val="CCCCCC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CCCCCC"/>
                          </a:solidFill>
                          <a:effectLst/>
                          <a:latin typeface="Calibri"/>
                        </a:rPr>
                        <a:t>55</a:t>
                      </a:r>
                      <a:endParaRPr lang="fr-FR" sz="1600" b="1" i="0" u="none" strike="noStrike" noProof="0" dirty="0">
                        <a:solidFill>
                          <a:srgbClr val="CCCCCC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CCCCCC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fr-FR" sz="1600" b="1" i="0" u="none" strike="noStrike" noProof="0" dirty="0">
                        <a:solidFill>
                          <a:srgbClr val="CCCCCC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0.090</a:t>
                      </a:r>
                      <a:endParaRPr lang="fr-FR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587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"/>
          <p:cNvGrpSpPr/>
          <p:nvPr/>
        </p:nvGrpSpPr>
        <p:grpSpPr>
          <a:xfrm>
            <a:off x="0" y="260648"/>
            <a:ext cx="9144000" cy="1191703"/>
            <a:chOff x="0" y="293081"/>
            <a:chExt cx="9144000" cy="1191703"/>
          </a:xfrm>
        </p:grpSpPr>
        <p:sp>
          <p:nvSpPr>
            <p:cNvPr id="7" name="ZoneTexte 5"/>
            <p:cNvSpPr txBox="1"/>
            <p:nvPr/>
          </p:nvSpPr>
          <p:spPr>
            <a:xfrm>
              <a:off x="3203848" y="293081"/>
              <a:ext cx="2950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2000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Projet de Fin d’Etudes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S9</a:t>
              </a:r>
            </a:p>
            <a:p>
              <a:pPr algn="ctr"/>
              <a:r>
                <a:rPr lang="fr-FR" b="1" dirty="0" smtClean="0">
                  <a:solidFill>
                    <a:srgbClr val="669999"/>
                  </a:solidFill>
                  <a:latin typeface="Calibri" panose="020F0502020204030204" pitchFamily="34" charset="0"/>
                </a:rPr>
                <a:t>2017 – 2018</a:t>
              </a:r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0" y="1484784"/>
              <a:ext cx="914400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0" y="1052736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Lucas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Brisotto</a:t>
            </a:r>
            <a:r>
              <a:rPr lang="fr-F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Etienne </a:t>
            </a:r>
            <a:r>
              <a:rPr lang="fr-FR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Lacueille</a:t>
            </a:r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endParaRPr lang="fr-FR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732240" y="1556792"/>
            <a:ext cx="2386939" cy="360040"/>
          </a:xfrm>
          <a:prstGeom prst="roundRect">
            <a:avLst/>
          </a:prstGeom>
          <a:solidFill>
            <a:srgbClr val="99CCCC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Résultats &amp; conclusion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872" y="1556792"/>
            <a:ext cx="1499058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Introduction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004048" y="1556792"/>
            <a:ext cx="1656184" cy="360040"/>
          </a:xfrm>
          <a:prstGeom prst="round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595959"/>
                </a:solidFill>
              </a:rPr>
              <a:t>Méthodologie</a:t>
            </a:r>
            <a:endParaRPr lang="fr-FR" dirty="0">
              <a:solidFill>
                <a:srgbClr val="595959"/>
              </a:solidFill>
            </a:endParaRPr>
          </a:p>
        </p:txBody>
      </p:sp>
      <p:pic>
        <p:nvPicPr>
          <p:cNvPr id="27" name="Picture 2" descr="Résultat de recherche d'images pour &quot;polytech tours aménagement et environn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20280" cy="786327"/>
          </a:xfrm>
          <a:prstGeom prst="rect">
            <a:avLst/>
          </a:prstGeom>
          <a:noFill/>
        </p:spPr>
      </p:pic>
      <p:pic>
        <p:nvPicPr>
          <p:cNvPr id="28" name="Picture 4" descr="Résultat de recherche d'images pour &quot;univ tours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85326" cy="763967"/>
          </a:xfrm>
          <a:prstGeom prst="rect">
            <a:avLst/>
          </a:prstGeom>
          <a:noFill/>
        </p:spPr>
      </p:pic>
      <p:sp>
        <p:nvSpPr>
          <p:cNvPr id="15" name="ZoneTexte 16"/>
          <p:cNvSpPr txBox="1"/>
          <p:nvPr/>
        </p:nvSpPr>
        <p:spPr>
          <a:xfrm>
            <a:off x="0" y="1500174"/>
            <a:ext cx="3419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b="1" dirty="0" smtClean="0">
                <a:solidFill>
                  <a:srgbClr val="669999"/>
                </a:solidFill>
                <a:latin typeface="Calibri" panose="020F0502020204030204" pitchFamily="34" charset="0"/>
              </a:rPr>
              <a:t>Résultats globaux 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173138"/>
              </p:ext>
            </p:extLst>
          </p:nvPr>
        </p:nvGraphicFramePr>
        <p:xfrm>
          <a:off x="971600" y="4293096"/>
          <a:ext cx="7200800" cy="1816281"/>
        </p:xfrm>
        <a:graphic>
          <a:graphicData uri="http://schemas.openxmlformats.org/drawingml/2006/table">
            <a:tbl>
              <a:tblPr/>
              <a:tblGrid>
                <a:gridCol w="901835"/>
                <a:gridCol w="1220944"/>
                <a:gridCol w="1138243"/>
                <a:gridCol w="1026159"/>
                <a:gridCol w="1318065"/>
                <a:gridCol w="1595554"/>
              </a:tblGrid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Scénarios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Émissions de CO</a:t>
                      </a:r>
                      <a:r>
                        <a:rPr lang="fr-FR" sz="1600" b="0" i="0" u="none" strike="noStrike" baseline="-250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</a:t>
                      </a:r>
                      <a:r>
                        <a:rPr lang="fr-FR" sz="16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Réduction émissions de CO</a:t>
                      </a:r>
                      <a:r>
                        <a:rPr lang="fr-FR" sz="1600" b="0" i="0" u="none" strike="noStrike" baseline="-250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%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Passagers par voiture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 utilisation voiture électrique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Émissions voiture électrique (kg/km)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7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fr-FR" sz="16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386</a:t>
                      </a:r>
                      <a:endParaRPr lang="fr-FR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fr-FR" sz="16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1.04</a:t>
                      </a:r>
                      <a:endParaRPr lang="fr-FR" sz="16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0.0118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0.090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smtClean="0">
                          <a:solidFill>
                            <a:srgbClr val="66CC99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fr-FR" sz="1600" b="1" i="0" u="none" strike="noStrike" noProof="0">
                        <a:solidFill>
                          <a:srgbClr val="66CC99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smtClean="0">
                          <a:solidFill>
                            <a:srgbClr val="66CC99"/>
                          </a:solidFill>
                          <a:effectLst/>
                          <a:latin typeface="Calibri"/>
                        </a:rPr>
                        <a:t>75</a:t>
                      </a:r>
                      <a:endParaRPr lang="fr-FR" sz="1600" b="1" i="0" u="none" strike="noStrike" noProof="0">
                        <a:solidFill>
                          <a:srgbClr val="66CC99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smtClean="0">
                          <a:solidFill>
                            <a:srgbClr val="66CC99"/>
                          </a:solidFill>
                          <a:effectLst/>
                          <a:latin typeface="Calibri"/>
                        </a:rPr>
                        <a:t>1.88</a:t>
                      </a:r>
                      <a:endParaRPr lang="fr-FR" sz="1600" b="1" i="0" u="none" strike="noStrike" noProof="0">
                        <a:solidFill>
                          <a:srgbClr val="66CC99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fr-FR" sz="1600" b="0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0.090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smtClean="0">
                          <a:solidFill>
                            <a:srgbClr val="CCCCCC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fr-FR" sz="1600" b="1" i="0" u="none" strike="noStrike" noProof="0">
                        <a:solidFill>
                          <a:srgbClr val="CCCCCC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  <a:endParaRPr lang="fr-FR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CCCCCC"/>
                          </a:solidFill>
                          <a:effectLst/>
                          <a:latin typeface="Calibri"/>
                        </a:rPr>
                        <a:t>89</a:t>
                      </a:r>
                      <a:endParaRPr lang="fr-FR" sz="1600" b="1" i="0" u="none" strike="noStrike" noProof="0" dirty="0">
                        <a:solidFill>
                          <a:srgbClr val="CCCCCC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fr-FR" sz="1600" b="1" i="0" u="none" strike="noStrike" noProof="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fr-FR" sz="1600" b="0" i="0" u="none" strike="noStrike" noProof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noProof="0" dirty="0" smtClean="0">
                          <a:solidFill>
                            <a:srgbClr val="BFBFBF"/>
                          </a:solidFill>
                          <a:effectLst/>
                          <a:latin typeface="Calibri"/>
                        </a:rPr>
                        <a:t>0.040</a:t>
                      </a:r>
                      <a:endParaRPr lang="fr-FR" sz="1600" b="1" i="0" u="none" strike="noStrike" noProof="0" dirty="0">
                        <a:solidFill>
                          <a:srgbClr val="BFBFBF"/>
                        </a:solidFill>
                        <a:effectLst/>
                        <a:latin typeface="Calibri"/>
                      </a:endParaRPr>
                    </a:p>
                  </a:txBody>
                  <a:tcPr marL="11336" marR="11336" marT="113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9" name="ZoneTexte 20"/>
          <p:cNvSpPr txBox="1"/>
          <p:nvPr/>
        </p:nvSpPr>
        <p:spPr>
          <a:xfrm>
            <a:off x="611560" y="2420888"/>
            <a:ext cx="784887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fr-FR" sz="2000" dirty="0">
                <a:solidFill>
                  <a:srgbClr val="595959"/>
                </a:solidFill>
                <a:sym typeface="Wingdings"/>
              </a:rPr>
              <a:t>2</a:t>
            </a:r>
            <a:r>
              <a:rPr lang="fr-FR" sz="2000" dirty="0" smtClean="0">
                <a:solidFill>
                  <a:srgbClr val="595959"/>
                </a:solidFill>
                <a:sym typeface="Wingdings"/>
              </a:rPr>
              <a:t> scénarios finaux :</a:t>
            </a:r>
            <a:endParaRPr lang="fr-FR" dirty="0">
              <a:solidFill>
                <a:srgbClr val="595959"/>
              </a:solidFill>
            </a:endParaRP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Scénario </a:t>
            </a:r>
            <a:r>
              <a:rPr lang="fr-FR" sz="2000" dirty="0">
                <a:solidFill>
                  <a:srgbClr val="595959"/>
                </a:solidFill>
              </a:rPr>
              <a:t>4</a:t>
            </a:r>
            <a:r>
              <a:rPr lang="fr-FR" sz="2000" dirty="0" smtClean="0">
                <a:solidFill>
                  <a:srgbClr val="595959"/>
                </a:solidFill>
              </a:rPr>
              <a:t> : analogie avec les résultats de F. Luciano (2017)</a:t>
            </a:r>
          </a:p>
          <a:p>
            <a:pPr marL="342900" indent="-342900">
              <a:lnSpc>
                <a:spcPct val="130000"/>
              </a:lnSpc>
              <a:buFont typeface="Arial"/>
              <a:buChar char="•"/>
            </a:pPr>
            <a:r>
              <a:rPr lang="fr-FR" sz="2000" dirty="0" smtClean="0">
                <a:solidFill>
                  <a:srgbClr val="595959"/>
                </a:solidFill>
              </a:rPr>
              <a:t>Scénario 5 : extrême </a:t>
            </a:r>
            <a:r>
              <a:rPr lang="mr-IN" sz="2000" dirty="0" smtClean="0">
                <a:solidFill>
                  <a:srgbClr val="595959"/>
                </a:solidFill>
              </a:rPr>
              <a:t>–</a:t>
            </a:r>
            <a:r>
              <a:rPr lang="fr-FR" sz="2000" dirty="0" smtClean="0">
                <a:solidFill>
                  <a:srgbClr val="595959"/>
                </a:solidFill>
              </a:rPr>
              <a:t> meilleur des cas</a:t>
            </a:r>
            <a:r>
              <a:rPr lang="fr-FR" dirty="0" smtClean="0">
                <a:solidFill>
                  <a:srgbClr val="595959"/>
                </a:solidFill>
              </a:rPr>
              <a:t>	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3EBDA-5050-4602-B350-E6006DE1A274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52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3860</TotalTime>
  <Words>720</Words>
  <Application>Microsoft Macintosh PowerPoint</Application>
  <PresentationFormat>On-screen Show (4:3)</PresentationFormat>
  <Paragraphs>219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CHASSAING Etienne</dc:creator>
  <cp:lastModifiedBy>jean</cp:lastModifiedBy>
  <cp:revision>160</cp:revision>
  <dcterms:created xsi:type="dcterms:W3CDTF">2017-12-12T14:20:06Z</dcterms:created>
  <dcterms:modified xsi:type="dcterms:W3CDTF">2018-01-01T19:39:21Z</dcterms:modified>
</cp:coreProperties>
</file>