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59" r:id="rId1"/>
  </p:sldMasterIdLst>
  <p:notesMasterIdLst>
    <p:notesMasterId r:id="rId2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5143500" type="screen16x9"/>
  <p:notesSz cx="6858000" cy="9144000"/>
  <p:embeddedFontLst>
    <p:embeddedFont>
      <p:font typeface="Open Sans" panose="020B0606030504020204" pitchFamily="34" charset="0"/>
      <p:regular r:id="rId21"/>
      <p:bold r:id="rId22"/>
      <p:italic r:id="rId23"/>
      <p:boldItalic r:id="rId24"/>
    </p:embeddedFont>
    <p:embeddedFont>
      <p:font typeface="Economica" panose="020B0604020202020204" charset="0"/>
      <p:regular r:id="rId25"/>
      <p:bold r:id="rId26"/>
      <p:italic r:id="rId27"/>
      <p:boldItalic r:id="rId28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2" d="100"/>
          <a:sy n="102" d="100"/>
        </p:scale>
        <p:origin x="-456" y="23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6.fntdata"/><Relationship Id="rId3" Type="http://schemas.openxmlformats.org/officeDocument/2006/relationships/slide" Target="slides/slide2.xml"/><Relationship Id="rId21" Type="http://schemas.openxmlformats.org/officeDocument/2006/relationships/font" Target="fonts/font1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5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4.fntdata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3.fntdata"/><Relationship Id="rId28" Type="http://schemas.openxmlformats.org/officeDocument/2006/relationships/font" Target="fonts/font8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2.fntdata"/><Relationship Id="rId27" Type="http://schemas.openxmlformats.org/officeDocument/2006/relationships/font" Target="fonts/font7.fntdata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811858762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Shape 6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Shape 13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9" name="Shape 13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80% d’appartements insee 2014</a:t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Shape 14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0" name="Shape 15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Shape 15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8" name="Shape 15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résultats , interprétations</a:t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Shape 16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9" name="Shape 16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résultats , interprétations</a:t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Shape 1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0" name="Shape 18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résultats , interprétations</a:t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Shape 19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1" name="Shape 19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Shape 20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2" name="Shape 20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Shape 21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3" name="Shape 21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Shape 22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3" name="Shape 22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" sz="10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Ce qu’on en tire, ce qu’on peut en conclure, sur quoi on pourrait travailler, peut-être des préconisations</a:t>
            </a:r>
            <a:endParaRPr sz="100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" name="Shape 6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Shape 7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4" name="Shape 7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Shape 8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000"/>
              <a:t>l</a:t>
            </a:r>
            <a:r>
              <a:rPr lang="fr" sz="10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es difficultés à obtenir les données → évolution du sujet forcée</a:t>
            </a:r>
            <a:endParaRPr sz="10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 sz="10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Comment on s’en est sorties</a:t>
            </a:r>
            <a:endParaRPr sz="10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" sz="10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Les entretiens (l’exploitation de ces entretiens) qu’on a obtenu et les données exploitées</a:t>
            </a:r>
            <a:endParaRPr sz="10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" sz="10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L’utilisation de Toaster, à quoi ça sert ? Pourquoi on l’utilise ? Comment on l’utilise ? Pour montrer quoi ? Excel aussi</a:t>
            </a:r>
            <a:endParaRPr sz="100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" name="Shape 9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000"/>
              <a:t>l</a:t>
            </a:r>
            <a:r>
              <a:rPr lang="fr" sz="10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es difficultés à obtenir les données → évolution du sujet forcée</a:t>
            </a:r>
            <a:endParaRPr sz="10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 sz="10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Comment on s’en est sorties</a:t>
            </a:r>
            <a:endParaRPr sz="10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" sz="10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Les entretiens (l’exploitation de ces entretiens) qu’on a obtenu et les données exploitées</a:t>
            </a:r>
            <a:endParaRPr sz="10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" sz="10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L’utilisation de Toaster, à quoi ça sert ? Pourquoi on l’utilise ? Comment on l’utilise ? Pour montrer quoi ? Excel aussi</a:t>
            </a:r>
            <a:endParaRPr sz="100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hape 9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" name="Shape 10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Shape 10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" name="Shape 10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Shape 11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6" name="Shape 11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Shape 12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8" name="Shape 12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/>
          <p:nvPr/>
        </p:nvSpPr>
        <p:spPr>
          <a:xfrm>
            <a:off x="2744013" y="756700"/>
            <a:ext cx="1081625" cy="1124950"/>
          </a:xfrm>
          <a:custGeom>
            <a:avLst/>
            <a:gdLst/>
            <a:ahLst/>
            <a:cxnLst/>
            <a:rect l="0" t="0" r="0" b="0"/>
            <a:pathLst>
              <a:path w="43265" h="44998" extrusionOk="0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w="28575" cap="flat" cmpd="sng">
            <a:solidFill>
              <a:schemeClr val="lt2"/>
            </a:solidFill>
            <a:prstDash val="solid"/>
            <a:miter lim="8000"/>
            <a:headEnd type="none" w="sm" len="sm"/>
            <a:tailEnd type="none" w="sm" len="sm"/>
          </a:ln>
        </p:spPr>
      </p:sp>
      <p:sp>
        <p:nvSpPr>
          <p:cNvPr id="11" name="Shape 11"/>
          <p:cNvSpPr/>
          <p:nvPr/>
        </p:nvSpPr>
        <p:spPr>
          <a:xfrm rot="10800000">
            <a:off x="5318350" y="3266725"/>
            <a:ext cx="1081625" cy="1124950"/>
          </a:xfrm>
          <a:custGeom>
            <a:avLst/>
            <a:gdLst/>
            <a:ahLst/>
            <a:cxnLst/>
            <a:rect l="0" t="0" r="0" b="0"/>
            <a:pathLst>
              <a:path w="43265" h="44998" extrusionOk="0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w="28575" cap="flat" cmpd="sng">
            <a:solidFill>
              <a:schemeClr val="lt2"/>
            </a:solidFill>
            <a:prstDash val="solid"/>
            <a:miter lim="8000"/>
            <a:headEnd type="none" w="sm" len="sm"/>
            <a:tailEnd type="none" w="sm" len="sm"/>
          </a:ln>
        </p:spPr>
      </p:sp>
      <p:sp>
        <p:nvSpPr>
          <p:cNvPr id="12" name="Shape 12"/>
          <p:cNvSpPr txBox="1">
            <a:spLocks noGrp="1"/>
          </p:cNvSpPr>
          <p:nvPr>
            <p:ph type="ctrTitle"/>
          </p:nvPr>
        </p:nvSpPr>
        <p:spPr>
          <a:xfrm>
            <a:off x="3044700" y="1444255"/>
            <a:ext cx="3054600" cy="15372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>
            <a:endParaRPr/>
          </a:p>
        </p:txBody>
      </p:sp>
      <p:sp>
        <p:nvSpPr>
          <p:cNvPr id="13" name="Shape 13"/>
          <p:cNvSpPr txBox="1">
            <a:spLocks noGrp="1"/>
          </p:cNvSpPr>
          <p:nvPr>
            <p:ph type="subTitle" idx="1"/>
          </p:nvPr>
        </p:nvSpPr>
        <p:spPr>
          <a:xfrm>
            <a:off x="3044700" y="3116580"/>
            <a:ext cx="3054600" cy="701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9pPr>
          </a:lstStyle>
          <a:p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hape 52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3" name="Shape 53"/>
          <p:cNvSpPr txBox="1">
            <a:spLocks noGrp="1"/>
          </p:cNvSpPr>
          <p:nvPr>
            <p:ph type="title" hasCustomPrompt="1"/>
          </p:nvPr>
        </p:nvSpPr>
        <p:spPr>
          <a:xfrm>
            <a:off x="311700" y="957125"/>
            <a:ext cx="8520600" cy="21288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4" name="Shape 54"/>
          <p:cNvSpPr txBox="1">
            <a:spLocks noGrp="1"/>
          </p:cNvSpPr>
          <p:nvPr>
            <p:ph type="body" idx="1"/>
          </p:nvPr>
        </p:nvSpPr>
        <p:spPr>
          <a:xfrm>
            <a:off x="311700" y="3162000"/>
            <a:ext cx="8520600" cy="10716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 algn="ctr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55" name="Shape 5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/>
          <p:nvPr/>
        </p:nvSpPr>
        <p:spPr>
          <a:xfrm flipH="1">
            <a:off x="7595938" y="460225"/>
            <a:ext cx="1081625" cy="1124950"/>
          </a:xfrm>
          <a:custGeom>
            <a:avLst/>
            <a:gdLst/>
            <a:ahLst/>
            <a:cxnLst/>
            <a:rect l="0" t="0" r="0" b="0"/>
            <a:pathLst>
              <a:path w="43265" h="44998" extrusionOk="0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w="28575" cap="flat" cmpd="sng">
            <a:solidFill>
              <a:schemeClr val="lt2"/>
            </a:solidFill>
            <a:prstDash val="solid"/>
            <a:miter lim="8000"/>
            <a:headEnd type="none" w="sm" len="sm"/>
            <a:tailEnd type="none" w="sm" len="sm"/>
          </a:ln>
        </p:spPr>
      </p:sp>
      <p:sp>
        <p:nvSpPr>
          <p:cNvPr id="17" name="Shape 17"/>
          <p:cNvSpPr/>
          <p:nvPr/>
        </p:nvSpPr>
        <p:spPr>
          <a:xfrm rot="10800000" flipH="1">
            <a:off x="466425" y="3558325"/>
            <a:ext cx="1081625" cy="1124950"/>
          </a:xfrm>
          <a:custGeom>
            <a:avLst/>
            <a:gdLst/>
            <a:ahLst/>
            <a:cxnLst/>
            <a:rect l="0" t="0" r="0" b="0"/>
            <a:pathLst>
              <a:path w="43265" h="44998" extrusionOk="0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w="28575" cap="flat" cmpd="sng">
            <a:solidFill>
              <a:schemeClr val="lt2"/>
            </a:solidFill>
            <a:prstDash val="solid"/>
            <a:miter lim="8000"/>
            <a:headEnd type="none" w="sm" len="sm"/>
            <a:tailEnd type="none" w="sm" len="sm"/>
          </a:ln>
        </p:spPr>
      </p:sp>
      <p:sp>
        <p:nvSpPr>
          <p:cNvPr id="18" name="Shape 18"/>
          <p:cNvSpPr txBox="1">
            <a:spLocks noGrp="1"/>
          </p:cNvSpPr>
          <p:nvPr>
            <p:ph type="title"/>
          </p:nvPr>
        </p:nvSpPr>
        <p:spPr>
          <a:xfrm>
            <a:off x="773700" y="1806450"/>
            <a:ext cx="7596600" cy="15306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body" idx="1"/>
          </p:nvPr>
        </p:nvSpPr>
        <p:spPr>
          <a:xfrm>
            <a:off x="311700" y="1225225"/>
            <a:ext cx="8520600" cy="33540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>
            <a:spLocks noGrp="1"/>
          </p:cNvSpPr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311700" y="1225225"/>
            <a:ext cx="3999900" cy="33540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8" name="Shape 28"/>
          <p:cNvSpPr txBox="1">
            <a:spLocks noGrp="1"/>
          </p:cNvSpPr>
          <p:nvPr>
            <p:ph type="body" idx="2"/>
          </p:nvPr>
        </p:nvSpPr>
        <p:spPr>
          <a:xfrm>
            <a:off x="4832400" y="1225225"/>
            <a:ext cx="3999900" cy="33540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9" name="Shape 2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hape 31"/>
          <p:cNvSpPr txBox="1">
            <a:spLocks noGrp="1"/>
          </p:cNvSpPr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>
            <a:endParaRPr/>
          </a:p>
        </p:txBody>
      </p:sp>
      <p:sp>
        <p:nvSpPr>
          <p:cNvPr id="32" name="Shape 3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  <p:sp>
        <p:nvSpPr>
          <p:cNvPr id="35" name="Shape 35"/>
          <p:cNvSpPr txBox="1">
            <a:spLocks noGrp="1"/>
          </p:cNvSpPr>
          <p:nvPr>
            <p:ph type="body" idx="1"/>
          </p:nvPr>
        </p:nvSpPr>
        <p:spPr>
          <a:xfrm>
            <a:off x="311700" y="1399400"/>
            <a:ext cx="2808000" cy="27849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04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6" name="Shape 3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5878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/>
          <p:nvPr/>
        </p:nvSpPr>
        <p:spPr>
          <a:xfrm>
            <a:off x="4572000" y="-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43" name="Shape 43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44" name="Shape 44"/>
          <p:cNvSpPr txBox="1">
            <a:spLocks noGrp="1"/>
          </p:cNvSpPr>
          <p:nvPr>
            <p:ph type="title"/>
          </p:nvPr>
        </p:nvSpPr>
        <p:spPr>
          <a:xfrm>
            <a:off x="265500" y="929275"/>
            <a:ext cx="4045200" cy="17862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9pPr>
          </a:lstStyle>
          <a:p>
            <a:endParaRPr/>
          </a:p>
        </p:txBody>
      </p:sp>
      <p:sp>
        <p:nvSpPr>
          <p:cNvPr id="45" name="Shape 45"/>
          <p:cNvSpPr txBox="1">
            <a:spLocks noGrp="1"/>
          </p:cNvSpPr>
          <p:nvPr>
            <p:ph type="subTitle" idx="1"/>
          </p:nvPr>
        </p:nvSpPr>
        <p:spPr>
          <a:xfrm>
            <a:off x="265500" y="2769001"/>
            <a:ext cx="4045200" cy="15741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457200" lvl="0" indent="-3429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marL="914400" lvl="1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marL="1371600" lvl="2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marL="1828800" lvl="3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marL="2286000" lvl="4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marL="2743200" lvl="5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marL="3200400" lvl="6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3657600" lvl="7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4114800" lvl="8" indent="-317500" rtl="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>
                <a:solidFill>
                  <a:schemeClr val="lt1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>
            <a:spLocks noGrp="1"/>
          </p:cNvSpPr>
          <p:nvPr>
            <p:ph type="body" idx="1"/>
          </p:nvPr>
        </p:nvSpPr>
        <p:spPr>
          <a:xfrm>
            <a:off x="319500" y="4218925"/>
            <a:ext cx="5998800" cy="5988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457200" lvl="0" indent="-2286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1pPr>
          </a:lstStyle>
          <a:p>
            <a:endParaRPr/>
          </a:p>
        </p:txBody>
      </p:sp>
      <p:sp>
        <p:nvSpPr>
          <p:cNvPr id="50" name="Shape 5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luxe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311700" y="1225225"/>
            <a:ext cx="8520600" cy="335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429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Char char="●"/>
              <a:defRPr sz="1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914400" lvl="1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○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1371600" lvl="2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■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828800" lvl="3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●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2286000" lvl="4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○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2743200" lvl="5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■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L="3200400" lvl="6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●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L="3657600" lvl="7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○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L="4114800" lvl="8" indent="-317500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Font typeface="Open Sans"/>
              <a:buChar char="■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buNone/>
              <a:defRPr sz="10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1pPr>
            <a:lvl2pPr lvl="1" algn="r" rtl="0">
              <a:buNone/>
              <a:defRPr sz="10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2pPr>
            <a:lvl3pPr lvl="2" algn="r" rtl="0">
              <a:buNone/>
              <a:defRPr sz="10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3pPr>
            <a:lvl4pPr lvl="3" algn="r" rtl="0">
              <a:buNone/>
              <a:defRPr sz="10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4pPr>
            <a:lvl5pPr lvl="4" algn="r" rtl="0">
              <a:buNone/>
              <a:defRPr sz="10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5pPr>
            <a:lvl6pPr lvl="5" algn="r" rtl="0">
              <a:buNone/>
              <a:defRPr sz="10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6pPr>
            <a:lvl7pPr lvl="6" algn="r" rtl="0">
              <a:buNone/>
              <a:defRPr sz="10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7pPr>
            <a:lvl8pPr lvl="7" algn="r" rtl="0">
              <a:buNone/>
              <a:defRPr sz="10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8pPr>
            <a:lvl9pPr lvl="8" algn="r" rtl="0">
              <a:buNone/>
              <a:defRPr sz="10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.jp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.jpg"/><Relationship Id="rId5" Type="http://schemas.openxmlformats.org/officeDocument/2006/relationships/image" Target="../media/image3.jpg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 txBox="1">
            <a:spLocks noGrp="1"/>
          </p:cNvSpPr>
          <p:nvPr>
            <p:ph type="ctrTitle"/>
          </p:nvPr>
        </p:nvSpPr>
        <p:spPr>
          <a:xfrm>
            <a:off x="2844000" y="817900"/>
            <a:ext cx="3456000" cy="2401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3000"/>
              <a:t>L’impact du risque inondation sur le prix de l’immobilier :</a:t>
            </a:r>
            <a:br>
              <a:rPr lang="fr" sz="3000"/>
            </a:br>
            <a:r>
              <a:rPr lang="fr" sz="3000"/>
              <a:t>le cas de la ville de Tours (37)</a:t>
            </a:r>
            <a:endParaRPr sz="3000"/>
          </a:p>
        </p:txBody>
      </p:sp>
      <p:sp>
        <p:nvSpPr>
          <p:cNvPr id="63" name="Shape 63"/>
          <p:cNvSpPr txBox="1">
            <a:spLocks noGrp="1"/>
          </p:cNvSpPr>
          <p:nvPr>
            <p:ph type="subTitle" idx="1"/>
          </p:nvPr>
        </p:nvSpPr>
        <p:spPr>
          <a:xfrm>
            <a:off x="2688200" y="3336600"/>
            <a:ext cx="3658200" cy="1026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800"/>
              <a:t>Projet de Fin d'Études </a:t>
            </a:r>
            <a:br>
              <a:rPr lang="fr" sz="1800"/>
            </a:br>
            <a:r>
              <a:rPr lang="fr" sz="1800"/>
              <a:t>SEGUIN Pauline et SIMON Raphaëlle</a:t>
            </a:r>
            <a:endParaRPr sz="1800"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800"/>
              <a:t>Directrice de recherche : GRALEPOIS Mathilde</a:t>
            </a:r>
            <a:endParaRPr sz="180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Shape 141"/>
          <p:cNvSpPr txBox="1">
            <a:spLocks noGrp="1"/>
          </p:cNvSpPr>
          <p:nvPr>
            <p:ph type="body" idx="1"/>
          </p:nvPr>
        </p:nvSpPr>
        <p:spPr>
          <a:xfrm>
            <a:off x="5511675" y="1883025"/>
            <a:ext cx="3509400" cy="2696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600" b="1"/>
              <a:t>Choix aléatoire </a:t>
            </a:r>
            <a:r>
              <a:rPr lang="fr" sz="1600"/>
              <a:t>d’appartements sur le territoire de Tours : meilleursagents.com </a:t>
            </a:r>
            <a:r>
              <a:rPr lang="fr" sz="1600" b="1"/>
              <a:t>x </a:t>
            </a:r>
            <a:r>
              <a:rPr lang="fr" sz="1600"/>
              <a:t>PPRI 2016 Val de Tours-Val de Luynes</a:t>
            </a:r>
            <a:endParaRPr sz="1600"/>
          </a:p>
          <a:p>
            <a:pPr marL="0" lvl="0" indent="0">
              <a:spcBef>
                <a:spcPts val="1600"/>
              </a:spcBef>
              <a:spcAft>
                <a:spcPts val="1600"/>
              </a:spcAft>
              <a:buNone/>
            </a:pPr>
            <a:r>
              <a:rPr lang="fr" sz="1600" b="1"/>
              <a:t>Création de leur emplacement </a:t>
            </a:r>
            <a:r>
              <a:rPr lang="fr" sz="1600"/>
              <a:t>pour exploiter leurs données : adresses, coordonnées GPS, etc.</a:t>
            </a:r>
            <a:endParaRPr sz="1600"/>
          </a:p>
        </p:txBody>
      </p:sp>
      <p:sp>
        <p:nvSpPr>
          <p:cNvPr id="142" name="Shape 14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10</a:t>
            </a:fld>
            <a:endParaRPr/>
          </a:p>
        </p:txBody>
      </p:sp>
      <p:pic>
        <p:nvPicPr>
          <p:cNvPr id="143" name="Shape 14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14975" y="895600"/>
            <a:ext cx="2942149" cy="4161226"/>
          </a:xfrm>
          <a:prstGeom prst="rect">
            <a:avLst/>
          </a:prstGeom>
          <a:noFill/>
          <a:ln>
            <a:noFill/>
          </a:ln>
        </p:spPr>
      </p:pic>
      <p:pic>
        <p:nvPicPr>
          <p:cNvPr id="144" name="Shape 14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250650" y="1727913"/>
            <a:ext cx="2076450" cy="3209925"/>
          </a:xfrm>
          <a:prstGeom prst="rect">
            <a:avLst/>
          </a:prstGeom>
          <a:noFill/>
          <a:ln>
            <a:noFill/>
          </a:ln>
        </p:spPr>
      </p:pic>
      <p:sp>
        <p:nvSpPr>
          <p:cNvPr id="145" name="Shape 145"/>
          <p:cNvSpPr txBox="1">
            <a:spLocks noGrp="1"/>
          </p:cNvSpPr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Méthode : des données sensibles et protégées</a:t>
            </a:r>
            <a:endParaRPr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" sz="3000"/>
              <a:t>L’exploitation des données : création d’une cartographie</a:t>
            </a:r>
            <a:endParaRPr sz="3000"/>
          </a:p>
        </p:txBody>
      </p:sp>
      <p:sp>
        <p:nvSpPr>
          <p:cNvPr id="146" name="Shape 146"/>
          <p:cNvSpPr txBox="1"/>
          <p:nvPr/>
        </p:nvSpPr>
        <p:spPr>
          <a:xfrm>
            <a:off x="4056675" y="4731625"/>
            <a:ext cx="30000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 sz="900" i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Source : PPRI Val de Tours-Val de Luynes 2016, BD TOPO IGN, réalisation personnelle, 2018</a:t>
            </a:r>
            <a:endParaRPr sz="900" i="1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47" name="Shape 147"/>
          <p:cNvSpPr txBox="1"/>
          <p:nvPr/>
        </p:nvSpPr>
        <p:spPr>
          <a:xfrm>
            <a:off x="-32925" y="4919100"/>
            <a:ext cx="8775900" cy="22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900">
                <a:latin typeface="Economica"/>
                <a:ea typeface="Economica"/>
                <a:cs typeface="Economica"/>
                <a:sym typeface="Economica"/>
              </a:rPr>
              <a:t>PFE SEGUIN Pauline et SIMON Raphaëlle - Directrice de recherche : Madame GRALEPOIS</a:t>
            </a:r>
            <a:endParaRPr sz="900">
              <a:latin typeface="Economica"/>
              <a:ea typeface="Economica"/>
              <a:cs typeface="Economica"/>
              <a:sym typeface="Economica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Shape 152"/>
          <p:cNvSpPr txBox="1">
            <a:spLocks noGrp="1"/>
          </p:cNvSpPr>
          <p:nvPr>
            <p:ph type="body" idx="1"/>
          </p:nvPr>
        </p:nvSpPr>
        <p:spPr>
          <a:xfrm>
            <a:off x="311700" y="1225225"/>
            <a:ext cx="8520600" cy="3354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La </a:t>
            </a:r>
            <a:r>
              <a:rPr lang="fr" b="1">
                <a:solidFill>
                  <a:schemeClr val="lt2"/>
                </a:solidFill>
              </a:rPr>
              <a:t>méthode des prix hédonistes</a:t>
            </a:r>
            <a:r>
              <a:rPr lang="fr"/>
              <a:t> : prendre </a:t>
            </a:r>
            <a:r>
              <a:rPr lang="fr" b="1"/>
              <a:t>toutes les caractéristiques</a:t>
            </a:r>
            <a:r>
              <a:rPr lang="fr"/>
              <a:t> d’un bien pour en évaluer son prix. Notre cas : </a:t>
            </a:r>
            <a:r>
              <a:rPr lang="fr" b="1"/>
              <a:t>Tours</a:t>
            </a:r>
            <a:r>
              <a:rPr lang="fr"/>
              <a:t> en zone inondable.</a:t>
            </a:r>
            <a:endParaRPr/>
          </a:p>
          <a:p>
            <a:pPr marL="0" lvl="0" indent="0">
              <a:spcBef>
                <a:spcPts val="1600"/>
              </a:spcBef>
              <a:spcAft>
                <a:spcPts val="0"/>
              </a:spcAft>
              <a:buNone/>
            </a:pPr>
            <a:r>
              <a:rPr lang="fr" b="1">
                <a:solidFill>
                  <a:schemeClr val="lt2"/>
                </a:solidFill>
              </a:rPr>
              <a:t>Utilisation d’</a:t>
            </a:r>
            <a:r>
              <a:rPr lang="fr" b="1" i="1">
                <a:solidFill>
                  <a:schemeClr val="lt2"/>
                </a:solidFill>
              </a:rPr>
              <a:t>Excel </a:t>
            </a:r>
            <a:r>
              <a:rPr lang="fr" b="1">
                <a:solidFill>
                  <a:schemeClr val="lt2"/>
                </a:solidFill>
              </a:rPr>
              <a:t>: </a:t>
            </a:r>
            <a:r>
              <a:rPr lang="fr">
                <a:solidFill>
                  <a:srgbClr val="000000"/>
                </a:solidFill>
              </a:rPr>
              <a:t>Tableur de données</a:t>
            </a:r>
            <a:endParaRPr>
              <a:solidFill>
                <a:srgbClr val="000000"/>
              </a:solidFill>
            </a:endParaRPr>
          </a:p>
          <a:p>
            <a:pPr marL="0" lvl="0" indent="0">
              <a:spcBef>
                <a:spcPts val="1600"/>
              </a:spcBef>
              <a:spcAft>
                <a:spcPts val="0"/>
              </a:spcAft>
              <a:buNone/>
            </a:pPr>
            <a:r>
              <a:rPr lang="fr" b="1">
                <a:solidFill>
                  <a:schemeClr val="lt2"/>
                </a:solidFill>
              </a:rPr>
              <a:t>Utilisation de</a:t>
            </a:r>
            <a:r>
              <a:rPr lang="fr" b="1" i="1">
                <a:solidFill>
                  <a:schemeClr val="lt2"/>
                </a:solidFill>
              </a:rPr>
              <a:t> Toaster</a:t>
            </a:r>
            <a:r>
              <a:rPr lang="fr" b="1">
                <a:solidFill>
                  <a:schemeClr val="lt2"/>
                </a:solidFill>
              </a:rPr>
              <a:t> : </a:t>
            </a:r>
            <a:r>
              <a:rPr lang="fr">
                <a:solidFill>
                  <a:srgbClr val="000000"/>
                </a:solidFill>
              </a:rPr>
              <a:t>Exploitation des données simplifiées. Permet de :</a:t>
            </a:r>
            <a:endParaRPr>
              <a:solidFill>
                <a:srgbClr val="000000"/>
              </a:solidFill>
            </a:endParaRPr>
          </a:p>
          <a:p>
            <a:pPr marL="457200" lvl="0" indent="-3429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800"/>
              <a:buChar char="❖"/>
            </a:pPr>
            <a:r>
              <a:rPr lang="fr">
                <a:solidFill>
                  <a:srgbClr val="000000"/>
                </a:solidFill>
              </a:rPr>
              <a:t>Créer un un système logique pour appréhender la problématique</a:t>
            </a:r>
            <a:endParaRPr>
              <a:solidFill>
                <a:srgbClr val="000000"/>
              </a:solidFill>
            </a:endParaRPr>
          </a:p>
          <a:p>
            <a:pPr marL="457200" lvl="0" indent="-3429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❖"/>
            </a:pPr>
            <a:r>
              <a:rPr lang="fr">
                <a:solidFill>
                  <a:srgbClr val="000000"/>
                </a:solidFill>
              </a:rPr>
              <a:t>Proposer des modélisations des différentes courbes</a:t>
            </a:r>
            <a:endParaRPr>
              <a:solidFill>
                <a:srgbClr val="000000"/>
              </a:solidFill>
            </a:endParaRPr>
          </a:p>
          <a:p>
            <a:pPr marL="457200" lvl="0" indent="-34290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❖"/>
            </a:pPr>
            <a:r>
              <a:rPr lang="fr">
                <a:solidFill>
                  <a:srgbClr val="000000"/>
                </a:solidFill>
              </a:rPr>
              <a:t>Simplification de la manipulation de données</a:t>
            </a:r>
            <a:endParaRPr>
              <a:solidFill>
                <a:srgbClr val="000000"/>
              </a:solidFill>
            </a:endParaRPr>
          </a:p>
          <a:p>
            <a:pPr marL="0" lvl="0" indent="0">
              <a:spcBef>
                <a:spcPts val="1600"/>
              </a:spcBef>
              <a:spcAft>
                <a:spcPts val="1600"/>
              </a:spcAft>
              <a:buNone/>
            </a:pPr>
            <a:endParaRPr/>
          </a:p>
        </p:txBody>
      </p:sp>
      <p:sp>
        <p:nvSpPr>
          <p:cNvPr id="153" name="Shape 15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11</a:t>
            </a:fld>
            <a:endParaRPr/>
          </a:p>
        </p:txBody>
      </p:sp>
      <p:sp>
        <p:nvSpPr>
          <p:cNvPr id="154" name="Shape 154"/>
          <p:cNvSpPr txBox="1">
            <a:spLocks noGrp="1"/>
          </p:cNvSpPr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Méthode : des données sensibles et protégées</a:t>
            </a:r>
            <a:endParaRPr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3000"/>
              <a:t>L’exploitation des données : les logiciels </a:t>
            </a:r>
            <a:r>
              <a:rPr lang="fr" sz="3000" i="1"/>
              <a:t>Toaster</a:t>
            </a:r>
            <a:r>
              <a:rPr lang="fr" sz="3000"/>
              <a:t> et </a:t>
            </a:r>
            <a:r>
              <a:rPr lang="fr" sz="3000" i="1"/>
              <a:t>Excel</a:t>
            </a:r>
            <a:endParaRPr sz="3000" i="1"/>
          </a:p>
        </p:txBody>
      </p:sp>
      <p:sp>
        <p:nvSpPr>
          <p:cNvPr id="155" name="Shape 155"/>
          <p:cNvSpPr txBox="1"/>
          <p:nvPr/>
        </p:nvSpPr>
        <p:spPr>
          <a:xfrm>
            <a:off x="-32925" y="4919100"/>
            <a:ext cx="8775900" cy="22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900">
                <a:latin typeface="Economica"/>
                <a:ea typeface="Economica"/>
                <a:cs typeface="Economica"/>
                <a:sym typeface="Economica"/>
              </a:rPr>
              <a:t>PFE SEGUIN Pauline et SIMON Raphaëlle - Directrice de recherche : Madame GRALEPOIS</a:t>
            </a:r>
            <a:endParaRPr sz="900">
              <a:latin typeface="Economica"/>
              <a:ea typeface="Economica"/>
              <a:cs typeface="Economica"/>
              <a:sym typeface="Economica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Shape 160"/>
          <p:cNvSpPr txBox="1">
            <a:spLocks noGrp="1"/>
          </p:cNvSpPr>
          <p:nvPr>
            <p:ph type="title"/>
          </p:nvPr>
        </p:nvSpPr>
        <p:spPr>
          <a:xfrm>
            <a:off x="311700" y="468325"/>
            <a:ext cx="8520600" cy="831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Le risque inondation a-t-il un impact sur le prix de l’immobilier à Tours ?</a:t>
            </a:r>
            <a:r>
              <a:rPr lang="fr" sz="3600"/>
              <a:t> </a:t>
            </a:r>
            <a:r>
              <a:rPr lang="fr" sz="3000"/>
              <a:t>Tableau de données</a:t>
            </a:r>
            <a:endParaRPr sz="3000"/>
          </a:p>
        </p:txBody>
      </p:sp>
      <p:sp>
        <p:nvSpPr>
          <p:cNvPr id="161" name="Shape 16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12</a:t>
            </a:fld>
            <a:endParaRPr/>
          </a:p>
        </p:txBody>
      </p:sp>
      <p:pic>
        <p:nvPicPr>
          <p:cNvPr id="162" name="Shape 162"/>
          <p:cNvPicPr preferRelativeResize="0"/>
          <p:nvPr/>
        </p:nvPicPr>
        <p:blipFill rotWithShape="1">
          <a:blip r:embed="rId3">
            <a:alphaModFix/>
          </a:blip>
          <a:srcRect b="27709"/>
          <a:stretch/>
        </p:blipFill>
        <p:spPr>
          <a:xfrm>
            <a:off x="1681150" y="1886422"/>
            <a:ext cx="5781675" cy="2616625"/>
          </a:xfrm>
          <a:prstGeom prst="rect">
            <a:avLst/>
          </a:prstGeom>
          <a:noFill/>
          <a:ln>
            <a:noFill/>
          </a:ln>
        </p:spPr>
      </p:pic>
      <p:sp>
        <p:nvSpPr>
          <p:cNvPr id="163" name="Shape 163"/>
          <p:cNvSpPr txBox="1">
            <a:spLocks noGrp="1"/>
          </p:cNvSpPr>
          <p:nvPr>
            <p:ph type="body" idx="1"/>
          </p:nvPr>
        </p:nvSpPr>
        <p:spPr>
          <a:xfrm>
            <a:off x="311700" y="1225225"/>
            <a:ext cx="8520600" cy="3354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rtl="0">
              <a:spcBef>
                <a:spcPts val="1600"/>
              </a:spcBef>
              <a:spcAft>
                <a:spcPts val="1600"/>
              </a:spcAft>
              <a:buNone/>
            </a:pPr>
            <a:endParaRPr/>
          </a:p>
        </p:txBody>
      </p:sp>
      <p:sp>
        <p:nvSpPr>
          <p:cNvPr id="164" name="Shape 164"/>
          <p:cNvSpPr txBox="1"/>
          <p:nvPr/>
        </p:nvSpPr>
        <p:spPr>
          <a:xfrm>
            <a:off x="2443150" y="1537925"/>
            <a:ext cx="5146500" cy="25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fr">
                <a:latin typeface="Open Sans"/>
                <a:ea typeface="Open Sans"/>
                <a:cs typeface="Open Sans"/>
                <a:sym typeface="Open Sans"/>
              </a:rPr>
              <a:t>Tableau de l’échantillon de données de l’étude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65" name="Shape 165"/>
          <p:cNvSpPr txBox="1"/>
          <p:nvPr/>
        </p:nvSpPr>
        <p:spPr>
          <a:xfrm>
            <a:off x="4353075" y="4447150"/>
            <a:ext cx="3177000" cy="25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000" i="1">
                <a:latin typeface="Open Sans"/>
                <a:ea typeface="Open Sans"/>
                <a:cs typeface="Open Sans"/>
                <a:sym typeface="Open Sans"/>
              </a:rPr>
              <a:t>Données du PPRI 2016 Val de Tours-Val de Luynes, meilleursagents.com, réalisation personnelle, 2018 </a:t>
            </a:r>
            <a:endParaRPr sz="1000" i="1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66" name="Shape 166"/>
          <p:cNvSpPr txBox="1"/>
          <p:nvPr/>
        </p:nvSpPr>
        <p:spPr>
          <a:xfrm>
            <a:off x="-32925" y="4919100"/>
            <a:ext cx="8775900" cy="22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900">
                <a:latin typeface="Economica"/>
                <a:ea typeface="Economica"/>
                <a:cs typeface="Economica"/>
                <a:sym typeface="Economica"/>
              </a:rPr>
              <a:t>PFE SEGUIN Pauline et SIMON Raphaëlle - Directrice de recherche : Madame GRALEPOIS</a:t>
            </a:r>
            <a:endParaRPr sz="900">
              <a:latin typeface="Economica"/>
              <a:ea typeface="Economica"/>
              <a:cs typeface="Economica"/>
              <a:sym typeface="Economica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Shape 171"/>
          <p:cNvSpPr txBox="1">
            <a:spLocks noGrp="1"/>
          </p:cNvSpPr>
          <p:nvPr>
            <p:ph type="title"/>
          </p:nvPr>
        </p:nvSpPr>
        <p:spPr>
          <a:xfrm>
            <a:off x="311700" y="468325"/>
            <a:ext cx="8520600" cy="831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Le risque inondation a-t-il un impact sur le prix de l’immobilier à Tours ?</a:t>
            </a:r>
            <a:r>
              <a:rPr lang="fr" sz="3600"/>
              <a:t> </a:t>
            </a:r>
            <a:r>
              <a:rPr lang="fr" sz="3000"/>
              <a:t>Tableau de données</a:t>
            </a:r>
            <a:endParaRPr sz="3000"/>
          </a:p>
        </p:txBody>
      </p:sp>
      <p:sp>
        <p:nvSpPr>
          <p:cNvPr id="172" name="Shape 17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13</a:t>
            </a:fld>
            <a:endParaRPr/>
          </a:p>
        </p:txBody>
      </p:sp>
      <p:pic>
        <p:nvPicPr>
          <p:cNvPr id="173" name="Shape 17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28775" y="1867588"/>
            <a:ext cx="5886450" cy="2581275"/>
          </a:xfrm>
          <a:prstGeom prst="rect">
            <a:avLst/>
          </a:prstGeom>
          <a:noFill/>
          <a:ln>
            <a:noFill/>
          </a:ln>
        </p:spPr>
      </p:pic>
      <p:sp>
        <p:nvSpPr>
          <p:cNvPr id="174" name="Shape 174"/>
          <p:cNvSpPr txBox="1">
            <a:spLocks noGrp="1"/>
          </p:cNvSpPr>
          <p:nvPr>
            <p:ph type="body" idx="1"/>
          </p:nvPr>
        </p:nvSpPr>
        <p:spPr>
          <a:xfrm>
            <a:off x="311700" y="1225225"/>
            <a:ext cx="85206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rtl="0">
              <a:spcBef>
                <a:spcPts val="1600"/>
              </a:spcBef>
              <a:spcAft>
                <a:spcPts val="1600"/>
              </a:spcAft>
              <a:buNone/>
            </a:pPr>
            <a:endParaRPr/>
          </a:p>
        </p:txBody>
      </p:sp>
      <p:sp>
        <p:nvSpPr>
          <p:cNvPr id="175" name="Shape 175"/>
          <p:cNvSpPr txBox="1"/>
          <p:nvPr/>
        </p:nvSpPr>
        <p:spPr>
          <a:xfrm>
            <a:off x="2595550" y="1461725"/>
            <a:ext cx="5146500" cy="25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>
                <a:latin typeface="Open Sans"/>
                <a:ea typeface="Open Sans"/>
                <a:cs typeface="Open Sans"/>
                <a:sym typeface="Open Sans"/>
              </a:rPr>
              <a:t>Tableau de l’échantillon de données de l’étude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76" name="Shape 176"/>
          <p:cNvSpPr txBox="1"/>
          <p:nvPr/>
        </p:nvSpPr>
        <p:spPr>
          <a:xfrm>
            <a:off x="4353075" y="4447150"/>
            <a:ext cx="3177000" cy="25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000" i="1">
                <a:latin typeface="Open Sans"/>
                <a:ea typeface="Open Sans"/>
                <a:cs typeface="Open Sans"/>
                <a:sym typeface="Open Sans"/>
              </a:rPr>
              <a:t>Données du PPRI 2016 Val de Tours-Val de Luynes, meilleursagents.com, réalisation personnelle, 2018 </a:t>
            </a:r>
            <a:endParaRPr sz="1000" i="1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77" name="Shape 177"/>
          <p:cNvSpPr txBox="1"/>
          <p:nvPr/>
        </p:nvSpPr>
        <p:spPr>
          <a:xfrm>
            <a:off x="-32925" y="4919100"/>
            <a:ext cx="8775900" cy="22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900">
                <a:latin typeface="Economica"/>
                <a:ea typeface="Economica"/>
                <a:cs typeface="Economica"/>
                <a:sym typeface="Economica"/>
              </a:rPr>
              <a:t>PFE SEGUIN Pauline et SIMON Raphaëlle - Directrice de recherche : Madame GRALEPOIS</a:t>
            </a:r>
            <a:endParaRPr sz="900">
              <a:latin typeface="Economica"/>
              <a:ea typeface="Economica"/>
              <a:cs typeface="Economica"/>
              <a:sym typeface="Economica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Shape 182"/>
          <p:cNvSpPr txBox="1">
            <a:spLocks noGrp="1"/>
          </p:cNvSpPr>
          <p:nvPr>
            <p:ph type="title"/>
          </p:nvPr>
        </p:nvSpPr>
        <p:spPr>
          <a:xfrm>
            <a:off x="311700" y="468325"/>
            <a:ext cx="8520600" cy="831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Le risque inondation a-t-il un impact sur le prix de l’immobilier à Tours ?</a:t>
            </a:r>
            <a:r>
              <a:rPr lang="fr" sz="3600"/>
              <a:t> </a:t>
            </a:r>
            <a:r>
              <a:rPr lang="fr" sz="3000"/>
              <a:t>Le prix et l’aléa</a:t>
            </a:r>
            <a:endParaRPr sz="3000"/>
          </a:p>
        </p:txBody>
      </p:sp>
      <p:sp>
        <p:nvSpPr>
          <p:cNvPr id="183" name="Shape 183"/>
          <p:cNvSpPr txBox="1">
            <a:spLocks noGrp="1"/>
          </p:cNvSpPr>
          <p:nvPr>
            <p:ph type="body" idx="1"/>
          </p:nvPr>
        </p:nvSpPr>
        <p:spPr>
          <a:xfrm>
            <a:off x="311700" y="1225225"/>
            <a:ext cx="3218100" cy="3354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>
              <a:spcBef>
                <a:spcPts val="1600"/>
              </a:spcBef>
              <a:spcAft>
                <a:spcPts val="0"/>
              </a:spcAft>
              <a:buNone/>
            </a:pPr>
            <a:endParaRPr/>
          </a:p>
          <a:p>
            <a:pPr marL="0" lvl="0" indent="0">
              <a:spcBef>
                <a:spcPts val="1600"/>
              </a:spcBef>
              <a:spcAft>
                <a:spcPts val="0"/>
              </a:spcAft>
              <a:buNone/>
            </a:pPr>
            <a:r>
              <a:rPr lang="fr"/>
              <a:t>R² = 0.006</a:t>
            </a:r>
            <a:endParaRPr/>
          </a:p>
          <a:p>
            <a:pPr marL="0" lvl="0" indent="0" rtl="0">
              <a:spcBef>
                <a:spcPts val="1600"/>
              </a:spcBef>
              <a:spcAft>
                <a:spcPts val="1600"/>
              </a:spcAft>
              <a:buNone/>
            </a:pPr>
            <a:r>
              <a:rPr lang="fr"/>
              <a:t>Aucune influence de l’aléa sur le prix de l’immobilier</a:t>
            </a:r>
            <a:endParaRPr/>
          </a:p>
        </p:txBody>
      </p:sp>
      <p:sp>
        <p:nvSpPr>
          <p:cNvPr id="184" name="Shape 18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14</a:t>
            </a:fld>
            <a:endParaRPr/>
          </a:p>
        </p:txBody>
      </p:sp>
      <p:pic>
        <p:nvPicPr>
          <p:cNvPr id="185" name="Shape 18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724275" y="1860175"/>
            <a:ext cx="4743450" cy="2552700"/>
          </a:xfrm>
          <a:prstGeom prst="rect">
            <a:avLst/>
          </a:prstGeom>
          <a:noFill/>
          <a:ln>
            <a:noFill/>
          </a:ln>
        </p:spPr>
      </p:pic>
      <p:sp>
        <p:nvSpPr>
          <p:cNvPr id="186" name="Shape 186"/>
          <p:cNvSpPr txBox="1"/>
          <p:nvPr/>
        </p:nvSpPr>
        <p:spPr>
          <a:xfrm>
            <a:off x="5419875" y="4370950"/>
            <a:ext cx="3177000" cy="25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000" i="1">
                <a:latin typeface="Open Sans"/>
                <a:ea typeface="Open Sans"/>
                <a:cs typeface="Open Sans"/>
                <a:sym typeface="Open Sans"/>
              </a:rPr>
              <a:t>Données du PPRI 2016 Val de Tours-Val de Luynes, meilleursagents.com, réalisation personnelle, 2018 </a:t>
            </a:r>
            <a:endParaRPr sz="1000" i="1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87" name="Shape 187"/>
          <p:cNvSpPr txBox="1"/>
          <p:nvPr/>
        </p:nvSpPr>
        <p:spPr>
          <a:xfrm>
            <a:off x="3967150" y="1537925"/>
            <a:ext cx="5146500" cy="25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>
                <a:latin typeface="Open Sans"/>
                <a:ea typeface="Open Sans"/>
                <a:cs typeface="Open Sans"/>
                <a:sym typeface="Open Sans"/>
              </a:rPr>
              <a:t>Influence de l’aléa sur le prix de l’immobilier à Tours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88" name="Shape 188"/>
          <p:cNvSpPr txBox="1"/>
          <p:nvPr/>
        </p:nvSpPr>
        <p:spPr>
          <a:xfrm>
            <a:off x="-32925" y="4919100"/>
            <a:ext cx="8775900" cy="22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900">
                <a:latin typeface="Economica"/>
                <a:ea typeface="Economica"/>
                <a:cs typeface="Economica"/>
                <a:sym typeface="Economica"/>
              </a:rPr>
              <a:t>PFE SEGUIN Pauline et SIMON Raphaëlle - Directrice de recherche : Madame GRALEPOIS</a:t>
            </a:r>
            <a:endParaRPr sz="900">
              <a:latin typeface="Economica"/>
              <a:ea typeface="Economica"/>
              <a:cs typeface="Economica"/>
              <a:sym typeface="Economica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Shape 193"/>
          <p:cNvSpPr txBox="1">
            <a:spLocks noGrp="1"/>
          </p:cNvSpPr>
          <p:nvPr>
            <p:ph type="body" idx="1"/>
          </p:nvPr>
        </p:nvSpPr>
        <p:spPr>
          <a:xfrm>
            <a:off x="311700" y="1225225"/>
            <a:ext cx="2998200" cy="3354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>
              <a:spcBef>
                <a:spcPts val="1600"/>
              </a:spcBef>
              <a:spcAft>
                <a:spcPts val="0"/>
              </a:spcAft>
              <a:buNone/>
            </a:pPr>
            <a:endParaRPr/>
          </a:p>
          <a:p>
            <a:pPr marL="0" lvl="0" indent="0">
              <a:spcBef>
                <a:spcPts val="1600"/>
              </a:spcBef>
              <a:spcAft>
                <a:spcPts val="0"/>
              </a:spcAft>
              <a:buNone/>
            </a:pPr>
            <a:r>
              <a:rPr lang="fr"/>
              <a:t>R² = 0.0075</a:t>
            </a:r>
            <a:endParaRPr/>
          </a:p>
          <a:p>
            <a:pPr marL="0" lvl="0" indent="0">
              <a:spcBef>
                <a:spcPts val="1600"/>
              </a:spcBef>
              <a:spcAft>
                <a:spcPts val="1600"/>
              </a:spcAft>
              <a:buNone/>
            </a:pPr>
            <a:r>
              <a:rPr lang="fr"/>
              <a:t>Pas d’influence de la proximité d’un commerce sur le prix de l’immobilier</a:t>
            </a:r>
            <a:endParaRPr/>
          </a:p>
        </p:txBody>
      </p:sp>
      <p:sp>
        <p:nvSpPr>
          <p:cNvPr id="194" name="Shape 19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15</a:t>
            </a:fld>
            <a:endParaRPr/>
          </a:p>
        </p:txBody>
      </p:sp>
      <p:pic>
        <p:nvPicPr>
          <p:cNvPr id="195" name="Shape 19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309925" y="1836025"/>
            <a:ext cx="5267325" cy="2743200"/>
          </a:xfrm>
          <a:prstGeom prst="rect">
            <a:avLst/>
          </a:prstGeom>
          <a:noFill/>
          <a:ln>
            <a:noFill/>
          </a:ln>
        </p:spPr>
      </p:pic>
      <p:sp>
        <p:nvSpPr>
          <p:cNvPr id="196" name="Shape 196"/>
          <p:cNvSpPr txBox="1">
            <a:spLocks noGrp="1"/>
          </p:cNvSpPr>
          <p:nvPr>
            <p:ph type="title"/>
          </p:nvPr>
        </p:nvSpPr>
        <p:spPr>
          <a:xfrm>
            <a:off x="311700" y="468325"/>
            <a:ext cx="8520600" cy="831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Le risque inondation a-t-il un impact sur le prix de l’immobilier à Tours ?</a:t>
            </a:r>
            <a:r>
              <a:rPr lang="fr" sz="3600"/>
              <a:t> </a:t>
            </a:r>
            <a:r>
              <a:rPr lang="fr" sz="3000"/>
              <a:t>Le prix et les commerces</a:t>
            </a:r>
            <a:endParaRPr sz="3000"/>
          </a:p>
        </p:txBody>
      </p:sp>
      <p:sp>
        <p:nvSpPr>
          <p:cNvPr id="197" name="Shape 197"/>
          <p:cNvSpPr txBox="1"/>
          <p:nvPr/>
        </p:nvSpPr>
        <p:spPr>
          <a:xfrm>
            <a:off x="5496075" y="4523350"/>
            <a:ext cx="3177000" cy="25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000" i="1">
                <a:latin typeface="Open Sans"/>
                <a:ea typeface="Open Sans"/>
                <a:cs typeface="Open Sans"/>
                <a:sym typeface="Open Sans"/>
              </a:rPr>
              <a:t>Données du PPRI 2016 Val de Tours-Val de Luynes, meilleursagents.com, réalisation personnelle, 2018 </a:t>
            </a:r>
            <a:endParaRPr sz="1000" i="1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98" name="Shape 198"/>
          <p:cNvSpPr txBox="1"/>
          <p:nvPr/>
        </p:nvSpPr>
        <p:spPr>
          <a:xfrm>
            <a:off x="3433750" y="1309325"/>
            <a:ext cx="5146500" cy="25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>
                <a:latin typeface="Open Sans"/>
                <a:ea typeface="Open Sans"/>
                <a:cs typeface="Open Sans"/>
                <a:sym typeface="Open Sans"/>
              </a:rPr>
              <a:t>Influence de la distance d’un commerce sur le prix de l’immobilier à Tours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99" name="Shape 199"/>
          <p:cNvSpPr txBox="1"/>
          <p:nvPr/>
        </p:nvSpPr>
        <p:spPr>
          <a:xfrm>
            <a:off x="-32925" y="4919100"/>
            <a:ext cx="8775900" cy="22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900">
                <a:latin typeface="Economica"/>
                <a:ea typeface="Economica"/>
                <a:cs typeface="Economica"/>
                <a:sym typeface="Economica"/>
              </a:rPr>
              <a:t>PFE SEGUIN Pauline et SIMON Raphaëlle - Directrice de recherche : Madame GRALEPOIS</a:t>
            </a:r>
            <a:endParaRPr sz="900">
              <a:latin typeface="Economica"/>
              <a:ea typeface="Economica"/>
              <a:cs typeface="Economica"/>
              <a:sym typeface="Economica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Shape 204"/>
          <p:cNvSpPr txBox="1">
            <a:spLocks noGrp="1"/>
          </p:cNvSpPr>
          <p:nvPr>
            <p:ph type="body" idx="1"/>
          </p:nvPr>
        </p:nvSpPr>
        <p:spPr>
          <a:xfrm>
            <a:off x="311700" y="1225225"/>
            <a:ext cx="3122100" cy="3354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>
              <a:spcBef>
                <a:spcPts val="1600"/>
              </a:spcBef>
              <a:spcAft>
                <a:spcPts val="0"/>
              </a:spcAft>
              <a:buNone/>
            </a:pPr>
            <a:endParaRPr/>
          </a:p>
          <a:p>
            <a:pPr marL="0" lvl="0" indent="0">
              <a:spcBef>
                <a:spcPts val="1600"/>
              </a:spcBef>
              <a:spcAft>
                <a:spcPts val="0"/>
              </a:spcAft>
              <a:buNone/>
            </a:pPr>
            <a:r>
              <a:rPr lang="fr"/>
              <a:t>R² = 0.0263</a:t>
            </a:r>
            <a:endParaRPr/>
          </a:p>
          <a:p>
            <a:pPr marL="0" lvl="0" indent="0" rtl="0">
              <a:spcBef>
                <a:spcPts val="1600"/>
              </a:spcBef>
              <a:spcAft>
                <a:spcPts val="1600"/>
              </a:spcAft>
              <a:buNone/>
            </a:pPr>
            <a:r>
              <a:rPr lang="fr"/>
              <a:t>Pas de relation entre la proximité à un arrêt de tram et le prix de l’immobilier</a:t>
            </a:r>
            <a:endParaRPr/>
          </a:p>
        </p:txBody>
      </p:sp>
      <p:sp>
        <p:nvSpPr>
          <p:cNvPr id="205" name="Shape 20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16</a:t>
            </a:fld>
            <a:endParaRPr/>
          </a:p>
        </p:txBody>
      </p:sp>
      <p:pic>
        <p:nvPicPr>
          <p:cNvPr id="206" name="Shape 20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514725" y="1836025"/>
            <a:ext cx="5010150" cy="2743200"/>
          </a:xfrm>
          <a:prstGeom prst="rect">
            <a:avLst/>
          </a:prstGeom>
          <a:noFill/>
          <a:ln>
            <a:noFill/>
          </a:ln>
        </p:spPr>
      </p:pic>
      <p:sp>
        <p:nvSpPr>
          <p:cNvPr id="207" name="Shape 207"/>
          <p:cNvSpPr txBox="1">
            <a:spLocks noGrp="1"/>
          </p:cNvSpPr>
          <p:nvPr>
            <p:ph type="title"/>
          </p:nvPr>
        </p:nvSpPr>
        <p:spPr>
          <a:xfrm>
            <a:off x="311700" y="468325"/>
            <a:ext cx="8520600" cy="831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Le risque inondation a-t-il un impact sur le prix de l’immobilier à Tours ?</a:t>
            </a:r>
            <a:r>
              <a:rPr lang="fr" sz="3600"/>
              <a:t> </a:t>
            </a:r>
            <a:r>
              <a:rPr lang="fr" sz="3000"/>
              <a:t>Le prix et le tram</a:t>
            </a:r>
            <a:endParaRPr sz="3000"/>
          </a:p>
        </p:txBody>
      </p:sp>
      <p:sp>
        <p:nvSpPr>
          <p:cNvPr id="208" name="Shape 208"/>
          <p:cNvSpPr txBox="1"/>
          <p:nvPr/>
        </p:nvSpPr>
        <p:spPr>
          <a:xfrm>
            <a:off x="5419875" y="4523350"/>
            <a:ext cx="3177000" cy="25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000" i="1">
                <a:latin typeface="Open Sans"/>
                <a:ea typeface="Open Sans"/>
                <a:cs typeface="Open Sans"/>
                <a:sym typeface="Open Sans"/>
              </a:rPr>
              <a:t>Données du PPRI 2016 Val de Tours-Val de Luynes, meilleursagents.com, réalisation personnelle, 2018 </a:t>
            </a:r>
            <a:endParaRPr sz="1000" i="1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09" name="Shape 209"/>
          <p:cNvSpPr txBox="1"/>
          <p:nvPr/>
        </p:nvSpPr>
        <p:spPr>
          <a:xfrm>
            <a:off x="3433750" y="1309325"/>
            <a:ext cx="5146500" cy="25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>
                <a:latin typeface="Open Sans"/>
                <a:ea typeface="Open Sans"/>
                <a:cs typeface="Open Sans"/>
                <a:sym typeface="Open Sans"/>
              </a:rPr>
              <a:t>Influence de la distance d’un arrêt de tram sur le prix de l’immobilier à Tours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10" name="Shape 210"/>
          <p:cNvSpPr txBox="1"/>
          <p:nvPr/>
        </p:nvSpPr>
        <p:spPr>
          <a:xfrm>
            <a:off x="-32925" y="4919100"/>
            <a:ext cx="8775900" cy="22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900">
                <a:latin typeface="Economica"/>
                <a:ea typeface="Economica"/>
                <a:cs typeface="Economica"/>
                <a:sym typeface="Economica"/>
              </a:rPr>
              <a:t>PFE SEGUIN Pauline et SIMON Raphaëlle - Directrice de recherche : Madame GRALEPOIS</a:t>
            </a:r>
            <a:endParaRPr sz="900">
              <a:latin typeface="Economica"/>
              <a:ea typeface="Economica"/>
              <a:cs typeface="Economica"/>
              <a:sym typeface="Economica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Shape 21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17</a:t>
            </a:fld>
            <a:endParaRPr/>
          </a:p>
        </p:txBody>
      </p:sp>
      <p:sp>
        <p:nvSpPr>
          <p:cNvPr id="216" name="Shape 216"/>
          <p:cNvSpPr txBox="1">
            <a:spLocks noGrp="1"/>
          </p:cNvSpPr>
          <p:nvPr>
            <p:ph type="title"/>
          </p:nvPr>
        </p:nvSpPr>
        <p:spPr>
          <a:xfrm>
            <a:off x="311700" y="468325"/>
            <a:ext cx="8520600" cy="831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Le risque inondation a-t-il un impact sur le prix de l’immobilier à Tours ?</a:t>
            </a:r>
            <a:r>
              <a:rPr lang="fr" sz="3000"/>
              <a:t> Avec toaster</a:t>
            </a:r>
            <a:endParaRPr sz="3000"/>
          </a:p>
        </p:txBody>
      </p:sp>
      <p:pic>
        <p:nvPicPr>
          <p:cNvPr id="217" name="Shape 2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90700" y="1884275"/>
            <a:ext cx="5667375" cy="2800350"/>
          </a:xfrm>
          <a:prstGeom prst="rect">
            <a:avLst/>
          </a:prstGeom>
          <a:noFill/>
          <a:ln>
            <a:noFill/>
          </a:ln>
        </p:spPr>
      </p:pic>
      <p:sp>
        <p:nvSpPr>
          <p:cNvPr id="218" name="Shape 218"/>
          <p:cNvSpPr txBox="1"/>
          <p:nvPr/>
        </p:nvSpPr>
        <p:spPr>
          <a:xfrm>
            <a:off x="1911725" y="1451650"/>
            <a:ext cx="5570100" cy="48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>
                <a:latin typeface="Open Sans"/>
                <a:ea typeface="Open Sans"/>
                <a:cs typeface="Open Sans"/>
                <a:sym typeface="Open Sans"/>
              </a:rPr>
              <a:t>Modélisation de l'impact du risque et des aménités sur le prix des appartements à Tours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19" name="Shape 219"/>
          <p:cNvSpPr txBox="1"/>
          <p:nvPr/>
        </p:nvSpPr>
        <p:spPr>
          <a:xfrm>
            <a:off x="4487950" y="4714800"/>
            <a:ext cx="2803800" cy="25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fr" sz="1000" i="1">
                <a:latin typeface="Open Sans"/>
                <a:ea typeface="Open Sans"/>
                <a:cs typeface="Open Sans"/>
                <a:sym typeface="Open Sans"/>
              </a:rPr>
              <a:t>logiciel Toaster, réalisation personnelle, 2018 </a:t>
            </a:r>
            <a:endParaRPr sz="1000" i="1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20" name="Shape 220"/>
          <p:cNvSpPr txBox="1"/>
          <p:nvPr/>
        </p:nvSpPr>
        <p:spPr>
          <a:xfrm>
            <a:off x="-32925" y="4919100"/>
            <a:ext cx="8775900" cy="22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900">
                <a:latin typeface="Economica"/>
                <a:ea typeface="Economica"/>
                <a:cs typeface="Economica"/>
                <a:sym typeface="Economica"/>
              </a:rPr>
              <a:t>PFE SEGUIN Pauline et SIMON Raphaëlle - Directrice de recherche : Madame GRALEPOIS</a:t>
            </a:r>
            <a:endParaRPr sz="900">
              <a:latin typeface="Economica"/>
              <a:ea typeface="Economica"/>
              <a:cs typeface="Economica"/>
              <a:sym typeface="Economica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Shape 225"/>
          <p:cNvSpPr txBox="1">
            <a:spLocks noGrp="1"/>
          </p:cNvSpPr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Conclusion</a:t>
            </a:r>
            <a:endParaRPr/>
          </a:p>
        </p:txBody>
      </p:sp>
      <p:sp>
        <p:nvSpPr>
          <p:cNvPr id="226" name="Shape 226"/>
          <p:cNvSpPr txBox="1">
            <a:spLocks noGrp="1"/>
          </p:cNvSpPr>
          <p:nvPr>
            <p:ph type="body" idx="1"/>
          </p:nvPr>
        </p:nvSpPr>
        <p:spPr>
          <a:xfrm>
            <a:off x="311700" y="1225225"/>
            <a:ext cx="8520600" cy="3354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81000" rtl="0">
              <a:spcBef>
                <a:spcPts val="0"/>
              </a:spcBef>
              <a:spcAft>
                <a:spcPts val="0"/>
              </a:spcAft>
              <a:buSzPts val="2400"/>
              <a:buChar char="❖"/>
            </a:pPr>
            <a:r>
              <a:rPr lang="fr" sz="2400"/>
              <a:t>Pour notre étude : </a:t>
            </a:r>
            <a:r>
              <a:rPr lang="fr" sz="2400" b="1"/>
              <a:t>aucun lien</a:t>
            </a:r>
            <a:r>
              <a:rPr lang="fr" sz="2400"/>
              <a:t> entre </a:t>
            </a:r>
            <a:r>
              <a:rPr lang="fr" sz="2400" b="1"/>
              <a:t>aléa </a:t>
            </a:r>
            <a:r>
              <a:rPr lang="fr" sz="2400"/>
              <a:t>et </a:t>
            </a:r>
            <a:r>
              <a:rPr lang="fr" sz="2400" b="1"/>
              <a:t>prix </a:t>
            </a:r>
            <a:r>
              <a:rPr lang="fr" sz="2400"/>
              <a:t>de l’immobilier</a:t>
            </a:r>
            <a:endParaRPr sz="2400"/>
          </a:p>
          <a:p>
            <a:pPr marL="457200" lvl="0" indent="-381000" rtl="0">
              <a:spcBef>
                <a:spcPts val="0"/>
              </a:spcBef>
              <a:spcAft>
                <a:spcPts val="0"/>
              </a:spcAft>
              <a:buSzPts val="2400"/>
              <a:buChar char="❖"/>
            </a:pPr>
            <a:r>
              <a:rPr lang="fr" sz="2400" b="1"/>
              <a:t>Aucune influence</a:t>
            </a:r>
            <a:r>
              <a:rPr lang="fr" sz="2400"/>
              <a:t> de la proximité avec un </a:t>
            </a:r>
            <a:r>
              <a:rPr lang="fr" sz="2400" b="1"/>
              <a:t>commerce </a:t>
            </a:r>
            <a:r>
              <a:rPr lang="fr" sz="2400"/>
              <a:t>ou un </a:t>
            </a:r>
            <a:r>
              <a:rPr lang="fr" sz="2400" b="1"/>
              <a:t>arrêt de tram</a:t>
            </a:r>
            <a:endParaRPr sz="2400" b="1"/>
          </a:p>
          <a:p>
            <a:pPr marL="457200" lvl="0" indent="-381000" rtl="0">
              <a:spcBef>
                <a:spcPts val="0"/>
              </a:spcBef>
              <a:spcAft>
                <a:spcPts val="0"/>
              </a:spcAft>
              <a:buSzPts val="2400"/>
              <a:buChar char="❖"/>
            </a:pPr>
            <a:r>
              <a:rPr lang="fr" sz="2400" b="1"/>
              <a:t>Cohérent </a:t>
            </a:r>
            <a:r>
              <a:rPr lang="fr" sz="2400"/>
              <a:t>avec les avis des professionnels de l’immobilier</a:t>
            </a:r>
            <a:endParaRPr sz="2400"/>
          </a:p>
          <a:p>
            <a:pPr marL="457200" lvl="0" indent="-381000" rtl="0">
              <a:spcBef>
                <a:spcPts val="0"/>
              </a:spcBef>
              <a:spcAft>
                <a:spcPts val="0"/>
              </a:spcAft>
              <a:buSzPts val="2400"/>
              <a:buChar char="❖"/>
            </a:pPr>
            <a:r>
              <a:rPr lang="fr" sz="2400" b="1"/>
              <a:t>Limites </a:t>
            </a:r>
            <a:r>
              <a:rPr lang="fr" sz="2400"/>
              <a:t>: temps court donc peu de données</a:t>
            </a:r>
            <a:endParaRPr sz="2400"/>
          </a:p>
          <a:p>
            <a:pPr marL="0" lvl="0" indent="0">
              <a:spcBef>
                <a:spcPts val="1600"/>
              </a:spcBef>
              <a:spcAft>
                <a:spcPts val="1600"/>
              </a:spcAft>
              <a:buNone/>
            </a:pPr>
            <a:endParaRPr/>
          </a:p>
        </p:txBody>
      </p:sp>
      <p:sp>
        <p:nvSpPr>
          <p:cNvPr id="227" name="Shape 22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18</a:t>
            </a:fld>
            <a:endParaRPr/>
          </a:p>
        </p:txBody>
      </p:sp>
      <p:sp>
        <p:nvSpPr>
          <p:cNvPr id="228" name="Shape 228"/>
          <p:cNvSpPr txBox="1"/>
          <p:nvPr/>
        </p:nvSpPr>
        <p:spPr>
          <a:xfrm>
            <a:off x="-32925" y="4919100"/>
            <a:ext cx="8775900" cy="22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900">
                <a:latin typeface="Economica"/>
                <a:ea typeface="Economica"/>
                <a:cs typeface="Economica"/>
                <a:sym typeface="Economica"/>
              </a:rPr>
              <a:t>PFE SEGUIN Pauline et SIMON Raphaëlle - Directrice de recherche : Madame GRALEPOIS</a:t>
            </a:r>
            <a:endParaRPr sz="900">
              <a:latin typeface="Economica"/>
              <a:ea typeface="Economica"/>
              <a:cs typeface="Economica"/>
              <a:sym typeface="Economica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 txBox="1">
            <a:spLocks noGrp="1"/>
          </p:cNvSpPr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Plan </a:t>
            </a:r>
            <a:endParaRPr/>
          </a:p>
        </p:txBody>
      </p:sp>
      <p:sp>
        <p:nvSpPr>
          <p:cNvPr id="69" name="Shape 69"/>
          <p:cNvSpPr txBox="1">
            <a:spLocks noGrp="1"/>
          </p:cNvSpPr>
          <p:nvPr>
            <p:ph type="body" idx="1"/>
          </p:nvPr>
        </p:nvSpPr>
        <p:spPr>
          <a:xfrm>
            <a:off x="819150" y="1147225"/>
            <a:ext cx="8076600" cy="3592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81000" rtl="0">
              <a:spcBef>
                <a:spcPts val="0"/>
              </a:spcBef>
              <a:spcAft>
                <a:spcPts val="0"/>
              </a:spcAft>
              <a:buSzPts val="2400"/>
              <a:buChar char="❖"/>
            </a:pPr>
            <a:r>
              <a:rPr lang="fr" sz="2400"/>
              <a:t>Introduction</a:t>
            </a:r>
            <a:br>
              <a:rPr lang="fr" sz="2400"/>
            </a:br>
            <a:endParaRPr sz="2400"/>
          </a:p>
          <a:p>
            <a:pPr marL="457200" lvl="0" indent="-381000" rtl="0">
              <a:spcBef>
                <a:spcPts val="0"/>
              </a:spcBef>
              <a:spcAft>
                <a:spcPts val="0"/>
              </a:spcAft>
              <a:buSzPts val="2400"/>
              <a:buChar char="❖"/>
            </a:pPr>
            <a:r>
              <a:rPr lang="fr" sz="2400"/>
              <a:t>Méthode : des données sensibles et protégées</a:t>
            </a:r>
            <a:br>
              <a:rPr lang="fr" sz="2400"/>
            </a:br>
            <a:endParaRPr sz="2400"/>
          </a:p>
          <a:p>
            <a:pPr marL="457200" lvl="0" indent="-381000" rtl="0">
              <a:spcBef>
                <a:spcPts val="0"/>
              </a:spcBef>
              <a:spcAft>
                <a:spcPts val="0"/>
              </a:spcAft>
              <a:buSzPts val="2400"/>
              <a:buChar char="❖"/>
            </a:pPr>
            <a:r>
              <a:rPr lang="fr" sz="2400"/>
              <a:t>Le risque inondation a-t-il un impact sur le prix de l’immobilier à Tours ? Nos résultats</a:t>
            </a:r>
            <a:br>
              <a:rPr lang="fr" sz="2400"/>
            </a:br>
            <a:endParaRPr sz="2400"/>
          </a:p>
          <a:p>
            <a:pPr marL="457200" lvl="0" indent="-381000" rtl="0">
              <a:spcBef>
                <a:spcPts val="0"/>
              </a:spcBef>
              <a:spcAft>
                <a:spcPts val="0"/>
              </a:spcAft>
              <a:buSzPts val="2400"/>
              <a:buChar char="❖"/>
            </a:pPr>
            <a:r>
              <a:rPr lang="fr" sz="2400"/>
              <a:t>Conclusion</a:t>
            </a:r>
            <a:endParaRPr sz="2400"/>
          </a:p>
        </p:txBody>
      </p:sp>
      <p:sp>
        <p:nvSpPr>
          <p:cNvPr id="70" name="Shape 7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rPr>
              <a:t>2</a:t>
            </a:fld>
            <a:endParaRPr>
              <a:solidFill>
                <a:schemeClr val="dk1"/>
              </a:solidFill>
              <a:latin typeface="Economica"/>
              <a:ea typeface="Economica"/>
              <a:cs typeface="Economica"/>
              <a:sym typeface="Economica"/>
            </a:endParaRPr>
          </a:p>
        </p:txBody>
      </p:sp>
      <p:sp>
        <p:nvSpPr>
          <p:cNvPr id="71" name="Shape 71"/>
          <p:cNvSpPr txBox="1"/>
          <p:nvPr/>
        </p:nvSpPr>
        <p:spPr>
          <a:xfrm>
            <a:off x="-116575" y="4919100"/>
            <a:ext cx="8859600" cy="22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900">
                <a:latin typeface="Economica"/>
                <a:ea typeface="Economica"/>
                <a:cs typeface="Economica"/>
                <a:sym typeface="Economica"/>
              </a:rPr>
              <a:t>PFE SEGUIN Pauline et SIMON Raphaëlle - Directrice de recherche : Madame GRALEPOIS</a:t>
            </a:r>
            <a:endParaRPr sz="900">
              <a:latin typeface="Economica"/>
              <a:ea typeface="Economica"/>
              <a:cs typeface="Economica"/>
              <a:sym typeface="Economic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Shape 7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3</a:t>
            </a:fld>
            <a:endParaRPr/>
          </a:p>
        </p:txBody>
      </p:sp>
      <p:sp>
        <p:nvSpPr>
          <p:cNvPr id="77" name="Shape 77"/>
          <p:cNvSpPr txBox="1">
            <a:spLocks noGrp="1"/>
          </p:cNvSpPr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Introduction</a:t>
            </a:r>
            <a:endParaRPr/>
          </a:p>
        </p:txBody>
      </p:sp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311700" y="1530025"/>
            <a:ext cx="3999900" cy="2186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600" b="1">
                <a:solidFill>
                  <a:schemeClr val="lt2"/>
                </a:solidFill>
              </a:rPr>
              <a:t>Contexte :</a:t>
            </a:r>
            <a:r>
              <a:rPr lang="fr" sz="1600"/>
              <a:t> </a:t>
            </a:r>
            <a:endParaRPr sz="1600"/>
          </a:p>
          <a:p>
            <a:pPr marL="457200" lvl="0" indent="-330200" rtl="0">
              <a:spcBef>
                <a:spcPts val="1600"/>
              </a:spcBef>
              <a:spcAft>
                <a:spcPts val="0"/>
              </a:spcAft>
              <a:buSzPts val="1600"/>
              <a:buChar char="❖"/>
            </a:pPr>
            <a:r>
              <a:rPr lang="fr" sz="1600"/>
              <a:t>Majorité des grandes villes </a:t>
            </a:r>
            <a:r>
              <a:rPr lang="fr" sz="1600" b="1"/>
              <a:t>construites en zone inondable</a:t>
            </a:r>
            <a:r>
              <a:rPr lang="fr" sz="1600"/>
              <a:t>,</a:t>
            </a:r>
            <a:endParaRPr sz="1600"/>
          </a:p>
          <a:p>
            <a:pPr marL="457200" lvl="0" indent="-330200" rtl="0">
              <a:spcBef>
                <a:spcPts val="0"/>
              </a:spcBef>
              <a:spcAft>
                <a:spcPts val="0"/>
              </a:spcAft>
              <a:buSzPts val="1600"/>
              <a:buChar char="❖"/>
            </a:pPr>
            <a:r>
              <a:rPr lang="fr" sz="1600"/>
              <a:t>Evolution des </a:t>
            </a:r>
            <a:r>
              <a:rPr lang="fr" sz="1600" b="1"/>
              <a:t>réglementations</a:t>
            </a:r>
            <a:r>
              <a:rPr lang="fr" sz="1600"/>
              <a:t> dans ces zones,</a:t>
            </a:r>
            <a:endParaRPr sz="1600"/>
          </a:p>
          <a:p>
            <a:pPr marL="457200" lvl="0" indent="-330200" rtl="0">
              <a:spcBef>
                <a:spcPts val="0"/>
              </a:spcBef>
              <a:spcAft>
                <a:spcPts val="0"/>
              </a:spcAft>
              <a:buSzPts val="1600"/>
              <a:buChar char="❖"/>
            </a:pPr>
            <a:r>
              <a:rPr lang="fr" sz="1600"/>
              <a:t>Implique des </a:t>
            </a:r>
            <a:r>
              <a:rPr lang="fr" sz="1600" b="1"/>
              <a:t>modifications</a:t>
            </a:r>
            <a:r>
              <a:rPr lang="fr" sz="1600"/>
              <a:t> sur le développement urbain.</a:t>
            </a:r>
            <a:endParaRPr sz="1600"/>
          </a:p>
          <a:p>
            <a:pPr marL="0" lvl="0" indent="0" rtl="0">
              <a:spcBef>
                <a:spcPts val="1600"/>
              </a:spcBef>
              <a:spcAft>
                <a:spcPts val="0"/>
              </a:spcAft>
              <a:buNone/>
            </a:pPr>
            <a:endParaRPr/>
          </a:p>
          <a:p>
            <a:pPr marL="0" lvl="0" indent="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</a:pPr>
            <a:endParaRPr sz="900">
              <a:solidFill>
                <a:srgbClr val="000000"/>
              </a:solidFill>
              <a:latin typeface="Economica"/>
              <a:ea typeface="Economica"/>
              <a:cs typeface="Economica"/>
              <a:sym typeface="Economica"/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rtl="0">
              <a:spcBef>
                <a:spcPts val="1600"/>
              </a:spcBef>
              <a:spcAft>
                <a:spcPts val="0"/>
              </a:spcAft>
              <a:buNone/>
            </a:pPr>
            <a:endParaRPr/>
          </a:p>
          <a:p>
            <a:pPr marL="0" lvl="0" indent="0" rtl="0">
              <a:spcBef>
                <a:spcPts val="1600"/>
              </a:spcBef>
              <a:spcAft>
                <a:spcPts val="1600"/>
              </a:spcAft>
              <a:buNone/>
            </a:pPr>
            <a:endParaRPr/>
          </a:p>
        </p:txBody>
      </p:sp>
      <p:sp>
        <p:nvSpPr>
          <p:cNvPr id="79" name="Shape 79"/>
          <p:cNvSpPr txBox="1">
            <a:spLocks noGrp="1"/>
          </p:cNvSpPr>
          <p:nvPr>
            <p:ph type="body" idx="4294967295"/>
          </p:nvPr>
        </p:nvSpPr>
        <p:spPr>
          <a:xfrm>
            <a:off x="4832550" y="1521450"/>
            <a:ext cx="4188600" cy="2186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" sz="1600" b="1">
                <a:solidFill>
                  <a:schemeClr val="lt2"/>
                </a:solidFill>
              </a:rPr>
              <a:t>Enjeux :</a:t>
            </a:r>
            <a:r>
              <a:rPr lang="fr" sz="1600">
                <a:solidFill>
                  <a:schemeClr val="lt2"/>
                </a:solidFill>
              </a:rPr>
              <a:t> </a:t>
            </a:r>
            <a:endParaRPr sz="1600">
              <a:solidFill>
                <a:schemeClr val="lt2"/>
              </a:solidFill>
            </a:endParaRPr>
          </a:p>
          <a:p>
            <a:pPr marL="457200" lvl="0" indent="-330200" rtl="0">
              <a:spcBef>
                <a:spcPts val="1600"/>
              </a:spcBef>
              <a:spcAft>
                <a:spcPts val="0"/>
              </a:spcAft>
              <a:buSzPts val="1600"/>
              <a:buChar char="❖"/>
            </a:pPr>
            <a:r>
              <a:rPr lang="fr" sz="1600" b="1"/>
              <a:t>Protection</a:t>
            </a:r>
            <a:r>
              <a:rPr lang="fr" sz="1600"/>
              <a:t> de la population, </a:t>
            </a:r>
            <a:endParaRPr sz="1600"/>
          </a:p>
          <a:p>
            <a:pPr marL="457200" lvl="0" indent="-330200" rtl="0">
              <a:spcBef>
                <a:spcPts val="0"/>
              </a:spcBef>
              <a:spcAft>
                <a:spcPts val="0"/>
              </a:spcAft>
              <a:buSzPts val="1600"/>
              <a:buChar char="❖"/>
            </a:pPr>
            <a:r>
              <a:rPr lang="fr" sz="1600" b="1"/>
              <a:t>Vivre</a:t>
            </a:r>
            <a:r>
              <a:rPr lang="fr" sz="1600"/>
              <a:t> en zone inondable, </a:t>
            </a:r>
            <a:endParaRPr sz="1600"/>
          </a:p>
          <a:p>
            <a:pPr marL="457200" lvl="0" indent="-330200" rtl="0">
              <a:spcBef>
                <a:spcPts val="0"/>
              </a:spcBef>
              <a:spcAft>
                <a:spcPts val="0"/>
              </a:spcAft>
              <a:buSzPts val="1600"/>
              <a:buChar char="❖"/>
            </a:pPr>
            <a:r>
              <a:rPr lang="fr" sz="1600" b="1"/>
              <a:t>Contraintes</a:t>
            </a:r>
            <a:r>
              <a:rPr lang="fr" sz="1600"/>
              <a:t> réglementaires, </a:t>
            </a:r>
            <a:endParaRPr sz="1600"/>
          </a:p>
          <a:p>
            <a:pPr marL="457200" lvl="0" indent="-330200" rtl="0">
              <a:spcBef>
                <a:spcPts val="0"/>
              </a:spcBef>
              <a:spcAft>
                <a:spcPts val="0"/>
              </a:spcAft>
              <a:buSzPts val="1600"/>
              <a:buChar char="❖"/>
            </a:pPr>
            <a:r>
              <a:rPr lang="fr" sz="1600" b="1"/>
              <a:t>Nécessité</a:t>
            </a:r>
            <a:r>
              <a:rPr lang="fr" sz="1600"/>
              <a:t> de développement urbain.</a:t>
            </a:r>
            <a:endParaRPr sz="1600"/>
          </a:p>
        </p:txBody>
      </p:sp>
      <p:sp>
        <p:nvSpPr>
          <p:cNvPr id="80" name="Shape 80"/>
          <p:cNvSpPr txBox="1">
            <a:spLocks noGrp="1"/>
          </p:cNvSpPr>
          <p:nvPr>
            <p:ph type="body" idx="4294967295"/>
          </p:nvPr>
        </p:nvSpPr>
        <p:spPr>
          <a:xfrm>
            <a:off x="491550" y="4081775"/>
            <a:ext cx="8160900" cy="54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" sz="1800" b="1">
                <a:solidFill>
                  <a:schemeClr val="lt2"/>
                </a:solidFill>
              </a:rPr>
              <a:t>Problématique :</a:t>
            </a:r>
            <a:r>
              <a:rPr lang="fr" sz="1800" b="1"/>
              <a:t> </a:t>
            </a:r>
            <a:r>
              <a:rPr lang="fr" sz="1800"/>
              <a:t>Le risque inondation impact-il le prix de l’immobilier ?</a:t>
            </a:r>
            <a:endParaRPr sz="1800"/>
          </a:p>
        </p:txBody>
      </p:sp>
      <p:sp>
        <p:nvSpPr>
          <p:cNvPr id="81" name="Shape 81"/>
          <p:cNvSpPr txBox="1"/>
          <p:nvPr/>
        </p:nvSpPr>
        <p:spPr>
          <a:xfrm>
            <a:off x="-32925" y="4919100"/>
            <a:ext cx="8775900" cy="22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900">
                <a:latin typeface="Economica"/>
                <a:ea typeface="Economica"/>
                <a:cs typeface="Economica"/>
                <a:sym typeface="Economica"/>
              </a:rPr>
              <a:t>PFE SEGUIN Pauline et SIMON Raphaëlle - Directrice de recherche : Madame GRALEPOIS</a:t>
            </a:r>
            <a:endParaRPr sz="900">
              <a:latin typeface="Economica"/>
              <a:ea typeface="Economica"/>
              <a:cs typeface="Economica"/>
              <a:sym typeface="Economic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 txBox="1">
            <a:spLocks noGrp="1"/>
          </p:cNvSpPr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Méthode : des données sensibles et protégées</a:t>
            </a:r>
            <a:endParaRPr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3000"/>
              <a:t>Une évolution du sujet important </a:t>
            </a:r>
            <a:endParaRPr sz="3000"/>
          </a:p>
        </p:txBody>
      </p:sp>
      <p:sp>
        <p:nvSpPr>
          <p:cNvPr id="87" name="Shape 87"/>
          <p:cNvSpPr txBox="1">
            <a:spLocks noGrp="1"/>
          </p:cNvSpPr>
          <p:nvPr>
            <p:ph type="body" idx="1"/>
          </p:nvPr>
        </p:nvSpPr>
        <p:spPr>
          <a:xfrm>
            <a:off x="311700" y="1225225"/>
            <a:ext cx="8520600" cy="3354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fr" b="1">
                <a:solidFill>
                  <a:schemeClr val="lt2"/>
                </a:solidFill>
              </a:rPr>
              <a:t>Cheminement </a:t>
            </a:r>
            <a:r>
              <a:rPr lang="fr"/>
              <a:t>du sujet très important à cause de plusieurs contraintes :</a:t>
            </a:r>
            <a:endParaRPr/>
          </a:p>
          <a:p>
            <a:pPr marL="457200" lvl="0" indent="-342900" rtl="0">
              <a:spcBef>
                <a:spcPts val="1600"/>
              </a:spcBef>
              <a:spcAft>
                <a:spcPts val="0"/>
              </a:spcAft>
              <a:buSzPts val="1800"/>
              <a:buAutoNum type="arabicPeriod"/>
            </a:pPr>
            <a:r>
              <a:rPr lang="fr"/>
              <a:t>“L’évolution des prix de l’immobilier dans les zones à risque” </a:t>
            </a:r>
            <a:br>
              <a:rPr lang="fr"/>
            </a:br>
            <a:r>
              <a:rPr lang="fr" sz="1400"/>
              <a:t>→ mais pas de </a:t>
            </a:r>
            <a:r>
              <a:rPr lang="fr" sz="1400" b="1"/>
              <a:t>base de données exploitable </a:t>
            </a:r>
            <a:r>
              <a:rPr lang="fr" sz="1400"/>
              <a:t>(base PERVAL, Bien pour IDF, Filocom, DVF, etc).</a:t>
            </a:r>
            <a:br>
              <a:rPr lang="fr" sz="1400"/>
            </a:br>
            <a:endParaRPr sz="1400"/>
          </a:p>
          <a:p>
            <a: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fr" b="1"/>
              <a:t>Recherche</a:t>
            </a:r>
            <a:r>
              <a:rPr lang="fr"/>
              <a:t> d’une ville de Centre Val de Loire ayant un</a:t>
            </a:r>
            <a:r>
              <a:rPr lang="fr" b="1"/>
              <a:t> PPRI approuvé entre 2012 et 2014</a:t>
            </a:r>
            <a:r>
              <a:rPr lang="fr"/>
              <a:t> et un </a:t>
            </a:r>
            <a:r>
              <a:rPr lang="fr" b="1"/>
              <a:t>événement intervenu en 2016</a:t>
            </a:r>
            <a:r>
              <a:rPr lang="fr"/>
              <a:t> pour distinguer les deux hypothèses (CatNat et Gaspar) → pas de communes à proximité.</a:t>
            </a:r>
            <a:br>
              <a:rPr lang="fr"/>
            </a:br>
            <a:endParaRPr/>
          </a:p>
          <a:p>
            <a: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fr" b="1"/>
              <a:t>Etude de cas de Tours, </a:t>
            </a:r>
            <a:r>
              <a:rPr lang="fr"/>
              <a:t>PPRI approuvé en 2016 au moment des crues.</a:t>
            </a:r>
            <a:endParaRPr/>
          </a:p>
          <a:p>
            <a:pPr marL="0" lvl="0" indent="0">
              <a:spcBef>
                <a:spcPts val="1600"/>
              </a:spcBef>
              <a:spcAft>
                <a:spcPts val="0"/>
              </a:spcAft>
              <a:buNone/>
            </a:pPr>
            <a:endParaRPr/>
          </a:p>
          <a:p>
            <a:pPr marL="0" lvl="0" indent="0">
              <a:spcBef>
                <a:spcPts val="1600"/>
              </a:spcBef>
              <a:spcAft>
                <a:spcPts val="0"/>
              </a:spcAft>
              <a:buNone/>
            </a:pPr>
            <a:endParaRPr/>
          </a:p>
          <a:p>
            <a:pPr marL="0" lvl="0" indent="0">
              <a:spcBef>
                <a:spcPts val="1600"/>
              </a:spcBef>
              <a:spcAft>
                <a:spcPts val="1600"/>
              </a:spcAft>
              <a:buNone/>
            </a:pPr>
            <a:endParaRPr/>
          </a:p>
        </p:txBody>
      </p:sp>
      <p:sp>
        <p:nvSpPr>
          <p:cNvPr id="88" name="Shape 8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4</a:t>
            </a:fld>
            <a:endParaRPr/>
          </a:p>
        </p:txBody>
      </p:sp>
      <p:sp>
        <p:nvSpPr>
          <p:cNvPr id="89" name="Shape 89"/>
          <p:cNvSpPr txBox="1"/>
          <p:nvPr/>
        </p:nvSpPr>
        <p:spPr>
          <a:xfrm>
            <a:off x="-32925" y="4919100"/>
            <a:ext cx="8775900" cy="22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900">
                <a:latin typeface="Economica"/>
                <a:ea typeface="Economica"/>
                <a:cs typeface="Economica"/>
                <a:sym typeface="Economica"/>
              </a:rPr>
              <a:t>PFE SEGUIN Pauline et SIMON Raphaëlle - Directrice de recherche : Madame GRALEPOIS</a:t>
            </a:r>
            <a:endParaRPr sz="900">
              <a:latin typeface="Economica"/>
              <a:ea typeface="Economica"/>
              <a:cs typeface="Economica"/>
              <a:sym typeface="Economica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Shape 94"/>
          <p:cNvSpPr txBox="1">
            <a:spLocks noGrp="1"/>
          </p:cNvSpPr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Méthode : des données sensibles et protégées</a:t>
            </a:r>
            <a:endParaRPr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3000"/>
              <a:t>Une évolution du sujet important </a:t>
            </a:r>
            <a:endParaRPr sz="3000"/>
          </a:p>
        </p:txBody>
      </p:sp>
      <p:sp>
        <p:nvSpPr>
          <p:cNvPr id="95" name="Shape 95"/>
          <p:cNvSpPr txBox="1">
            <a:spLocks noGrp="1"/>
          </p:cNvSpPr>
          <p:nvPr>
            <p:ph type="body" idx="1"/>
          </p:nvPr>
        </p:nvSpPr>
        <p:spPr>
          <a:xfrm>
            <a:off x="311700" y="1622875"/>
            <a:ext cx="8520600" cy="2959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b="1">
                <a:solidFill>
                  <a:srgbClr val="000000"/>
                </a:solidFill>
              </a:rPr>
              <a:t>Problématique retenue</a:t>
            </a:r>
            <a:r>
              <a:rPr lang="fr">
                <a:solidFill>
                  <a:srgbClr val="000000"/>
                </a:solidFill>
              </a:rPr>
              <a:t> : l’impact du risque inondation sur le prix de l’immobilier à Tours.</a:t>
            </a:r>
            <a:endParaRPr>
              <a:solidFill>
                <a:srgbClr val="000000"/>
              </a:solidFill>
            </a:endParaRPr>
          </a:p>
          <a:p>
            <a:pPr marL="457200" lvl="0" indent="-3429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800"/>
              <a:buChar char="❖"/>
            </a:pPr>
            <a:r>
              <a:rPr lang="fr">
                <a:solidFill>
                  <a:srgbClr val="000000"/>
                </a:solidFill>
              </a:rPr>
              <a:t>Etat de l’art sur la relation entre le risque et l’immobilier en France.</a:t>
            </a:r>
            <a:br>
              <a:rPr lang="fr">
                <a:solidFill>
                  <a:srgbClr val="000000"/>
                </a:solidFill>
              </a:rPr>
            </a:br>
            <a:endParaRPr>
              <a:solidFill>
                <a:srgbClr val="000000"/>
              </a:solidFill>
            </a:endParaRPr>
          </a:p>
          <a:p>
            <a:pPr marL="457200" lvl="0" indent="-3429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❖"/>
            </a:pPr>
            <a:r>
              <a:rPr lang="fr">
                <a:solidFill>
                  <a:srgbClr val="000000"/>
                </a:solidFill>
              </a:rPr>
              <a:t>Le cas de Tours : portrait de la ville, mise en contexte (réglementations, crues, marché de l’immobilier).</a:t>
            </a:r>
            <a:endParaRPr>
              <a:solidFill>
                <a:srgbClr val="000000"/>
              </a:solidFill>
            </a:endParaRPr>
          </a:p>
          <a:p>
            <a:pPr marL="0" lvl="0" indent="0" rtl="0">
              <a:spcBef>
                <a:spcPts val="1600"/>
              </a:spcBef>
              <a:spcAft>
                <a:spcPts val="0"/>
              </a:spcAft>
              <a:buNone/>
            </a:pPr>
            <a:endParaRPr/>
          </a:p>
          <a:p>
            <a:pPr marL="0" lvl="0" indent="0" rtl="0">
              <a:spcBef>
                <a:spcPts val="1600"/>
              </a:spcBef>
              <a:spcAft>
                <a:spcPts val="0"/>
              </a:spcAft>
              <a:buNone/>
            </a:pPr>
            <a:endParaRPr/>
          </a:p>
          <a:p>
            <a:pPr marL="0" lvl="0" indent="0" rtl="0">
              <a:spcBef>
                <a:spcPts val="1600"/>
              </a:spcBef>
              <a:spcAft>
                <a:spcPts val="1600"/>
              </a:spcAft>
              <a:buNone/>
            </a:pPr>
            <a:endParaRPr/>
          </a:p>
        </p:txBody>
      </p:sp>
      <p:sp>
        <p:nvSpPr>
          <p:cNvPr id="96" name="Shape 9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5</a:t>
            </a:fld>
            <a:endParaRPr/>
          </a:p>
        </p:txBody>
      </p:sp>
      <p:sp>
        <p:nvSpPr>
          <p:cNvPr id="97" name="Shape 97"/>
          <p:cNvSpPr txBox="1"/>
          <p:nvPr/>
        </p:nvSpPr>
        <p:spPr>
          <a:xfrm>
            <a:off x="-32925" y="4919100"/>
            <a:ext cx="8775900" cy="22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900">
                <a:latin typeface="Economica"/>
                <a:ea typeface="Economica"/>
                <a:cs typeface="Economica"/>
                <a:sym typeface="Economica"/>
              </a:rPr>
              <a:t>PFE SEGUIN Pauline et SIMON Raphaëlle - Directrice de recherche : Madame GRALEPOIS</a:t>
            </a:r>
            <a:endParaRPr sz="900">
              <a:latin typeface="Economica"/>
              <a:ea typeface="Economica"/>
              <a:cs typeface="Economica"/>
              <a:sym typeface="Economica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 txBox="1">
            <a:spLocks noGrp="1"/>
          </p:cNvSpPr>
          <p:nvPr>
            <p:ph type="body" idx="1"/>
          </p:nvPr>
        </p:nvSpPr>
        <p:spPr>
          <a:xfrm>
            <a:off x="311700" y="1384800"/>
            <a:ext cx="8520600" cy="3460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❖"/>
            </a:pPr>
            <a:r>
              <a:rPr lang="fr" b="1"/>
              <a:t>Prises de contacts </a:t>
            </a:r>
            <a:r>
              <a:rPr lang="fr"/>
              <a:t>avec plusieurs professionnels : agents immobiliers, promoteurs immobiliers et la SET.</a:t>
            </a:r>
            <a:br>
              <a:rPr lang="fr"/>
            </a:br>
            <a:endParaRPr/>
          </a:p>
          <a:p>
            <a: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❖"/>
            </a:pPr>
            <a:r>
              <a:rPr lang="fr" b="1"/>
              <a:t>Grille de questions </a:t>
            </a:r>
            <a:r>
              <a:rPr lang="fr"/>
              <a:t>: connaître leurs points de vue, ressentis, la réalité du marché, etc.</a:t>
            </a:r>
            <a:br>
              <a:rPr lang="fr"/>
            </a:br>
            <a:endParaRPr/>
          </a:p>
          <a:p>
            <a: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❖"/>
            </a:pPr>
            <a:r>
              <a:rPr lang="fr" b="1"/>
              <a:t>Exploitation des entretiens</a:t>
            </a:r>
            <a:r>
              <a:rPr lang="fr"/>
              <a:t> : </a:t>
            </a:r>
            <a:endParaRPr/>
          </a:p>
          <a:p>
            <a:pPr marL="914400" lvl="1" indent="-317500" rtl="0">
              <a:spcBef>
                <a:spcPts val="0"/>
              </a:spcBef>
              <a:spcAft>
                <a:spcPts val="0"/>
              </a:spcAft>
              <a:buSzPts val="1400"/>
              <a:buChar char="➢"/>
            </a:pPr>
            <a:r>
              <a:rPr lang="fr" b="1"/>
              <a:t>Parallèle</a:t>
            </a:r>
            <a:r>
              <a:rPr lang="fr"/>
              <a:t> entre la documentation sur l’impact du risque sur le prix de l’immobilier et leurs connaissances sur le terrain,</a:t>
            </a:r>
            <a:endParaRPr/>
          </a:p>
          <a:p>
            <a:pPr marL="914400" lvl="1" indent="-317500" rtl="0">
              <a:spcBef>
                <a:spcPts val="0"/>
              </a:spcBef>
              <a:spcAft>
                <a:spcPts val="0"/>
              </a:spcAft>
              <a:buSzPts val="1400"/>
              <a:buChar char="➢"/>
            </a:pPr>
            <a:r>
              <a:rPr lang="fr" b="1"/>
              <a:t>Confrontation </a:t>
            </a:r>
            <a:r>
              <a:rPr lang="fr"/>
              <a:t>des résultats avec les avis des professionnels du secteur.</a:t>
            </a:r>
            <a:endParaRPr/>
          </a:p>
          <a:p>
            <a:pPr marL="0" lvl="0" indent="0">
              <a:spcBef>
                <a:spcPts val="1600"/>
              </a:spcBef>
              <a:spcAft>
                <a:spcPts val="1600"/>
              </a:spcAft>
              <a:buNone/>
            </a:pPr>
            <a:endParaRPr/>
          </a:p>
        </p:txBody>
      </p:sp>
      <p:sp>
        <p:nvSpPr>
          <p:cNvPr id="103" name="Shape 10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6</a:t>
            </a:fld>
            <a:endParaRPr/>
          </a:p>
        </p:txBody>
      </p:sp>
      <p:sp>
        <p:nvSpPr>
          <p:cNvPr id="104" name="Shape 104"/>
          <p:cNvSpPr txBox="1">
            <a:spLocks noGrp="1"/>
          </p:cNvSpPr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Méthode : des données sensibles et protégées</a:t>
            </a:r>
            <a:endParaRPr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3000"/>
              <a:t>Des entretiens qui confortent les résultats trouvés</a:t>
            </a:r>
            <a:endParaRPr sz="3000"/>
          </a:p>
        </p:txBody>
      </p:sp>
      <p:sp>
        <p:nvSpPr>
          <p:cNvPr id="105" name="Shape 105"/>
          <p:cNvSpPr txBox="1"/>
          <p:nvPr/>
        </p:nvSpPr>
        <p:spPr>
          <a:xfrm>
            <a:off x="-32925" y="4919100"/>
            <a:ext cx="8775900" cy="22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900">
                <a:latin typeface="Economica"/>
                <a:ea typeface="Economica"/>
                <a:cs typeface="Economica"/>
                <a:sym typeface="Economica"/>
              </a:rPr>
              <a:t>PFE SEGUIN Pauline et SIMON Raphaëlle - Directrice de recherche : Madame GRALEPOIS</a:t>
            </a:r>
            <a:endParaRPr sz="900">
              <a:latin typeface="Economica"/>
              <a:ea typeface="Economica"/>
              <a:cs typeface="Economica"/>
              <a:sym typeface="Economica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 txBox="1">
            <a:spLocks noGrp="1"/>
          </p:cNvSpPr>
          <p:nvPr>
            <p:ph type="body" idx="1"/>
          </p:nvPr>
        </p:nvSpPr>
        <p:spPr>
          <a:xfrm>
            <a:off x="311700" y="1928075"/>
            <a:ext cx="8520600" cy="2687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❖"/>
            </a:pPr>
            <a:r>
              <a:rPr lang="fr"/>
              <a:t>Plusieurs documents fournis par différents acteurs : Madame GRALEPOIS, Madame CAZAUX,  la Métropole de Tours, etc.</a:t>
            </a:r>
            <a:br>
              <a:rPr lang="fr"/>
            </a:br>
            <a:endParaRPr/>
          </a:p>
          <a:p>
            <a: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❖"/>
            </a:pPr>
            <a:r>
              <a:rPr lang="fr"/>
              <a:t>Lecture d’articles et documents électroniques sur internet (thèses, rapports d’expertises, articles, extraits de publication, etc).</a:t>
            </a:r>
            <a:endParaRPr/>
          </a:p>
          <a:p>
            <a:pPr marL="0" lvl="0" indent="0">
              <a:spcBef>
                <a:spcPts val="1600"/>
              </a:spcBef>
              <a:spcAft>
                <a:spcPts val="1600"/>
              </a:spcAft>
              <a:buNone/>
            </a:pPr>
            <a:endParaRPr/>
          </a:p>
        </p:txBody>
      </p:sp>
      <p:sp>
        <p:nvSpPr>
          <p:cNvPr id="111" name="Shape 1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7</a:t>
            </a:fld>
            <a:endParaRPr/>
          </a:p>
        </p:txBody>
      </p:sp>
      <p:sp>
        <p:nvSpPr>
          <p:cNvPr id="112" name="Shape 112"/>
          <p:cNvSpPr txBox="1">
            <a:spLocks noGrp="1"/>
          </p:cNvSpPr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Méthode : des données sensibles et protégées</a:t>
            </a:r>
            <a:endParaRPr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3000"/>
              <a:t>Un travail de documentation important</a:t>
            </a:r>
            <a:endParaRPr sz="3000"/>
          </a:p>
        </p:txBody>
      </p:sp>
      <p:sp>
        <p:nvSpPr>
          <p:cNvPr id="113" name="Shape 113"/>
          <p:cNvSpPr txBox="1"/>
          <p:nvPr/>
        </p:nvSpPr>
        <p:spPr>
          <a:xfrm>
            <a:off x="-32925" y="4919100"/>
            <a:ext cx="8775900" cy="22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900">
                <a:latin typeface="Economica"/>
                <a:ea typeface="Economica"/>
                <a:cs typeface="Economica"/>
                <a:sym typeface="Economica"/>
              </a:rPr>
              <a:t>PFE SEGUIN Pauline et SIMON Raphaëlle - Directrice de recherche : Madame GRALEPOIS</a:t>
            </a:r>
            <a:endParaRPr sz="900">
              <a:latin typeface="Economica"/>
              <a:ea typeface="Economica"/>
              <a:cs typeface="Economica"/>
              <a:sym typeface="Economica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Shape 118"/>
          <p:cNvSpPr txBox="1">
            <a:spLocks noGrp="1"/>
          </p:cNvSpPr>
          <p:nvPr>
            <p:ph type="body" idx="1"/>
          </p:nvPr>
        </p:nvSpPr>
        <p:spPr>
          <a:xfrm>
            <a:off x="31450" y="3681125"/>
            <a:ext cx="6366900" cy="28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PPRI Val de Tours-Val de Luynes approuvé en 2016</a:t>
            </a:r>
            <a:endParaRPr/>
          </a:p>
          <a:p>
            <a:pPr marL="0" lvl="0" indent="0" rtl="0">
              <a:spcBef>
                <a:spcPts val="1600"/>
              </a:spcBef>
              <a:spcAft>
                <a:spcPts val="1600"/>
              </a:spcAft>
              <a:buNone/>
            </a:pPr>
            <a:r>
              <a:rPr lang="fr" sz="1000"/>
              <a:t>Source : </a:t>
            </a:r>
            <a:r>
              <a:rPr lang="fr" sz="1000" i="1"/>
              <a:t>PPRI Val de Tours-Val de Luynes 2016, </a:t>
            </a:r>
            <a:br>
              <a:rPr lang="fr" sz="1000" i="1"/>
            </a:br>
            <a:r>
              <a:rPr lang="fr" sz="1000" i="1"/>
              <a:t>Direction Départementale des Territoires d’Indre-et-Loire</a:t>
            </a:r>
            <a:endParaRPr sz="1000"/>
          </a:p>
        </p:txBody>
      </p:sp>
      <p:sp>
        <p:nvSpPr>
          <p:cNvPr id="119" name="Shape 11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8</a:t>
            </a:fld>
            <a:endParaRPr/>
          </a:p>
        </p:txBody>
      </p:sp>
      <p:sp>
        <p:nvSpPr>
          <p:cNvPr id="120" name="Shape 120"/>
          <p:cNvSpPr txBox="1">
            <a:spLocks noGrp="1"/>
          </p:cNvSpPr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Méthode : des données sensibles et protégées</a:t>
            </a:r>
            <a:endParaRPr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3000"/>
              <a:t>Un travail de documentation important</a:t>
            </a:r>
            <a:endParaRPr sz="3000"/>
          </a:p>
        </p:txBody>
      </p:sp>
      <p:pic>
        <p:nvPicPr>
          <p:cNvPr id="121" name="Shape 1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026025"/>
            <a:ext cx="6429801" cy="2731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2" name="Shape 1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902225" y="4037475"/>
            <a:ext cx="2527575" cy="1019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3" name="Shape 12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429797" y="622332"/>
            <a:ext cx="2665325" cy="213666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4" name="Shape 12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415074" y="2759000"/>
            <a:ext cx="2606075" cy="2053051"/>
          </a:xfrm>
          <a:prstGeom prst="rect">
            <a:avLst/>
          </a:prstGeom>
          <a:noFill/>
          <a:ln>
            <a:noFill/>
          </a:ln>
        </p:spPr>
      </p:pic>
      <p:sp>
        <p:nvSpPr>
          <p:cNvPr id="125" name="Shape 125"/>
          <p:cNvSpPr txBox="1"/>
          <p:nvPr/>
        </p:nvSpPr>
        <p:spPr>
          <a:xfrm>
            <a:off x="-32925" y="4919100"/>
            <a:ext cx="8775900" cy="22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900">
                <a:latin typeface="Economica"/>
                <a:ea typeface="Economica"/>
                <a:cs typeface="Economica"/>
                <a:sym typeface="Economica"/>
              </a:rPr>
              <a:t>PFE SEGUIN Pauline et SIMON Raphaëlle - Directrice de recherche : Madame GRALEPOIS</a:t>
            </a:r>
            <a:endParaRPr sz="900">
              <a:latin typeface="Economica"/>
              <a:ea typeface="Economica"/>
              <a:cs typeface="Economica"/>
              <a:sym typeface="Economica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Shape 130"/>
          <p:cNvSpPr txBox="1">
            <a:spLocks noGrp="1"/>
          </p:cNvSpPr>
          <p:nvPr>
            <p:ph type="body" idx="1"/>
          </p:nvPr>
        </p:nvSpPr>
        <p:spPr>
          <a:xfrm>
            <a:off x="5332150" y="1730425"/>
            <a:ext cx="3689100" cy="2848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600" b="1"/>
              <a:t>Croisement</a:t>
            </a:r>
            <a:r>
              <a:rPr lang="fr" sz="1600"/>
              <a:t> BD Parcellaire</a:t>
            </a:r>
            <a:r>
              <a:rPr lang="fr" sz="1600" b="1"/>
              <a:t> x </a:t>
            </a:r>
            <a:r>
              <a:rPr lang="fr" sz="1600"/>
              <a:t>PPRI 2016 Val de Tours-Val de Luynes</a:t>
            </a:r>
            <a:endParaRPr sz="1600"/>
          </a:p>
          <a:p>
            <a:pPr marL="0" lvl="0" indent="0" rtl="0">
              <a:spcBef>
                <a:spcPts val="1600"/>
              </a:spcBef>
              <a:spcAft>
                <a:spcPts val="1600"/>
              </a:spcAft>
              <a:buNone/>
            </a:pPr>
            <a:r>
              <a:rPr lang="fr" sz="1600"/>
              <a:t>Centre-ville de Tours : </a:t>
            </a:r>
            <a:r>
              <a:rPr lang="fr" sz="1600" b="1"/>
              <a:t>intégralement </a:t>
            </a:r>
            <a:r>
              <a:rPr lang="fr" sz="1600"/>
              <a:t>en zone inondable</a:t>
            </a:r>
            <a:endParaRPr sz="1600"/>
          </a:p>
        </p:txBody>
      </p:sp>
      <p:sp>
        <p:nvSpPr>
          <p:cNvPr id="131" name="Shape 13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9</a:t>
            </a:fld>
            <a:endParaRPr/>
          </a:p>
        </p:txBody>
      </p:sp>
      <p:pic>
        <p:nvPicPr>
          <p:cNvPr id="132" name="Shape 1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65527" y="1082800"/>
            <a:ext cx="2809775" cy="3974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3" name="Shape 13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178838" y="1629138"/>
            <a:ext cx="2047875" cy="3209925"/>
          </a:xfrm>
          <a:prstGeom prst="rect">
            <a:avLst/>
          </a:prstGeom>
          <a:noFill/>
          <a:ln>
            <a:noFill/>
          </a:ln>
        </p:spPr>
      </p:pic>
      <p:sp>
        <p:nvSpPr>
          <p:cNvPr id="134" name="Shape 134"/>
          <p:cNvSpPr txBox="1">
            <a:spLocks noGrp="1"/>
          </p:cNvSpPr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Méthode : des données sensibles et protégées</a:t>
            </a:r>
            <a:endParaRPr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3000"/>
              <a:t>L’exploitation des données : création d’une cartographie</a:t>
            </a:r>
            <a:endParaRPr sz="3000"/>
          </a:p>
        </p:txBody>
      </p:sp>
      <p:sp>
        <p:nvSpPr>
          <p:cNvPr id="135" name="Shape 135"/>
          <p:cNvSpPr txBox="1"/>
          <p:nvPr/>
        </p:nvSpPr>
        <p:spPr>
          <a:xfrm>
            <a:off x="4056675" y="4731625"/>
            <a:ext cx="30000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 sz="900" i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Source : PPRI Val de Tours-Val de Luynes 2016, BD TOPO IGN, réalisation personnelle, 2018</a:t>
            </a:r>
            <a:endParaRPr sz="900" i="1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36" name="Shape 136"/>
          <p:cNvSpPr txBox="1"/>
          <p:nvPr/>
        </p:nvSpPr>
        <p:spPr>
          <a:xfrm>
            <a:off x="-32925" y="4919100"/>
            <a:ext cx="8775900" cy="22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900">
                <a:latin typeface="Economica"/>
                <a:ea typeface="Economica"/>
                <a:cs typeface="Economica"/>
                <a:sym typeface="Economica"/>
              </a:rPr>
              <a:t>PFE SEGUIN Pauline et SIMON Raphaëlle - Directrice de recherche : Madame GRALEPOIS</a:t>
            </a:r>
            <a:endParaRPr sz="900">
              <a:latin typeface="Economica"/>
              <a:ea typeface="Economica"/>
              <a:cs typeface="Economica"/>
              <a:sym typeface="Economica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Luxe">
  <a:themeElements>
    <a:clrScheme name="Luxe">
      <a:dk1>
        <a:srgbClr val="000000"/>
      </a:dk1>
      <a:lt1>
        <a:srgbClr val="FFFFFF"/>
      </a:lt1>
      <a:dk2>
        <a:srgbClr val="B7B7B7"/>
      </a:dk2>
      <a:lt2>
        <a:srgbClr val="CCA677"/>
      </a:lt2>
      <a:accent1>
        <a:srgbClr val="5D4037"/>
      </a:accent1>
      <a:accent2>
        <a:srgbClr val="455A64"/>
      </a:accent2>
      <a:accent3>
        <a:srgbClr val="607D8B"/>
      </a:accent3>
      <a:accent4>
        <a:srgbClr val="78909C"/>
      </a:accent4>
      <a:accent5>
        <a:srgbClr val="57BB8A"/>
      </a:accent5>
      <a:accent6>
        <a:srgbClr val="DCE755"/>
      </a:accent6>
      <a:hlink>
        <a:srgbClr val="57BB8A"/>
      </a:hlink>
      <a:folHlink>
        <a:srgbClr val="57BB8A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1169</Words>
  <Application>Microsoft Office PowerPoint</Application>
  <PresentationFormat>Affichage à l'écran (16:9)</PresentationFormat>
  <Paragraphs>150</Paragraphs>
  <Slides>18</Slides>
  <Notes>18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18</vt:i4>
      </vt:variant>
    </vt:vector>
  </HeadingPairs>
  <TitlesOfParts>
    <vt:vector size="22" baseType="lpstr">
      <vt:lpstr>Arial</vt:lpstr>
      <vt:lpstr>Open Sans</vt:lpstr>
      <vt:lpstr>Economica</vt:lpstr>
      <vt:lpstr>Luxe</vt:lpstr>
      <vt:lpstr>L’impact du risque inondation sur le prix de l’immobilier : le cas de la ville de Tours (37)</vt:lpstr>
      <vt:lpstr>Plan </vt:lpstr>
      <vt:lpstr>Introduction</vt:lpstr>
      <vt:lpstr>Méthode : des données sensibles et protégées Une évolution du sujet important </vt:lpstr>
      <vt:lpstr>Méthode : des données sensibles et protégées Une évolution du sujet important </vt:lpstr>
      <vt:lpstr>Méthode : des données sensibles et protégées Des entretiens qui confortent les résultats trouvés</vt:lpstr>
      <vt:lpstr>Méthode : des données sensibles et protégées Un travail de documentation important</vt:lpstr>
      <vt:lpstr>Méthode : des données sensibles et protégées Un travail de documentation important</vt:lpstr>
      <vt:lpstr>Méthode : des données sensibles et protégées L’exploitation des données : création d’une cartographie</vt:lpstr>
      <vt:lpstr>Méthode : des données sensibles et protégées L’exploitation des données : création d’une cartographie</vt:lpstr>
      <vt:lpstr>Méthode : des données sensibles et protégées L’exploitation des données : les logiciels Toaster et Excel</vt:lpstr>
      <vt:lpstr>Le risque inondation a-t-il un impact sur le prix de l’immobilier à Tours ? Tableau de données</vt:lpstr>
      <vt:lpstr>Le risque inondation a-t-il un impact sur le prix de l’immobilier à Tours ? Tableau de données</vt:lpstr>
      <vt:lpstr>Le risque inondation a-t-il un impact sur le prix de l’immobilier à Tours ? Le prix et l’aléa</vt:lpstr>
      <vt:lpstr>Le risque inondation a-t-il un impact sur le prix de l’immobilier à Tours ? Le prix et les commerces</vt:lpstr>
      <vt:lpstr>Le risque inondation a-t-il un impact sur le prix de l’immobilier à Tours ? Le prix et le tram</vt:lpstr>
      <vt:lpstr>Le risque inondation a-t-il un impact sur le prix de l’immobilier à Tours ? Avec toaster</vt:lpstr>
      <vt:lpstr>Conclusion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L’impact du risque inondation sur le prix de l’immobilier : le cas de la ville de Tours (37)</dc:title>
  <dc:creator>Raphaëlle</dc:creator>
  <cp:lastModifiedBy>Raphaëlle</cp:lastModifiedBy>
  <cp:revision>1</cp:revision>
  <dcterms:modified xsi:type="dcterms:W3CDTF">2018-04-17T19:23:55Z</dcterms:modified>
</cp:coreProperties>
</file>