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1"/>
    <p:sldMasterId id="2147483819" r:id="rId2"/>
  </p:sldMasterIdLst>
  <p:notesMasterIdLst>
    <p:notesMasterId r:id="rId13"/>
  </p:notesMasterIdLst>
  <p:sldIdLst>
    <p:sldId id="256" r:id="rId3"/>
    <p:sldId id="264" r:id="rId4"/>
    <p:sldId id="259" r:id="rId5"/>
    <p:sldId id="263" r:id="rId6"/>
    <p:sldId id="258" r:id="rId7"/>
    <p:sldId id="265" r:id="rId8"/>
    <p:sldId id="260" r:id="rId9"/>
    <p:sldId id="25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3" autoAdjust="0"/>
    <p:restoredTop sz="90138" autoAdjust="0"/>
  </p:normalViewPr>
  <p:slideViewPr>
    <p:cSldViewPr snapToGrid="0">
      <p:cViewPr varScale="1">
        <p:scale>
          <a:sx n="61" d="100"/>
          <a:sy n="61" d="100"/>
        </p:scale>
        <p:origin x="444" y="6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2FFDE0-A30F-46BC-BC0C-C00CA2E71C03}" type="doc">
      <dgm:prSet loTypeId="urn:microsoft.com/office/officeart/2009/3/layout/RandomtoResultProcess" loCatId="process" qsTypeId="urn:microsoft.com/office/officeart/2005/8/quickstyle/simple1" qsCatId="simple" csTypeId="urn:microsoft.com/office/officeart/2005/8/colors/colorful3" csCatId="colorful" phldr="1"/>
      <dgm:spPr/>
      <dgm:t>
        <a:bodyPr/>
        <a:lstStyle/>
        <a:p>
          <a:endParaRPr lang="fr-FR"/>
        </a:p>
      </dgm:t>
    </dgm:pt>
    <dgm:pt modelId="{88342F1B-C3FB-487E-8584-E1C38B3FFEBA}">
      <dgm:prSet phldrT="[Texte]" custT="1"/>
      <dgm:spPr/>
      <dgm:t>
        <a:bodyPr/>
        <a:lstStyle/>
        <a:p>
          <a:r>
            <a:rPr lang="fr-FR" sz="1500" dirty="0"/>
            <a:t>Acteurs du </a:t>
          </a:r>
          <a:br>
            <a:rPr lang="fr-FR" sz="1500" dirty="0"/>
          </a:br>
          <a:r>
            <a:rPr lang="fr-FR" sz="1500" dirty="0"/>
            <a:t>territoire</a:t>
          </a:r>
        </a:p>
        <a:p>
          <a:endParaRPr lang="fr-FR" sz="1500" dirty="0"/>
        </a:p>
      </dgm:t>
    </dgm:pt>
    <dgm:pt modelId="{F71650F3-A8E2-4C17-998B-2420336670E2}" type="parTrans" cxnId="{40755434-3572-40B7-85C2-E8925BF46C11}">
      <dgm:prSet/>
      <dgm:spPr/>
      <dgm:t>
        <a:bodyPr/>
        <a:lstStyle/>
        <a:p>
          <a:endParaRPr lang="fr-FR"/>
        </a:p>
      </dgm:t>
    </dgm:pt>
    <dgm:pt modelId="{A5B536F6-FE33-477A-8ABE-DF6C14B8625C}" type="sibTrans" cxnId="{40755434-3572-40B7-85C2-E8925BF46C11}">
      <dgm:prSet/>
      <dgm:spPr/>
      <dgm:t>
        <a:bodyPr/>
        <a:lstStyle/>
        <a:p>
          <a:endParaRPr lang="fr-FR"/>
        </a:p>
      </dgm:t>
    </dgm:pt>
    <dgm:pt modelId="{45E48BCC-0F2E-48B8-8242-074906946FBE}" type="pres">
      <dgm:prSet presAssocID="{992FFDE0-A30F-46BC-BC0C-C00CA2E71C03}" presName="Name0" presStyleCnt="0">
        <dgm:presLayoutVars>
          <dgm:dir/>
          <dgm:animOne val="branch"/>
          <dgm:animLvl val="lvl"/>
        </dgm:presLayoutVars>
      </dgm:prSet>
      <dgm:spPr/>
    </dgm:pt>
    <dgm:pt modelId="{D285B2A4-C053-4D8F-9E4E-D62BD48B8D88}" type="pres">
      <dgm:prSet presAssocID="{88342F1B-C3FB-487E-8584-E1C38B3FFEBA}" presName="chaos" presStyleCnt="0"/>
      <dgm:spPr/>
    </dgm:pt>
    <dgm:pt modelId="{D10DED4F-4D5D-4726-A0EF-DF122ACA90EC}" type="pres">
      <dgm:prSet presAssocID="{88342F1B-C3FB-487E-8584-E1C38B3FFEBA}" presName="parTx1" presStyleLbl="revTx" presStyleIdx="0" presStyleCnt="1" custLinFactNeighborX="377" custLinFactNeighborY="31374"/>
      <dgm:spPr/>
    </dgm:pt>
    <dgm:pt modelId="{5D620644-E59C-4F14-91EC-ADE3E81BAFD3}" type="pres">
      <dgm:prSet presAssocID="{88342F1B-C3FB-487E-8584-E1C38B3FFEBA}" presName="c1" presStyleLbl="node1" presStyleIdx="0" presStyleCnt="18"/>
      <dgm:spPr/>
    </dgm:pt>
    <dgm:pt modelId="{88B1A2D9-AD9B-485B-B329-45587543525B}" type="pres">
      <dgm:prSet presAssocID="{88342F1B-C3FB-487E-8584-E1C38B3FFEBA}" presName="c2" presStyleLbl="node1" presStyleIdx="1" presStyleCnt="18"/>
      <dgm:spPr/>
    </dgm:pt>
    <dgm:pt modelId="{D78256AE-42D6-4347-A562-2F43A14AD214}" type="pres">
      <dgm:prSet presAssocID="{88342F1B-C3FB-487E-8584-E1C38B3FFEBA}" presName="c3" presStyleLbl="node1" presStyleIdx="2" presStyleCnt="18"/>
      <dgm:spPr/>
    </dgm:pt>
    <dgm:pt modelId="{5EB59DE6-21D3-42A0-AA65-FF33FF841C32}" type="pres">
      <dgm:prSet presAssocID="{88342F1B-C3FB-487E-8584-E1C38B3FFEBA}" presName="c4" presStyleLbl="node1" presStyleIdx="3" presStyleCnt="18"/>
      <dgm:spPr/>
    </dgm:pt>
    <dgm:pt modelId="{287B0A90-DB91-4C16-AEAA-415D496AD22D}" type="pres">
      <dgm:prSet presAssocID="{88342F1B-C3FB-487E-8584-E1C38B3FFEBA}" presName="c5" presStyleLbl="node1" presStyleIdx="4" presStyleCnt="18"/>
      <dgm:spPr/>
    </dgm:pt>
    <dgm:pt modelId="{5F9B1AAA-67DA-47FA-9D91-57AD0ECEAC83}" type="pres">
      <dgm:prSet presAssocID="{88342F1B-C3FB-487E-8584-E1C38B3FFEBA}" presName="c6" presStyleLbl="node1" presStyleIdx="5" presStyleCnt="18"/>
      <dgm:spPr/>
    </dgm:pt>
    <dgm:pt modelId="{45F06718-303D-4474-B972-87A10BE1F7B1}" type="pres">
      <dgm:prSet presAssocID="{88342F1B-C3FB-487E-8584-E1C38B3FFEBA}" presName="c7" presStyleLbl="node1" presStyleIdx="6" presStyleCnt="18"/>
      <dgm:spPr/>
    </dgm:pt>
    <dgm:pt modelId="{DE0FB348-984E-417A-AC0C-C593F4B5CE32}" type="pres">
      <dgm:prSet presAssocID="{88342F1B-C3FB-487E-8584-E1C38B3FFEBA}" presName="c8" presStyleLbl="node1" presStyleIdx="7" presStyleCnt="18"/>
      <dgm:spPr/>
    </dgm:pt>
    <dgm:pt modelId="{5A1CA32D-F868-4F98-9911-10B997DD23C9}" type="pres">
      <dgm:prSet presAssocID="{88342F1B-C3FB-487E-8584-E1C38B3FFEBA}" presName="c9" presStyleLbl="node1" presStyleIdx="8" presStyleCnt="18"/>
      <dgm:spPr/>
    </dgm:pt>
    <dgm:pt modelId="{604AB3FC-FC6A-42A0-B4F6-992A830EE765}" type="pres">
      <dgm:prSet presAssocID="{88342F1B-C3FB-487E-8584-E1C38B3FFEBA}" presName="c10" presStyleLbl="node1" presStyleIdx="9" presStyleCnt="18"/>
      <dgm:spPr/>
    </dgm:pt>
    <dgm:pt modelId="{D1CE759A-B1F6-4AD0-B68D-11957CF230FE}" type="pres">
      <dgm:prSet presAssocID="{88342F1B-C3FB-487E-8584-E1C38B3FFEBA}" presName="c11" presStyleLbl="node1" presStyleIdx="10" presStyleCnt="18"/>
      <dgm:spPr/>
    </dgm:pt>
    <dgm:pt modelId="{1CB74461-4541-4655-AAFC-44F0B4BEF8A0}" type="pres">
      <dgm:prSet presAssocID="{88342F1B-C3FB-487E-8584-E1C38B3FFEBA}" presName="c12" presStyleLbl="node1" presStyleIdx="11" presStyleCnt="18"/>
      <dgm:spPr/>
    </dgm:pt>
    <dgm:pt modelId="{D04D105C-6458-4215-A552-8B02D20D5AC4}" type="pres">
      <dgm:prSet presAssocID="{88342F1B-C3FB-487E-8584-E1C38B3FFEBA}" presName="c13" presStyleLbl="node1" presStyleIdx="12" presStyleCnt="18"/>
      <dgm:spPr/>
    </dgm:pt>
    <dgm:pt modelId="{4714D740-CF0C-4B7C-92EC-59DCA28BB545}" type="pres">
      <dgm:prSet presAssocID="{88342F1B-C3FB-487E-8584-E1C38B3FFEBA}" presName="c14" presStyleLbl="node1" presStyleIdx="13" presStyleCnt="18"/>
      <dgm:spPr/>
    </dgm:pt>
    <dgm:pt modelId="{E56EB0AF-2951-4D52-9715-520440AA7045}" type="pres">
      <dgm:prSet presAssocID="{88342F1B-C3FB-487E-8584-E1C38B3FFEBA}" presName="c15" presStyleLbl="node1" presStyleIdx="14" presStyleCnt="18"/>
      <dgm:spPr/>
    </dgm:pt>
    <dgm:pt modelId="{1B1B1F56-4817-4E59-83AF-B7A0463B308A}" type="pres">
      <dgm:prSet presAssocID="{88342F1B-C3FB-487E-8584-E1C38B3FFEBA}" presName="c16" presStyleLbl="node1" presStyleIdx="15" presStyleCnt="18"/>
      <dgm:spPr/>
    </dgm:pt>
    <dgm:pt modelId="{3D68E9E9-3D74-41D3-AF17-A75A6A3F3DD1}" type="pres">
      <dgm:prSet presAssocID="{88342F1B-C3FB-487E-8584-E1C38B3FFEBA}" presName="c17" presStyleLbl="node1" presStyleIdx="16" presStyleCnt="18"/>
      <dgm:spPr/>
    </dgm:pt>
    <dgm:pt modelId="{68BA8931-C500-4210-8BC3-5D224911EE4A}" type="pres">
      <dgm:prSet presAssocID="{88342F1B-C3FB-487E-8584-E1C38B3FFEBA}" presName="c18" presStyleLbl="node1" presStyleIdx="17" presStyleCnt="18"/>
      <dgm:spPr/>
    </dgm:pt>
  </dgm:ptLst>
  <dgm:cxnLst>
    <dgm:cxn modelId="{40755434-3572-40B7-85C2-E8925BF46C11}" srcId="{992FFDE0-A30F-46BC-BC0C-C00CA2E71C03}" destId="{88342F1B-C3FB-487E-8584-E1C38B3FFEBA}" srcOrd="0" destOrd="0" parTransId="{F71650F3-A8E2-4C17-998B-2420336670E2}" sibTransId="{A5B536F6-FE33-477A-8ABE-DF6C14B8625C}"/>
    <dgm:cxn modelId="{B288F663-E652-4821-AEF9-79F419A55FF3}" type="presOf" srcId="{88342F1B-C3FB-487E-8584-E1C38B3FFEBA}" destId="{D10DED4F-4D5D-4726-A0EF-DF122ACA90EC}" srcOrd="0" destOrd="0" presId="urn:microsoft.com/office/officeart/2009/3/layout/RandomtoResultProcess"/>
    <dgm:cxn modelId="{EFBE55A1-CE35-4B49-BDE1-EFE95D875CEF}" type="presOf" srcId="{992FFDE0-A30F-46BC-BC0C-C00CA2E71C03}" destId="{45E48BCC-0F2E-48B8-8242-074906946FBE}" srcOrd="0" destOrd="0" presId="urn:microsoft.com/office/officeart/2009/3/layout/RandomtoResultProcess"/>
    <dgm:cxn modelId="{459C94E5-116E-4756-A1FB-1CC1361A1EF3}" type="presParOf" srcId="{45E48BCC-0F2E-48B8-8242-074906946FBE}" destId="{D285B2A4-C053-4D8F-9E4E-D62BD48B8D88}" srcOrd="0" destOrd="0" presId="urn:microsoft.com/office/officeart/2009/3/layout/RandomtoResultProcess"/>
    <dgm:cxn modelId="{AEBC2271-1835-4CBA-94AB-31D4931BC629}" type="presParOf" srcId="{D285B2A4-C053-4D8F-9E4E-D62BD48B8D88}" destId="{D10DED4F-4D5D-4726-A0EF-DF122ACA90EC}" srcOrd="0" destOrd="0" presId="urn:microsoft.com/office/officeart/2009/3/layout/RandomtoResultProcess"/>
    <dgm:cxn modelId="{CD5454F9-AB1F-4C7B-B709-86A3CA9342F4}" type="presParOf" srcId="{D285B2A4-C053-4D8F-9E4E-D62BD48B8D88}" destId="{5D620644-E59C-4F14-91EC-ADE3E81BAFD3}" srcOrd="1" destOrd="0" presId="urn:microsoft.com/office/officeart/2009/3/layout/RandomtoResultProcess"/>
    <dgm:cxn modelId="{6F5C1354-2E0C-442E-A0F7-A6C6E5149FB3}" type="presParOf" srcId="{D285B2A4-C053-4D8F-9E4E-D62BD48B8D88}" destId="{88B1A2D9-AD9B-485B-B329-45587543525B}" srcOrd="2" destOrd="0" presId="urn:microsoft.com/office/officeart/2009/3/layout/RandomtoResultProcess"/>
    <dgm:cxn modelId="{8FE7B961-F9DC-4532-BB2A-FA98B62C022B}" type="presParOf" srcId="{D285B2A4-C053-4D8F-9E4E-D62BD48B8D88}" destId="{D78256AE-42D6-4347-A562-2F43A14AD214}" srcOrd="3" destOrd="0" presId="urn:microsoft.com/office/officeart/2009/3/layout/RandomtoResultProcess"/>
    <dgm:cxn modelId="{AF111714-711B-4929-A3F5-2BB201F0A29B}" type="presParOf" srcId="{D285B2A4-C053-4D8F-9E4E-D62BD48B8D88}" destId="{5EB59DE6-21D3-42A0-AA65-FF33FF841C32}" srcOrd="4" destOrd="0" presId="urn:microsoft.com/office/officeart/2009/3/layout/RandomtoResultProcess"/>
    <dgm:cxn modelId="{00F8E26F-0199-42CD-9C2F-E9EAA286B8A7}" type="presParOf" srcId="{D285B2A4-C053-4D8F-9E4E-D62BD48B8D88}" destId="{287B0A90-DB91-4C16-AEAA-415D496AD22D}" srcOrd="5" destOrd="0" presId="urn:microsoft.com/office/officeart/2009/3/layout/RandomtoResultProcess"/>
    <dgm:cxn modelId="{AC2FCE0A-FD28-404E-9CF8-89031A8B05C6}" type="presParOf" srcId="{D285B2A4-C053-4D8F-9E4E-D62BD48B8D88}" destId="{5F9B1AAA-67DA-47FA-9D91-57AD0ECEAC83}" srcOrd="6" destOrd="0" presId="urn:microsoft.com/office/officeart/2009/3/layout/RandomtoResultProcess"/>
    <dgm:cxn modelId="{9F8D80EC-7AEB-484A-9348-0516D60794ED}" type="presParOf" srcId="{D285B2A4-C053-4D8F-9E4E-D62BD48B8D88}" destId="{45F06718-303D-4474-B972-87A10BE1F7B1}" srcOrd="7" destOrd="0" presId="urn:microsoft.com/office/officeart/2009/3/layout/RandomtoResultProcess"/>
    <dgm:cxn modelId="{024ED758-0AC2-4E45-963A-55934B2E04E9}" type="presParOf" srcId="{D285B2A4-C053-4D8F-9E4E-D62BD48B8D88}" destId="{DE0FB348-984E-417A-AC0C-C593F4B5CE32}" srcOrd="8" destOrd="0" presId="urn:microsoft.com/office/officeart/2009/3/layout/RandomtoResultProcess"/>
    <dgm:cxn modelId="{462406E3-8AE6-4109-8D44-F126BF2826AA}" type="presParOf" srcId="{D285B2A4-C053-4D8F-9E4E-D62BD48B8D88}" destId="{5A1CA32D-F868-4F98-9911-10B997DD23C9}" srcOrd="9" destOrd="0" presId="urn:microsoft.com/office/officeart/2009/3/layout/RandomtoResultProcess"/>
    <dgm:cxn modelId="{DE969C9F-5E37-4C0E-B48C-8E3743199AF7}" type="presParOf" srcId="{D285B2A4-C053-4D8F-9E4E-D62BD48B8D88}" destId="{604AB3FC-FC6A-42A0-B4F6-992A830EE765}" srcOrd="10" destOrd="0" presId="urn:microsoft.com/office/officeart/2009/3/layout/RandomtoResultProcess"/>
    <dgm:cxn modelId="{53CC192C-AFBE-41E0-959B-9C4F65115CC4}" type="presParOf" srcId="{D285B2A4-C053-4D8F-9E4E-D62BD48B8D88}" destId="{D1CE759A-B1F6-4AD0-B68D-11957CF230FE}" srcOrd="11" destOrd="0" presId="urn:microsoft.com/office/officeart/2009/3/layout/RandomtoResultProcess"/>
    <dgm:cxn modelId="{DF6A2826-2C03-487A-A740-9C381EFCF4A3}" type="presParOf" srcId="{D285B2A4-C053-4D8F-9E4E-D62BD48B8D88}" destId="{1CB74461-4541-4655-AAFC-44F0B4BEF8A0}" srcOrd="12" destOrd="0" presId="urn:microsoft.com/office/officeart/2009/3/layout/RandomtoResultProcess"/>
    <dgm:cxn modelId="{82859663-8556-4FCE-B3CB-9F319049A4BD}" type="presParOf" srcId="{D285B2A4-C053-4D8F-9E4E-D62BD48B8D88}" destId="{D04D105C-6458-4215-A552-8B02D20D5AC4}" srcOrd="13" destOrd="0" presId="urn:microsoft.com/office/officeart/2009/3/layout/RandomtoResultProcess"/>
    <dgm:cxn modelId="{9262C0C0-869B-434B-9E8C-4B5228AF09F9}" type="presParOf" srcId="{D285B2A4-C053-4D8F-9E4E-D62BD48B8D88}" destId="{4714D740-CF0C-4B7C-92EC-59DCA28BB545}" srcOrd="14" destOrd="0" presId="urn:microsoft.com/office/officeart/2009/3/layout/RandomtoResultProcess"/>
    <dgm:cxn modelId="{C11DF0F8-FBCB-4DE2-B84E-B36E0C9486F9}" type="presParOf" srcId="{D285B2A4-C053-4D8F-9E4E-D62BD48B8D88}" destId="{E56EB0AF-2951-4D52-9715-520440AA7045}" srcOrd="15" destOrd="0" presId="urn:microsoft.com/office/officeart/2009/3/layout/RandomtoResultProcess"/>
    <dgm:cxn modelId="{3DF240BE-7D5E-46FC-9B07-F96873B790D2}" type="presParOf" srcId="{D285B2A4-C053-4D8F-9E4E-D62BD48B8D88}" destId="{1B1B1F56-4817-4E59-83AF-B7A0463B308A}" srcOrd="16" destOrd="0" presId="urn:microsoft.com/office/officeart/2009/3/layout/RandomtoResultProcess"/>
    <dgm:cxn modelId="{9560C283-F22B-472F-925C-C813F4CEAED5}" type="presParOf" srcId="{D285B2A4-C053-4D8F-9E4E-D62BD48B8D88}" destId="{3D68E9E9-3D74-41D3-AF17-A75A6A3F3DD1}" srcOrd="17" destOrd="0" presId="urn:microsoft.com/office/officeart/2009/3/layout/RandomtoResultProcess"/>
    <dgm:cxn modelId="{01BA1DCF-8B53-41A4-977B-6428A587C371}" type="presParOf" srcId="{D285B2A4-C053-4D8F-9E4E-D62BD48B8D88}" destId="{68BA8931-C500-4210-8BC3-5D224911EE4A}" srcOrd="18" destOrd="0" presId="urn:microsoft.com/office/officeart/2009/3/layout/RandomtoResul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D00004F-13CD-4638-A607-6C7BA1DF6601}" type="doc">
      <dgm:prSet loTypeId="urn:microsoft.com/office/officeart/2005/8/layout/venn1" loCatId="relationship" qsTypeId="urn:microsoft.com/office/officeart/2005/8/quickstyle/simple1" qsCatId="simple" csTypeId="urn:microsoft.com/office/officeart/2005/8/colors/colorful3" csCatId="colorful" phldr="1"/>
      <dgm:spPr/>
    </dgm:pt>
    <dgm:pt modelId="{37E6ACEB-42B3-4F8A-9C54-65BC1D64C55B}">
      <dgm:prSet phldrT="[Texte]" custT="1">
        <dgm:style>
          <a:lnRef idx="2">
            <a:schemeClr val="accent4"/>
          </a:lnRef>
          <a:fillRef idx="1">
            <a:schemeClr val="lt1"/>
          </a:fillRef>
          <a:effectRef idx="0">
            <a:schemeClr val="accent4"/>
          </a:effectRef>
          <a:fontRef idx="minor">
            <a:schemeClr val="dk1"/>
          </a:fontRef>
        </dgm:style>
      </dgm:prSet>
      <dgm:spPr>
        <a:noFill/>
        <a:ln w="38100"/>
      </dgm:spPr>
      <dgm:t>
        <a:bodyPr/>
        <a:lstStyle/>
        <a:p>
          <a:r>
            <a:rPr lang="fr-FR" sz="1800" b="1" dirty="0"/>
            <a:t>Social</a:t>
          </a:r>
        </a:p>
      </dgm:t>
    </dgm:pt>
    <dgm:pt modelId="{F1D86DA1-7FD0-4E76-986C-CFDCCD4FAEF7}" type="parTrans" cxnId="{E12B186B-3E74-4AF3-A7A9-9DFCA6E73489}">
      <dgm:prSet/>
      <dgm:spPr/>
      <dgm:t>
        <a:bodyPr/>
        <a:lstStyle/>
        <a:p>
          <a:endParaRPr lang="fr-FR"/>
        </a:p>
      </dgm:t>
    </dgm:pt>
    <dgm:pt modelId="{A47C25CE-4608-450C-B3CF-8A74ECD8DBD1}" type="sibTrans" cxnId="{E12B186B-3E74-4AF3-A7A9-9DFCA6E73489}">
      <dgm:prSet/>
      <dgm:spPr/>
      <dgm:t>
        <a:bodyPr/>
        <a:lstStyle/>
        <a:p>
          <a:endParaRPr lang="fr-FR"/>
        </a:p>
      </dgm:t>
    </dgm:pt>
    <dgm:pt modelId="{2EFAD203-A1AC-4968-9F40-C68EE4062A86}">
      <dgm:prSet phldrT="[Texte]">
        <dgm:style>
          <a:lnRef idx="2">
            <a:schemeClr val="accent5"/>
          </a:lnRef>
          <a:fillRef idx="1">
            <a:schemeClr val="lt1"/>
          </a:fillRef>
          <a:effectRef idx="0">
            <a:schemeClr val="accent5"/>
          </a:effectRef>
          <a:fontRef idx="minor">
            <a:schemeClr val="dk1"/>
          </a:fontRef>
        </dgm:style>
      </dgm:prSet>
      <dgm:spPr>
        <a:noFill/>
        <a:ln w="38100"/>
      </dgm:spPr>
      <dgm:t>
        <a:bodyPr/>
        <a:lstStyle/>
        <a:p>
          <a:r>
            <a:rPr lang="fr-FR" b="1" dirty="0"/>
            <a:t>Économique</a:t>
          </a:r>
        </a:p>
      </dgm:t>
    </dgm:pt>
    <dgm:pt modelId="{BA4D7F6F-49E3-4513-A9D2-E4B1D476B2D1}" type="parTrans" cxnId="{9D073D1E-685A-4FDF-8BE7-AD04D08D2DD6}">
      <dgm:prSet/>
      <dgm:spPr/>
      <dgm:t>
        <a:bodyPr/>
        <a:lstStyle/>
        <a:p>
          <a:endParaRPr lang="fr-FR"/>
        </a:p>
      </dgm:t>
    </dgm:pt>
    <dgm:pt modelId="{33A38881-BC04-4764-AA42-0A5786D0312D}" type="sibTrans" cxnId="{9D073D1E-685A-4FDF-8BE7-AD04D08D2DD6}">
      <dgm:prSet/>
      <dgm:spPr/>
      <dgm:t>
        <a:bodyPr/>
        <a:lstStyle/>
        <a:p>
          <a:endParaRPr lang="fr-FR"/>
        </a:p>
      </dgm:t>
    </dgm:pt>
    <dgm:pt modelId="{D3F52806-14DB-46B0-9424-074F2A3A49B3}">
      <dgm:prSet phldrT="[Texte]">
        <dgm:style>
          <a:lnRef idx="2">
            <a:schemeClr val="accent3"/>
          </a:lnRef>
          <a:fillRef idx="1">
            <a:schemeClr val="lt1"/>
          </a:fillRef>
          <a:effectRef idx="0">
            <a:schemeClr val="accent3"/>
          </a:effectRef>
          <a:fontRef idx="minor">
            <a:schemeClr val="dk1"/>
          </a:fontRef>
        </dgm:style>
      </dgm:prSet>
      <dgm:spPr>
        <a:noFill/>
        <a:ln w="38100"/>
      </dgm:spPr>
      <dgm:t>
        <a:bodyPr/>
        <a:lstStyle/>
        <a:p>
          <a:r>
            <a:rPr lang="fr-FR" b="1" dirty="0"/>
            <a:t>Environnemental</a:t>
          </a:r>
        </a:p>
      </dgm:t>
    </dgm:pt>
    <dgm:pt modelId="{8F1F8798-BE50-4101-AA7B-F87AFC9BFBA2}" type="parTrans" cxnId="{2F505B6D-60C0-4AC4-BE69-A622F6378193}">
      <dgm:prSet/>
      <dgm:spPr/>
      <dgm:t>
        <a:bodyPr/>
        <a:lstStyle/>
        <a:p>
          <a:endParaRPr lang="fr-FR"/>
        </a:p>
      </dgm:t>
    </dgm:pt>
    <dgm:pt modelId="{32EFA997-CBCE-40AE-B0C9-074CF5B1C2F7}" type="sibTrans" cxnId="{2F505B6D-60C0-4AC4-BE69-A622F6378193}">
      <dgm:prSet/>
      <dgm:spPr/>
      <dgm:t>
        <a:bodyPr/>
        <a:lstStyle/>
        <a:p>
          <a:endParaRPr lang="fr-FR"/>
        </a:p>
      </dgm:t>
    </dgm:pt>
    <dgm:pt modelId="{3AF31599-4BEE-4957-B971-F64C2D911D84}" type="pres">
      <dgm:prSet presAssocID="{BD00004F-13CD-4638-A607-6C7BA1DF6601}" presName="compositeShape" presStyleCnt="0">
        <dgm:presLayoutVars>
          <dgm:chMax val="7"/>
          <dgm:dir/>
          <dgm:resizeHandles val="exact"/>
        </dgm:presLayoutVars>
      </dgm:prSet>
      <dgm:spPr/>
    </dgm:pt>
    <dgm:pt modelId="{BA31E6D6-A539-4F82-9107-75E5471052F3}" type="pres">
      <dgm:prSet presAssocID="{37E6ACEB-42B3-4F8A-9C54-65BC1D64C55B}" presName="circ1" presStyleLbl="vennNode1" presStyleIdx="0" presStyleCnt="3" custLinFactNeighborX="7778" custLinFactNeighborY="-1594"/>
      <dgm:spPr/>
    </dgm:pt>
    <dgm:pt modelId="{D3C3D503-6ED2-4C18-8C7D-675E55817698}" type="pres">
      <dgm:prSet presAssocID="{37E6ACEB-42B3-4F8A-9C54-65BC1D64C55B}" presName="circ1Tx" presStyleLbl="revTx" presStyleIdx="0" presStyleCnt="0">
        <dgm:presLayoutVars>
          <dgm:chMax val="0"/>
          <dgm:chPref val="0"/>
          <dgm:bulletEnabled val="1"/>
        </dgm:presLayoutVars>
      </dgm:prSet>
      <dgm:spPr/>
    </dgm:pt>
    <dgm:pt modelId="{E1617CFF-7107-41A2-9993-F298B3ED8C6B}" type="pres">
      <dgm:prSet presAssocID="{2EFAD203-A1AC-4968-9F40-C68EE4062A86}" presName="circ2" presStyleLbl="vennNode1" presStyleIdx="1" presStyleCnt="3"/>
      <dgm:spPr/>
    </dgm:pt>
    <dgm:pt modelId="{C80FF1CE-5E78-491A-925C-671D6E1332EC}" type="pres">
      <dgm:prSet presAssocID="{2EFAD203-A1AC-4968-9F40-C68EE4062A86}" presName="circ2Tx" presStyleLbl="revTx" presStyleIdx="0" presStyleCnt="0">
        <dgm:presLayoutVars>
          <dgm:chMax val="0"/>
          <dgm:chPref val="0"/>
          <dgm:bulletEnabled val="1"/>
        </dgm:presLayoutVars>
      </dgm:prSet>
      <dgm:spPr/>
    </dgm:pt>
    <dgm:pt modelId="{3889FC76-7CFA-44DA-B416-15748870903E}" type="pres">
      <dgm:prSet presAssocID="{D3F52806-14DB-46B0-9424-074F2A3A49B3}" presName="circ3" presStyleLbl="vennNode1" presStyleIdx="2" presStyleCnt="3"/>
      <dgm:spPr/>
    </dgm:pt>
    <dgm:pt modelId="{06757962-C774-491A-ABAE-04CF0A13E0E6}" type="pres">
      <dgm:prSet presAssocID="{D3F52806-14DB-46B0-9424-074F2A3A49B3}" presName="circ3Tx" presStyleLbl="revTx" presStyleIdx="0" presStyleCnt="0">
        <dgm:presLayoutVars>
          <dgm:chMax val="0"/>
          <dgm:chPref val="0"/>
          <dgm:bulletEnabled val="1"/>
        </dgm:presLayoutVars>
      </dgm:prSet>
      <dgm:spPr/>
    </dgm:pt>
  </dgm:ptLst>
  <dgm:cxnLst>
    <dgm:cxn modelId="{9D073D1E-685A-4FDF-8BE7-AD04D08D2DD6}" srcId="{BD00004F-13CD-4638-A607-6C7BA1DF6601}" destId="{2EFAD203-A1AC-4968-9F40-C68EE4062A86}" srcOrd="1" destOrd="0" parTransId="{BA4D7F6F-49E3-4513-A9D2-E4B1D476B2D1}" sibTransId="{33A38881-BC04-4764-AA42-0A5786D0312D}"/>
    <dgm:cxn modelId="{FD2BA720-2B78-46B5-BB79-C04F3A6FA9B5}" type="presOf" srcId="{2EFAD203-A1AC-4968-9F40-C68EE4062A86}" destId="{C80FF1CE-5E78-491A-925C-671D6E1332EC}" srcOrd="1" destOrd="0" presId="urn:microsoft.com/office/officeart/2005/8/layout/venn1"/>
    <dgm:cxn modelId="{063C892C-003D-471A-8883-26449C2040E8}" type="presOf" srcId="{D3F52806-14DB-46B0-9424-074F2A3A49B3}" destId="{06757962-C774-491A-ABAE-04CF0A13E0E6}" srcOrd="1" destOrd="0" presId="urn:microsoft.com/office/officeart/2005/8/layout/venn1"/>
    <dgm:cxn modelId="{E3EF7635-B821-4387-9F20-D23307B32AAC}" type="presOf" srcId="{2EFAD203-A1AC-4968-9F40-C68EE4062A86}" destId="{E1617CFF-7107-41A2-9993-F298B3ED8C6B}" srcOrd="0" destOrd="0" presId="urn:microsoft.com/office/officeart/2005/8/layout/venn1"/>
    <dgm:cxn modelId="{45FFEE40-AC6F-412F-9113-B3E41BE8B874}" type="presOf" srcId="{BD00004F-13CD-4638-A607-6C7BA1DF6601}" destId="{3AF31599-4BEE-4957-B971-F64C2D911D84}" srcOrd="0" destOrd="0" presId="urn:microsoft.com/office/officeart/2005/8/layout/venn1"/>
    <dgm:cxn modelId="{E12B186B-3E74-4AF3-A7A9-9DFCA6E73489}" srcId="{BD00004F-13CD-4638-A607-6C7BA1DF6601}" destId="{37E6ACEB-42B3-4F8A-9C54-65BC1D64C55B}" srcOrd="0" destOrd="0" parTransId="{F1D86DA1-7FD0-4E76-986C-CFDCCD4FAEF7}" sibTransId="{A47C25CE-4608-450C-B3CF-8A74ECD8DBD1}"/>
    <dgm:cxn modelId="{2F505B6D-60C0-4AC4-BE69-A622F6378193}" srcId="{BD00004F-13CD-4638-A607-6C7BA1DF6601}" destId="{D3F52806-14DB-46B0-9424-074F2A3A49B3}" srcOrd="2" destOrd="0" parTransId="{8F1F8798-BE50-4101-AA7B-F87AFC9BFBA2}" sibTransId="{32EFA997-CBCE-40AE-B0C9-074CF5B1C2F7}"/>
    <dgm:cxn modelId="{39F0547C-4352-4B31-BAAE-76161FD1F02E}" type="presOf" srcId="{37E6ACEB-42B3-4F8A-9C54-65BC1D64C55B}" destId="{D3C3D503-6ED2-4C18-8C7D-675E55817698}" srcOrd="1" destOrd="0" presId="urn:microsoft.com/office/officeart/2005/8/layout/venn1"/>
    <dgm:cxn modelId="{813D5BCD-1E42-42DA-B037-7703BF3EDEF4}" type="presOf" srcId="{D3F52806-14DB-46B0-9424-074F2A3A49B3}" destId="{3889FC76-7CFA-44DA-B416-15748870903E}" srcOrd="0" destOrd="0" presId="urn:microsoft.com/office/officeart/2005/8/layout/venn1"/>
    <dgm:cxn modelId="{92FDC7FB-2A33-4385-BBCD-73D1F4453308}" type="presOf" srcId="{37E6ACEB-42B3-4F8A-9C54-65BC1D64C55B}" destId="{BA31E6D6-A539-4F82-9107-75E5471052F3}" srcOrd="0" destOrd="0" presId="urn:microsoft.com/office/officeart/2005/8/layout/venn1"/>
    <dgm:cxn modelId="{D0123E3E-2004-4387-A420-8F54268C51B2}" type="presParOf" srcId="{3AF31599-4BEE-4957-B971-F64C2D911D84}" destId="{BA31E6D6-A539-4F82-9107-75E5471052F3}" srcOrd="0" destOrd="0" presId="urn:microsoft.com/office/officeart/2005/8/layout/venn1"/>
    <dgm:cxn modelId="{07C70CB4-D8CC-4E94-8BEB-2A249EB27A65}" type="presParOf" srcId="{3AF31599-4BEE-4957-B971-F64C2D911D84}" destId="{D3C3D503-6ED2-4C18-8C7D-675E55817698}" srcOrd="1" destOrd="0" presId="urn:microsoft.com/office/officeart/2005/8/layout/venn1"/>
    <dgm:cxn modelId="{201E42D6-7A71-454F-9036-FA756A088DFC}" type="presParOf" srcId="{3AF31599-4BEE-4957-B971-F64C2D911D84}" destId="{E1617CFF-7107-41A2-9993-F298B3ED8C6B}" srcOrd="2" destOrd="0" presId="urn:microsoft.com/office/officeart/2005/8/layout/venn1"/>
    <dgm:cxn modelId="{A187175B-3EAA-4F99-ADE7-6740EAEEB3C6}" type="presParOf" srcId="{3AF31599-4BEE-4957-B971-F64C2D911D84}" destId="{C80FF1CE-5E78-491A-925C-671D6E1332EC}" srcOrd="3" destOrd="0" presId="urn:microsoft.com/office/officeart/2005/8/layout/venn1"/>
    <dgm:cxn modelId="{603DD354-0A3F-4A1B-B130-653B11F494E6}" type="presParOf" srcId="{3AF31599-4BEE-4957-B971-F64C2D911D84}" destId="{3889FC76-7CFA-44DA-B416-15748870903E}" srcOrd="4" destOrd="0" presId="urn:microsoft.com/office/officeart/2005/8/layout/venn1"/>
    <dgm:cxn modelId="{EA0E06B9-B06B-4A1F-878A-579BA2E7C4CB}" type="presParOf" srcId="{3AF31599-4BEE-4957-B971-F64C2D911D84}" destId="{06757962-C774-491A-ABAE-04CF0A13E0E6}" srcOrd="5"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0DED4F-4D5D-4726-A0EF-DF122ACA90EC}">
      <dsp:nvSpPr>
        <dsp:cNvPr id="0" name=""/>
        <dsp:cNvSpPr/>
      </dsp:nvSpPr>
      <dsp:spPr>
        <a:xfrm>
          <a:off x="132688" y="1060132"/>
          <a:ext cx="1873352" cy="6173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kern="1200" dirty="0"/>
            <a:t>Acteurs du </a:t>
          </a:r>
          <a:br>
            <a:rPr lang="fr-FR" sz="1500" kern="1200" dirty="0"/>
          </a:br>
          <a:r>
            <a:rPr lang="fr-FR" sz="1500" kern="1200" dirty="0"/>
            <a:t>territoire</a:t>
          </a:r>
        </a:p>
        <a:p>
          <a:pPr marL="0" lvl="0" indent="0" algn="ctr" defTabSz="666750">
            <a:lnSpc>
              <a:spcPct val="90000"/>
            </a:lnSpc>
            <a:spcBef>
              <a:spcPct val="0"/>
            </a:spcBef>
            <a:spcAft>
              <a:spcPct val="35000"/>
            </a:spcAft>
            <a:buNone/>
          </a:pPr>
          <a:endParaRPr lang="fr-FR" sz="1500" kern="1200" dirty="0"/>
        </a:p>
      </dsp:txBody>
      <dsp:txXfrm>
        <a:off x="132688" y="1060132"/>
        <a:ext cx="1873352" cy="617354"/>
      </dsp:txXfrm>
    </dsp:sp>
    <dsp:sp modelId="{5D620644-E59C-4F14-91EC-ADE3E81BAFD3}">
      <dsp:nvSpPr>
        <dsp:cNvPr id="0" name=""/>
        <dsp:cNvSpPr/>
      </dsp:nvSpPr>
      <dsp:spPr>
        <a:xfrm>
          <a:off x="123497" y="678682"/>
          <a:ext cx="149016" cy="149016"/>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B1A2D9-AD9B-485B-B329-45587543525B}">
      <dsp:nvSpPr>
        <dsp:cNvPr id="0" name=""/>
        <dsp:cNvSpPr/>
      </dsp:nvSpPr>
      <dsp:spPr>
        <a:xfrm>
          <a:off x="227808" y="470058"/>
          <a:ext cx="149016" cy="149016"/>
        </a:xfrm>
        <a:prstGeom prst="ellipse">
          <a:avLst/>
        </a:prstGeom>
        <a:solidFill>
          <a:schemeClr val="accent3">
            <a:hueOff val="347305"/>
            <a:satOff val="-2709"/>
            <a:lumOff val="-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8256AE-42D6-4347-A562-2F43A14AD214}">
      <dsp:nvSpPr>
        <dsp:cNvPr id="0" name=""/>
        <dsp:cNvSpPr/>
      </dsp:nvSpPr>
      <dsp:spPr>
        <a:xfrm>
          <a:off x="478156" y="511783"/>
          <a:ext cx="234169" cy="234169"/>
        </a:xfrm>
        <a:prstGeom prst="ellipse">
          <a:avLst/>
        </a:prstGeom>
        <a:solidFill>
          <a:schemeClr val="accent3">
            <a:hueOff val="694610"/>
            <a:satOff val="-5418"/>
            <a:lumOff val="-13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B59DE6-21D3-42A0-AA65-FF33FF841C32}">
      <dsp:nvSpPr>
        <dsp:cNvPr id="0" name=""/>
        <dsp:cNvSpPr/>
      </dsp:nvSpPr>
      <dsp:spPr>
        <a:xfrm>
          <a:off x="686780" y="282298"/>
          <a:ext cx="149016" cy="149016"/>
        </a:xfrm>
        <a:prstGeom prst="ellipse">
          <a:avLst/>
        </a:prstGeom>
        <a:solidFill>
          <a:schemeClr val="accent3">
            <a:hueOff val="1041915"/>
            <a:satOff val="-8127"/>
            <a:lumOff val="-20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7B0A90-DB91-4C16-AEAA-415D496AD22D}">
      <dsp:nvSpPr>
        <dsp:cNvPr id="0" name=""/>
        <dsp:cNvSpPr/>
      </dsp:nvSpPr>
      <dsp:spPr>
        <a:xfrm>
          <a:off x="957990" y="198848"/>
          <a:ext cx="149016" cy="149016"/>
        </a:xfrm>
        <a:prstGeom prst="ellipse">
          <a:avLst/>
        </a:prstGeom>
        <a:solidFill>
          <a:schemeClr val="accent3">
            <a:hueOff val="1389221"/>
            <a:satOff val="-10836"/>
            <a:lumOff val="-2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9B1AAA-67DA-47FA-9D91-57AD0ECEAC83}">
      <dsp:nvSpPr>
        <dsp:cNvPr id="0" name=""/>
        <dsp:cNvSpPr/>
      </dsp:nvSpPr>
      <dsp:spPr>
        <a:xfrm>
          <a:off x="1291787" y="344884"/>
          <a:ext cx="149016" cy="149016"/>
        </a:xfrm>
        <a:prstGeom prst="ellipse">
          <a:avLst/>
        </a:prstGeom>
        <a:solidFill>
          <a:schemeClr val="accent3">
            <a:hueOff val="1736526"/>
            <a:satOff val="-13545"/>
            <a:lumOff val="-34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F06718-303D-4474-B972-87A10BE1F7B1}">
      <dsp:nvSpPr>
        <dsp:cNvPr id="0" name=""/>
        <dsp:cNvSpPr/>
      </dsp:nvSpPr>
      <dsp:spPr>
        <a:xfrm>
          <a:off x="1500411" y="449196"/>
          <a:ext cx="234169" cy="234169"/>
        </a:xfrm>
        <a:prstGeom prst="ellipse">
          <a:avLst/>
        </a:prstGeom>
        <a:solidFill>
          <a:schemeClr val="accent3">
            <a:hueOff val="2083831"/>
            <a:satOff val="-16254"/>
            <a:lumOff val="-41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E0FB348-984E-417A-AC0C-C593F4B5CE32}">
      <dsp:nvSpPr>
        <dsp:cNvPr id="0" name=""/>
        <dsp:cNvSpPr/>
      </dsp:nvSpPr>
      <dsp:spPr>
        <a:xfrm>
          <a:off x="1792483" y="678682"/>
          <a:ext cx="149016" cy="149016"/>
        </a:xfrm>
        <a:prstGeom prst="ellipse">
          <a:avLst/>
        </a:prstGeom>
        <a:solidFill>
          <a:schemeClr val="accent3">
            <a:hueOff val="2431136"/>
            <a:satOff val="-18963"/>
            <a:lumOff val="-48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1CA32D-F868-4F98-9911-10B997DD23C9}">
      <dsp:nvSpPr>
        <dsp:cNvPr id="0" name=""/>
        <dsp:cNvSpPr/>
      </dsp:nvSpPr>
      <dsp:spPr>
        <a:xfrm>
          <a:off x="1917657" y="908167"/>
          <a:ext cx="149016" cy="149016"/>
        </a:xfrm>
        <a:prstGeom prst="ellipse">
          <a:avLst/>
        </a:prstGeom>
        <a:solidFill>
          <a:schemeClr val="accent3">
            <a:hueOff val="2778441"/>
            <a:satOff val="-21672"/>
            <a:lumOff val="-55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4AB3FC-FC6A-42A0-B4F6-992A830EE765}">
      <dsp:nvSpPr>
        <dsp:cNvPr id="0" name=""/>
        <dsp:cNvSpPr/>
      </dsp:nvSpPr>
      <dsp:spPr>
        <a:xfrm>
          <a:off x="832816" y="470058"/>
          <a:ext cx="383185" cy="383185"/>
        </a:xfrm>
        <a:prstGeom prst="ellipse">
          <a:avLst/>
        </a:prstGeom>
        <a:solidFill>
          <a:schemeClr val="accent3">
            <a:hueOff val="3125746"/>
            <a:satOff val="-24382"/>
            <a:lumOff val="-62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CE759A-B1F6-4AD0-B68D-11957CF230FE}">
      <dsp:nvSpPr>
        <dsp:cNvPr id="0" name=""/>
        <dsp:cNvSpPr/>
      </dsp:nvSpPr>
      <dsp:spPr>
        <a:xfrm>
          <a:off x="19185" y="1262827"/>
          <a:ext cx="149016" cy="149016"/>
        </a:xfrm>
        <a:prstGeom prst="ellipse">
          <a:avLst/>
        </a:prstGeom>
        <a:solidFill>
          <a:schemeClr val="accent3">
            <a:hueOff val="3473052"/>
            <a:satOff val="-27091"/>
            <a:lumOff val="-6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B74461-4541-4655-AAFC-44F0B4BEF8A0}">
      <dsp:nvSpPr>
        <dsp:cNvPr id="0" name=""/>
        <dsp:cNvSpPr/>
      </dsp:nvSpPr>
      <dsp:spPr>
        <a:xfrm>
          <a:off x="144359" y="1450588"/>
          <a:ext cx="234169" cy="234169"/>
        </a:xfrm>
        <a:prstGeom prst="ellipse">
          <a:avLst/>
        </a:prstGeom>
        <a:solidFill>
          <a:schemeClr val="accent3">
            <a:hueOff val="3820357"/>
            <a:satOff val="-29800"/>
            <a:lumOff val="-76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4D105C-6458-4215-A552-8B02D20D5AC4}">
      <dsp:nvSpPr>
        <dsp:cNvPr id="0" name=""/>
        <dsp:cNvSpPr/>
      </dsp:nvSpPr>
      <dsp:spPr>
        <a:xfrm>
          <a:off x="457294" y="1617487"/>
          <a:ext cx="340609" cy="340609"/>
        </a:xfrm>
        <a:prstGeom prst="ellipse">
          <a:avLst/>
        </a:prstGeom>
        <a:solidFill>
          <a:schemeClr val="accent3">
            <a:hueOff val="4167662"/>
            <a:satOff val="-32509"/>
            <a:lumOff val="-83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14D740-CF0C-4B7C-92EC-59DCA28BB545}">
      <dsp:nvSpPr>
        <dsp:cNvPr id="0" name=""/>
        <dsp:cNvSpPr/>
      </dsp:nvSpPr>
      <dsp:spPr>
        <a:xfrm>
          <a:off x="895403" y="1888697"/>
          <a:ext cx="149016" cy="149016"/>
        </a:xfrm>
        <a:prstGeom prst="ellipse">
          <a:avLst/>
        </a:prstGeom>
        <a:solidFill>
          <a:schemeClr val="accent3">
            <a:hueOff val="4514967"/>
            <a:satOff val="-35218"/>
            <a:lumOff val="-90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6EB0AF-2951-4D52-9715-520440AA7045}">
      <dsp:nvSpPr>
        <dsp:cNvPr id="0" name=""/>
        <dsp:cNvSpPr/>
      </dsp:nvSpPr>
      <dsp:spPr>
        <a:xfrm>
          <a:off x="978852" y="1617487"/>
          <a:ext cx="234169" cy="234169"/>
        </a:xfrm>
        <a:prstGeom prst="ellipse">
          <a:avLst/>
        </a:prstGeom>
        <a:solidFill>
          <a:schemeClr val="accent3">
            <a:hueOff val="4862272"/>
            <a:satOff val="-37927"/>
            <a:lumOff val="-96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B1B1F56-4817-4E59-83AF-B7A0463B308A}">
      <dsp:nvSpPr>
        <dsp:cNvPr id="0" name=""/>
        <dsp:cNvSpPr/>
      </dsp:nvSpPr>
      <dsp:spPr>
        <a:xfrm>
          <a:off x="1187476" y="1909559"/>
          <a:ext cx="149016" cy="149016"/>
        </a:xfrm>
        <a:prstGeom prst="ellipse">
          <a:avLst/>
        </a:prstGeom>
        <a:solidFill>
          <a:schemeClr val="accent3">
            <a:hueOff val="5209577"/>
            <a:satOff val="-40636"/>
            <a:lumOff val="-10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68E9E9-3D74-41D3-AF17-A75A6A3F3DD1}">
      <dsp:nvSpPr>
        <dsp:cNvPr id="0" name=""/>
        <dsp:cNvSpPr/>
      </dsp:nvSpPr>
      <dsp:spPr>
        <a:xfrm>
          <a:off x="1375237" y="1575762"/>
          <a:ext cx="340609" cy="340609"/>
        </a:xfrm>
        <a:prstGeom prst="ellipse">
          <a:avLst/>
        </a:prstGeom>
        <a:solidFill>
          <a:schemeClr val="accent3">
            <a:hueOff val="5556882"/>
            <a:satOff val="-43345"/>
            <a:lumOff val="-110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BA8931-C500-4210-8BC3-5D224911EE4A}">
      <dsp:nvSpPr>
        <dsp:cNvPr id="0" name=""/>
        <dsp:cNvSpPr/>
      </dsp:nvSpPr>
      <dsp:spPr>
        <a:xfrm>
          <a:off x="1834208" y="1492313"/>
          <a:ext cx="234169" cy="234169"/>
        </a:xfrm>
        <a:prstGeom prst="ellipse">
          <a:avLst/>
        </a:prstGeom>
        <a:solidFill>
          <a:schemeClr val="accent3">
            <a:hueOff val="5904187"/>
            <a:satOff val="-46054"/>
            <a:lumOff val="-117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31E6D6-A539-4F82-9107-75E5471052F3}">
      <dsp:nvSpPr>
        <dsp:cNvPr id="0" name=""/>
        <dsp:cNvSpPr/>
      </dsp:nvSpPr>
      <dsp:spPr>
        <a:xfrm>
          <a:off x="1806652" y="11161"/>
          <a:ext cx="2280970" cy="2280970"/>
        </a:xfrm>
        <a:prstGeom prst="ellipse">
          <a:avLst/>
        </a:prstGeom>
        <a:noFill/>
        <a:ln w="381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fr-FR" sz="1800" b="1" kern="1200" dirty="0"/>
            <a:t>Social</a:t>
          </a:r>
        </a:p>
      </dsp:txBody>
      <dsp:txXfrm>
        <a:off x="2110781" y="410331"/>
        <a:ext cx="1672711" cy="1026436"/>
      </dsp:txXfrm>
    </dsp:sp>
    <dsp:sp modelId="{E1617CFF-7107-41A2-9993-F298B3ED8C6B}">
      <dsp:nvSpPr>
        <dsp:cNvPr id="0" name=""/>
        <dsp:cNvSpPr/>
      </dsp:nvSpPr>
      <dsp:spPr>
        <a:xfrm>
          <a:off x="2452288" y="1473126"/>
          <a:ext cx="2280970" cy="2280970"/>
        </a:xfrm>
        <a:prstGeom prst="ellipse">
          <a:avLst/>
        </a:prstGeom>
        <a:noFill/>
        <a:ln w="38100" cap="flat" cmpd="sng" algn="ctr">
          <a:solidFill>
            <a:schemeClr val="accent5"/>
          </a:solidFill>
          <a:prstDash val="solid"/>
        </a:ln>
        <a:effectLst/>
      </dsp:spPr>
      <dsp:style>
        <a:lnRef idx="2">
          <a:schemeClr val="accent5"/>
        </a:lnRef>
        <a:fillRef idx="1">
          <a:schemeClr val="lt1"/>
        </a:fillRef>
        <a:effectRef idx="0">
          <a:schemeClr val="accent5"/>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fr-FR" sz="1500" b="1" kern="1200" dirty="0"/>
            <a:t>Économique</a:t>
          </a:r>
        </a:p>
      </dsp:txBody>
      <dsp:txXfrm>
        <a:off x="3149885" y="2062377"/>
        <a:ext cx="1368582" cy="1254533"/>
      </dsp:txXfrm>
    </dsp:sp>
    <dsp:sp modelId="{3889FC76-7CFA-44DA-B416-15748870903E}">
      <dsp:nvSpPr>
        <dsp:cNvPr id="0" name=""/>
        <dsp:cNvSpPr/>
      </dsp:nvSpPr>
      <dsp:spPr>
        <a:xfrm>
          <a:off x="806187" y="1473126"/>
          <a:ext cx="2280970" cy="2280970"/>
        </a:xfrm>
        <a:prstGeom prst="ellipse">
          <a:avLst/>
        </a:prstGeom>
        <a:noFill/>
        <a:ln w="381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fr-FR" sz="1500" b="1" kern="1200" dirty="0"/>
            <a:t>Environnemental</a:t>
          </a:r>
        </a:p>
      </dsp:txBody>
      <dsp:txXfrm>
        <a:off x="1020979" y="2062377"/>
        <a:ext cx="1368582" cy="1254533"/>
      </dsp:txXfrm>
    </dsp:sp>
  </dsp:spTree>
</dsp:drawing>
</file>

<file path=ppt/diagrams/layout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6EE6F-2E1B-439D-9D1A-EF20E79D58B9}" type="datetimeFigureOut">
              <a:rPr lang="fr-FR" smtClean="0"/>
              <a:t>28/03/2018</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91D5B5-C308-4175-8460-93BF99EAB39F}" type="slidenum">
              <a:rPr lang="fr-FR" smtClean="0"/>
              <a:t>‹N°›</a:t>
            </a:fld>
            <a:endParaRPr lang="fr-FR"/>
          </a:p>
        </p:txBody>
      </p:sp>
    </p:spTree>
    <p:extLst>
      <p:ext uri="{BB962C8B-B14F-4D97-AF65-F5344CB8AC3E}">
        <p14:creationId xmlns:p14="http://schemas.microsoft.com/office/powerpoint/2010/main" val="1530193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391D5B5-C308-4175-8460-93BF99EAB39F}" type="slidenum">
              <a:rPr lang="fr-FR" smtClean="0"/>
              <a:t>1</a:t>
            </a:fld>
            <a:endParaRPr lang="fr-FR"/>
          </a:p>
        </p:txBody>
      </p:sp>
    </p:spTree>
    <p:extLst>
      <p:ext uri="{BB962C8B-B14F-4D97-AF65-F5344CB8AC3E}">
        <p14:creationId xmlns:p14="http://schemas.microsoft.com/office/powerpoint/2010/main" val="3614633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Premier semestre : travail sur l’agriculture urbaine et la multifonctionnalité . A la suite de cette étude, nous avons relevé qu’un des frein/levier à l’implantation de l’</a:t>
            </a:r>
            <a:r>
              <a:rPr lang="fr-FR" dirty="0" err="1"/>
              <a:t>aU</a:t>
            </a:r>
            <a:r>
              <a:rPr lang="fr-FR" dirty="0"/>
              <a:t> et de la multifonctionnalité est la RELATION ENTRE LES ACTEURS… </a:t>
            </a:r>
          </a:p>
          <a:p>
            <a:endParaRPr lang="fr-FR" dirty="0"/>
          </a:p>
          <a:p>
            <a:r>
              <a:rPr lang="fr-FR" dirty="0"/>
              <a:t>2</a:t>
            </a:r>
            <a:r>
              <a:rPr lang="fr-FR" baseline="30000" dirty="0"/>
              <a:t>e</a:t>
            </a:r>
            <a:r>
              <a:rPr lang="fr-FR" dirty="0"/>
              <a:t> semestre : cas d’étude proposé = PAT de Tours, pas compatible avec étude de la multifonctionnalité. </a:t>
            </a:r>
          </a:p>
          <a:p>
            <a:endParaRPr lang="fr-FR" dirty="0"/>
          </a:p>
          <a:p>
            <a:r>
              <a:rPr lang="fr-FR" dirty="0"/>
              <a:t>Nous avons donc modifié notre problématique </a:t>
            </a:r>
          </a:p>
          <a:p>
            <a:r>
              <a:rPr lang="fr-FR" dirty="0"/>
              <a:t>Prob = Quel est le rôle de la qualité des relations entre les acteurs dans l’organisation d’un projet territorial </a:t>
            </a:r>
          </a:p>
          <a:p>
            <a:endParaRPr lang="fr-FR" dirty="0"/>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6391D5B5-C308-4175-8460-93BF99EAB39F}" type="slidenum">
              <a:rPr lang="fr-FR" smtClean="0"/>
              <a:t>3</a:t>
            </a:fld>
            <a:endParaRPr lang="fr-FR"/>
          </a:p>
        </p:txBody>
      </p:sp>
    </p:spTree>
    <p:extLst>
      <p:ext uri="{BB962C8B-B14F-4D97-AF65-F5344CB8AC3E}">
        <p14:creationId xmlns:p14="http://schemas.microsoft.com/office/powerpoint/2010/main" val="2977564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0" i="0" u="none" strike="noStrike" kern="1200" dirty="0">
                <a:solidFill>
                  <a:schemeClr val="tx1"/>
                </a:solidFill>
                <a:effectLst/>
                <a:latin typeface="+mn-lt"/>
                <a:ea typeface="+mn-ea"/>
                <a:cs typeface="+mn-cs"/>
              </a:rPr>
              <a:t>PAT prend en compte le sujet de l’alimentation dans son ensemble, d’une manière globale : de la production à l’assiette. </a:t>
            </a:r>
          </a:p>
          <a:p>
            <a:endParaRPr lang="fr-FR" sz="1200" b="0" i="0" u="none" strike="noStrike" kern="1200" dirty="0">
              <a:solidFill>
                <a:schemeClr val="tx1"/>
              </a:solidFill>
              <a:effectLst/>
              <a:latin typeface="+mn-lt"/>
              <a:ea typeface="+mn-ea"/>
              <a:cs typeface="+mn-cs"/>
            </a:endParaRPr>
          </a:p>
          <a:p>
            <a:r>
              <a:rPr lang="fr-FR" sz="1200" b="0" i="0" u="none" strike="noStrike" kern="1200" dirty="0">
                <a:solidFill>
                  <a:schemeClr val="tx1"/>
                </a:solidFill>
                <a:effectLst/>
                <a:latin typeface="+mn-lt"/>
                <a:ea typeface="+mn-ea"/>
                <a:cs typeface="+mn-cs"/>
              </a:rPr>
              <a:t>Le PAT tout comme la multifonctionnalité veulent proposé des solutions durables pour l’organisation et la planification de nos espaces. </a:t>
            </a:r>
          </a:p>
          <a:p>
            <a:endParaRPr lang="fr-FR" sz="1200" b="0" i="0" u="none" strike="noStrike"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6391D5B5-C308-4175-8460-93BF99EAB39F}" type="slidenum">
              <a:rPr lang="fr-FR" smtClean="0"/>
              <a:t>4</a:t>
            </a:fld>
            <a:endParaRPr lang="fr-FR"/>
          </a:p>
        </p:txBody>
      </p:sp>
    </p:spTree>
    <p:extLst>
      <p:ext uri="{BB962C8B-B14F-4D97-AF65-F5344CB8AC3E}">
        <p14:creationId xmlns:p14="http://schemas.microsoft.com/office/powerpoint/2010/main" val="2335070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Notre sujet d’étude porte sur le PAT de Tours, nous avons réalisé une frise qui permet de recenser les différentes étapes du projet jusqu’à aujourd’hui.</a:t>
            </a:r>
          </a:p>
          <a:p>
            <a:endParaRPr lang="fr-FR" dirty="0"/>
          </a:p>
          <a:p>
            <a:r>
              <a:rPr lang="fr-FR" dirty="0"/>
              <a:t>[Commenter le schéma]</a:t>
            </a:r>
          </a:p>
          <a:p>
            <a:r>
              <a:rPr lang="fr-FR" dirty="0"/>
              <a:t>Création de la métropole.</a:t>
            </a:r>
          </a:p>
          <a:p>
            <a:r>
              <a:rPr lang="fr-FR" dirty="0"/>
              <a:t>Le président de la métropole a alors </a:t>
            </a:r>
            <a:r>
              <a:rPr lang="fr-FR" dirty="0" err="1"/>
              <a:t>missioné</a:t>
            </a:r>
            <a:r>
              <a:rPr lang="fr-FR" dirty="0"/>
              <a:t> Le </a:t>
            </a:r>
            <a:r>
              <a:rPr lang="fr-FR" dirty="0" err="1"/>
              <a:t>tarnec</a:t>
            </a:r>
            <a:r>
              <a:rPr lang="fr-FR" dirty="0"/>
              <a:t> pour s’occuper d’un groupe de travail pour la mise en place d’une agriculture métropolitaine. Ensuite, le projet a évolué en tant que PAT ainsi un comité technique a été créée composé de Le Tarnec, </a:t>
            </a:r>
            <a:r>
              <a:rPr lang="fr-FR" dirty="0" err="1"/>
              <a:t>Serivce</a:t>
            </a:r>
            <a:r>
              <a:rPr lang="fr-FR" dirty="0"/>
              <a:t> économique + DD de la métropole et ATU. Ils ont réunis 27 acteurs du territoire intervenant à tous les stades de la filières alimentaire, 6 mois après 8 fiches actions prioritaires ont été crées, Le PAT a pour volonté de prioriser des actions concrètes qui pourront être mis en place rapidement. </a:t>
            </a:r>
          </a:p>
          <a:p>
            <a:endParaRPr lang="fr-FR" dirty="0"/>
          </a:p>
          <a:p>
            <a:r>
              <a:rPr lang="fr-FR" dirty="0"/>
              <a:t>Afin de pouvoir mettre en œuvre ces actions définies, les 27 acteurs ont été scindés en 3 groupes de travail avec chacun une thématique (à citer + pilotes). L’objectif est d’avoir une </a:t>
            </a:r>
            <a:r>
              <a:rPr lang="fr-FR" dirty="0" err="1"/>
              <a:t>reflexion</a:t>
            </a:r>
            <a:r>
              <a:rPr lang="fr-FR" dirty="0"/>
              <a:t> concrètes et aboutie sur le thème en question. Aujourd’hui nous nous situons presqu’à la fin de la </a:t>
            </a:r>
            <a:r>
              <a:rPr lang="fr-FR" dirty="0" err="1"/>
              <a:t>relfexion</a:t>
            </a:r>
            <a:r>
              <a:rPr lang="fr-FR" dirty="0"/>
              <a:t>, un sous groupe vient d’être crées regroupant les maraîchers concernés.</a:t>
            </a:r>
          </a:p>
          <a:p>
            <a:endParaRPr lang="fr-FR" dirty="0"/>
          </a:p>
          <a:p>
            <a:r>
              <a:rPr lang="fr-FR" dirty="0"/>
              <a:t>L’organisation des étapes de </a:t>
            </a:r>
            <a:r>
              <a:rPr lang="fr-FR" dirty="0" err="1"/>
              <a:t>reflexion</a:t>
            </a:r>
            <a:r>
              <a:rPr lang="fr-FR" dirty="0"/>
              <a:t> vous ont été présentés, à savoir que des diagnostics territoriaux ont été réalisés en </a:t>
            </a:r>
            <a:r>
              <a:rPr lang="fr-FR" dirty="0" err="1"/>
              <a:t>paralléle</a:t>
            </a:r>
            <a:r>
              <a:rPr lang="fr-FR" dirty="0"/>
              <a:t>. (à citer) afin d’avoir une vision réaliste des potentiels du territoire.</a:t>
            </a:r>
          </a:p>
          <a:p>
            <a:endParaRPr lang="fr-FR" dirty="0"/>
          </a:p>
          <a:p>
            <a:r>
              <a:rPr lang="fr-FR" dirty="0"/>
              <a:t>Aujourd’hui les question en suspens portent sur la future la labellisation, la répartition des budgets, la création d’une légumerie etc.</a:t>
            </a:r>
          </a:p>
          <a:p>
            <a:endParaRPr lang="fr-FR" dirty="0"/>
          </a:p>
          <a:p>
            <a:r>
              <a:rPr lang="fr-FR" dirty="0"/>
              <a:t>Notre étude portait sur la partie réflexion et co-construction, en avril normalement la phase d’action sera mis en route.</a:t>
            </a:r>
          </a:p>
          <a:p>
            <a:endParaRPr lang="fr-FR" dirty="0"/>
          </a:p>
        </p:txBody>
      </p:sp>
      <p:sp>
        <p:nvSpPr>
          <p:cNvPr id="4" name="Espace réservé du numéro de diapositive 3"/>
          <p:cNvSpPr>
            <a:spLocks noGrp="1"/>
          </p:cNvSpPr>
          <p:nvPr>
            <p:ph type="sldNum" sz="quarter" idx="10"/>
          </p:nvPr>
        </p:nvSpPr>
        <p:spPr/>
        <p:txBody>
          <a:bodyPr/>
          <a:lstStyle/>
          <a:p>
            <a:fld id="{6391D5B5-C308-4175-8460-93BF99EAB39F}" type="slidenum">
              <a:rPr lang="fr-FR" smtClean="0"/>
              <a:t>5</a:t>
            </a:fld>
            <a:endParaRPr lang="fr-FR"/>
          </a:p>
        </p:txBody>
      </p:sp>
    </p:spTree>
    <p:extLst>
      <p:ext uri="{BB962C8B-B14F-4D97-AF65-F5344CB8AC3E}">
        <p14:creationId xmlns:p14="http://schemas.microsoft.com/office/powerpoint/2010/main" val="2908195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En étudiant le PAT</a:t>
            </a:r>
          </a:p>
          <a:p>
            <a:r>
              <a:rPr lang="fr-FR" dirty="0"/>
              <a:t>Au vu de notre problématique sur la qualité des relations entre les acteurs dans un projet territorial, nous nous sommes questionné sur ces interactions au sein d’un projet concret : le PAT de Tours métropole Val de Loire. Améliore-i-il la qualité de ces </a:t>
            </a:r>
            <a:r>
              <a:rPr lang="fr-FR" dirty="0" err="1"/>
              <a:t>relarins</a:t>
            </a:r>
            <a:r>
              <a:rPr lang="fr-FR" dirty="0"/>
              <a:t>?</a:t>
            </a:r>
          </a:p>
          <a:p>
            <a:endParaRPr lang="fr-FR" dirty="0"/>
          </a:p>
        </p:txBody>
      </p:sp>
      <p:sp>
        <p:nvSpPr>
          <p:cNvPr id="4" name="Espace réservé du numéro de diapositive 3"/>
          <p:cNvSpPr>
            <a:spLocks noGrp="1"/>
          </p:cNvSpPr>
          <p:nvPr>
            <p:ph type="sldNum" sz="quarter" idx="10"/>
          </p:nvPr>
        </p:nvSpPr>
        <p:spPr/>
        <p:txBody>
          <a:bodyPr/>
          <a:lstStyle/>
          <a:p>
            <a:fld id="{6391D5B5-C308-4175-8460-93BF99EAB39F}" type="slidenum">
              <a:rPr lang="fr-FR" smtClean="0"/>
              <a:t>6</a:t>
            </a:fld>
            <a:endParaRPr lang="fr-FR"/>
          </a:p>
        </p:txBody>
      </p:sp>
    </p:spTree>
    <p:extLst>
      <p:ext uri="{BB962C8B-B14F-4D97-AF65-F5344CB8AC3E}">
        <p14:creationId xmlns:p14="http://schemas.microsoft.com/office/powerpoint/2010/main" val="3024983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r>
              <a:rPr lang="fr-FR" dirty="0"/>
              <a:t>Protocole : méthode de collecte et analyse de données pour répondre à notre hypothèse.</a:t>
            </a:r>
          </a:p>
          <a:p>
            <a:pPr marL="171450" indent="-171450">
              <a:buFontTx/>
              <a:buChar char="-"/>
            </a:pPr>
            <a:r>
              <a:rPr lang="fr-FR" dirty="0"/>
              <a:t>OBJ : rencontrer un maximum d’acteurs du PAT de Tours, ceux que nous avons </a:t>
            </a:r>
            <a:r>
              <a:rPr lang="fr-FR" dirty="0" err="1"/>
              <a:t>recnontrés</a:t>
            </a:r>
            <a:r>
              <a:rPr lang="fr-FR" dirty="0"/>
              <a:t> …. </a:t>
            </a:r>
          </a:p>
          <a:p>
            <a:pPr marL="171450" indent="-171450">
              <a:buFontTx/>
              <a:buChar char="-"/>
            </a:pPr>
            <a:r>
              <a:rPr lang="fr-FR" dirty="0"/>
              <a:t>Citer les acteurs et montrer qu’ils sont diversifiés</a:t>
            </a:r>
          </a:p>
          <a:p>
            <a:pPr marL="171450" indent="-171450">
              <a:buFontTx/>
              <a:buChar char="-"/>
            </a:pPr>
            <a:endParaRPr lang="fr-FR" dirty="0"/>
          </a:p>
          <a:p>
            <a:pPr marL="171450" indent="-171450">
              <a:buFontTx/>
              <a:buChar char="-"/>
            </a:pPr>
            <a:endParaRPr lang="fr-FR" dirty="0"/>
          </a:p>
          <a:p>
            <a:pPr marL="171450" indent="-171450">
              <a:buFontTx/>
              <a:buChar char="-"/>
            </a:pPr>
            <a:r>
              <a:rPr lang="fr-FR" dirty="0"/>
              <a:t>Méthode :</a:t>
            </a:r>
          </a:p>
          <a:p>
            <a:pPr marL="171450" indent="-171450">
              <a:buFontTx/>
              <a:buChar char="-"/>
            </a:pPr>
            <a:r>
              <a:rPr lang="fr-FR" dirty="0">
                <a:sym typeface="Wingdings" panose="05000000000000000000" pitchFamily="2" charset="2"/>
              </a:rPr>
              <a:t> Entretiens semi-directif avec un certains nombre de question </a:t>
            </a:r>
            <a:r>
              <a:rPr lang="fr-FR" dirty="0" err="1">
                <a:sym typeface="Wingdings" panose="05000000000000000000" pitchFamily="2" charset="2"/>
              </a:rPr>
              <a:t>preparées</a:t>
            </a:r>
            <a:r>
              <a:rPr lang="fr-FR" dirty="0">
                <a:sym typeface="Wingdings" panose="05000000000000000000" pitchFamily="2" charset="2"/>
              </a:rPr>
              <a:t>, et de ces questions nous avions des point fondamentaux à savoir à la fin de l’entretien utiles pour répondre à notre hypothèse. (citer point fondamentaux).</a:t>
            </a:r>
          </a:p>
          <a:p>
            <a:pPr marL="171450" indent="-171450">
              <a:buFontTx/>
              <a:buChar char="-"/>
            </a:pPr>
            <a:r>
              <a:rPr lang="fr-FR" dirty="0">
                <a:sym typeface="Wingdings" panose="05000000000000000000" pitchFamily="2" charset="2"/>
              </a:rPr>
              <a:t> Au fur et à mesure des entretiens, le projet a mûri dans nos têtes et nous avons pu aiguillé les questions en fonction des informations requises dans les entretiens précédents. En sachant que nous ne dévoilions aucune réponses d’un entretien à un autre.</a:t>
            </a:r>
          </a:p>
          <a:p>
            <a:pPr marL="171450" indent="-171450">
              <a:buFontTx/>
              <a:buChar char="-"/>
            </a:pPr>
            <a:endParaRPr lang="fr-FR" dirty="0">
              <a:sym typeface="Wingdings" panose="05000000000000000000" pitchFamily="2" charset="2"/>
            </a:endParaRPr>
          </a:p>
          <a:p>
            <a:pPr marL="171450" indent="-171450">
              <a:buFontTx/>
              <a:buChar char="-"/>
            </a:pPr>
            <a:endParaRPr lang="fr-FR" dirty="0"/>
          </a:p>
        </p:txBody>
      </p:sp>
      <p:sp>
        <p:nvSpPr>
          <p:cNvPr id="4" name="Espace réservé du numéro de diapositive 3"/>
          <p:cNvSpPr>
            <a:spLocks noGrp="1"/>
          </p:cNvSpPr>
          <p:nvPr>
            <p:ph type="sldNum" sz="quarter" idx="10"/>
          </p:nvPr>
        </p:nvSpPr>
        <p:spPr/>
        <p:txBody>
          <a:bodyPr/>
          <a:lstStyle/>
          <a:p>
            <a:fld id="{6391D5B5-C308-4175-8460-93BF99EAB39F}" type="slidenum">
              <a:rPr lang="fr-FR" smtClean="0"/>
              <a:t>7</a:t>
            </a:fld>
            <a:endParaRPr lang="fr-FR"/>
          </a:p>
        </p:txBody>
      </p:sp>
    </p:spTree>
    <p:extLst>
      <p:ext uri="{BB962C8B-B14F-4D97-AF65-F5344CB8AC3E}">
        <p14:creationId xmlns:p14="http://schemas.microsoft.com/office/powerpoint/2010/main" val="2762413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Au vu de nos résultats et de notre analyse des </a:t>
            </a:r>
            <a:r>
              <a:rPr lang="fr-FR" dirty="0" err="1"/>
              <a:t>intéractions</a:t>
            </a:r>
            <a:r>
              <a:rPr lang="fr-FR" dirty="0"/>
              <a:t> entre les acteurs. , on s’est rendu compte qu’une certaine </a:t>
            </a:r>
            <a:r>
              <a:rPr lang="fr-FR" dirty="0" err="1"/>
              <a:t>hierarchie</a:t>
            </a:r>
            <a:r>
              <a:rPr lang="fr-FR" dirty="0"/>
              <a:t> de gouvernance existe au sein du PAT</a:t>
            </a:r>
          </a:p>
          <a:p>
            <a:r>
              <a:rPr lang="fr-FR" dirty="0"/>
              <a:t>Volonté d’avoir relation avec les acteurs transversal, mais on s’est rendu compte qu’il y avait une certaine gouvernance :</a:t>
            </a:r>
          </a:p>
          <a:p>
            <a:r>
              <a:rPr lang="fr-FR" dirty="0"/>
              <a:t> - comité technique, pilote des sous-groupes,</a:t>
            </a:r>
          </a:p>
          <a:p>
            <a:r>
              <a:rPr lang="fr-FR" dirty="0"/>
              <a:t>Cette gouvernance est marqué par la présence des mêmes institutions dans les prises de décisions importantes. (exemple Métropole, CA…)</a:t>
            </a:r>
          </a:p>
          <a:p>
            <a:endParaRPr lang="fr-FR" dirty="0"/>
          </a:p>
          <a:p>
            <a:r>
              <a:rPr lang="fr-FR" dirty="0" err="1"/>
              <a:t>Descrption</a:t>
            </a:r>
            <a:r>
              <a:rPr lang="fr-FR" dirty="0"/>
              <a:t> du schéma + SAFER par présente parce qu’aucune donnée recueilli </a:t>
            </a:r>
          </a:p>
          <a:p>
            <a:r>
              <a:rPr lang="fr-FR" dirty="0"/>
              <a:t>+ exemple :</a:t>
            </a:r>
          </a:p>
          <a:p>
            <a:r>
              <a:rPr lang="fr-FR" dirty="0"/>
              <a:t> -CA partout</a:t>
            </a:r>
          </a:p>
          <a:p>
            <a:pPr marL="171450" indent="-171450">
              <a:buFontTx/>
              <a:buChar char="-"/>
            </a:pPr>
            <a:r>
              <a:rPr lang="fr-FR" dirty="0" err="1"/>
              <a:t>Inpact</a:t>
            </a:r>
            <a:r>
              <a:rPr lang="fr-FR" dirty="0"/>
              <a:t> pas invité à la prochaine réunion</a:t>
            </a:r>
          </a:p>
          <a:p>
            <a:pPr marL="171450" indent="-171450">
              <a:buFontTx/>
              <a:buChar char="-"/>
            </a:pPr>
            <a:r>
              <a:rPr lang="fr-FR" dirty="0"/>
              <a:t>Maraicher seulement intégré à la dernière réunion</a:t>
            </a:r>
          </a:p>
          <a:p>
            <a:pPr marL="171450" indent="-171450">
              <a:buFontTx/>
              <a:buChar char="-"/>
            </a:pPr>
            <a:r>
              <a:rPr lang="fr-FR" dirty="0" err="1"/>
              <a:t>Etc</a:t>
            </a:r>
            <a:r>
              <a:rPr lang="fr-FR" dirty="0"/>
              <a:t> </a:t>
            </a:r>
            <a:r>
              <a:rPr lang="fr-FR" dirty="0" err="1"/>
              <a:t>etc</a:t>
            </a:r>
            <a:endParaRPr lang="fr-FR" dirty="0"/>
          </a:p>
          <a:p>
            <a:endParaRPr lang="fr-FR" dirty="0"/>
          </a:p>
          <a:p>
            <a:endParaRPr lang="fr-FR" dirty="0"/>
          </a:p>
        </p:txBody>
      </p:sp>
      <p:sp>
        <p:nvSpPr>
          <p:cNvPr id="4" name="Espace réservé du numéro de diapositive 3"/>
          <p:cNvSpPr>
            <a:spLocks noGrp="1"/>
          </p:cNvSpPr>
          <p:nvPr>
            <p:ph type="sldNum" sz="quarter" idx="10"/>
          </p:nvPr>
        </p:nvSpPr>
        <p:spPr/>
        <p:txBody>
          <a:bodyPr/>
          <a:lstStyle/>
          <a:p>
            <a:fld id="{6391D5B5-C308-4175-8460-93BF99EAB39F}" type="slidenum">
              <a:rPr lang="fr-FR" smtClean="0"/>
              <a:t>8</a:t>
            </a:fld>
            <a:endParaRPr lang="fr-FR"/>
          </a:p>
        </p:txBody>
      </p:sp>
    </p:spTree>
    <p:extLst>
      <p:ext uri="{BB962C8B-B14F-4D97-AF65-F5344CB8AC3E}">
        <p14:creationId xmlns:p14="http://schemas.microsoft.com/office/powerpoint/2010/main" val="1711828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a choisi cette disposition des 3 piliers du DD pour mettre en évidence la différence de prise en compte de chaque domaine dans le projet. Soit l’environnement moins présent que l’économie et le social. Ce n’est pas qualitatif mais quantitatif (nombre de fois que le sujet a été pris en compte)</a:t>
            </a:r>
          </a:p>
          <a:p>
            <a:endParaRPr lang="fr-FR" dirty="0"/>
          </a:p>
          <a:p>
            <a:r>
              <a:rPr lang="fr-FR" dirty="0"/>
              <a:t>ENVIRONNEMENT</a:t>
            </a:r>
          </a:p>
          <a:p>
            <a:endParaRPr lang="fr-FR" dirty="0"/>
          </a:p>
          <a:p>
            <a:r>
              <a:rPr lang="fr-FR" dirty="0"/>
              <a:t>- A la suite des entretiens, les questions environnementales ont bien moins étaient traitées.</a:t>
            </a:r>
          </a:p>
          <a:p>
            <a:pPr marL="171450" indent="-171450">
              <a:buFontTx/>
              <a:buChar char="-"/>
            </a:pPr>
            <a:r>
              <a:rPr lang="fr-FR" dirty="0"/>
              <a:t>Thématiques des sous groupes qui traitent bien moins des questions environnementales que des question économiques. Comme les question sur l’agroécologie et le gaspillage alimentaire. </a:t>
            </a:r>
          </a:p>
          <a:p>
            <a:pPr marL="171450" indent="-171450">
              <a:buFontTx/>
              <a:buChar char="-"/>
            </a:pPr>
            <a:r>
              <a:rPr lang="fr-FR" dirty="0"/>
              <a:t>La décision  de ne pas se positionner sur le bio permet de ne pas évincer certains acteurs.</a:t>
            </a:r>
          </a:p>
          <a:p>
            <a:pPr marL="171450" indent="-171450">
              <a:buFontTx/>
              <a:buChar char="-"/>
            </a:pPr>
            <a:endParaRPr lang="fr-FR" dirty="0"/>
          </a:p>
          <a:p>
            <a:pPr marL="171450" indent="-171450">
              <a:buFontTx/>
              <a:buChar char="-"/>
            </a:pPr>
            <a:r>
              <a:rPr lang="fr-FR" dirty="0"/>
              <a:t>ECONOMIQUE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a:t>
            </a:r>
            <a:r>
              <a:rPr lang="fr-FR" sz="1200" kern="1200" dirty="0"/>
              <a:t>Question agricole intégrée au service développement économique de la Métropole depuis 2017</a:t>
            </a:r>
          </a:p>
          <a:p>
            <a:pPr marL="171450" indent="-171450">
              <a:buFontTx/>
              <a:buChar char="-"/>
            </a:pPr>
            <a:r>
              <a:rPr lang="fr-FR" dirty="0"/>
              <a:t>Projet qui favorise l’économie locale</a:t>
            </a:r>
          </a:p>
          <a:p>
            <a:pPr marL="171450" indent="-171450">
              <a:buFontTx/>
              <a:buChar char="-"/>
            </a:pPr>
            <a:r>
              <a:rPr lang="fr-FR" dirty="0"/>
              <a:t>La question économique pourra être une source de conflit notamment lorsque les budgets seront décidés et attribués </a:t>
            </a:r>
          </a:p>
          <a:p>
            <a:pPr marL="171450" indent="-171450">
              <a:buFontTx/>
              <a:buChar char="-"/>
            </a:pPr>
            <a:r>
              <a:rPr lang="fr-FR" dirty="0"/>
              <a:t>Ressenti pendant les entretiens : crispation lorsque la question financière était abordée</a:t>
            </a:r>
          </a:p>
          <a:p>
            <a:pPr marL="171450" indent="-171450">
              <a:buFontTx/>
              <a:buChar char="-"/>
            </a:pPr>
            <a:endParaRPr lang="fr-FR" dirty="0"/>
          </a:p>
          <a:p>
            <a:pPr marL="171450" indent="-171450">
              <a:buFontTx/>
              <a:buChar char="-"/>
            </a:pPr>
            <a:r>
              <a:rPr lang="fr-FR" dirty="0"/>
              <a:t>SOCIAL</a:t>
            </a:r>
          </a:p>
          <a:p>
            <a:pPr marL="171450" indent="-171450">
              <a:buFontTx/>
              <a:buChar char="-"/>
            </a:pPr>
            <a:r>
              <a:rPr lang="fr-FR" dirty="0"/>
              <a:t>Point qui a été le plus cité : fondamental pour la majorité des acteurs interrogés </a:t>
            </a:r>
          </a:p>
          <a:p>
            <a:pPr marL="171450" indent="-171450">
              <a:buFontTx/>
              <a:buChar char="-"/>
            </a:pPr>
            <a:r>
              <a:rPr lang="fr-FR" dirty="0"/>
              <a:t>Dû à la diversité d’acteurs présents </a:t>
            </a:r>
          </a:p>
          <a:p>
            <a:pPr marL="171450" indent="-171450">
              <a:buFontTx/>
              <a:buChar char="-"/>
            </a:pPr>
            <a:r>
              <a:rPr lang="fr-FR" dirty="0">
                <a:sym typeface="Wingdings" panose="05000000000000000000" pitchFamily="2" charset="2"/>
              </a:rPr>
              <a:t> </a:t>
            </a:r>
            <a:r>
              <a:rPr lang="fr-FR" dirty="0" err="1">
                <a:sym typeface="Wingdings" panose="05000000000000000000" pitchFamily="2" charset="2"/>
              </a:rPr>
              <a:t>Obj</a:t>
            </a:r>
            <a:r>
              <a:rPr lang="fr-FR" dirty="0">
                <a:sym typeface="Wingdings" panose="05000000000000000000" pitchFamily="2" charset="2"/>
              </a:rPr>
              <a:t> commun majeur de répondre à une demande sociétale </a:t>
            </a:r>
          </a:p>
          <a:p>
            <a:pPr marL="171450" indent="-171450">
              <a:buFontTx/>
              <a:buChar char="-"/>
            </a:pPr>
            <a:r>
              <a:rPr lang="fr-FR" dirty="0">
                <a:sym typeface="Wingdings" panose="05000000000000000000" pitchFamily="2" charset="2"/>
              </a:rPr>
              <a:t>Lorsqu’on questionne les acteurs sur le projet, même si il y a certains points négatifs, le ressenti global sur le projet est positif est surtout parce que c’est une opportunité de regrouper autant d’acteurs différents autour d’un même projet. </a:t>
            </a:r>
          </a:p>
          <a:p>
            <a:pPr marL="171450" indent="-171450">
              <a:buFontTx/>
              <a:buChar char="-"/>
            </a:pPr>
            <a:r>
              <a:rPr lang="fr-FR" dirty="0">
                <a:sym typeface="Wingdings" panose="05000000000000000000" pitchFamily="2" charset="2"/>
              </a:rPr>
              <a:t>Néanmoins les points positifs sont à nuancer puisque nous avons ressenti qu’il existait un déséquilibre de représentation de chaque acteurs dans le projet qui est plus u moins ressenti par d’autres acteurs.  </a:t>
            </a:r>
          </a:p>
          <a:p>
            <a:pPr marL="171450" indent="-171450">
              <a:buFontTx/>
              <a:buChar char="-"/>
            </a:pPr>
            <a:endParaRPr lang="fr-FR" dirty="0">
              <a:sym typeface="Wingdings" panose="05000000000000000000" pitchFamily="2" charset="2"/>
            </a:endParaRPr>
          </a:p>
          <a:p>
            <a:pPr marL="171450" indent="-171450">
              <a:buFontTx/>
              <a:buChar char="-"/>
            </a:pPr>
            <a:r>
              <a:rPr lang="fr-FR" dirty="0">
                <a:sym typeface="Wingdings" panose="05000000000000000000" pitchFamily="2" charset="2"/>
              </a:rPr>
              <a:t>Les trois piliers du DD sont bien évoqués par les acteurs dans le projet cependant on ressent un déséquilibre de leur importance aux yeux de ces même acteurs. </a:t>
            </a:r>
          </a:p>
          <a:p>
            <a:pPr marL="171450" indent="-171450">
              <a:buFontTx/>
              <a:buChar char="-"/>
            </a:pPr>
            <a:r>
              <a:rPr lang="fr-FR" dirty="0">
                <a:sym typeface="Wingdings" panose="05000000000000000000" pitchFamily="2" charset="2"/>
              </a:rPr>
              <a:t>Le PAT est durable, regroupe donc les 3 piliers et peut donc être considéré comme un levier pour permettre une bonne qualité des relations entre les acteurs. </a:t>
            </a:r>
          </a:p>
          <a:p>
            <a:pPr marL="171450" indent="-171450">
              <a:buFontTx/>
              <a:buChar char="-"/>
            </a:pPr>
            <a:endParaRPr lang="fr-FR" dirty="0">
              <a:sym typeface="Wingdings" panose="05000000000000000000" pitchFamily="2" charset="2"/>
            </a:endParaRPr>
          </a:p>
          <a:p>
            <a:pPr marL="171450" indent="-171450">
              <a:buFontTx/>
              <a:buChar char="-"/>
            </a:pPr>
            <a:endParaRPr lang="fr-FR" dirty="0">
              <a:sym typeface="Wingdings" panose="05000000000000000000" pitchFamily="2" charset="2"/>
            </a:endParaRPr>
          </a:p>
          <a:p>
            <a:pPr marL="171450" indent="-171450">
              <a:buFontTx/>
              <a:buChar char="-"/>
            </a:pPr>
            <a:endParaRPr lang="fr-FR" dirty="0"/>
          </a:p>
          <a:p>
            <a:pPr marL="171450" indent="-171450">
              <a:buFontTx/>
              <a:buChar char="-"/>
            </a:pPr>
            <a:endParaRPr lang="fr-FR" dirty="0"/>
          </a:p>
        </p:txBody>
      </p:sp>
      <p:sp>
        <p:nvSpPr>
          <p:cNvPr id="4" name="Espace réservé du numéro de diapositive 3"/>
          <p:cNvSpPr>
            <a:spLocks noGrp="1"/>
          </p:cNvSpPr>
          <p:nvPr>
            <p:ph type="sldNum" sz="quarter" idx="10"/>
          </p:nvPr>
        </p:nvSpPr>
        <p:spPr/>
        <p:txBody>
          <a:bodyPr/>
          <a:lstStyle/>
          <a:p>
            <a:fld id="{6391D5B5-C308-4175-8460-93BF99EAB39F}" type="slidenum">
              <a:rPr lang="fr-FR" smtClean="0"/>
              <a:t>9</a:t>
            </a:fld>
            <a:endParaRPr lang="fr-FR"/>
          </a:p>
        </p:txBody>
      </p:sp>
    </p:spTree>
    <p:extLst>
      <p:ext uri="{BB962C8B-B14F-4D97-AF65-F5344CB8AC3E}">
        <p14:creationId xmlns:p14="http://schemas.microsoft.com/office/powerpoint/2010/main" val="579778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L’étude concernait seulement la phase de réflexion du projet, l’évolution et les démarches futures seront donc fondamentales pour compléter l’analyse et la réponse de notre hypothèse. </a:t>
            </a:r>
          </a:p>
          <a:p>
            <a:endParaRPr lang="fr-FR" dirty="0"/>
          </a:p>
          <a:p>
            <a:r>
              <a:rPr lang="fr-FR" dirty="0"/>
              <a:t>Ouverture : c’est charlotte qui ‘a fait</a:t>
            </a:r>
          </a:p>
        </p:txBody>
      </p:sp>
      <p:sp>
        <p:nvSpPr>
          <p:cNvPr id="4" name="Espace réservé du numéro de diapositive 3"/>
          <p:cNvSpPr>
            <a:spLocks noGrp="1"/>
          </p:cNvSpPr>
          <p:nvPr>
            <p:ph type="sldNum" sz="quarter" idx="10"/>
          </p:nvPr>
        </p:nvSpPr>
        <p:spPr/>
        <p:txBody>
          <a:bodyPr/>
          <a:lstStyle/>
          <a:p>
            <a:fld id="{6391D5B5-C308-4175-8460-93BF99EAB39F}" type="slidenum">
              <a:rPr lang="fr-FR" smtClean="0"/>
              <a:t>10</a:t>
            </a:fld>
            <a:endParaRPr lang="fr-FR"/>
          </a:p>
        </p:txBody>
      </p:sp>
    </p:spTree>
    <p:extLst>
      <p:ext uri="{BB962C8B-B14F-4D97-AF65-F5344CB8AC3E}">
        <p14:creationId xmlns:p14="http://schemas.microsoft.com/office/powerpoint/2010/main" val="951901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1A2116B5-13C3-4DF9-82C5-5DD6C6485A8F}" type="datetime1">
              <a:rPr lang="fr-FR" smtClean="0"/>
              <a:t>28/03/2018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3339272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42F8882-F6E0-4493-8418-559F32449832}" type="datetime1">
              <a:rPr lang="fr-FR" smtClean="0"/>
              <a:t>28/03/2018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1847882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fr-FR"/>
              <a:t>Modifiez le style du titre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689EBE0B-349B-4660-AA81-FF5E7DA68910}" type="datetime1">
              <a:rPr lang="fr-FR" smtClean="0"/>
              <a:t>28/03/2018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1316856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A238889-507B-48D1-9056-2DCBA32F244C}" type="datetime1">
              <a:rPr lang="fr-FR" smtClean="0"/>
              <a:t>28/03/2018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17142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845127" y="2507550"/>
            <a:ext cx="5156200" cy="368052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72200" y="2507550"/>
            <a:ext cx="5181601" cy="368052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5F7F047E-C873-43CD-8E38-53F1D3F8CE17}" type="datetime1">
              <a:rPr lang="fr-FR" smtClean="0"/>
              <a:t>28/03/2018</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F10FCBB7-647A-42B3-B01D-B3935DCD1C74}" type="slidenum">
              <a:rPr lang="fr-FR" smtClean="0"/>
              <a:t>‹N°›</a:t>
            </a:fld>
            <a:endParaRPr lang="fr-FR"/>
          </a:p>
        </p:txBody>
      </p:sp>
      <p:sp>
        <p:nvSpPr>
          <p:cNvPr id="10" name="Title 9"/>
          <p:cNvSpPr>
            <a:spLocks noGrp="1"/>
          </p:cNvSpPr>
          <p:nvPr>
            <p:ph type="title"/>
          </p:nvPr>
        </p:nvSpPr>
        <p:spPr/>
        <p:txBody>
          <a:bodyPr/>
          <a:lstStyle/>
          <a:p>
            <a:r>
              <a:rPr lang="fr-FR"/>
              <a:t>Modifiez le style du titre</a:t>
            </a:r>
            <a:endParaRPr lang="en-US" dirty="0"/>
          </a:p>
        </p:txBody>
      </p:sp>
    </p:spTree>
    <p:extLst>
      <p:ext uri="{BB962C8B-B14F-4D97-AF65-F5344CB8AC3E}">
        <p14:creationId xmlns:p14="http://schemas.microsoft.com/office/powerpoint/2010/main" val="2816850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A50F3C9-846C-4E88-AB3F-E6712D01098E}" type="datetime1">
              <a:rPr lang="fr-FR" smtClean="0"/>
              <a:t>28/03/2018</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F10FCBB7-647A-42B3-B01D-B3935DCD1C74}" type="slidenum">
              <a:rPr lang="fr-FR" smtClean="0"/>
              <a:t>‹N°›</a:t>
            </a:fld>
            <a:endParaRPr lang="fr-FR"/>
          </a:p>
        </p:txBody>
      </p:sp>
      <p:sp>
        <p:nvSpPr>
          <p:cNvPr id="6" name="Title 5"/>
          <p:cNvSpPr>
            <a:spLocks noGrp="1"/>
          </p:cNvSpPr>
          <p:nvPr>
            <p:ph type="title"/>
          </p:nvPr>
        </p:nvSpPr>
        <p:spPr/>
        <p:txBody>
          <a:bodyPr/>
          <a:lstStyle/>
          <a:p>
            <a:r>
              <a:rPr lang="fr-FR"/>
              <a:t>Modifiez le style du titre</a:t>
            </a:r>
            <a:endParaRPr lang="en-US"/>
          </a:p>
        </p:txBody>
      </p:sp>
    </p:spTree>
    <p:extLst>
      <p:ext uri="{BB962C8B-B14F-4D97-AF65-F5344CB8AC3E}">
        <p14:creationId xmlns:p14="http://schemas.microsoft.com/office/powerpoint/2010/main" val="64718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B73F22-9F69-44C8-8E4E-B33E22637461}" type="datetime1">
              <a:rPr lang="fr-FR" smtClean="0"/>
              <a:t>28/03/2018</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1927037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fr-FR"/>
              <a:t>Modifiez le style du titre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3363BDDB-9C4E-4B92-AEF4-B0D72C62169B}" type="datetime1">
              <a:rPr lang="fr-FR" smtClean="0"/>
              <a:t>28/03/2018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2849005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39BCE001-C35D-4A69-B668-5D0D56EA474A}" type="datetime1">
              <a:rPr lang="fr-FR" smtClean="0"/>
              <a:t>28/03/2018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1350581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62B64A6-F17C-408B-8023-DC4D67A7CD98}" type="datetime1">
              <a:rPr lang="fr-FR" smtClean="0"/>
              <a:t>28/03/2018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2983253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CA8A8674-5CEF-418C-943E-83229EB2C2B4}" type="datetime1">
              <a:rPr lang="fr-FR" smtClean="0"/>
              <a:t>28/03/2018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1486619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lgn="l">
              <a:defRPr/>
            </a:lvl1pPr>
          </a:lstStyle>
          <a:p>
            <a:fld id="{1C5A2EC7-0060-49E2-A9BF-DD4A697D9D45}" type="datetime1">
              <a:rPr lang="fr-FR" smtClean="0"/>
              <a:t>28/03/2018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10FCBB7-647A-42B3-B01D-B3935DCD1C74}" type="slidenum">
              <a:rPr lang="fr-FR" smtClean="0"/>
              <a:t>‹N°›</a:t>
            </a:fld>
            <a:endParaRPr lang="fr-FR"/>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4264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6344462-C0A4-4694-9B7A-7CCBA44D9AD0}" type="datetime1">
              <a:rPr lang="fr-FR" smtClean="0"/>
              <a:t>28/03/2018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1207805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fr-FR"/>
              <a:t>Modifiez le style du titre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43C33364-16D3-4150-86D2-FCFBD04C1C05}" type="datetime1">
              <a:rPr lang="fr-FR" smtClean="0"/>
              <a:t>28/03/2018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10FCBB7-647A-42B3-B01D-B3935DCD1C74}" type="slidenum">
              <a:rPr lang="fr-FR" smtClean="0"/>
              <a:t>‹N°›</a:t>
            </a:fld>
            <a:endParaRPr lang="fr-FR"/>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4465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fr-FR"/>
              <a:t>Modifiez le style du titre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4683E3A-8879-4BBD-9593-836A70926C69}" type="datetime1">
              <a:rPr lang="fr-FR" smtClean="0"/>
              <a:t>28/03/2018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2444673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fr-FR"/>
              <a:t>Modifiez le style du titre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fr-FR"/>
              <a:t>Modifier les styles du texte du masque</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C37793F-71CB-4185-BFFC-FEBF5F229FF2}" type="datetime1">
              <a:rPr lang="fr-FR" smtClean="0"/>
              <a:t>28/03/2018</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1648093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C5E2319-B508-4CBE-9B58-109CD6D80769}" type="datetime1">
              <a:rPr lang="fr-FR" smtClean="0"/>
              <a:t>28/03/2018</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2965680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C5E034-4A9D-476D-A893-381C04ACB03C}" type="datetime1">
              <a:rPr lang="fr-FR" smtClean="0"/>
              <a:t>28/03/2018</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16048311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fr-FR"/>
              <a:t>Modifiez le style du titre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C06D467A-1B78-443F-8A22-3D44399835CE}" type="datetime1">
              <a:rPr lang="fr-FR" smtClean="0"/>
              <a:t>28/03/2018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25846769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59D9CF35-6171-4F7A-9137-BF4CE425C1C8}" type="datetime1">
              <a:rPr lang="fr-FR" smtClean="0"/>
              <a:t>28/03/2018</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F10FCBB7-647A-42B3-B01D-B3935DCD1C74}" type="slidenum">
              <a:rPr lang="fr-FR" smtClean="0"/>
              <a:t>‹N°›</a:t>
            </a:fld>
            <a:endParaRPr lang="fr-FR"/>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17675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9515C48-E00E-49F2-8848-BFDC460EB550}" type="datetime1">
              <a:rPr lang="fr-FR" smtClean="0"/>
              <a:t>28/03/2018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10FCBB7-647A-42B3-B01D-B3935DCD1C74}" type="slidenum">
              <a:rPr lang="fr-FR" smtClean="0"/>
              <a:t>‹N°›</a:t>
            </a:fld>
            <a:endParaRPr lang="fr-FR"/>
          </a:p>
        </p:txBody>
      </p:sp>
    </p:spTree>
    <p:extLst>
      <p:ext uri="{BB962C8B-B14F-4D97-AF65-F5344CB8AC3E}">
        <p14:creationId xmlns:p14="http://schemas.microsoft.com/office/powerpoint/2010/main" val="19591484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fr-FR"/>
              <a:t>Modifiez le style du titre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E9807DA-B221-41C9-B7B5-4F1EA04CBA50}" type="datetime1">
              <a:rPr lang="fr-FR" smtClean="0"/>
              <a:t>28/03/2018</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F10FCBB7-647A-42B3-B01D-B3935DCD1C74}" type="slidenum">
              <a:rPr lang="fr-FR" smtClean="0"/>
              <a:t>‹N°›</a:t>
            </a:fld>
            <a:endParaRPr lang="fr-FR"/>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622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DD69BFA2-C594-4DA9-BF37-D39787158A2D}" type="datetime1">
              <a:rPr lang="fr-FR" smtClean="0"/>
              <a:t>28/03/2018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GB"/>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79B0AD3C-6DC2-4074-B0F8-A85560F04411}" type="slidenum">
              <a:rPr lang="en-GB" smtClean="0"/>
              <a:t>‹N°›</a:t>
            </a:fld>
            <a:endParaRPr lang="en-GB"/>
          </a:p>
        </p:txBody>
      </p:sp>
    </p:spTree>
    <p:extLst>
      <p:ext uri="{BB962C8B-B14F-4D97-AF65-F5344CB8AC3E}">
        <p14:creationId xmlns:p14="http://schemas.microsoft.com/office/powerpoint/2010/main" val="3158124923"/>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EACCEBA6-1F61-44BE-B0A3-C5C9CC5FF7DC}" type="datetime1">
              <a:rPr lang="fr-FR" smtClean="0"/>
              <a:t>28/03/2018</a:t>
            </a:fld>
            <a:endParaRPr lang="en-GB"/>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GB"/>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79B0AD3C-6DC2-4074-B0F8-A85560F04411}" type="slidenum">
              <a:rPr lang="en-GB" smtClean="0"/>
              <a:t>‹N°›</a:t>
            </a:fld>
            <a:endParaRPr lang="en-GB"/>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9009395"/>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EB083E-FF44-4A3B-9E69-17A2AEABBE8C}"/>
              </a:ext>
            </a:extLst>
          </p:cNvPr>
          <p:cNvSpPr>
            <a:spLocks noGrp="1"/>
          </p:cNvSpPr>
          <p:nvPr>
            <p:ph type="ctrTitle"/>
          </p:nvPr>
        </p:nvSpPr>
        <p:spPr>
          <a:xfrm>
            <a:off x="1524000" y="1364566"/>
            <a:ext cx="9144000" cy="2973278"/>
          </a:xfrm>
        </p:spPr>
        <p:txBody>
          <a:bodyPr>
            <a:normAutofit/>
          </a:bodyPr>
          <a:lstStyle/>
          <a:p>
            <a:pPr algn="ctr"/>
            <a:r>
              <a:rPr lang="fr-FR" sz="5000" dirty="0">
                <a:latin typeface="Raleway" panose="020B0503030101060003" pitchFamily="34" charset="0"/>
              </a:rPr>
              <a:t>Projet de fin d’Étude </a:t>
            </a:r>
            <a:br>
              <a:rPr lang="fr-FR" sz="5000" dirty="0">
                <a:latin typeface="Raleway" panose="020B0503030101060003" pitchFamily="34" charset="0"/>
              </a:rPr>
            </a:br>
            <a:br>
              <a:rPr lang="fr-FR" sz="5000" dirty="0">
                <a:latin typeface="Raleway" panose="020B0503030101060003" pitchFamily="34" charset="0"/>
              </a:rPr>
            </a:br>
            <a:r>
              <a:rPr lang="fr-FR" sz="4000" dirty="0">
                <a:latin typeface="Raleway" panose="020B0503030101060003" pitchFamily="34" charset="0"/>
              </a:rPr>
              <a:t>Le Projet Alimentaire Territorial </a:t>
            </a:r>
            <a:br>
              <a:rPr lang="fr-FR" sz="4000" dirty="0">
                <a:latin typeface="Raleway" panose="020B0503030101060003" pitchFamily="34" charset="0"/>
              </a:rPr>
            </a:br>
            <a:r>
              <a:rPr lang="fr-FR" sz="4000" dirty="0">
                <a:latin typeface="Raleway" panose="020B0503030101060003" pitchFamily="34" charset="0"/>
              </a:rPr>
              <a:t>de Tours Métropole</a:t>
            </a:r>
          </a:p>
        </p:txBody>
      </p:sp>
      <p:sp>
        <p:nvSpPr>
          <p:cNvPr id="3" name="Sous-titre 2">
            <a:extLst>
              <a:ext uri="{FF2B5EF4-FFF2-40B4-BE49-F238E27FC236}">
                <a16:creationId xmlns:a16="http://schemas.microsoft.com/office/drawing/2014/main" id="{9D5BC6C6-A295-4076-A3E4-41429D2C6EC3}"/>
              </a:ext>
            </a:extLst>
          </p:cNvPr>
          <p:cNvSpPr>
            <a:spLocks noGrp="1"/>
          </p:cNvSpPr>
          <p:nvPr>
            <p:ph type="subTitle" idx="1"/>
          </p:nvPr>
        </p:nvSpPr>
        <p:spPr>
          <a:xfrm>
            <a:off x="170717" y="153979"/>
            <a:ext cx="4572000" cy="361645"/>
          </a:xfrm>
        </p:spPr>
        <p:txBody>
          <a:bodyPr>
            <a:normAutofit lnSpcReduction="10000"/>
          </a:bodyPr>
          <a:lstStyle/>
          <a:p>
            <a:r>
              <a:rPr lang="fr-FR" dirty="0"/>
              <a:t>Coline SOUCHON et Charlotte BIAIS</a:t>
            </a:r>
          </a:p>
        </p:txBody>
      </p:sp>
      <p:pic>
        <p:nvPicPr>
          <p:cNvPr id="1027" name="Picture 3" descr="https://lh6.googleusercontent.com/kx43U77cF03j0fVOjHlyQ0XhlUWqpCxtTY-sIgqqfvz42fI19pf311Fn4UOzoDgmUn1bdXD1bTEWvExGmgaR693jMd86oOzwl7ZNnhqT8ZCodB7KTpdibEBCfNOgg--VdjsmruprJMU">
            <a:extLst>
              <a:ext uri="{FF2B5EF4-FFF2-40B4-BE49-F238E27FC236}">
                <a16:creationId xmlns:a16="http://schemas.microsoft.com/office/drawing/2014/main" id="{A3D4AD52-650A-42B7-9259-3AA08854AF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316" y="5493434"/>
            <a:ext cx="2739368" cy="71084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lh4.googleusercontent.com/c2zs-1SmkN9R2GErBr2ovuklS5jvODfYxMZIzB7H7P74b5PLzBpCoCSKeBqZBrEkvSqaRyD9kXVuSOeezA0vBe6t7DpSFUnLjDmqIlz-Gil1EzIAVRgoDr6NwMNJhjOMgfyAlCxgEO8">
            <a:extLst>
              <a:ext uri="{FF2B5EF4-FFF2-40B4-BE49-F238E27FC236}">
                <a16:creationId xmlns:a16="http://schemas.microsoft.com/office/drawing/2014/main" id="{73E58833-DB14-43B5-834F-76265DCE76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959" y="5444197"/>
            <a:ext cx="2739368" cy="710849"/>
          </a:xfrm>
          <a:prstGeom prst="rect">
            <a:avLst/>
          </a:prstGeom>
          <a:noFill/>
          <a:extLst>
            <a:ext uri="{909E8E84-426E-40DD-AFC4-6F175D3DCCD1}">
              <a14:hiddenFill xmlns:a14="http://schemas.microsoft.com/office/drawing/2010/main">
                <a:solidFill>
                  <a:srgbClr val="FFFFFF"/>
                </a:solidFill>
              </a14:hiddenFill>
            </a:ext>
          </a:extLst>
        </p:spPr>
      </p:pic>
      <p:sp>
        <p:nvSpPr>
          <p:cNvPr id="6" name="Sous-titre 2">
            <a:extLst>
              <a:ext uri="{FF2B5EF4-FFF2-40B4-BE49-F238E27FC236}">
                <a16:creationId xmlns:a16="http://schemas.microsoft.com/office/drawing/2014/main" id="{B4ED14C3-C133-4208-AB97-02DFF7822EB9}"/>
              </a:ext>
            </a:extLst>
          </p:cNvPr>
          <p:cNvSpPr txBox="1">
            <a:spLocks/>
          </p:cNvSpPr>
          <p:nvPr/>
        </p:nvSpPr>
        <p:spPr>
          <a:xfrm>
            <a:off x="9870831" y="192670"/>
            <a:ext cx="2321169" cy="361645"/>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dirty="0"/>
              <a:t>28 mars 2018</a:t>
            </a:r>
          </a:p>
        </p:txBody>
      </p:sp>
      <p:sp>
        <p:nvSpPr>
          <p:cNvPr id="7" name="Sous-titre 2">
            <a:extLst>
              <a:ext uri="{FF2B5EF4-FFF2-40B4-BE49-F238E27FC236}">
                <a16:creationId xmlns:a16="http://schemas.microsoft.com/office/drawing/2014/main" id="{47BF1C48-550A-4808-9133-EB483F7E3C35}"/>
              </a:ext>
            </a:extLst>
          </p:cNvPr>
          <p:cNvSpPr txBox="1">
            <a:spLocks/>
          </p:cNvSpPr>
          <p:nvPr/>
        </p:nvSpPr>
        <p:spPr>
          <a:xfrm>
            <a:off x="8482819" y="5444197"/>
            <a:ext cx="2982350" cy="112951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fr-FR" sz="2200" dirty="0"/>
              <a:t>Présenté à Amélie Robert et José Serrano</a:t>
            </a:r>
          </a:p>
        </p:txBody>
      </p:sp>
      <p:cxnSp>
        <p:nvCxnSpPr>
          <p:cNvPr id="5" name="Connecteur droit 4">
            <a:extLst>
              <a:ext uri="{FF2B5EF4-FFF2-40B4-BE49-F238E27FC236}">
                <a16:creationId xmlns:a16="http://schemas.microsoft.com/office/drawing/2014/main" id="{37B3751E-69D9-4548-9FF2-1C84992DEFFC}"/>
              </a:ext>
            </a:extLst>
          </p:cNvPr>
          <p:cNvCxnSpPr>
            <a:cxnSpLocks/>
          </p:cNvCxnSpPr>
          <p:nvPr/>
        </p:nvCxnSpPr>
        <p:spPr>
          <a:xfrm>
            <a:off x="1524000" y="2344768"/>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Espace réservé du numéro de diapositive 3">
            <a:extLst>
              <a:ext uri="{FF2B5EF4-FFF2-40B4-BE49-F238E27FC236}">
                <a16:creationId xmlns:a16="http://schemas.microsoft.com/office/drawing/2014/main" id="{FAD08E38-68DF-4048-A628-1A4CFBE12964}"/>
              </a:ext>
            </a:extLst>
          </p:cNvPr>
          <p:cNvSpPr>
            <a:spLocks noGrp="1"/>
          </p:cNvSpPr>
          <p:nvPr>
            <p:ph type="sldNum" sz="quarter" idx="12"/>
          </p:nvPr>
        </p:nvSpPr>
        <p:spPr/>
        <p:txBody>
          <a:bodyPr/>
          <a:lstStyle/>
          <a:p>
            <a:fld id="{F10FCBB7-647A-42B3-B01D-B3935DCD1C74}" type="slidenum">
              <a:rPr lang="fr-FR" smtClean="0"/>
              <a:t>1</a:t>
            </a:fld>
            <a:endParaRPr lang="fr-FR"/>
          </a:p>
        </p:txBody>
      </p:sp>
    </p:spTree>
    <p:extLst>
      <p:ext uri="{BB962C8B-B14F-4D97-AF65-F5344CB8AC3E}">
        <p14:creationId xmlns:p14="http://schemas.microsoft.com/office/powerpoint/2010/main" val="1397054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CBB898-99D2-4341-BD2C-4644CBC94B16}"/>
              </a:ext>
            </a:extLst>
          </p:cNvPr>
          <p:cNvSpPr>
            <a:spLocks noGrp="1"/>
          </p:cNvSpPr>
          <p:nvPr>
            <p:ph type="title"/>
          </p:nvPr>
        </p:nvSpPr>
        <p:spPr/>
        <p:txBody>
          <a:bodyPr/>
          <a:lstStyle/>
          <a:p>
            <a:r>
              <a:rPr lang="fr-FR" dirty="0"/>
              <a:t>sommaire</a:t>
            </a:r>
          </a:p>
        </p:txBody>
      </p:sp>
      <p:sp>
        <p:nvSpPr>
          <p:cNvPr id="3" name="Espace réservé du contenu 2">
            <a:extLst>
              <a:ext uri="{FF2B5EF4-FFF2-40B4-BE49-F238E27FC236}">
                <a16:creationId xmlns:a16="http://schemas.microsoft.com/office/drawing/2014/main" id="{58DEE49D-456F-424B-9817-30D2DE145499}"/>
              </a:ext>
            </a:extLst>
          </p:cNvPr>
          <p:cNvSpPr>
            <a:spLocks noGrp="1"/>
          </p:cNvSpPr>
          <p:nvPr>
            <p:ph idx="1"/>
          </p:nvPr>
        </p:nvSpPr>
        <p:spPr/>
        <p:txBody>
          <a:bodyPr/>
          <a:lstStyle/>
          <a:p>
            <a:pPr marL="457200" indent="-457200">
              <a:buFont typeface="+mj-lt"/>
              <a:buAutoNum type="arabicPeriod"/>
            </a:pPr>
            <a:r>
              <a:rPr lang="fr-FR" dirty="0"/>
              <a:t>Mise en contexte</a:t>
            </a:r>
          </a:p>
          <a:p>
            <a:pPr marL="457200" indent="-457200">
              <a:buFont typeface="+mj-lt"/>
              <a:buAutoNum type="arabicPeriod"/>
            </a:pPr>
            <a:r>
              <a:rPr lang="fr-FR" dirty="0"/>
              <a:t>Projet Alimentaire Territorial</a:t>
            </a:r>
          </a:p>
          <a:p>
            <a:pPr marL="457200" indent="-457200">
              <a:buFont typeface="+mj-lt"/>
              <a:buAutoNum type="arabicPeriod"/>
            </a:pPr>
            <a:r>
              <a:rPr lang="fr-FR" dirty="0"/>
              <a:t>Protocole de recherche</a:t>
            </a:r>
          </a:p>
          <a:p>
            <a:pPr marL="457200" indent="-457200">
              <a:buFont typeface="+mj-lt"/>
              <a:buAutoNum type="arabicPeriod"/>
            </a:pPr>
            <a:r>
              <a:rPr lang="fr-FR" dirty="0"/>
              <a:t>Analyse</a:t>
            </a:r>
          </a:p>
          <a:p>
            <a:pPr marL="457200" indent="-457200">
              <a:buFont typeface="+mj-lt"/>
              <a:buAutoNum type="arabicPeriod"/>
            </a:pPr>
            <a:r>
              <a:rPr lang="fr-FR" dirty="0"/>
              <a:t>Conclusion</a:t>
            </a:r>
          </a:p>
          <a:p>
            <a:pPr marL="457200" indent="-457200">
              <a:buFont typeface="+mj-lt"/>
              <a:buAutoNum type="arabicPeriod"/>
            </a:pPr>
            <a:endParaRPr lang="fr-FR" dirty="0"/>
          </a:p>
        </p:txBody>
      </p:sp>
      <p:sp>
        <p:nvSpPr>
          <p:cNvPr id="4" name="Espace réservé du numéro de diapositive 3">
            <a:extLst>
              <a:ext uri="{FF2B5EF4-FFF2-40B4-BE49-F238E27FC236}">
                <a16:creationId xmlns:a16="http://schemas.microsoft.com/office/drawing/2014/main" id="{F7D3C198-0924-486F-AC1E-7AC614C22AE0}"/>
              </a:ext>
            </a:extLst>
          </p:cNvPr>
          <p:cNvSpPr>
            <a:spLocks noGrp="1"/>
          </p:cNvSpPr>
          <p:nvPr>
            <p:ph type="sldNum" sz="quarter" idx="12"/>
          </p:nvPr>
        </p:nvSpPr>
        <p:spPr/>
        <p:txBody>
          <a:bodyPr/>
          <a:lstStyle/>
          <a:p>
            <a:fld id="{F10FCBB7-647A-42B3-B01D-B3935DCD1C74}" type="slidenum">
              <a:rPr lang="fr-FR" smtClean="0"/>
              <a:t>2</a:t>
            </a:fld>
            <a:endParaRPr lang="fr-FR"/>
          </a:p>
        </p:txBody>
      </p:sp>
    </p:spTree>
    <p:extLst>
      <p:ext uri="{BB962C8B-B14F-4D97-AF65-F5344CB8AC3E}">
        <p14:creationId xmlns:p14="http://schemas.microsoft.com/office/powerpoint/2010/main" val="2107411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F0BEDE-B779-4E4B-9571-861C41357B76}"/>
              </a:ext>
            </a:extLst>
          </p:cNvPr>
          <p:cNvSpPr>
            <a:spLocks noGrp="1"/>
          </p:cNvSpPr>
          <p:nvPr>
            <p:ph type="title"/>
          </p:nvPr>
        </p:nvSpPr>
        <p:spPr/>
        <p:txBody>
          <a:bodyPr/>
          <a:lstStyle/>
          <a:p>
            <a:r>
              <a:rPr lang="fr-FR" dirty="0"/>
              <a:t>Reformulation de notre problématique</a:t>
            </a:r>
          </a:p>
        </p:txBody>
      </p:sp>
      <p:sp>
        <p:nvSpPr>
          <p:cNvPr id="3" name="Espace réservé du contenu 2">
            <a:extLst>
              <a:ext uri="{FF2B5EF4-FFF2-40B4-BE49-F238E27FC236}">
                <a16:creationId xmlns:a16="http://schemas.microsoft.com/office/drawing/2014/main" id="{3E21B570-5F3E-43E1-9B69-5166DAC1564C}"/>
              </a:ext>
            </a:extLst>
          </p:cNvPr>
          <p:cNvSpPr>
            <a:spLocks noGrp="1"/>
          </p:cNvSpPr>
          <p:nvPr>
            <p:ph idx="1"/>
          </p:nvPr>
        </p:nvSpPr>
        <p:spPr>
          <a:xfrm>
            <a:off x="1024128" y="2286000"/>
            <a:ext cx="9720071" cy="935502"/>
          </a:xfrm>
        </p:spPr>
        <p:txBody>
          <a:bodyPr/>
          <a:lstStyle/>
          <a:p>
            <a:pPr marL="0" indent="0" algn="ctr">
              <a:buNone/>
            </a:pPr>
            <a:r>
              <a:rPr lang="fr-FR" sz="2000" i="1" dirty="0"/>
              <a:t>Problématique initiale </a:t>
            </a:r>
            <a:r>
              <a:rPr lang="fr-FR" sz="2000" dirty="0"/>
              <a:t>: L’agriculture urbaine, un levier pour la mise en œuvre de la multifonctionnalité des espaces dans les documents de planification ?</a:t>
            </a:r>
          </a:p>
          <a:p>
            <a:pPr marL="0" indent="0" algn="ctr">
              <a:buNone/>
            </a:pPr>
            <a:endParaRPr lang="fr-FR" sz="2000" dirty="0"/>
          </a:p>
        </p:txBody>
      </p:sp>
      <p:sp>
        <p:nvSpPr>
          <p:cNvPr id="4" name="ZoneTexte 3">
            <a:extLst>
              <a:ext uri="{FF2B5EF4-FFF2-40B4-BE49-F238E27FC236}">
                <a16:creationId xmlns:a16="http://schemas.microsoft.com/office/drawing/2014/main" id="{8CE57830-BE45-44FB-B088-FAD04F630A89}"/>
              </a:ext>
            </a:extLst>
          </p:cNvPr>
          <p:cNvSpPr txBox="1"/>
          <p:nvPr/>
        </p:nvSpPr>
        <p:spPr>
          <a:xfrm>
            <a:off x="840895" y="3884090"/>
            <a:ext cx="10086536" cy="1446550"/>
          </a:xfrm>
          <a:prstGeom prst="rect">
            <a:avLst/>
          </a:prstGeom>
          <a:noFill/>
        </p:spPr>
        <p:txBody>
          <a:bodyPr wrap="square" rtlCol="0">
            <a:spAutoFit/>
          </a:bodyPr>
          <a:lstStyle/>
          <a:p>
            <a:pPr algn="ctr"/>
            <a:r>
              <a:rPr lang="fr-FR" sz="2200" i="1" dirty="0"/>
              <a:t>Nouvelle problématique </a:t>
            </a:r>
            <a:r>
              <a:rPr lang="fr-FR" sz="2200" dirty="0"/>
              <a:t>:</a:t>
            </a:r>
          </a:p>
          <a:p>
            <a:pPr algn="ctr"/>
            <a:r>
              <a:rPr lang="fr-FR" sz="2200" b="1" dirty="0"/>
              <a:t>Quel est le rôle de la qualité des relations entre les acteurs dans l’organisation d’un projet territorial ?</a:t>
            </a:r>
          </a:p>
          <a:p>
            <a:endParaRPr lang="fr-FR" sz="2200" dirty="0"/>
          </a:p>
        </p:txBody>
      </p:sp>
      <p:sp>
        <p:nvSpPr>
          <p:cNvPr id="5" name="Espace réservé du numéro de diapositive 4">
            <a:extLst>
              <a:ext uri="{FF2B5EF4-FFF2-40B4-BE49-F238E27FC236}">
                <a16:creationId xmlns:a16="http://schemas.microsoft.com/office/drawing/2014/main" id="{5DC2EE88-78BC-4B0F-AC13-DB3D330D6D17}"/>
              </a:ext>
            </a:extLst>
          </p:cNvPr>
          <p:cNvSpPr>
            <a:spLocks noGrp="1"/>
          </p:cNvSpPr>
          <p:nvPr>
            <p:ph type="sldNum" sz="quarter" idx="12"/>
          </p:nvPr>
        </p:nvSpPr>
        <p:spPr/>
        <p:txBody>
          <a:bodyPr/>
          <a:lstStyle/>
          <a:p>
            <a:fld id="{F10FCBB7-647A-42B3-B01D-B3935DCD1C74}" type="slidenum">
              <a:rPr lang="fr-FR" smtClean="0"/>
              <a:t>3</a:t>
            </a:fld>
            <a:endParaRPr lang="fr-FR"/>
          </a:p>
        </p:txBody>
      </p:sp>
    </p:spTree>
    <p:extLst>
      <p:ext uri="{BB962C8B-B14F-4D97-AF65-F5344CB8AC3E}">
        <p14:creationId xmlns:p14="http://schemas.microsoft.com/office/powerpoint/2010/main" val="11034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lèche : courbe vers le bas 13">
            <a:extLst>
              <a:ext uri="{FF2B5EF4-FFF2-40B4-BE49-F238E27FC236}">
                <a16:creationId xmlns:a16="http://schemas.microsoft.com/office/drawing/2014/main" id="{B6D27C6F-0926-4D81-8712-EB381C3A4780}"/>
              </a:ext>
            </a:extLst>
          </p:cNvPr>
          <p:cNvSpPr/>
          <p:nvPr/>
        </p:nvSpPr>
        <p:spPr>
          <a:xfrm rot="2254602">
            <a:off x="7221090" y="1827294"/>
            <a:ext cx="1526712" cy="487947"/>
          </a:xfrm>
          <a:prstGeom prst="curved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solidFill>
                <a:schemeClr val="tx1"/>
              </a:solidFill>
            </a:endParaRPr>
          </a:p>
        </p:txBody>
      </p:sp>
      <p:sp>
        <p:nvSpPr>
          <p:cNvPr id="2" name="Titre 1">
            <a:extLst>
              <a:ext uri="{FF2B5EF4-FFF2-40B4-BE49-F238E27FC236}">
                <a16:creationId xmlns:a16="http://schemas.microsoft.com/office/drawing/2014/main" id="{E9384240-D78A-4ABC-9248-D77D1C9CBB0D}"/>
              </a:ext>
            </a:extLst>
          </p:cNvPr>
          <p:cNvSpPr>
            <a:spLocks noGrp="1"/>
          </p:cNvSpPr>
          <p:nvPr>
            <p:ph type="title"/>
          </p:nvPr>
        </p:nvSpPr>
        <p:spPr>
          <a:xfrm>
            <a:off x="1024129" y="571148"/>
            <a:ext cx="4431792" cy="1499616"/>
          </a:xfrm>
        </p:spPr>
        <p:txBody>
          <a:bodyPr>
            <a:normAutofit/>
          </a:bodyPr>
          <a:lstStyle/>
          <a:p>
            <a:r>
              <a:rPr lang="fr-FR" sz="4400"/>
              <a:t>Projet alimentaire territorial</a:t>
            </a:r>
          </a:p>
        </p:txBody>
      </p:sp>
      <p:sp>
        <p:nvSpPr>
          <p:cNvPr id="3" name="Espace réservé du contenu 2">
            <a:extLst>
              <a:ext uri="{FF2B5EF4-FFF2-40B4-BE49-F238E27FC236}">
                <a16:creationId xmlns:a16="http://schemas.microsoft.com/office/drawing/2014/main" id="{7B7A8486-7ED9-4346-BD78-871B33B79EE9}"/>
              </a:ext>
            </a:extLst>
          </p:cNvPr>
          <p:cNvSpPr>
            <a:spLocks noGrp="1"/>
          </p:cNvSpPr>
          <p:nvPr>
            <p:ph idx="1"/>
          </p:nvPr>
        </p:nvSpPr>
        <p:spPr>
          <a:xfrm>
            <a:off x="230327" y="2070295"/>
            <a:ext cx="4826653" cy="4448527"/>
          </a:xfrm>
        </p:spPr>
        <p:txBody>
          <a:bodyPr>
            <a:normAutofit/>
          </a:bodyPr>
          <a:lstStyle/>
          <a:p>
            <a:pPr marL="0" indent="0">
              <a:buNone/>
            </a:pPr>
            <a:endParaRPr lang="fr-FR" dirty="0"/>
          </a:p>
          <a:p>
            <a:pPr marL="0" indent="0">
              <a:buNone/>
            </a:pPr>
            <a:r>
              <a:rPr lang="fr-FR" dirty="0">
                <a:sym typeface="Wingdings" panose="05000000000000000000" pitchFamily="2" charset="2"/>
              </a:rPr>
              <a:t> Réponse à une demande sociétale</a:t>
            </a:r>
            <a:endParaRPr lang="fr-FR" dirty="0"/>
          </a:p>
          <a:p>
            <a:pPr marL="0" indent="0">
              <a:buNone/>
            </a:pPr>
            <a:r>
              <a:rPr lang="fr-FR" dirty="0"/>
              <a:t>Organisation de </a:t>
            </a:r>
            <a:r>
              <a:rPr lang="fr-FR" b="1" dirty="0"/>
              <a:t>l’ensemble de la filière alimentaire</a:t>
            </a:r>
          </a:p>
          <a:p>
            <a:pPr marL="0" indent="0">
              <a:buNone/>
            </a:pPr>
            <a:r>
              <a:rPr lang="fr-FR" dirty="0"/>
              <a:t>Répond aux enjeux d’</a:t>
            </a:r>
            <a:r>
              <a:rPr lang="fr-FR" b="1" dirty="0"/>
              <a:t>ancrage territorial de l’alimentation </a:t>
            </a:r>
            <a:r>
              <a:rPr lang="fr-FR" dirty="0"/>
              <a:t>à différents niveaux :</a:t>
            </a:r>
          </a:p>
          <a:p>
            <a:pPr lvl="1"/>
            <a:r>
              <a:rPr lang="fr-FR" dirty="0"/>
              <a:t>Économique</a:t>
            </a:r>
          </a:p>
          <a:p>
            <a:pPr lvl="1"/>
            <a:r>
              <a:rPr lang="fr-FR" dirty="0"/>
              <a:t>Social</a:t>
            </a:r>
          </a:p>
          <a:p>
            <a:pPr lvl="1"/>
            <a:r>
              <a:rPr lang="fr-FR" dirty="0"/>
              <a:t>Environnemental</a:t>
            </a:r>
          </a:p>
          <a:p>
            <a:pPr marL="0" indent="-45720">
              <a:buNone/>
            </a:pPr>
            <a:r>
              <a:rPr lang="fr-FR" sz="2600" dirty="0"/>
              <a:t>Répond à la notion de </a:t>
            </a:r>
            <a:r>
              <a:rPr lang="fr-FR" sz="2600" b="1" dirty="0"/>
              <a:t>durabilité</a:t>
            </a:r>
          </a:p>
          <a:p>
            <a:pPr marL="128016" lvl="1" indent="0">
              <a:buNone/>
            </a:pPr>
            <a:endParaRPr lang="fr-FR" sz="2200" dirty="0"/>
          </a:p>
          <a:p>
            <a:endParaRPr lang="fr-FR" dirty="0"/>
          </a:p>
          <a:p>
            <a:endParaRPr lang="fr-FR" dirty="0"/>
          </a:p>
        </p:txBody>
      </p:sp>
      <p:sp>
        <p:nvSpPr>
          <p:cNvPr id="6" name="Ellipse 5">
            <a:extLst>
              <a:ext uri="{FF2B5EF4-FFF2-40B4-BE49-F238E27FC236}">
                <a16:creationId xmlns:a16="http://schemas.microsoft.com/office/drawing/2014/main" id="{7DC16834-0F0E-4F1C-ACBC-D55BDF47AD84}"/>
              </a:ext>
            </a:extLst>
          </p:cNvPr>
          <p:cNvSpPr/>
          <p:nvPr/>
        </p:nvSpPr>
        <p:spPr>
          <a:xfrm>
            <a:off x="7498137" y="2741741"/>
            <a:ext cx="2307102" cy="18710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PROJET ALIMENTAIRE TERRITORIAL</a:t>
            </a:r>
          </a:p>
          <a:p>
            <a:pPr algn="ctr"/>
            <a:r>
              <a:rPr lang="fr-FR" dirty="0"/>
              <a:t>PAT</a:t>
            </a:r>
          </a:p>
        </p:txBody>
      </p:sp>
      <p:sp>
        <p:nvSpPr>
          <p:cNvPr id="7" name="Ellipse 6">
            <a:extLst>
              <a:ext uri="{FF2B5EF4-FFF2-40B4-BE49-F238E27FC236}">
                <a16:creationId xmlns:a16="http://schemas.microsoft.com/office/drawing/2014/main" id="{CB63D16C-99A9-4059-A561-588B4F1626BC}"/>
              </a:ext>
            </a:extLst>
          </p:cNvPr>
          <p:cNvSpPr/>
          <p:nvPr/>
        </p:nvSpPr>
        <p:spPr>
          <a:xfrm>
            <a:off x="6736081" y="1224434"/>
            <a:ext cx="1774406" cy="88356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600" dirty="0"/>
              <a:t>Agriculteurs et producteurs</a:t>
            </a:r>
          </a:p>
        </p:txBody>
      </p:sp>
      <p:sp>
        <p:nvSpPr>
          <p:cNvPr id="15" name="Flèche : courbe vers le bas 14">
            <a:extLst>
              <a:ext uri="{FF2B5EF4-FFF2-40B4-BE49-F238E27FC236}">
                <a16:creationId xmlns:a16="http://schemas.microsoft.com/office/drawing/2014/main" id="{EF0EF529-B20A-493C-9A4E-9042DA07949E}"/>
              </a:ext>
            </a:extLst>
          </p:cNvPr>
          <p:cNvSpPr/>
          <p:nvPr/>
        </p:nvSpPr>
        <p:spPr>
          <a:xfrm rot="5400000">
            <a:off x="8952210" y="1931781"/>
            <a:ext cx="1526712" cy="487947"/>
          </a:xfrm>
          <a:prstGeom prst="curved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solidFill>
                <a:schemeClr val="tx1"/>
              </a:solidFill>
            </a:endParaRPr>
          </a:p>
        </p:txBody>
      </p:sp>
      <p:sp>
        <p:nvSpPr>
          <p:cNvPr id="16" name="Rectangle 15">
            <a:extLst>
              <a:ext uri="{FF2B5EF4-FFF2-40B4-BE49-F238E27FC236}">
                <a16:creationId xmlns:a16="http://schemas.microsoft.com/office/drawing/2014/main" id="{2709BB16-99B2-452B-BFAD-BB5640FDA260}"/>
              </a:ext>
            </a:extLst>
          </p:cNvPr>
          <p:cNvSpPr/>
          <p:nvPr/>
        </p:nvSpPr>
        <p:spPr>
          <a:xfrm>
            <a:off x="9203066" y="852649"/>
            <a:ext cx="786797" cy="1217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27C6B026-9940-4229-B1F9-8A911ED87928}"/>
              </a:ext>
            </a:extLst>
          </p:cNvPr>
          <p:cNvSpPr/>
          <p:nvPr/>
        </p:nvSpPr>
        <p:spPr>
          <a:xfrm>
            <a:off x="9363866" y="1535564"/>
            <a:ext cx="1997494" cy="88356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600" dirty="0"/>
              <a:t>Industries agro-alimentaires</a:t>
            </a:r>
          </a:p>
        </p:txBody>
      </p:sp>
      <p:sp>
        <p:nvSpPr>
          <p:cNvPr id="17" name="Flèche : courbe vers le bas 16">
            <a:extLst>
              <a:ext uri="{FF2B5EF4-FFF2-40B4-BE49-F238E27FC236}">
                <a16:creationId xmlns:a16="http://schemas.microsoft.com/office/drawing/2014/main" id="{10171345-5348-4B2E-9218-8A5E394C75B7}"/>
              </a:ext>
            </a:extLst>
          </p:cNvPr>
          <p:cNvSpPr/>
          <p:nvPr/>
        </p:nvSpPr>
        <p:spPr>
          <a:xfrm rot="7520812">
            <a:off x="9566163" y="3582091"/>
            <a:ext cx="1526712" cy="487947"/>
          </a:xfrm>
          <a:prstGeom prst="curved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solidFill>
                <a:schemeClr val="tx1"/>
              </a:solidFill>
            </a:endParaRPr>
          </a:p>
        </p:txBody>
      </p:sp>
      <p:sp>
        <p:nvSpPr>
          <p:cNvPr id="18" name="Rectangle 17">
            <a:extLst>
              <a:ext uri="{FF2B5EF4-FFF2-40B4-BE49-F238E27FC236}">
                <a16:creationId xmlns:a16="http://schemas.microsoft.com/office/drawing/2014/main" id="{C291CA7D-0744-4D58-B599-76BB103E2D2D}"/>
              </a:ext>
            </a:extLst>
          </p:cNvPr>
          <p:cNvSpPr/>
          <p:nvPr/>
        </p:nvSpPr>
        <p:spPr>
          <a:xfrm>
            <a:off x="10396968" y="2586902"/>
            <a:ext cx="786797" cy="1217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Ellipse 8">
            <a:extLst>
              <a:ext uri="{FF2B5EF4-FFF2-40B4-BE49-F238E27FC236}">
                <a16:creationId xmlns:a16="http://schemas.microsoft.com/office/drawing/2014/main" id="{72DD7DC6-ADD0-4CEB-9FA5-EE6408BAB55C}"/>
              </a:ext>
            </a:extLst>
          </p:cNvPr>
          <p:cNvSpPr/>
          <p:nvPr/>
        </p:nvSpPr>
        <p:spPr>
          <a:xfrm>
            <a:off x="10072700" y="3127082"/>
            <a:ext cx="2052713" cy="118466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600" dirty="0"/>
              <a:t>Organisme de développement et de recherche</a:t>
            </a:r>
          </a:p>
        </p:txBody>
      </p:sp>
      <p:sp>
        <p:nvSpPr>
          <p:cNvPr id="19" name="Flèche : courbe vers le bas 18">
            <a:extLst>
              <a:ext uri="{FF2B5EF4-FFF2-40B4-BE49-F238E27FC236}">
                <a16:creationId xmlns:a16="http://schemas.microsoft.com/office/drawing/2014/main" id="{B56EA99B-1CFC-40B4-98E9-EB56A954546E}"/>
              </a:ext>
            </a:extLst>
          </p:cNvPr>
          <p:cNvSpPr/>
          <p:nvPr/>
        </p:nvSpPr>
        <p:spPr>
          <a:xfrm rot="11140034">
            <a:off x="9027972" y="4703506"/>
            <a:ext cx="1526712" cy="487947"/>
          </a:xfrm>
          <a:prstGeom prst="curved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solidFill>
                <a:schemeClr val="tx1"/>
              </a:solidFill>
            </a:endParaRPr>
          </a:p>
        </p:txBody>
      </p:sp>
      <p:sp>
        <p:nvSpPr>
          <p:cNvPr id="20" name="Rectangle 19">
            <a:extLst>
              <a:ext uri="{FF2B5EF4-FFF2-40B4-BE49-F238E27FC236}">
                <a16:creationId xmlns:a16="http://schemas.microsoft.com/office/drawing/2014/main" id="{D92BC838-D22A-4DC1-B5BA-2F3741F94E32}"/>
              </a:ext>
            </a:extLst>
          </p:cNvPr>
          <p:cNvSpPr/>
          <p:nvPr/>
        </p:nvSpPr>
        <p:spPr>
          <a:xfrm>
            <a:off x="10183344" y="4579839"/>
            <a:ext cx="786797" cy="1217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llipse 9">
            <a:extLst>
              <a:ext uri="{FF2B5EF4-FFF2-40B4-BE49-F238E27FC236}">
                <a16:creationId xmlns:a16="http://schemas.microsoft.com/office/drawing/2014/main" id="{BFD938AF-E201-474E-B831-DB522C61EB73}"/>
              </a:ext>
            </a:extLst>
          </p:cNvPr>
          <p:cNvSpPr/>
          <p:nvPr/>
        </p:nvSpPr>
        <p:spPr>
          <a:xfrm>
            <a:off x="9268263" y="4844098"/>
            <a:ext cx="2281311" cy="169808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600" dirty="0"/>
              <a:t>Entreprises et coopératives de distribution et de commercialisation</a:t>
            </a:r>
          </a:p>
        </p:txBody>
      </p:sp>
      <p:sp>
        <p:nvSpPr>
          <p:cNvPr id="21" name="Flèche : courbe vers le bas 20">
            <a:extLst>
              <a:ext uri="{FF2B5EF4-FFF2-40B4-BE49-F238E27FC236}">
                <a16:creationId xmlns:a16="http://schemas.microsoft.com/office/drawing/2014/main" id="{C7CDE6C6-D762-48BD-82BE-B9ECC99CC9BD}"/>
              </a:ext>
            </a:extLst>
          </p:cNvPr>
          <p:cNvSpPr/>
          <p:nvPr/>
        </p:nvSpPr>
        <p:spPr>
          <a:xfrm rot="16867212">
            <a:off x="6560741" y="4836209"/>
            <a:ext cx="1526712" cy="487947"/>
          </a:xfrm>
          <a:prstGeom prst="curved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solidFill>
                <a:schemeClr val="tx1"/>
              </a:solidFill>
            </a:endParaRPr>
          </a:p>
        </p:txBody>
      </p:sp>
      <p:sp>
        <p:nvSpPr>
          <p:cNvPr id="11" name="Ellipse 10">
            <a:extLst>
              <a:ext uri="{FF2B5EF4-FFF2-40B4-BE49-F238E27FC236}">
                <a16:creationId xmlns:a16="http://schemas.microsoft.com/office/drawing/2014/main" id="{E0D9170C-A799-4DD3-9746-A0CADBF806CE}"/>
              </a:ext>
            </a:extLst>
          </p:cNvPr>
          <p:cNvSpPr/>
          <p:nvPr/>
        </p:nvSpPr>
        <p:spPr>
          <a:xfrm>
            <a:off x="6231929" y="4923409"/>
            <a:ext cx="1997495" cy="109868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600" dirty="0"/>
              <a:t>Acteurs de l’économie sociale et solidaire</a:t>
            </a:r>
          </a:p>
        </p:txBody>
      </p:sp>
      <p:sp>
        <p:nvSpPr>
          <p:cNvPr id="22" name="Flèche : courbe vers le bas 21">
            <a:extLst>
              <a:ext uri="{FF2B5EF4-FFF2-40B4-BE49-F238E27FC236}">
                <a16:creationId xmlns:a16="http://schemas.microsoft.com/office/drawing/2014/main" id="{B9EE81D1-09FD-44E8-8032-4D817284BC3C}"/>
              </a:ext>
            </a:extLst>
          </p:cNvPr>
          <p:cNvSpPr/>
          <p:nvPr/>
        </p:nvSpPr>
        <p:spPr>
          <a:xfrm rot="19380514">
            <a:off x="6205406" y="3066302"/>
            <a:ext cx="1526712" cy="487947"/>
          </a:xfrm>
          <a:prstGeom prst="curved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solidFill>
                <a:schemeClr val="tx1"/>
              </a:solidFill>
            </a:endParaRPr>
          </a:p>
        </p:txBody>
      </p:sp>
      <p:sp>
        <p:nvSpPr>
          <p:cNvPr id="8" name="Ellipse 7">
            <a:extLst>
              <a:ext uri="{FF2B5EF4-FFF2-40B4-BE49-F238E27FC236}">
                <a16:creationId xmlns:a16="http://schemas.microsoft.com/office/drawing/2014/main" id="{5B436A97-441C-42FC-8623-C95BEB1A871E}"/>
              </a:ext>
            </a:extLst>
          </p:cNvPr>
          <p:cNvSpPr/>
          <p:nvPr/>
        </p:nvSpPr>
        <p:spPr>
          <a:xfrm>
            <a:off x="5041978" y="2784489"/>
            <a:ext cx="2188698" cy="149961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600" dirty="0"/>
              <a:t>Collectivités territoriales </a:t>
            </a:r>
          </a:p>
          <a:p>
            <a:pPr algn="ctr"/>
            <a:r>
              <a:rPr lang="fr-FR" sz="1600" dirty="0"/>
              <a:t>Services de l’État Financeurs</a:t>
            </a:r>
          </a:p>
        </p:txBody>
      </p:sp>
      <p:sp>
        <p:nvSpPr>
          <p:cNvPr id="4" name="Espace réservé du numéro de diapositive 3">
            <a:extLst>
              <a:ext uri="{FF2B5EF4-FFF2-40B4-BE49-F238E27FC236}">
                <a16:creationId xmlns:a16="http://schemas.microsoft.com/office/drawing/2014/main" id="{218D1FB5-5C4B-49D5-8ECF-F8DC29A11563}"/>
              </a:ext>
            </a:extLst>
          </p:cNvPr>
          <p:cNvSpPr>
            <a:spLocks noGrp="1"/>
          </p:cNvSpPr>
          <p:nvPr>
            <p:ph type="sldNum" sz="quarter" idx="12"/>
          </p:nvPr>
        </p:nvSpPr>
        <p:spPr/>
        <p:txBody>
          <a:bodyPr/>
          <a:lstStyle/>
          <a:p>
            <a:fld id="{F10FCBB7-647A-42B3-B01D-B3935DCD1C74}" type="slidenum">
              <a:rPr lang="fr-FR" smtClean="0"/>
              <a:t>4</a:t>
            </a:fld>
            <a:endParaRPr lang="fr-FR"/>
          </a:p>
        </p:txBody>
      </p:sp>
    </p:spTree>
    <p:extLst>
      <p:ext uri="{BB962C8B-B14F-4D97-AF65-F5344CB8AC3E}">
        <p14:creationId xmlns:p14="http://schemas.microsoft.com/office/powerpoint/2010/main" val="1283969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BC051788-CFDA-4011-86F3-901C0A862E5A}"/>
              </a:ext>
            </a:extLst>
          </p:cNvPr>
          <p:cNvSpPr/>
          <p:nvPr/>
        </p:nvSpPr>
        <p:spPr>
          <a:xfrm>
            <a:off x="10409103" y="592002"/>
            <a:ext cx="1819923" cy="6597074"/>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CCA7B400-8F63-4364-8B0F-83FD41299F5F}"/>
              </a:ext>
            </a:extLst>
          </p:cNvPr>
          <p:cNvSpPr/>
          <p:nvPr/>
        </p:nvSpPr>
        <p:spPr>
          <a:xfrm>
            <a:off x="0" y="599322"/>
            <a:ext cx="10441690" cy="658975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6">
                  <a:lumMod val="50000"/>
                </a:schemeClr>
              </a:solidFill>
            </a:endParaRPr>
          </a:p>
        </p:txBody>
      </p:sp>
      <p:grpSp>
        <p:nvGrpSpPr>
          <p:cNvPr id="54" name="Groupe 53">
            <a:extLst>
              <a:ext uri="{FF2B5EF4-FFF2-40B4-BE49-F238E27FC236}">
                <a16:creationId xmlns:a16="http://schemas.microsoft.com/office/drawing/2014/main" id="{88886D0E-A184-437C-8D78-D40C0AA49D7F}"/>
              </a:ext>
            </a:extLst>
          </p:cNvPr>
          <p:cNvGrpSpPr/>
          <p:nvPr/>
        </p:nvGrpSpPr>
        <p:grpSpPr>
          <a:xfrm>
            <a:off x="156865" y="3760076"/>
            <a:ext cx="1957415" cy="1875054"/>
            <a:chOff x="156865" y="3429000"/>
            <a:chExt cx="1957415" cy="1875054"/>
          </a:xfrm>
        </p:grpSpPr>
        <p:sp>
          <p:nvSpPr>
            <p:cNvPr id="13" name="Rectangle 12">
              <a:extLst>
                <a:ext uri="{FF2B5EF4-FFF2-40B4-BE49-F238E27FC236}">
                  <a16:creationId xmlns:a16="http://schemas.microsoft.com/office/drawing/2014/main" id="{58AF6AD2-9F3F-4DE0-BACC-9A99DFF2E48A}"/>
                </a:ext>
              </a:extLst>
            </p:cNvPr>
            <p:cNvSpPr/>
            <p:nvPr/>
          </p:nvSpPr>
          <p:spPr>
            <a:xfrm>
              <a:off x="156865" y="4688866"/>
              <a:ext cx="1957415" cy="615188"/>
            </a:xfrm>
            <a:prstGeom prst="rect">
              <a:avLst/>
            </a:prstGeom>
            <a:noFill/>
            <a:ln w="38100">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500" b="1" dirty="0">
                  <a:solidFill>
                    <a:schemeClr val="accent2">
                      <a:lumMod val="75000"/>
                    </a:schemeClr>
                  </a:solidFill>
                </a:rPr>
                <a:t>Création du Comité Technique </a:t>
              </a:r>
            </a:p>
            <a:p>
              <a:pPr algn="ctr"/>
              <a:endParaRPr lang="fr-FR" sz="1500" dirty="0">
                <a:solidFill>
                  <a:schemeClr val="tx1"/>
                </a:solidFill>
              </a:endParaRPr>
            </a:p>
          </p:txBody>
        </p:sp>
        <p:cxnSp>
          <p:nvCxnSpPr>
            <p:cNvPr id="53" name="Connecteur droit 52">
              <a:extLst>
                <a:ext uri="{FF2B5EF4-FFF2-40B4-BE49-F238E27FC236}">
                  <a16:creationId xmlns:a16="http://schemas.microsoft.com/office/drawing/2014/main" id="{3754DCD2-FE6F-47E4-BEFA-9F44AC73DE70}"/>
                </a:ext>
              </a:extLst>
            </p:cNvPr>
            <p:cNvCxnSpPr>
              <a:stCxn id="13" idx="0"/>
            </p:cNvCxnSpPr>
            <p:nvPr/>
          </p:nvCxnSpPr>
          <p:spPr>
            <a:xfrm flipH="1" flipV="1">
              <a:off x="1135572" y="3429000"/>
              <a:ext cx="1" cy="1259866"/>
            </a:xfrm>
            <a:prstGeom prst="line">
              <a:avLst/>
            </a:prstGeom>
            <a:ln w="38100">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cxnSp>
        <p:nvCxnSpPr>
          <p:cNvPr id="7" name="Connecteur droit 6">
            <a:extLst>
              <a:ext uri="{FF2B5EF4-FFF2-40B4-BE49-F238E27FC236}">
                <a16:creationId xmlns:a16="http://schemas.microsoft.com/office/drawing/2014/main" id="{FB8AE807-69AB-4311-842F-452D0907F7BA}"/>
              </a:ext>
            </a:extLst>
          </p:cNvPr>
          <p:cNvCxnSpPr/>
          <p:nvPr/>
        </p:nvCxnSpPr>
        <p:spPr>
          <a:xfrm>
            <a:off x="0" y="3760076"/>
            <a:ext cx="12192000" cy="0"/>
          </a:xfrm>
          <a:prstGeom prst="line">
            <a:avLst/>
          </a:prstGeom>
          <a:ln w="57150">
            <a:solidFill>
              <a:schemeClr val="tx1">
                <a:lumMod val="50000"/>
                <a:lumOff val="50000"/>
              </a:schemeClr>
            </a:solidFill>
          </a:ln>
        </p:spPr>
        <p:style>
          <a:lnRef idx="1">
            <a:schemeClr val="accent2"/>
          </a:lnRef>
          <a:fillRef idx="0">
            <a:schemeClr val="accent2"/>
          </a:fillRef>
          <a:effectRef idx="0">
            <a:schemeClr val="accent2"/>
          </a:effectRef>
          <a:fontRef idx="minor">
            <a:schemeClr val="tx1"/>
          </a:fontRef>
        </p:style>
      </p:cxnSp>
      <p:grpSp>
        <p:nvGrpSpPr>
          <p:cNvPr id="15" name="Groupe 14">
            <a:extLst>
              <a:ext uri="{FF2B5EF4-FFF2-40B4-BE49-F238E27FC236}">
                <a16:creationId xmlns:a16="http://schemas.microsoft.com/office/drawing/2014/main" id="{3E5F6717-C88C-4500-A0F6-12E3C7CB9E18}"/>
              </a:ext>
            </a:extLst>
          </p:cNvPr>
          <p:cNvGrpSpPr/>
          <p:nvPr/>
        </p:nvGrpSpPr>
        <p:grpSpPr>
          <a:xfrm>
            <a:off x="73543" y="1638402"/>
            <a:ext cx="1491670" cy="2086265"/>
            <a:chOff x="58760" y="1502855"/>
            <a:chExt cx="1468582" cy="2140890"/>
          </a:xfrm>
        </p:grpSpPr>
        <p:cxnSp>
          <p:nvCxnSpPr>
            <p:cNvPr id="10" name="Connecteur droit 9">
              <a:extLst>
                <a:ext uri="{FF2B5EF4-FFF2-40B4-BE49-F238E27FC236}">
                  <a16:creationId xmlns:a16="http://schemas.microsoft.com/office/drawing/2014/main" id="{E2FF2F7A-C047-41FF-A351-FF48F4F09B17}"/>
                </a:ext>
              </a:extLst>
            </p:cNvPr>
            <p:cNvCxnSpPr>
              <a:cxnSpLocks/>
            </p:cNvCxnSpPr>
            <p:nvPr/>
          </p:nvCxnSpPr>
          <p:spPr>
            <a:xfrm>
              <a:off x="858982" y="2923309"/>
              <a:ext cx="0" cy="720436"/>
            </a:xfrm>
            <a:prstGeom prst="line">
              <a:avLst/>
            </a:prstGeom>
            <a:ln w="38100">
              <a:solidFill>
                <a:schemeClr val="accent2">
                  <a:lumMod val="50000"/>
                </a:schemeClr>
              </a:solidFill>
            </a:ln>
          </p:spPr>
          <p:style>
            <a:lnRef idx="1">
              <a:schemeClr val="accent2"/>
            </a:lnRef>
            <a:fillRef idx="0">
              <a:schemeClr val="accent2"/>
            </a:fillRef>
            <a:effectRef idx="0">
              <a:schemeClr val="accent2"/>
            </a:effectRef>
            <a:fontRef idx="minor">
              <a:schemeClr val="tx1"/>
            </a:fontRef>
          </p:style>
        </p:cxnSp>
        <p:sp>
          <p:nvSpPr>
            <p:cNvPr id="12" name="Rectangle 11">
              <a:extLst>
                <a:ext uri="{FF2B5EF4-FFF2-40B4-BE49-F238E27FC236}">
                  <a16:creationId xmlns:a16="http://schemas.microsoft.com/office/drawing/2014/main" id="{7F158D06-D109-4BEF-A8D8-2889396C347B}"/>
                </a:ext>
              </a:extLst>
            </p:cNvPr>
            <p:cNvSpPr/>
            <p:nvPr/>
          </p:nvSpPr>
          <p:spPr>
            <a:xfrm>
              <a:off x="58760" y="1502855"/>
              <a:ext cx="1468582" cy="1407415"/>
            </a:xfrm>
            <a:prstGeom prst="rect">
              <a:avLst/>
            </a:prstGeom>
            <a:no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solidFill>
                    <a:srgbClr val="C00000"/>
                  </a:solidFill>
                </a:rPr>
                <a:t>28/02/2017</a:t>
              </a:r>
            </a:p>
            <a:p>
              <a:pPr algn="ctr"/>
              <a:r>
                <a:rPr lang="fr-FR" sz="1400" dirty="0">
                  <a:solidFill>
                    <a:srgbClr val="C00000"/>
                  </a:solidFill>
                </a:rPr>
                <a:t>Lettre de mission </a:t>
              </a:r>
            </a:p>
            <a:p>
              <a:pPr algn="ctr"/>
              <a:r>
                <a:rPr lang="fr-FR" sz="1400" dirty="0">
                  <a:solidFill>
                    <a:srgbClr val="C00000"/>
                  </a:solidFill>
                </a:rPr>
                <a:t>« Agriculture métropolitaine »</a:t>
              </a:r>
            </a:p>
            <a:p>
              <a:pPr algn="ctr"/>
              <a:r>
                <a:rPr lang="fr-FR" sz="1400" dirty="0">
                  <a:solidFill>
                    <a:srgbClr val="C00000"/>
                  </a:solidFill>
                </a:rPr>
                <a:t>M. Le </a:t>
              </a:r>
              <a:r>
                <a:rPr lang="fr-FR" sz="1400" dirty="0" err="1">
                  <a:solidFill>
                    <a:srgbClr val="C00000"/>
                  </a:solidFill>
                </a:rPr>
                <a:t>Tarnec</a:t>
              </a:r>
              <a:r>
                <a:rPr lang="fr-FR" sz="1400" dirty="0">
                  <a:solidFill>
                    <a:srgbClr val="C00000"/>
                  </a:solidFill>
                </a:rPr>
                <a:t> et M. Briand</a:t>
              </a:r>
            </a:p>
            <a:p>
              <a:pPr algn="ctr"/>
              <a:endParaRPr lang="en-GB" sz="1400" dirty="0">
                <a:solidFill>
                  <a:srgbClr val="C00000"/>
                </a:solidFill>
              </a:endParaRPr>
            </a:p>
          </p:txBody>
        </p:sp>
      </p:grpSp>
      <p:sp>
        <p:nvSpPr>
          <p:cNvPr id="19" name="Légende : encadrée à une bordure 18">
            <a:extLst>
              <a:ext uri="{FF2B5EF4-FFF2-40B4-BE49-F238E27FC236}">
                <a16:creationId xmlns:a16="http://schemas.microsoft.com/office/drawing/2014/main" id="{F99AFFB9-E938-4605-99D0-46FE9703B333}"/>
              </a:ext>
            </a:extLst>
          </p:cNvPr>
          <p:cNvSpPr/>
          <p:nvPr/>
        </p:nvSpPr>
        <p:spPr>
          <a:xfrm rot="5400000">
            <a:off x="1751809" y="3505553"/>
            <a:ext cx="3048266" cy="3782284"/>
          </a:xfrm>
          <a:prstGeom prst="accentCallout1">
            <a:avLst>
              <a:gd name="adj1" fmla="val 51784"/>
              <a:gd name="adj2" fmla="val -8333"/>
              <a:gd name="adj3" fmla="val 51799"/>
              <a:gd name="adj4" fmla="val -30867"/>
            </a:avLst>
          </a:prstGeom>
          <a:noFill/>
          <a:ln w="3810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11329C52-420A-49A0-A7E4-72B63A1E2DB3}"/>
              </a:ext>
            </a:extLst>
          </p:cNvPr>
          <p:cNvSpPr/>
          <p:nvPr/>
        </p:nvSpPr>
        <p:spPr>
          <a:xfrm>
            <a:off x="1763599" y="1554266"/>
            <a:ext cx="2697293" cy="1371505"/>
          </a:xfrm>
          <a:prstGeom prst="rect">
            <a:avLst/>
          </a:prstGeom>
          <a:noFill/>
          <a:ln w="28575" cmpd="sng">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b="1" dirty="0">
                <a:solidFill>
                  <a:schemeClr val="tx1"/>
                </a:solidFill>
              </a:rPr>
              <a:t>Diagnostic territorial :</a:t>
            </a:r>
          </a:p>
          <a:p>
            <a:pPr algn="ctr"/>
            <a:r>
              <a:rPr lang="fr-FR" sz="1400" dirty="0">
                <a:solidFill>
                  <a:schemeClr val="tx1"/>
                </a:solidFill>
              </a:rPr>
              <a:t>Benchmarking</a:t>
            </a:r>
          </a:p>
          <a:p>
            <a:pPr algn="ctr"/>
            <a:r>
              <a:rPr lang="fr-FR" sz="1400" dirty="0">
                <a:solidFill>
                  <a:schemeClr val="tx1"/>
                </a:solidFill>
              </a:rPr>
              <a:t>Analyse des bassins de consommation et de production (ATU et CA)</a:t>
            </a:r>
          </a:p>
          <a:p>
            <a:pPr algn="ctr"/>
            <a:r>
              <a:rPr lang="fr-FR" sz="1400" dirty="0">
                <a:solidFill>
                  <a:schemeClr val="tx1"/>
                </a:solidFill>
              </a:rPr>
              <a:t>Analyse du foncier (SAFER 37)</a:t>
            </a:r>
          </a:p>
          <a:p>
            <a:pPr algn="ctr"/>
            <a:endParaRPr lang="fr-FR" sz="1400" dirty="0">
              <a:solidFill>
                <a:schemeClr val="tx1"/>
              </a:solidFill>
            </a:endParaRPr>
          </a:p>
          <a:p>
            <a:pPr algn="ctr"/>
            <a:endParaRPr lang="fr-FR" sz="1400" dirty="0">
              <a:solidFill>
                <a:schemeClr val="tx1"/>
              </a:solidFill>
            </a:endParaRPr>
          </a:p>
          <a:p>
            <a:pPr algn="ctr"/>
            <a:endParaRPr lang="en-GB" sz="1400" dirty="0">
              <a:solidFill>
                <a:schemeClr val="tx1"/>
              </a:solidFill>
            </a:endParaRPr>
          </a:p>
        </p:txBody>
      </p:sp>
      <p:sp>
        <p:nvSpPr>
          <p:cNvPr id="47" name="ZoneTexte 46">
            <a:extLst>
              <a:ext uri="{FF2B5EF4-FFF2-40B4-BE49-F238E27FC236}">
                <a16:creationId xmlns:a16="http://schemas.microsoft.com/office/drawing/2014/main" id="{03B67498-E8A1-42D1-93EB-A4A2FD5066EB}"/>
              </a:ext>
            </a:extLst>
          </p:cNvPr>
          <p:cNvSpPr txBox="1"/>
          <p:nvPr/>
        </p:nvSpPr>
        <p:spPr>
          <a:xfrm>
            <a:off x="506020" y="3926211"/>
            <a:ext cx="798285" cy="584775"/>
          </a:xfrm>
          <a:prstGeom prst="rect">
            <a:avLst/>
          </a:prstGeom>
          <a:noFill/>
          <a:ln>
            <a:noFill/>
          </a:ln>
        </p:spPr>
        <p:txBody>
          <a:bodyPr wrap="square" rtlCol="0">
            <a:spAutoFit/>
          </a:bodyPr>
          <a:lstStyle/>
          <a:p>
            <a:r>
              <a:rPr lang="fr-FR" sz="1600" b="1" dirty="0">
                <a:solidFill>
                  <a:schemeClr val="accent4">
                    <a:lumMod val="75000"/>
                  </a:schemeClr>
                </a:solidFill>
              </a:rPr>
              <a:t>Mars</a:t>
            </a:r>
          </a:p>
          <a:p>
            <a:r>
              <a:rPr lang="fr-FR" sz="1600" b="1" dirty="0">
                <a:solidFill>
                  <a:schemeClr val="accent4">
                    <a:lumMod val="75000"/>
                  </a:schemeClr>
                </a:solidFill>
              </a:rPr>
              <a:t>2017 </a:t>
            </a:r>
            <a:endParaRPr lang="en-GB" sz="1600" b="1" dirty="0">
              <a:solidFill>
                <a:schemeClr val="accent4">
                  <a:lumMod val="75000"/>
                </a:schemeClr>
              </a:solidFill>
            </a:endParaRPr>
          </a:p>
        </p:txBody>
      </p:sp>
      <p:sp>
        <p:nvSpPr>
          <p:cNvPr id="51" name="ZoneTexte 50">
            <a:extLst>
              <a:ext uri="{FF2B5EF4-FFF2-40B4-BE49-F238E27FC236}">
                <a16:creationId xmlns:a16="http://schemas.microsoft.com/office/drawing/2014/main" id="{CF5FCE79-BCC1-4E39-B07F-43EAE3661AC4}"/>
              </a:ext>
            </a:extLst>
          </p:cNvPr>
          <p:cNvSpPr txBox="1"/>
          <p:nvPr/>
        </p:nvSpPr>
        <p:spPr>
          <a:xfrm>
            <a:off x="4827732" y="4001302"/>
            <a:ext cx="1135569" cy="338554"/>
          </a:xfrm>
          <a:prstGeom prst="rect">
            <a:avLst/>
          </a:prstGeom>
          <a:noFill/>
          <a:ln>
            <a:noFill/>
          </a:ln>
        </p:spPr>
        <p:txBody>
          <a:bodyPr wrap="square" rtlCol="0">
            <a:spAutoFit/>
          </a:bodyPr>
          <a:lstStyle/>
          <a:p>
            <a:r>
              <a:rPr lang="fr-FR" sz="1600" b="1" dirty="0">
                <a:solidFill>
                  <a:schemeClr val="accent4">
                    <a:lumMod val="75000"/>
                  </a:schemeClr>
                </a:solidFill>
              </a:rPr>
              <a:t>Septembre </a:t>
            </a:r>
            <a:endParaRPr lang="en-GB" sz="1600" b="1" dirty="0">
              <a:solidFill>
                <a:schemeClr val="accent4">
                  <a:lumMod val="75000"/>
                </a:schemeClr>
              </a:solidFill>
            </a:endParaRPr>
          </a:p>
        </p:txBody>
      </p:sp>
      <p:cxnSp>
        <p:nvCxnSpPr>
          <p:cNvPr id="55" name="Connecteur droit 54">
            <a:extLst>
              <a:ext uri="{FF2B5EF4-FFF2-40B4-BE49-F238E27FC236}">
                <a16:creationId xmlns:a16="http://schemas.microsoft.com/office/drawing/2014/main" id="{F94352BD-EBE8-4AA3-889F-BC25C4D7AC09}"/>
              </a:ext>
            </a:extLst>
          </p:cNvPr>
          <p:cNvCxnSpPr/>
          <p:nvPr/>
        </p:nvCxnSpPr>
        <p:spPr>
          <a:xfrm>
            <a:off x="6078351" y="3679363"/>
            <a:ext cx="0" cy="276635"/>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56" name="ZoneTexte 55">
            <a:extLst>
              <a:ext uri="{FF2B5EF4-FFF2-40B4-BE49-F238E27FC236}">
                <a16:creationId xmlns:a16="http://schemas.microsoft.com/office/drawing/2014/main" id="{9687B140-018B-42C9-B674-192AA4F87899}"/>
              </a:ext>
            </a:extLst>
          </p:cNvPr>
          <p:cNvSpPr txBox="1"/>
          <p:nvPr/>
        </p:nvSpPr>
        <p:spPr>
          <a:xfrm>
            <a:off x="5636885" y="4235856"/>
            <a:ext cx="1135569" cy="338554"/>
          </a:xfrm>
          <a:prstGeom prst="rect">
            <a:avLst/>
          </a:prstGeom>
          <a:noFill/>
          <a:ln>
            <a:noFill/>
          </a:ln>
        </p:spPr>
        <p:txBody>
          <a:bodyPr wrap="square" rtlCol="0">
            <a:spAutoFit/>
          </a:bodyPr>
          <a:lstStyle/>
          <a:p>
            <a:r>
              <a:rPr lang="fr-FR" sz="1600" b="1" dirty="0">
                <a:solidFill>
                  <a:schemeClr val="accent4">
                    <a:lumMod val="75000"/>
                  </a:schemeClr>
                </a:solidFill>
              </a:rPr>
              <a:t>Octobre</a:t>
            </a:r>
            <a:endParaRPr lang="en-GB" sz="1600" b="1" dirty="0">
              <a:solidFill>
                <a:schemeClr val="accent4">
                  <a:lumMod val="75000"/>
                </a:schemeClr>
              </a:solidFill>
            </a:endParaRPr>
          </a:p>
        </p:txBody>
      </p:sp>
      <p:sp>
        <p:nvSpPr>
          <p:cNvPr id="57" name="Légende : encadrée à une bordure 56">
            <a:extLst>
              <a:ext uri="{FF2B5EF4-FFF2-40B4-BE49-F238E27FC236}">
                <a16:creationId xmlns:a16="http://schemas.microsoft.com/office/drawing/2014/main" id="{36E6B62A-9E71-4870-819E-E9E199A03B89}"/>
              </a:ext>
            </a:extLst>
          </p:cNvPr>
          <p:cNvSpPr/>
          <p:nvPr/>
        </p:nvSpPr>
        <p:spPr>
          <a:xfrm rot="16200000">
            <a:off x="2031576" y="-47451"/>
            <a:ext cx="3073066" cy="4366616"/>
          </a:xfrm>
          <a:prstGeom prst="accentCallout1">
            <a:avLst>
              <a:gd name="adj1" fmla="val 51784"/>
              <a:gd name="adj2" fmla="val -8333"/>
              <a:gd name="adj3" fmla="val 51799"/>
              <a:gd name="adj4" fmla="val -60935"/>
            </a:avLst>
          </a:prstGeom>
          <a:noFill/>
          <a:ln w="38100">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a:extLst>
              <a:ext uri="{FF2B5EF4-FFF2-40B4-BE49-F238E27FC236}">
                <a16:creationId xmlns:a16="http://schemas.microsoft.com/office/drawing/2014/main" id="{95B4FFDD-2E14-4B9C-AE2F-A4FCFBF02D16}"/>
              </a:ext>
            </a:extLst>
          </p:cNvPr>
          <p:cNvSpPr/>
          <p:nvPr/>
        </p:nvSpPr>
        <p:spPr>
          <a:xfrm>
            <a:off x="2490952" y="5523900"/>
            <a:ext cx="2464227" cy="940690"/>
          </a:xfrm>
          <a:prstGeom prst="rect">
            <a:avLst/>
          </a:prstGeom>
          <a:noFill/>
          <a:ln w="28575" cmpd="sng">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Identification et hiérarchisation des orientations de la politique</a:t>
            </a:r>
          </a:p>
          <a:p>
            <a:pPr algn="ctr"/>
            <a:r>
              <a:rPr lang="fr-FR" sz="1400" dirty="0">
                <a:solidFill>
                  <a:schemeClr val="tx1"/>
                </a:solidFill>
              </a:rPr>
              <a:t>avec les </a:t>
            </a:r>
            <a:r>
              <a:rPr lang="fr-FR" sz="1400" b="1" dirty="0">
                <a:solidFill>
                  <a:schemeClr val="tx1"/>
                </a:solidFill>
              </a:rPr>
              <a:t> 27 acteurs :</a:t>
            </a:r>
            <a:endParaRPr lang="fr-FR" sz="1400" dirty="0">
              <a:solidFill>
                <a:schemeClr val="tx1"/>
              </a:solidFill>
            </a:endParaRPr>
          </a:p>
          <a:p>
            <a:pPr algn="ctr"/>
            <a:r>
              <a:rPr lang="fr-FR" sz="1400" dirty="0">
                <a:solidFill>
                  <a:schemeClr val="tx1"/>
                </a:solidFill>
              </a:rPr>
              <a:t>Création de </a:t>
            </a:r>
            <a:r>
              <a:rPr lang="fr-FR" sz="1400" b="1" dirty="0">
                <a:solidFill>
                  <a:schemeClr val="tx1"/>
                </a:solidFill>
              </a:rPr>
              <a:t>8 fiches actions</a:t>
            </a:r>
            <a:endParaRPr lang="en-GB" sz="1400" dirty="0">
              <a:solidFill>
                <a:schemeClr val="tx1"/>
              </a:solidFill>
            </a:endParaRPr>
          </a:p>
        </p:txBody>
      </p:sp>
      <p:cxnSp>
        <p:nvCxnSpPr>
          <p:cNvPr id="59" name="Connecteur droit 58">
            <a:extLst>
              <a:ext uri="{FF2B5EF4-FFF2-40B4-BE49-F238E27FC236}">
                <a16:creationId xmlns:a16="http://schemas.microsoft.com/office/drawing/2014/main" id="{EDC1C18B-7A4E-4077-80C8-1125FE53F8EE}"/>
              </a:ext>
            </a:extLst>
          </p:cNvPr>
          <p:cNvCxnSpPr/>
          <p:nvPr/>
        </p:nvCxnSpPr>
        <p:spPr>
          <a:xfrm>
            <a:off x="10441717" y="3649576"/>
            <a:ext cx="0" cy="276635"/>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60" name="ZoneTexte 59">
            <a:extLst>
              <a:ext uri="{FF2B5EF4-FFF2-40B4-BE49-F238E27FC236}">
                <a16:creationId xmlns:a16="http://schemas.microsoft.com/office/drawing/2014/main" id="{2A23CE78-5173-493D-A0B5-DA24932C291A}"/>
              </a:ext>
            </a:extLst>
          </p:cNvPr>
          <p:cNvSpPr txBox="1"/>
          <p:nvPr/>
        </p:nvSpPr>
        <p:spPr>
          <a:xfrm>
            <a:off x="10367485" y="3304482"/>
            <a:ext cx="1135569" cy="338554"/>
          </a:xfrm>
          <a:prstGeom prst="rect">
            <a:avLst/>
          </a:prstGeom>
          <a:noFill/>
          <a:ln>
            <a:noFill/>
          </a:ln>
        </p:spPr>
        <p:txBody>
          <a:bodyPr wrap="square" rtlCol="0">
            <a:spAutoFit/>
          </a:bodyPr>
          <a:lstStyle/>
          <a:p>
            <a:r>
              <a:rPr lang="fr-FR" sz="1600" b="1" dirty="0">
                <a:solidFill>
                  <a:schemeClr val="accent4">
                    <a:lumMod val="75000"/>
                  </a:schemeClr>
                </a:solidFill>
              </a:rPr>
              <a:t>Avril 2018 </a:t>
            </a:r>
            <a:endParaRPr lang="en-GB" sz="1600" b="1" dirty="0">
              <a:solidFill>
                <a:schemeClr val="accent4">
                  <a:lumMod val="75000"/>
                </a:schemeClr>
              </a:solidFill>
            </a:endParaRPr>
          </a:p>
        </p:txBody>
      </p:sp>
      <p:sp>
        <p:nvSpPr>
          <p:cNvPr id="61" name="Légende : encadrée à une bordure 60">
            <a:extLst>
              <a:ext uri="{FF2B5EF4-FFF2-40B4-BE49-F238E27FC236}">
                <a16:creationId xmlns:a16="http://schemas.microsoft.com/office/drawing/2014/main" id="{AA163D36-41AB-48A4-9AEA-0289A07AB81E}"/>
              </a:ext>
            </a:extLst>
          </p:cNvPr>
          <p:cNvSpPr/>
          <p:nvPr/>
        </p:nvSpPr>
        <p:spPr>
          <a:xfrm rot="16200000">
            <a:off x="6700232" y="251083"/>
            <a:ext cx="3084604" cy="3766443"/>
          </a:xfrm>
          <a:prstGeom prst="accentCallout1">
            <a:avLst>
              <a:gd name="adj1" fmla="val 51784"/>
              <a:gd name="adj2" fmla="val -8333"/>
              <a:gd name="adj3" fmla="val 51414"/>
              <a:gd name="adj4" fmla="val -18303"/>
            </a:avLst>
          </a:prstGeom>
          <a:noFill/>
          <a:ln w="38100">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a:extLst>
              <a:ext uri="{FF2B5EF4-FFF2-40B4-BE49-F238E27FC236}">
                <a16:creationId xmlns:a16="http://schemas.microsoft.com/office/drawing/2014/main" id="{5C5742B2-495F-4B79-AA8D-C2AACDF90906}"/>
              </a:ext>
            </a:extLst>
          </p:cNvPr>
          <p:cNvSpPr/>
          <p:nvPr/>
        </p:nvSpPr>
        <p:spPr>
          <a:xfrm>
            <a:off x="7110153" y="4233126"/>
            <a:ext cx="2535345" cy="681686"/>
          </a:xfrm>
          <a:prstGeom prst="rect">
            <a:avLst/>
          </a:prstGeom>
          <a:noFill/>
          <a:ln w="38100" cmpd="sng">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Temps de réflexion des sous-groupes de travail</a:t>
            </a:r>
            <a:endParaRPr lang="en-GB" sz="1400" dirty="0">
              <a:solidFill>
                <a:schemeClr val="tx1"/>
              </a:solidFill>
            </a:endParaRPr>
          </a:p>
        </p:txBody>
      </p:sp>
      <p:cxnSp>
        <p:nvCxnSpPr>
          <p:cNvPr id="64" name="Connecteur droit 63">
            <a:extLst>
              <a:ext uri="{FF2B5EF4-FFF2-40B4-BE49-F238E27FC236}">
                <a16:creationId xmlns:a16="http://schemas.microsoft.com/office/drawing/2014/main" id="{70BE1251-ABAE-4441-A30E-A87BB2E6FF11}"/>
              </a:ext>
            </a:extLst>
          </p:cNvPr>
          <p:cNvCxnSpPr>
            <a:cxnSpLocks/>
            <a:stCxn id="62" idx="2"/>
            <a:endCxn id="71" idx="0"/>
          </p:cNvCxnSpPr>
          <p:nvPr/>
        </p:nvCxnSpPr>
        <p:spPr>
          <a:xfrm flipH="1">
            <a:off x="6391222" y="4914812"/>
            <a:ext cx="1986604" cy="679370"/>
          </a:xfrm>
          <a:prstGeom prst="line">
            <a:avLst/>
          </a:prstGeom>
          <a:ln w="28575">
            <a:solidFill>
              <a:schemeClr val="accent2">
                <a:lumMod val="75000"/>
              </a:schemeClr>
            </a:solidFill>
            <a:prstDash val="sysDash"/>
          </a:ln>
        </p:spPr>
        <p:style>
          <a:lnRef idx="1">
            <a:schemeClr val="accent2"/>
          </a:lnRef>
          <a:fillRef idx="0">
            <a:schemeClr val="accent2"/>
          </a:fillRef>
          <a:effectRef idx="0">
            <a:schemeClr val="accent2"/>
          </a:effectRef>
          <a:fontRef idx="minor">
            <a:schemeClr val="tx1"/>
          </a:fontRef>
        </p:style>
      </p:cxnSp>
      <p:cxnSp>
        <p:nvCxnSpPr>
          <p:cNvPr id="65" name="Connecteur droit 64">
            <a:extLst>
              <a:ext uri="{FF2B5EF4-FFF2-40B4-BE49-F238E27FC236}">
                <a16:creationId xmlns:a16="http://schemas.microsoft.com/office/drawing/2014/main" id="{9FEAA983-D9BF-4D53-826D-912EF710DC7C}"/>
              </a:ext>
            </a:extLst>
          </p:cNvPr>
          <p:cNvCxnSpPr>
            <a:cxnSpLocks/>
            <a:stCxn id="62" idx="2"/>
          </p:cNvCxnSpPr>
          <p:nvPr/>
        </p:nvCxnSpPr>
        <p:spPr>
          <a:xfrm>
            <a:off x="8377826" y="4914812"/>
            <a:ext cx="0" cy="1032144"/>
          </a:xfrm>
          <a:prstGeom prst="line">
            <a:avLst/>
          </a:prstGeom>
          <a:ln w="28575">
            <a:solidFill>
              <a:schemeClr val="accent2">
                <a:lumMod val="75000"/>
              </a:schemeClr>
            </a:solidFill>
            <a:prstDash val="sysDash"/>
          </a:ln>
        </p:spPr>
        <p:style>
          <a:lnRef idx="1">
            <a:schemeClr val="accent2"/>
          </a:lnRef>
          <a:fillRef idx="0">
            <a:schemeClr val="accent2"/>
          </a:fillRef>
          <a:effectRef idx="0">
            <a:schemeClr val="accent2"/>
          </a:effectRef>
          <a:fontRef idx="minor">
            <a:schemeClr val="tx1"/>
          </a:fontRef>
        </p:style>
      </p:cxnSp>
      <p:cxnSp>
        <p:nvCxnSpPr>
          <p:cNvPr id="68" name="Connecteur droit 67">
            <a:extLst>
              <a:ext uri="{FF2B5EF4-FFF2-40B4-BE49-F238E27FC236}">
                <a16:creationId xmlns:a16="http://schemas.microsoft.com/office/drawing/2014/main" id="{8454093E-B690-4D64-BBBC-C1E45D9919E1}"/>
              </a:ext>
            </a:extLst>
          </p:cNvPr>
          <p:cNvCxnSpPr>
            <a:cxnSpLocks/>
            <a:stCxn id="62" idx="2"/>
            <a:endCxn id="73" idx="0"/>
          </p:cNvCxnSpPr>
          <p:nvPr/>
        </p:nvCxnSpPr>
        <p:spPr>
          <a:xfrm>
            <a:off x="8377826" y="4914812"/>
            <a:ext cx="1786320" cy="677672"/>
          </a:xfrm>
          <a:prstGeom prst="line">
            <a:avLst/>
          </a:prstGeom>
          <a:ln w="28575">
            <a:solidFill>
              <a:schemeClr val="accent2">
                <a:lumMod val="75000"/>
              </a:schemeClr>
            </a:solidFill>
            <a:prstDash val="sysDash"/>
          </a:ln>
        </p:spPr>
        <p:style>
          <a:lnRef idx="1">
            <a:schemeClr val="accent2"/>
          </a:lnRef>
          <a:fillRef idx="0">
            <a:schemeClr val="accent2"/>
          </a:fillRef>
          <a:effectRef idx="0">
            <a:schemeClr val="accent2"/>
          </a:effectRef>
          <a:fontRef idx="minor">
            <a:schemeClr val="tx1"/>
          </a:fontRef>
        </p:style>
      </p:cxnSp>
      <p:sp>
        <p:nvSpPr>
          <p:cNvPr id="71" name="Rectangle 70">
            <a:extLst>
              <a:ext uri="{FF2B5EF4-FFF2-40B4-BE49-F238E27FC236}">
                <a16:creationId xmlns:a16="http://schemas.microsoft.com/office/drawing/2014/main" id="{FEC6F651-561F-480D-9C71-2F06860BEDF4}"/>
              </a:ext>
            </a:extLst>
          </p:cNvPr>
          <p:cNvSpPr/>
          <p:nvPr/>
        </p:nvSpPr>
        <p:spPr>
          <a:xfrm>
            <a:off x="5492464" y="5594182"/>
            <a:ext cx="1797516" cy="1023487"/>
          </a:xfrm>
          <a:prstGeom prst="rect">
            <a:avLst/>
          </a:prstGeom>
          <a:noFill/>
          <a:ln w="28575" cmpd="sng">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accent2">
                    <a:lumMod val="75000"/>
                  </a:schemeClr>
                </a:solidFill>
              </a:rPr>
              <a:t>Candidature, installation, </a:t>
            </a:r>
            <a:r>
              <a:rPr lang="en-GB" sz="1400" b="1" dirty="0" err="1">
                <a:solidFill>
                  <a:schemeClr val="accent2">
                    <a:lumMod val="75000"/>
                  </a:schemeClr>
                </a:solidFill>
              </a:rPr>
              <a:t>tutorat</a:t>
            </a:r>
            <a:endParaRPr lang="en-GB" sz="1400" b="1" dirty="0">
              <a:solidFill>
                <a:schemeClr val="accent2">
                  <a:lumMod val="75000"/>
                </a:schemeClr>
              </a:solidFill>
            </a:endParaRPr>
          </a:p>
          <a:p>
            <a:pPr algn="ctr"/>
            <a:r>
              <a:rPr lang="fr-FR" sz="1200" dirty="0">
                <a:solidFill>
                  <a:schemeClr val="accent2">
                    <a:lumMod val="75000"/>
                  </a:schemeClr>
                </a:solidFill>
              </a:rPr>
              <a:t>Pilotes : Jacques Le </a:t>
            </a:r>
            <a:r>
              <a:rPr lang="fr-FR" sz="1200" dirty="0" err="1">
                <a:solidFill>
                  <a:schemeClr val="accent2">
                    <a:lumMod val="75000"/>
                  </a:schemeClr>
                </a:solidFill>
              </a:rPr>
              <a:t>Tarnec</a:t>
            </a:r>
            <a:r>
              <a:rPr lang="fr-FR" sz="1200" dirty="0">
                <a:solidFill>
                  <a:schemeClr val="accent2">
                    <a:lumMod val="75000"/>
                  </a:schemeClr>
                </a:solidFill>
              </a:rPr>
              <a:t>, Tours Fondettes </a:t>
            </a:r>
            <a:r>
              <a:rPr lang="fr-FR" sz="1200" dirty="0" err="1">
                <a:solidFill>
                  <a:schemeClr val="accent2">
                    <a:lumMod val="75000"/>
                  </a:schemeClr>
                </a:solidFill>
              </a:rPr>
              <a:t>Agrocampus</a:t>
            </a:r>
            <a:endParaRPr lang="en-GB" sz="1200" dirty="0">
              <a:solidFill>
                <a:schemeClr val="accent2">
                  <a:lumMod val="75000"/>
                </a:schemeClr>
              </a:solidFill>
            </a:endParaRPr>
          </a:p>
        </p:txBody>
      </p:sp>
      <p:sp>
        <p:nvSpPr>
          <p:cNvPr id="72" name="Rectangle 71">
            <a:extLst>
              <a:ext uri="{FF2B5EF4-FFF2-40B4-BE49-F238E27FC236}">
                <a16:creationId xmlns:a16="http://schemas.microsoft.com/office/drawing/2014/main" id="{58C55A98-4314-499F-BE08-F4CA8B46D0EA}"/>
              </a:ext>
            </a:extLst>
          </p:cNvPr>
          <p:cNvSpPr/>
          <p:nvPr/>
        </p:nvSpPr>
        <p:spPr>
          <a:xfrm>
            <a:off x="7574261" y="5946955"/>
            <a:ext cx="1607128" cy="821220"/>
          </a:xfrm>
          <a:prstGeom prst="rect">
            <a:avLst/>
          </a:prstGeom>
          <a:noFill/>
          <a:ln w="28575" cmpd="sng">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accent2">
                    <a:lumMod val="75000"/>
                  </a:schemeClr>
                </a:solidFill>
              </a:rPr>
              <a:t>Restauration collective : </a:t>
            </a:r>
            <a:r>
              <a:rPr lang="fr-FR" sz="1200" dirty="0">
                <a:solidFill>
                  <a:schemeClr val="accent2">
                    <a:lumMod val="75000"/>
                  </a:schemeClr>
                </a:solidFill>
              </a:rPr>
              <a:t>Pilotes : Tours Métropole Val de Loire, Anne TALLOIS</a:t>
            </a:r>
            <a:endParaRPr lang="en-GB" sz="1200" dirty="0">
              <a:solidFill>
                <a:schemeClr val="accent2">
                  <a:lumMod val="75000"/>
                </a:schemeClr>
              </a:solidFill>
            </a:endParaRPr>
          </a:p>
        </p:txBody>
      </p:sp>
      <p:sp>
        <p:nvSpPr>
          <p:cNvPr id="73" name="Rectangle 72">
            <a:extLst>
              <a:ext uri="{FF2B5EF4-FFF2-40B4-BE49-F238E27FC236}">
                <a16:creationId xmlns:a16="http://schemas.microsoft.com/office/drawing/2014/main" id="{3507407A-7723-4A1F-B74D-3178529AC15B}"/>
              </a:ext>
            </a:extLst>
          </p:cNvPr>
          <p:cNvSpPr/>
          <p:nvPr/>
        </p:nvSpPr>
        <p:spPr>
          <a:xfrm>
            <a:off x="9461910" y="5592484"/>
            <a:ext cx="1404471" cy="1025185"/>
          </a:xfrm>
          <a:prstGeom prst="rect">
            <a:avLst/>
          </a:prstGeom>
          <a:noFill/>
          <a:ln w="28575" cmpd="sng">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2">
                    <a:lumMod val="75000"/>
                  </a:schemeClr>
                </a:solidFill>
              </a:rPr>
              <a:t>O</a:t>
            </a:r>
            <a:r>
              <a:rPr lang="en-GB" sz="1400" b="1" dirty="0" err="1">
                <a:solidFill>
                  <a:schemeClr val="accent2">
                    <a:lumMod val="75000"/>
                  </a:schemeClr>
                </a:solidFill>
              </a:rPr>
              <a:t>util</a:t>
            </a:r>
            <a:r>
              <a:rPr lang="en-GB" sz="1400" b="1" dirty="0">
                <a:solidFill>
                  <a:schemeClr val="accent2">
                    <a:lumMod val="75000"/>
                  </a:schemeClr>
                </a:solidFill>
              </a:rPr>
              <a:t> de transformation : </a:t>
            </a:r>
            <a:r>
              <a:rPr lang="fr-FR" sz="1200" dirty="0">
                <a:solidFill>
                  <a:schemeClr val="accent2">
                    <a:lumMod val="75000"/>
                  </a:schemeClr>
                </a:solidFill>
              </a:rPr>
              <a:t>Pilotes : Silvère GUERIN, Chambre d'Agriculture</a:t>
            </a:r>
            <a:r>
              <a:rPr lang="en-GB" sz="1200" b="1" dirty="0">
                <a:solidFill>
                  <a:schemeClr val="accent2">
                    <a:lumMod val="75000"/>
                  </a:schemeClr>
                </a:solidFill>
              </a:rPr>
              <a:t> </a:t>
            </a:r>
            <a:endParaRPr lang="en-GB" sz="1200" dirty="0">
              <a:solidFill>
                <a:schemeClr val="accent2">
                  <a:lumMod val="75000"/>
                </a:schemeClr>
              </a:solidFill>
            </a:endParaRPr>
          </a:p>
        </p:txBody>
      </p:sp>
      <p:cxnSp>
        <p:nvCxnSpPr>
          <p:cNvPr id="79" name="Connecteur droit 78">
            <a:extLst>
              <a:ext uri="{FF2B5EF4-FFF2-40B4-BE49-F238E27FC236}">
                <a16:creationId xmlns:a16="http://schemas.microsoft.com/office/drawing/2014/main" id="{76A06C1A-B4A9-4C3A-B0A7-8F14DC0195CE}"/>
              </a:ext>
            </a:extLst>
          </p:cNvPr>
          <p:cNvCxnSpPr/>
          <p:nvPr/>
        </p:nvCxnSpPr>
        <p:spPr>
          <a:xfrm>
            <a:off x="9007862" y="3576938"/>
            <a:ext cx="0" cy="276635"/>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80" name="ZoneTexte 79">
            <a:extLst>
              <a:ext uri="{FF2B5EF4-FFF2-40B4-BE49-F238E27FC236}">
                <a16:creationId xmlns:a16="http://schemas.microsoft.com/office/drawing/2014/main" id="{C6FB57A9-90A8-4892-A708-D1EBA809702D}"/>
              </a:ext>
            </a:extLst>
          </p:cNvPr>
          <p:cNvSpPr txBox="1"/>
          <p:nvPr/>
        </p:nvSpPr>
        <p:spPr>
          <a:xfrm>
            <a:off x="8649023" y="3238384"/>
            <a:ext cx="1135569" cy="338554"/>
          </a:xfrm>
          <a:prstGeom prst="rect">
            <a:avLst/>
          </a:prstGeom>
          <a:noFill/>
          <a:ln>
            <a:noFill/>
          </a:ln>
        </p:spPr>
        <p:txBody>
          <a:bodyPr wrap="square" rtlCol="0">
            <a:spAutoFit/>
          </a:bodyPr>
          <a:lstStyle/>
          <a:p>
            <a:r>
              <a:rPr lang="fr-FR" sz="1600" b="1" dirty="0">
                <a:solidFill>
                  <a:schemeClr val="accent4">
                    <a:lumMod val="75000"/>
                  </a:schemeClr>
                </a:solidFill>
              </a:rPr>
              <a:t>Février</a:t>
            </a:r>
            <a:endParaRPr lang="en-GB" sz="1600" b="1" dirty="0">
              <a:solidFill>
                <a:schemeClr val="accent4">
                  <a:lumMod val="75000"/>
                </a:schemeClr>
              </a:solidFill>
            </a:endParaRPr>
          </a:p>
        </p:txBody>
      </p:sp>
      <p:sp>
        <p:nvSpPr>
          <p:cNvPr id="81" name="Légende : encadrée à une bordure 80">
            <a:extLst>
              <a:ext uri="{FF2B5EF4-FFF2-40B4-BE49-F238E27FC236}">
                <a16:creationId xmlns:a16="http://schemas.microsoft.com/office/drawing/2014/main" id="{AA0DB57E-0320-4ECC-98A7-C7694C4B1915}"/>
              </a:ext>
            </a:extLst>
          </p:cNvPr>
          <p:cNvSpPr/>
          <p:nvPr/>
        </p:nvSpPr>
        <p:spPr>
          <a:xfrm rot="5400000">
            <a:off x="6096771" y="4174233"/>
            <a:ext cx="3066071" cy="2431918"/>
          </a:xfrm>
          <a:prstGeom prst="accentCallout1">
            <a:avLst>
              <a:gd name="adj1" fmla="val 51999"/>
              <a:gd name="adj2" fmla="val -8841"/>
              <a:gd name="adj3" fmla="val 99459"/>
              <a:gd name="adj4" fmla="val -38646"/>
            </a:avLst>
          </a:prstGeom>
          <a:noFill/>
          <a:ln w="3810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a:extLst>
              <a:ext uri="{FF2B5EF4-FFF2-40B4-BE49-F238E27FC236}">
                <a16:creationId xmlns:a16="http://schemas.microsoft.com/office/drawing/2014/main" id="{410D61B0-284A-4385-9A47-C23948FA2F4B}"/>
              </a:ext>
            </a:extLst>
          </p:cNvPr>
          <p:cNvSpPr/>
          <p:nvPr/>
        </p:nvSpPr>
        <p:spPr>
          <a:xfrm>
            <a:off x="5266530" y="1544938"/>
            <a:ext cx="2308681" cy="1110937"/>
          </a:xfrm>
          <a:prstGeom prst="rect">
            <a:avLst/>
          </a:prstGeom>
          <a:noFill/>
          <a:ln w="28575" cmpd="sng">
            <a:solidFill>
              <a:schemeClr val="accent6">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Enquête auprès des maraîchers </a:t>
            </a:r>
          </a:p>
          <a:p>
            <a:pPr algn="ctr"/>
            <a:r>
              <a:rPr lang="fr-FR" sz="1400" dirty="0">
                <a:solidFill>
                  <a:schemeClr val="tx1"/>
                </a:solidFill>
              </a:rPr>
              <a:t>(Chambre d’Agriculture CA) :</a:t>
            </a:r>
            <a:endParaRPr lang="en-GB" sz="1400" dirty="0">
              <a:solidFill>
                <a:schemeClr val="tx1"/>
              </a:solidFill>
            </a:endParaRPr>
          </a:p>
          <a:p>
            <a:pPr algn="ctr"/>
            <a:r>
              <a:rPr lang="fr-FR" sz="1400" dirty="0">
                <a:solidFill>
                  <a:schemeClr val="tx1"/>
                </a:solidFill>
              </a:rPr>
              <a:t>P</a:t>
            </a:r>
            <a:r>
              <a:rPr lang="en-GB" sz="1400" dirty="0" err="1">
                <a:solidFill>
                  <a:schemeClr val="tx1"/>
                </a:solidFill>
              </a:rPr>
              <a:t>otentiel</a:t>
            </a:r>
            <a:r>
              <a:rPr lang="en-GB" sz="1400" dirty="0">
                <a:solidFill>
                  <a:schemeClr val="tx1"/>
                </a:solidFill>
              </a:rPr>
              <a:t> de production</a:t>
            </a:r>
          </a:p>
          <a:p>
            <a:pPr algn="ctr"/>
            <a:r>
              <a:rPr lang="fr-FR" sz="1400" dirty="0">
                <a:solidFill>
                  <a:schemeClr val="tx1"/>
                </a:solidFill>
              </a:rPr>
              <a:t>É</a:t>
            </a:r>
            <a:r>
              <a:rPr lang="en-GB" sz="1400" dirty="0" err="1">
                <a:solidFill>
                  <a:schemeClr val="tx1"/>
                </a:solidFill>
              </a:rPr>
              <a:t>tude</a:t>
            </a:r>
            <a:r>
              <a:rPr lang="en-GB" sz="1400" dirty="0">
                <a:solidFill>
                  <a:schemeClr val="tx1"/>
                </a:solidFill>
              </a:rPr>
              <a:t> </a:t>
            </a:r>
            <a:r>
              <a:rPr lang="en-GB" sz="1400" dirty="0" err="1">
                <a:solidFill>
                  <a:schemeClr val="tx1"/>
                </a:solidFill>
              </a:rPr>
              <a:t>d’intérêt</a:t>
            </a:r>
            <a:endParaRPr lang="fr-FR" sz="1400" dirty="0">
              <a:solidFill>
                <a:schemeClr val="tx1"/>
              </a:solidFill>
            </a:endParaRPr>
          </a:p>
        </p:txBody>
      </p:sp>
      <p:grpSp>
        <p:nvGrpSpPr>
          <p:cNvPr id="84" name="Groupe 83">
            <a:extLst>
              <a:ext uri="{FF2B5EF4-FFF2-40B4-BE49-F238E27FC236}">
                <a16:creationId xmlns:a16="http://schemas.microsoft.com/office/drawing/2014/main" id="{1E0C3A7D-9D5A-48D3-8DDC-D73F76ADB7A9}"/>
              </a:ext>
            </a:extLst>
          </p:cNvPr>
          <p:cNvGrpSpPr/>
          <p:nvPr/>
        </p:nvGrpSpPr>
        <p:grpSpPr>
          <a:xfrm>
            <a:off x="8616480" y="1791981"/>
            <a:ext cx="1630527" cy="1954295"/>
            <a:chOff x="57733" y="1774593"/>
            <a:chExt cx="1605290" cy="1869152"/>
          </a:xfrm>
        </p:grpSpPr>
        <p:cxnSp>
          <p:nvCxnSpPr>
            <p:cNvPr id="85" name="Connecteur droit 84">
              <a:extLst>
                <a:ext uri="{FF2B5EF4-FFF2-40B4-BE49-F238E27FC236}">
                  <a16:creationId xmlns:a16="http://schemas.microsoft.com/office/drawing/2014/main" id="{B096C766-FD5D-4471-8ED2-985FC279EED6}"/>
                </a:ext>
              </a:extLst>
            </p:cNvPr>
            <p:cNvCxnSpPr>
              <a:cxnSpLocks/>
            </p:cNvCxnSpPr>
            <p:nvPr/>
          </p:nvCxnSpPr>
          <p:spPr>
            <a:xfrm>
              <a:off x="858982" y="2923309"/>
              <a:ext cx="0" cy="720436"/>
            </a:xfrm>
            <a:prstGeom prst="line">
              <a:avLst/>
            </a:prstGeom>
            <a:ln w="28575">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sp>
          <p:nvSpPr>
            <p:cNvPr id="86" name="Rectangle 85">
              <a:extLst>
                <a:ext uri="{FF2B5EF4-FFF2-40B4-BE49-F238E27FC236}">
                  <a16:creationId xmlns:a16="http://schemas.microsoft.com/office/drawing/2014/main" id="{CE5389A9-977A-4B65-8DC0-ACAF4ECD3A9A}"/>
                </a:ext>
              </a:extLst>
            </p:cNvPr>
            <p:cNvSpPr/>
            <p:nvPr/>
          </p:nvSpPr>
          <p:spPr>
            <a:xfrm>
              <a:off x="57733" y="1774593"/>
              <a:ext cx="1605290" cy="1135678"/>
            </a:xfrm>
            <a:prstGeom prst="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dirty="0">
                  <a:solidFill>
                    <a:schemeClr val="tx1"/>
                  </a:solidFill>
                </a:rPr>
                <a:t>Réunion de restitution de l’enquête :</a:t>
              </a:r>
            </a:p>
            <a:p>
              <a:pPr algn="ctr"/>
              <a:r>
                <a:rPr lang="fr-FR" sz="1400" b="1" dirty="0">
                  <a:solidFill>
                    <a:schemeClr val="tx1"/>
                  </a:solidFill>
                </a:rPr>
                <a:t>Introduction des maraîchers</a:t>
              </a:r>
              <a:endParaRPr lang="en-GB" sz="1400" b="1" dirty="0">
                <a:solidFill>
                  <a:schemeClr val="tx1"/>
                </a:solidFill>
              </a:endParaRPr>
            </a:p>
          </p:txBody>
        </p:sp>
      </p:grpSp>
      <p:sp>
        <p:nvSpPr>
          <p:cNvPr id="87" name="Rectangle 86">
            <a:extLst>
              <a:ext uri="{FF2B5EF4-FFF2-40B4-BE49-F238E27FC236}">
                <a16:creationId xmlns:a16="http://schemas.microsoft.com/office/drawing/2014/main" id="{D407F0A9-570C-4CBA-8BCF-E741DFE44316}"/>
              </a:ext>
            </a:extLst>
          </p:cNvPr>
          <p:cNvSpPr/>
          <p:nvPr/>
        </p:nvSpPr>
        <p:spPr>
          <a:xfrm>
            <a:off x="10572642" y="1979712"/>
            <a:ext cx="1570786" cy="1174887"/>
          </a:xfrm>
          <a:prstGeom prst="rect">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sz="1400" dirty="0">
                <a:solidFill>
                  <a:schemeClr val="accent2">
                    <a:lumMod val="75000"/>
                  </a:schemeClr>
                </a:solidFill>
              </a:rPr>
              <a:t>Première réunion du </a:t>
            </a:r>
            <a:r>
              <a:rPr lang="fr-FR" sz="1400" b="1" dirty="0">
                <a:solidFill>
                  <a:schemeClr val="accent2">
                    <a:lumMod val="75000"/>
                  </a:schemeClr>
                </a:solidFill>
              </a:rPr>
              <a:t>sous-groupe Maraîchers</a:t>
            </a:r>
          </a:p>
          <a:p>
            <a:pPr algn="ctr"/>
            <a:r>
              <a:rPr lang="fr-FR" sz="1200" dirty="0">
                <a:solidFill>
                  <a:schemeClr val="accent2">
                    <a:lumMod val="75000"/>
                  </a:schemeClr>
                </a:solidFill>
              </a:rPr>
              <a:t>Pilote : Chambre d‘Agriculture</a:t>
            </a:r>
            <a:endParaRPr lang="en-GB" sz="1200" dirty="0">
              <a:solidFill>
                <a:schemeClr val="accent2">
                  <a:lumMod val="75000"/>
                </a:schemeClr>
              </a:solidFill>
            </a:endParaRPr>
          </a:p>
        </p:txBody>
      </p:sp>
      <p:cxnSp>
        <p:nvCxnSpPr>
          <p:cNvPr id="88" name="Connecteur droit 87">
            <a:extLst>
              <a:ext uri="{FF2B5EF4-FFF2-40B4-BE49-F238E27FC236}">
                <a16:creationId xmlns:a16="http://schemas.microsoft.com/office/drawing/2014/main" id="{A46D19CF-9E85-4FA5-A2B1-5C09958670DB}"/>
              </a:ext>
            </a:extLst>
          </p:cNvPr>
          <p:cNvCxnSpPr>
            <a:cxnSpLocks/>
            <a:stCxn id="87" idx="1"/>
          </p:cNvCxnSpPr>
          <p:nvPr/>
        </p:nvCxnSpPr>
        <p:spPr>
          <a:xfrm flipH="1">
            <a:off x="9905846" y="2567156"/>
            <a:ext cx="666796" cy="1197894"/>
          </a:xfrm>
          <a:prstGeom prst="line">
            <a:avLst/>
          </a:prstGeom>
          <a:ln w="28575">
            <a:solidFill>
              <a:schemeClr val="accent2">
                <a:lumMod val="75000"/>
              </a:schemeClr>
            </a:solidFill>
            <a:prstDash val="solid"/>
          </a:ln>
        </p:spPr>
        <p:style>
          <a:lnRef idx="1">
            <a:schemeClr val="accent2"/>
          </a:lnRef>
          <a:fillRef idx="0">
            <a:schemeClr val="accent2"/>
          </a:fillRef>
          <a:effectRef idx="0">
            <a:schemeClr val="accent2"/>
          </a:effectRef>
          <a:fontRef idx="minor">
            <a:schemeClr val="tx1"/>
          </a:fontRef>
        </p:style>
      </p:cxnSp>
      <p:sp>
        <p:nvSpPr>
          <p:cNvPr id="96" name="Légende : encadrée à une bordure 95">
            <a:extLst>
              <a:ext uri="{FF2B5EF4-FFF2-40B4-BE49-F238E27FC236}">
                <a16:creationId xmlns:a16="http://schemas.microsoft.com/office/drawing/2014/main" id="{52789291-E54A-4ADE-B44A-FD88CAD393A6}"/>
              </a:ext>
            </a:extLst>
          </p:cNvPr>
          <p:cNvSpPr/>
          <p:nvPr/>
        </p:nvSpPr>
        <p:spPr>
          <a:xfrm rot="5400000">
            <a:off x="10653673" y="4286052"/>
            <a:ext cx="1483678" cy="1212489"/>
          </a:xfrm>
          <a:prstGeom prst="accentCallout1">
            <a:avLst>
              <a:gd name="adj1" fmla="val 53557"/>
              <a:gd name="adj2" fmla="val -10229"/>
              <a:gd name="adj3" fmla="val 53746"/>
              <a:gd name="adj4" fmla="val 8914"/>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a:extLst>
              <a:ext uri="{FF2B5EF4-FFF2-40B4-BE49-F238E27FC236}">
                <a16:creationId xmlns:a16="http://schemas.microsoft.com/office/drawing/2014/main" id="{C7E80194-1E47-4CAA-9B86-99ECF4A853ED}"/>
              </a:ext>
            </a:extLst>
          </p:cNvPr>
          <p:cNvSpPr/>
          <p:nvPr/>
        </p:nvSpPr>
        <p:spPr>
          <a:xfrm>
            <a:off x="10579661" y="4312664"/>
            <a:ext cx="1575433" cy="1071954"/>
          </a:xfrm>
          <a:prstGeom prst="rect">
            <a:avLst/>
          </a:prstGeom>
          <a:noFill/>
          <a:ln w="38100" cmpd="sng">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rgbClr val="FF0000"/>
                </a:solidFill>
              </a:rPr>
              <a:t>AVENIR :</a:t>
            </a:r>
          </a:p>
          <a:p>
            <a:pPr algn="ctr"/>
            <a:r>
              <a:rPr lang="fr-FR" sz="1400" dirty="0">
                <a:solidFill>
                  <a:srgbClr val="FF0000"/>
                </a:solidFill>
              </a:rPr>
              <a:t>LABELLISATION ?</a:t>
            </a:r>
          </a:p>
          <a:p>
            <a:pPr algn="ctr"/>
            <a:r>
              <a:rPr lang="fr-FR" sz="1400" dirty="0">
                <a:solidFill>
                  <a:srgbClr val="FF0000"/>
                </a:solidFill>
              </a:rPr>
              <a:t>LÉGUMERIE</a:t>
            </a:r>
            <a:r>
              <a:rPr lang="en-GB" sz="1400" dirty="0">
                <a:solidFill>
                  <a:srgbClr val="FF0000"/>
                </a:solidFill>
              </a:rPr>
              <a:t> ?</a:t>
            </a:r>
          </a:p>
          <a:p>
            <a:pPr algn="ctr"/>
            <a:r>
              <a:rPr lang="fr-FR" sz="1400" dirty="0">
                <a:solidFill>
                  <a:srgbClr val="FF0000"/>
                </a:solidFill>
              </a:rPr>
              <a:t>RÉPARTITION DU BUDGET ?</a:t>
            </a:r>
          </a:p>
        </p:txBody>
      </p:sp>
      <p:sp>
        <p:nvSpPr>
          <p:cNvPr id="42" name="ZoneTexte 41">
            <a:extLst>
              <a:ext uri="{FF2B5EF4-FFF2-40B4-BE49-F238E27FC236}">
                <a16:creationId xmlns:a16="http://schemas.microsoft.com/office/drawing/2014/main" id="{4662697A-885F-4A88-963E-593468CEC379}"/>
              </a:ext>
            </a:extLst>
          </p:cNvPr>
          <p:cNvSpPr txBox="1"/>
          <p:nvPr/>
        </p:nvSpPr>
        <p:spPr>
          <a:xfrm>
            <a:off x="26184" y="728804"/>
            <a:ext cx="10415503" cy="461665"/>
          </a:xfrm>
          <a:prstGeom prst="rect">
            <a:avLst/>
          </a:prstGeom>
          <a:noFill/>
          <a:ln>
            <a:noFill/>
          </a:ln>
        </p:spPr>
        <p:txBody>
          <a:bodyPr wrap="square" rtlCol="0">
            <a:spAutoFit/>
          </a:bodyPr>
          <a:lstStyle/>
          <a:p>
            <a:pPr algn="ctr"/>
            <a:r>
              <a:rPr lang="fr-FR" sz="2400" b="1" dirty="0">
                <a:solidFill>
                  <a:schemeClr val="accent2">
                    <a:lumMod val="50000"/>
                  </a:schemeClr>
                </a:solidFill>
              </a:rPr>
              <a:t>RÉFLEXION ET CO-CONSTRUCTION</a:t>
            </a:r>
            <a:endParaRPr lang="en-GB" sz="2400" b="1" dirty="0">
              <a:solidFill>
                <a:schemeClr val="accent2">
                  <a:lumMod val="50000"/>
                </a:schemeClr>
              </a:solidFill>
            </a:endParaRPr>
          </a:p>
        </p:txBody>
      </p:sp>
      <p:sp>
        <p:nvSpPr>
          <p:cNvPr id="44" name="ZoneTexte 43">
            <a:extLst>
              <a:ext uri="{FF2B5EF4-FFF2-40B4-BE49-F238E27FC236}">
                <a16:creationId xmlns:a16="http://schemas.microsoft.com/office/drawing/2014/main" id="{26945335-B9E7-4FA9-B16E-DF034EEBD262}"/>
              </a:ext>
            </a:extLst>
          </p:cNvPr>
          <p:cNvSpPr txBox="1"/>
          <p:nvPr/>
        </p:nvSpPr>
        <p:spPr>
          <a:xfrm>
            <a:off x="10458431" y="743486"/>
            <a:ext cx="1817895" cy="461665"/>
          </a:xfrm>
          <a:prstGeom prst="rect">
            <a:avLst/>
          </a:prstGeom>
          <a:noFill/>
          <a:ln>
            <a:noFill/>
          </a:ln>
        </p:spPr>
        <p:txBody>
          <a:bodyPr wrap="square" rtlCol="0">
            <a:spAutoFit/>
          </a:bodyPr>
          <a:lstStyle/>
          <a:p>
            <a:pPr algn="ctr"/>
            <a:r>
              <a:rPr lang="fr-FR" sz="2400" b="1" dirty="0">
                <a:solidFill>
                  <a:schemeClr val="accent2">
                    <a:lumMod val="50000"/>
                  </a:schemeClr>
                </a:solidFill>
              </a:rPr>
              <a:t>ACTIONS</a:t>
            </a:r>
            <a:endParaRPr lang="en-GB" sz="2400" b="1" dirty="0">
              <a:solidFill>
                <a:schemeClr val="accent2">
                  <a:lumMod val="50000"/>
                </a:schemeClr>
              </a:solidFill>
            </a:endParaRPr>
          </a:p>
        </p:txBody>
      </p:sp>
      <p:cxnSp>
        <p:nvCxnSpPr>
          <p:cNvPr id="50" name="Connecteur droit 49">
            <a:extLst>
              <a:ext uri="{FF2B5EF4-FFF2-40B4-BE49-F238E27FC236}">
                <a16:creationId xmlns:a16="http://schemas.microsoft.com/office/drawing/2014/main" id="{36A1AF52-D63A-4D19-9F04-9A9F90DC48E1}"/>
              </a:ext>
            </a:extLst>
          </p:cNvPr>
          <p:cNvCxnSpPr/>
          <p:nvPr/>
        </p:nvCxnSpPr>
        <p:spPr>
          <a:xfrm>
            <a:off x="5395517" y="3698529"/>
            <a:ext cx="0" cy="276635"/>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numéro de diapositive 2">
            <a:extLst>
              <a:ext uri="{FF2B5EF4-FFF2-40B4-BE49-F238E27FC236}">
                <a16:creationId xmlns:a16="http://schemas.microsoft.com/office/drawing/2014/main" id="{F88B5B4B-D684-4B3C-BED3-77452AD24636}"/>
              </a:ext>
            </a:extLst>
          </p:cNvPr>
          <p:cNvSpPr>
            <a:spLocks noGrp="1"/>
          </p:cNvSpPr>
          <p:nvPr>
            <p:ph type="sldNum" sz="quarter" idx="12"/>
          </p:nvPr>
        </p:nvSpPr>
        <p:spPr>
          <a:xfrm>
            <a:off x="10837334" y="6801780"/>
            <a:ext cx="973666" cy="274320"/>
          </a:xfrm>
        </p:spPr>
        <p:txBody>
          <a:bodyPr/>
          <a:lstStyle/>
          <a:p>
            <a:fld id="{F10FCBB7-647A-42B3-B01D-B3935DCD1C74}" type="slidenum">
              <a:rPr lang="fr-FR" smtClean="0"/>
              <a:t>5</a:t>
            </a:fld>
            <a:endParaRPr lang="fr-FR"/>
          </a:p>
        </p:txBody>
      </p:sp>
      <p:sp>
        <p:nvSpPr>
          <p:cNvPr id="45" name="ZoneTexte 44">
            <a:extLst>
              <a:ext uri="{FF2B5EF4-FFF2-40B4-BE49-F238E27FC236}">
                <a16:creationId xmlns:a16="http://schemas.microsoft.com/office/drawing/2014/main" id="{9B5BB7E8-95A5-4CCE-9311-CBF3AD20B727}"/>
              </a:ext>
            </a:extLst>
          </p:cNvPr>
          <p:cNvSpPr txBox="1"/>
          <p:nvPr/>
        </p:nvSpPr>
        <p:spPr>
          <a:xfrm>
            <a:off x="-70111" y="109733"/>
            <a:ext cx="12149828" cy="477054"/>
          </a:xfrm>
          <a:prstGeom prst="rect">
            <a:avLst/>
          </a:prstGeom>
          <a:noFill/>
          <a:ln>
            <a:noFill/>
          </a:ln>
        </p:spPr>
        <p:txBody>
          <a:bodyPr wrap="square" rtlCol="0">
            <a:spAutoFit/>
          </a:bodyPr>
          <a:lstStyle/>
          <a:p>
            <a:pPr algn="ctr"/>
            <a:r>
              <a:rPr lang="fr-FR" sz="2500" dirty="0">
                <a:solidFill>
                  <a:schemeClr val="tx2">
                    <a:lumMod val="50000"/>
                  </a:schemeClr>
                </a:solidFill>
              </a:rPr>
              <a:t>HISTORIQUE DE L’ÉVOLUTION DU PAT DE TOURS</a:t>
            </a:r>
            <a:endParaRPr lang="en-GB" sz="2500" dirty="0">
              <a:solidFill>
                <a:schemeClr val="tx2">
                  <a:lumMod val="50000"/>
                </a:schemeClr>
              </a:solidFill>
            </a:endParaRPr>
          </a:p>
        </p:txBody>
      </p:sp>
    </p:spTree>
    <p:extLst>
      <p:ext uri="{BB962C8B-B14F-4D97-AF65-F5344CB8AC3E}">
        <p14:creationId xmlns:p14="http://schemas.microsoft.com/office/powerpoint/2010/main" val="137660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22" presetClass="entr" presetSubtype="1" fill="hold" nodeType="with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wipe(up)">
                                      <p:cBhvr>
                                        <p:cTn id="29" dur="500"/>
                                        <p:tgtEl>
                                          <p:spTgt spid="64"/>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72"/>
                                        </p:tgtEl>
                                        <p:attrNameLst>
                                          <p:attrName>style.visibility</p:attrName>
                                        </p:attrNameLst>
                                      </p:cBhvr>
                                      <p:to>
                                        <p:strVal val="visible"/>
                                      </p:to>
                                    </p:set>
                                  </p:childTnLst>
                                </p:cTn>
                              </p:par>
                              <p:par>
                                <p:cTn id="34" presetID="22" presetClass="entr" presetSubtype="1" fill="hold" nodeType="with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wipe(up)">
                                      <p:cBhvr>
                                        <p:cTn id="36" dur="500"/>
                                        <p:tgtEl>
                                          <p:spTgt spid="65"/>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3"/>
                                        </p:tgtEl>
                                        <p:attrNameLst>
                                          <p:attrName>style.visibility</p:attrName>
                                        </p:attrNameLst>
                                      </p:cBhvr>
                                      <p:to>
                                        <p:strVal val="visible"/>
                                      </p:to>
                                    </p:set>
                                  </p:childTnLst>
                                </p:cTn>
                              </p:par>
                              <p:par>
                                <p:cTn id="41" presetID="22" presetClass="entr" presetSubtype="1" fill="hold"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ipe(up)">
                                      <p:cBhvr>
                                        <p:cTn id="43" dur="500"/>
                                        <p:tgtEl>
                                          <p:spTgt spid="68"/>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87"/>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88"/>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82"/>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81"/>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84"/>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fade">
                                      <p:cBhvr>
                                        <p:cTn id="70" dur="500"/>
                                        <p:tgtEl>
                                          <p:spTgt spid="4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fade">
                                      <p:cBhvr>
                                        <p:cTn id="73" dur="500"/>
                                        <p:tgtEl>
                                          <p:spTgt spid="2"/>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fade">
                                      <p:cBhvr>
                                        <p:cTn id="78" dur="500"/>
                                        <p:tgtEl>
                                          <p:spTgt spid="4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 grpId="0" animBg="1"/>
      <p:bldP spid="19" grpId="0" animBg="1"/>
      <p:bldP spid="20" grpId="0" animBg="1"/>
      <p:bldP spid="57" grpId="0" animBg="1"/>
      <p:bldP spid="58" grpId="0" animBg="1"/>
      <p:bldP spid="61" grpId="0" animBg="1"/>
      <p:bldP spid="62" grpId="0" animBg="1"/>
      <p:bldP spid="71" grpId="0" animBg="1"/>
      <p:bldP spid="72" grpId="0" animBg="1"/>
      <p:bldP spid="73" grpId="0" animBg="1"/>
      <p:bldP spid="81" grpId="0" animBg="1"/>
      <p:bldP spid="82" grpId="0" animBg="1"/>
      <p:bldP spid="87" grpId="0" animBg="1"/>
      <p:bldP spid="96" grpId="0" animBg="1"/>
      <p:bldP spid="97" grpId="0" animBg="1"/>
      <p:bldP spid="42" grpId="0"/>
      <p:bldP spid="4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CE8CA9-D6D2-4C46-8070-9566F894E53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857C6941-A980-45BC-8962-255AA0CA9441}"/>
              </a:ext>
            </a:extLst>
          </p:cNvPr>
          <p:cNvPicPr>
            <a:picLocks noChangeAspect="1"/>
          </p:cNvPicPr>
          <p:nvPr/>
        </p:nvPicPr>
        <p:blipFill>
          <a:blip r:embed="rId3"/>
          <a:stretch>
            <a:fillRect/>
          </a:stretch>
        </p:blipFill>
        <p:spPr>
          <a:xfrm>
            <a:off x="6153570" y="640080"/>
            <a:ext cx="5340781" cy="5577840"/>
          </a:xfrm>
          <a:prstGeom prst="rect">
            <a:avLst/>
          </a:prstGeom>
        </p:spPr>
      </p:pic>
      <p:cxnSp>
        <p:nvCxnSpPr>
          <p:cNvPr id="12" name="Straight Connector 11">
            <a:extLst>
              <a:ext uri="{FF2B5EF4-FFF2-40B4-BE49-F238E27FC236}">
                <a16:creationId xmlns:a16="http://schemas.microsoft.com/office/drawing/2014/main" id="{72B31CF5-BEC2-457D-A52F-6A5CCB066FEC}"/>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2AB5A98E-74BF-4159-8E60-B02B9588B700}"/>
              </a:ext>
            </a:extLst>
          </p:cNvPr>
          <p:cNvSpPr>
            <a:spLocks noGrp="1"/>
          </p:cNvSpPr>
          <p:nvPr>
            <p:ph type="title"/>
          </p:nvPr>
        </p:nvSpPr>
        <p:spPr>
          <a:xfrm>
            <a:off x="1024129" y="585216"/>
            <a:ext cx="3779085" cy="1499616"/>
          </a:xfrm>
        </p:spPr>
        <p:txBody>
          <a:bodyPr>
            <a:normAutofit/>
          </a:bodyPr>
          <a:lstStyle/>
          <a:p>
            <a:r>
              <a:rPr lang="fr-FR" sz="4400">
                <a:solidFill>
                  <a:schemeClr val="tx1"/>
                </a:solidFill>
              </a:rPr>
              <a:t>hypothèse</a:t>
            </a:r>
          </a:p>
        </p:txBody>
      </p:sp>
      <p:sp>
        <p:nvSpPr>
          <p:cNvPr id="3" name="Espace réservé du contenu 2">
            <a:extLst>
              <a:ext uri="{FF2B5EF4-FFF2-40B4-BE49-F238E27FC236}">
                <a16:creationId xmlns:a16="http://schemas.microsoft.com/office/drawing/2014/main" id="{952017F8-F525-4CE1-B199-62D0F2167439}"/>
              </a:ext>
            </a:extLst>
          </p:cNvPr>
          <p:cNvSpPr>
            <a:spLocks noGrp="1"/>
          </p:cNvSpPr>
          <p:nvPr>
            <p:ph idx="1"/>
          </p:nvPr>
        </p:nvSpPr>
        <p:spPr>
          <a:xfrm>
            <a:off x="152402" y="2911156"/>
            <a:ext cx="5181583" cy="3306764"/>
          </a:xfrm>
        </p:spPr>
        <p:txBody>
          <a:bodyPr>
            <a:normAutofit/>
          </a:bodyPr>
          <a:lstStyle/>
          <a:p>
            <a:pPr algn="ctr"/>
            <a:r>
              <a:rPr lang="fr-FR" sz="2400" b="1" dirty="0">
                <a:solidFill>
                  <a:srgbClr val="FFFFFF"/>
                </a:solidFill>
              </a:rPr>
              <a:t>Le PAT, à travers la mise en œuvre d’une organisation globale de la filière alimentaire, peut être considéré comme un levier à l’amélioration de la qualité entre les acteurs concernés</a:t>
            </a:r>
            <a:r>
              <a:rPr lang="fr-FR" sz="2400" dirty="0">
                <a:solidFill>
                  <a:srgbClr val="FFFFFF"/>
                </a:solidFill>
              </a:rPr>
              <a:t>. </a:t>
            </a:r>
          </a:p>
        </p:txBody>
      </p:sp>
      <p:sp>
        <p:nvSpPr>
          <p:cNvPr id="4" name="Espace réservé du numéro de diapositive 3">
            <a:extLst>
              <a:ext uri="{FF2B5EF4-FFF2-40B4-BE49-F238E27FC236}">
                <a16:creationId xmlns:a16="http://schemas.microsoft.com/office/drawing/2014/main" id="{FBC536F0-5633-4ABA-900D-C195AC5FCC41}"/>
              </a:ext>
            </a:extLst>
          </p:cNvPr>
          <p:cNvSpPr>
            <a:spLocks noGrp="1"/>
          </p:cNvSpPr>
          <p:nvPr>
            <p:ph type="sldNum" sz="quarter" idx="12"/>
          </p:nvPr>
        </p:nvSpPr>
        <p:spPr>
          <a:xfrm>
            <a:off x="10837334" y="6470704"/>
            <a:ext cx="973666" cy="274320"/>
          </a:xfrm>
        </p:spPr>
        <p:txBody>
          <a:bodyPr>
            <a:normAutofit/>
          </a:bodyPr>
          <a:lstStyle/>
          <a:p>
            <a:pPr>
              <a:spcAft>
                <a:spcPts val="600"/>
              </a:spcAft>
            </a:pPr>
            <a:fld id="{F10FCBB7-647A-42B3-B01D-B3935DCD1C74}" type="slidenum">
              <a:rPr lang="fr-FR" smtClean="0"/>
              <a:pPr>
                <a:spcAft>
                  <a:spcPts val="600"/>
                </a:spcAft>
              </a:pPr>
              <a:t>6</a:t>
            </a:fld>
            <a:endParaRPr lang="fr-FR"/>
          </a:p>
        </p:txBody>
      </p:sp>
    </p:spTree>
    <p:extLst>
      <p:ext uri="{BB962C8B-B14F-4D97-AF65-F5344CB8AC3E}">
        <p14:creationId xmlns:p14="http://schemas.microsoft.com/office/powerpoint/2010/main" val="50003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FEB8AB-B20B-4DE8-B5AF-D76AC637F64E}"/>
              </a:ext>
            </a:extLst>
          </p:cNvPr>
          <p:cNvSpPr>
            <a:spLocks noGrp="1"/>
          </p:cNvSpPr>
          <p:nvPr>
            <p:ph type="title"/>
          </p:nvPr>
        </p:nvSpPr>
        <p:spPr>
          <a:xfrm>
            <a:off x="838200" y="615875"/>
            <a:ext cx="9601200" cy="1485900"/>
          </a:xfrm>
        </p:spPr>
        <p:txBody>
          <a:bodyPr/>
          <a:lstStyle/>
          <a:p>
            <a:r>
              <a:rPr lang="fr-FR" dirty="0"/>
              <a:t>Protocole de recherche</a:t>
            </a:r>
          </a:p>
        </p:txBody>
      </p:sp>
      <p:sp>
        <p:nvSpPr>
          <p:cNvPr id="3" name="Espace réservé du contenu 2">
            <a:extLst>
              <a:ext uri="{FF2B5EF4-FFF2-40B4-BE49-F238E27FC236}">
                <a16:creationId xmlns:a16="http://schemas.microsoft.com/office/drawing/2014/main" id="{0CE31E3A-59E2-4B95-BA75-52FC038B9529}"/>
              </a:ext>
            </a:extLst>
          </p:cNvPr>
          <p:cNvSpPr>
            <a:spLocks noGrp="1"/>
          </p:cNvSpPr>
          <p:nvPr>
            <p:ph idx="1"/>
          </p:nvPr>
        </p:nvSpPr>
        <p:spPr>
          <a:xfrm>
            <a:off x="6447103" y="2682898"/>
            <a:ext cx="5338087" cy="4012467"/>
          </a:xfrm>
        </p:spPr>
        <p:txBody>
          <a:bodyPr>
            <a:normAutofit/>
          </a:bodyPr>
          <a:lstStyle/>
          <a:p>
            <a:pPr marL="0" indent="0" fontAlgn="base">
              <a:buNone/>
            </a:pPr>
            <a:r>
              <a:rPr lang="fr-FR" sz="1600" dirty="0">
                <a:solidFill>
                  <a:schemeClr val="tx1"/>
                </a:solidFill>
              </a:rPr>
              <a:t>Description de votre activité en général et au sein du PAT ?</a:t>
            </a:r>
          </a:p>
          <a:p>
            <a:pPr marL="0" indent="0" fontAlgn="base">
              <a:buNone/>
            </a:pPr>
            <a:r>
              <a:rPr lang="fr-FR" sz="1600" dirty="0">
                <a:solidFill>
                  <a:schemeClr val="tx1"/>
                </a:solidFill>
              </a:rPr>
              <a:t>Qui vous a contacté pour intégrer le PAT et de quelle manière ça s’est déroulé ?</a:t>
            </a:r>
          </a:p>
          <a:p>
            <a:pPr marL="0" indent="0" fontAlgn="base">
              <a:buNone/>
            </a:pPr>
            <a:r>
              <a:rPr lang="fr-FR" sz="1600" dirty="0">
                <a:solidFill>
                  <a:schemeClr val="tx1"/>
                </a:solidFill>
              </a:rPr>
              <a:t>Quels sont vos intérêts dans le PAT ?</a:t>
            </a:r>
          </a:p>
          <a:p>
            <a:pPr marL="0" indent="0" fontAlgn="base">
              <a:buNone/>
            </a:pPr>
            <a:r>
              <a:rPr lang="fr-FR" sz="1600" dirty="0">
                <a:solidFill>
                  <a:schemeClr val="tx1"/>
                </a:solidFill>
              </a:rPr>
              <a:t>Comment décririez vous les relations entres les acteurs du projet?</a:t>
            </a:r>
          </a:p>
          <a:p>
            <a:pPr marL="0" indent="0" fontAlgn="base">
              <a:buNone/>
            </a:pPr>
            <a:r>
              <a:rPr lang="fr-FR" sz="1600" dirty="0">
                <a:solidFill>
                  <a:schemeClr val="tx1"/>
                </a:solidFill>
              </a:rPr>
              <a:t>A votre avis, l’ensemble des acteurs ont-ils une vision partagée des objectifs du projet ? </a:t>
            </a:r>
          </a:p>
          <a:p>
            <a:pPr marL="0" indent="0" fontAlgn="base">
              <a:buNone/>
            </a:pPr>
            <a:r>
              <a:rPr lang="fr-FR" sz="1600" dirty="0">
                <a:solidFill>
                  <a:schemeClr val="tx1"/>
                </a:solidFill>
              </a:rPr>
              <a:t>Avez vous noté une évolution dans les relations entre les acteurs depuis le début de la réflexion ?</a:t>
            </a:r>
          </a:p>
          <a:p>
            <a:pPr marL="0" indent="0" algn="ctr">
              <a:buNone/>
            </a:pPr>
            <a:r>
              <a:rPr lang="fr-FR" sz="2000" b="1" dirty="0">
                <a:solidFill>
                  <a:schemeClr val="tx1"/>
                </a:solidFill>
              </a:rPr>
              <a:t>Points fondamentaux : la place de l’acteur, ses intérêts et sa vision de l’objectif commun du projet</a:t>
            </a:r>
          </a:p>
        </p:txBody>
      </p:sp>
      <p:sp>
        <p:nvSpPr>
          <p:cNvPr id="4" name="Espace réservé du contenu 2">
            <a:extLst>
              <a:ext uri="{FF2B5EF4-FFF2-40B4-BE49-F238E27FC236}">
                <a16:creationId xmlns:a16="http://schemas.microsoft.com/office/drawing/2014/main" id="{DAE5AD5E-9BD0-4914-910F-883F18CA6E17}"/>
              </a:ext>
            </a:extLst>
          </p:cNvPr>
          <p:cNvSpPr txBox="1">
            <a:spLocks/>
          </p:cNvSpPr>
          <p:nvPr/>
        </p:nvSpPr>
        <p:spPr>
          <a:xfrm>
            <a:off x="838200" y="2682898"/>
            <a:ext cx="4903763" cy="40124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fr-FR" sz="1600" b="1" dirty="0"/>
              <a:t>Céline Tanguay  </a:t>
            </a:r>
            <a:r>
              <a:rPr lang="fr-FR" sz="1600" dirty="0"/>
              <a:t>: Agence d’urbanisme de Tours</a:t>
            </a:r>
          </a:p>
          <a:p>
            <a:pPr marL="0" indent="0" fontAlgn="base">
              <a:buNone/>
            </a:pPr>
            <a:r>
              <a:rPr lang="fr-FR" sz="1600" b="1" dirty="0"/>
              <a:t>Jacques Le Tarnec </a:t>
            </a:r>
            <a:r>
              <a:rPr lang="fr-FR" sz="1600" dirty="0"/>
              <a:t>: président du PAT </a:t>
            </a:r>
          </a:p>
          <a:p>
            <a:pPr marL="0" indent="0" fontAlgn="base">
              <a:buNone/>
            </a:pPr>
            <a:r>
              <a:rPr lang="fr-FR" sz="1600" b="1" dirty="0"/>
              <a:t>Emmanuelle Renault </a:t>
            </a:r>
            <a:r>
              <a:rPr lang="fr-FR" sz="1600" dirty="0"/>
              <a:t>: Chambre d’Agriculture </a:t>
            </a:r>
            <a:endParaRPr lang="fr-FR" sz="1600" b="1" dirty="0"/>
          </a:p>
          <a:p>
            <a:pPr marL="0" indent="0" fontAlgn="base">
              <a:buNone/>
            </a:pPr>
            <a:r>
              <a:rPr lang="fr-FR" sz="1600" b="1" dirty="0"/>
              <a:t>Laura Angers </a:t>
            </a:r>
            <a:r>
              <a:rPr lang="fr-FR" sz="1600" dirty="0"/>
              <a:t>: Chambre d’Agriculture </a:t>
            </a:r>
          </a:p>
          <a:p>
            <a:pPr marL="0" indent="0" fontAlgn="base">
              <a:buNone/>
            </a:pPr>
            <a:r>
              <a:rPr lang="fr-FR" sz="1600" b="1" dirty="0"/>
              <a:t>Laurent </a:t>
            </a:r>
            <a:r>
              <a:rPr lang="fr-FR" sz="1600" b="1" dirty="0" err="1"/>
              <a:t>Blancher</a:t>
            </a:r>
            <a:r>
              <a:rPr lang="fr-FR" sz="1600" b="1" dirty="0"/>
              <a:t> </a:t>
            </a:r>
            <a:r>
              <a:rPr lang="fr-FR" sz="1600" dirty="0"/>
              <a:t>: service Développement Économique de la Métropole</a:t>
            </a:r>
            <a:endParaRPr lang="fr-FR" sz="1600" b="1" dirty="0"/>
          </a:p>
          <a:p>
            <a:pPr marL="0" indent="0" fontAlgn="base">
              <a:buNone/>
            </a:pPr>
            <a:r>
              <a:rPr lang="fr-FR" sz="1600" b="1" dirty="0"/>
              <a:t>Jérôme Maltete </a:t>
            </a:r>
            <a:r>
              <a:rPr lang="fr-FR" sz="1600" dirty="0"/>
              <a:t>: service Développement Économique de la Métropole</a:t>
            </a:r>
          </a:p>
          <a:p>
            <a:pPr marL="0" indent="0" fontAlgn="base">
              <a:buNone/>
            </a:pPr>
            <a:r>
              <a:rPr lang="fr-FR" sz="1600" b="1" dirty="0"/>
              <a:t>Sarah Da Petitot </a:t>
            </a:r>
            <a:r>
              <a:rPr lang="fr-FR" sz="1600" dirty="0"/>
              <a:t>: InPACT 37</a:t>
            </a:r>
            <a:endParaRPr lang="fr-FR" sz="1600" b="1" dirty="0"/>
          </a:p>
          <a:p>
            <a:pPr marL="0" indent="0" fontAlgn="base">
              <a:buNone/>
            </a:pPr>
            <a:r>
              <a:rPr lang="fr-FR" sz="1600" b="1" dirty="0"/>
              <a:t>Sylvain Le Thio </a:t>
            </a:r>
            <a:r>
              <a:rPr lang="fr-FR" sz="1600" dirty="0"/>
              <a:t>: maraîchers bio</a:t>
            </a:r>
            <a:endParaRPr lang="fr-FR" sz="1600" b="1" dirty="0"/>
          </a:p>
          <a:p>
            <a:pPr marL="0" indent="0" fontAlgn="base">
              <a:buNone/>
            </a:pPr>
            <a:r>
              <a:rPr lang="fr-FR" sz="1600" b="1" dirty="0"/>
              <a:t>Nicolas Sterlin </a:t>
            </a:r>
            <a:r>
              <a:rPr lang="fr-FR" sz="1600" dirty="0"/>
              <a:t>: maraîcher conventionnel </a:t>
            </a:r>
          </a:p>
          <a:p>
            <a:pPr marL="0" indent="0">
              <a:buNone/>
            </a:pPr>
            <a:endParaRPr lang="fr-FR" sz="1600" dirty="0"/>
          </a:p>
        </p:txBody>
      </p:sp>
      <p:sp>
        <p:nvSpPr>
          <p:cNvPr id="5" name="Espace réservé du contenu 2">
            <a:extLst>
              <a:ext uri="{FF2B5EF4-FFF2-40B4-BE49-F238E27FC236}">
                <a16:creationId xmlns:a16="http://schemas.microsoft.com/office/drawing/2014/main" id="{DEE9F01C-D578-4094-8EA1-F8EF88519984}"/>
              </a:ext>
            </a:extLst>
          </p:cNvPr>
          <p:cNvSpPr txBox="1">
            <a:spLocks/>
          </p:cNvSpPr>
          <p:nvPr/>
        </p:nvSpPr>
        <p:spPr>
          <a:xfrm>
            <a:off x="838200" y="2101775"/>
            <a:ext cx="10964594" cy="4190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2500" dirty="0"/>
              <a:t>	Acteurs enquêtés				Questionnaire semi-directif</a:t>
            </a:r>
          </a:p>
        </p:txBody>
      </p:sp>
      <p:cxnSp>
        <p:nvCxnSpPr>
          <p:cNvPr id="7" name="Connecteur droit 6">
            <a:extLst>
              <a:ext uri="{FF2B5EF4-FFF2-40B4-BE49-F238E27FC236}">
                <a16:creationId xmlns:a16="http://schemas.microsoft.com/office/drawing/2014/main" id="{9A15D8DE-2812-4C99-A5C0-390AF1B8026E}"/>
              </a:ext>
            </a:extLst>
          </p:cNvPr>
          <p:cNvCxnSpPr>
            <a:cxnSpLocks/>
          </p:cNvCxnSpPr>
          <p:nvPr/>
        </p:nvCxnSpPr>
        <p:spPr>
          <a:xfrm>
            <a:off x="6093067" y="2101775"/>
            <a:ext cx="2933" cy="4593591"/>
          </a:xfrm>
          <a:prstGeom prst="line">
            <a:avLst/>
          </a:prstGeom>
          <a:ln w="57150"/>
        </p:spPr>
        <p:style>
          <a:lnRef idx="1">
            <a:schemeClr val="dk1"/>
          </a:lnRef>
          <a:fillRef idx="0">
            <a:schemeClr val="dk1"/>
          </a:fillRef>
          <a:effectRef idx="0">
            <a:schemeClr val="dk1"/>
          </a:effectRef>
          <a:fontRef idx="minor">
            <a:schemeClr val="tx1"/>
          </a:fontRef>
        </p:style>
      </p:cxnSp>
      <p:sp>
        <p:nvSpPr>
          <p:cNvPr id="6" name="Espace réservé du numéro de diapositive 5">
            <a:extLst>
              <a:ext uri="{FF2B5EF4-FFF2-40B4-BE49-F238E27FC236}">
                <a16:creationId xmlns:a16="http://schemas.microsoft.com/office/drawing/2014/main" id="{F4595A40-4758-440C-9716-B28B2EC45A25}"/>
              </a:ext>
            </a:extLst>
          </p:cNvPr>
          <p:cNvSpPr>
            <a:spLocks noGrp="1"/>
          </p:cNvSpPr>
          <p:nvPr>
            <p:ph type="sldNum" sz="quarter" idx="12"/>
          </p:nvPr>
        </p:nvSpPr>
        <p:spPr/>
        <p:txBody>
          <a:bodyPr/>
          <a:lstStyle/>
          <a:p>
            <a:fld id="{F10FCBB7-647A-42B3-B01D-B3935DCD1C74}" type="slidenum">
              <a:rPr lang="fr-FR" smtClean="0"/>
              <a:t>7</a:t>
            </a:fld>
            <a:endParaRPr lang="fr-FR"/>
          </a:p>
        </p:txBody>
      </p:sp>
    </p:spTree>
    <p:extLst>
      <p:ext uri="{BB962C8B-B14F-4D97-AF65-F5344CB8AC3E}">
        <p14:creationId xmlns:p14="http://schemas.microsoft.com/office/powerpoint/2010/main" val="2607276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0"/>
          </a:schemeClr>
        </a:solidFill>
        <a:effectLst/>
      </p:bgPr>
    </p:bg>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0AB4DD69-35CA-454D-ABE5-6ECED78178C1}"/>
              </a:ext>
            </a:extLst>
          </p:cNvPr>
          <p:cNvGrpSpPr/>
          <p:nvPr/>
        </p:nvGrpSpPr>
        <p:grpSpPr>
          <a:xfrm>
            <a:off x="209728" y="4750047"/>
            <a:ext cx="11868109" cy="2112706"/>
            <a:chOff x="209728" y="4750047"/>
            <a:chExt cx="11868109" cy="2112706"/>
          </a:xfrm>
        </p:grpSpPr>
        <p:sp>
          <p:nvSpPr>
            <p:cNvPr id="6" name="Flèche : droite 5">
              <a:extLst>
                <a:ext uri="{FF2B5EF4-FFF2-40B4-BE49-F238E27FC236}">
                  <a16:creationId xmlns:a16="http://schemas.microsoft.com/office/drawing/2014/main" id="{57371086-D78F-44B3-B0A0-63A297CDE42B}"/>
                </a:ext>
              </a:extLst>
            </p:cNvPr>
            <p:cNvSpPr/>
            <p:nvPr/>
          </p:nvSpPr>
          <p:spPr>
            <a:xfrm>
              <a:off x="209728" y="4750047"/>
              <a:ext cx="11868109" cy="2112706"/>
            </a:xfrm>
            <a:prstGeom prst="rightArrow">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ZoneTexte 59">
              <a:extLst>
                <a:ext uri="{FF2B5EF4-FFF2-40B4-BE49-F238E27FC236}">
                  <a16:creationId xmlns:a16="http://schemas.microsoft.com/office/drawing/2014/main" id="{7DDFEE04-2108-4396-9D6B-7CA2E371C407}"/>
                </a:ext>
              </a:extLst>
            </p:cNvPr>
            <p:cNvSpPr txBox="1"/>
            <p:nvPr/>
          </p:nvSpPr>
          <p:spPr>
            <a:xfrm>
              <a:off x="248763" y="6324196"/>
              <a:ext cx="1065207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chemeClr val="accent6">
                      <a:lumMod val="50000"/>
                    </a:schemeClr>
                  </a:solidFill>
                  <a:effectLst/>
                  <a:uLnTx/>
                  <a:uFillTx/>
                  <a:latin typeface="Calibri" panose="020F0502020204030204"/>
                  <a:ea typeface="+mn-ea"/>
                  <a:cs typeface="+mn-cs"/>
                </a:rPr>
                <a:t>FILIERE ALIMENTAIRE</a:t>
              </a:r>
              <a:endParaRPr kumimoji="0" lang="en-GB" sz="2800" b="1" i="0" u="none" strike="noStrike" kern="1200" cap="none" spc="0" normalizeH="0" baseline="0" noProof="0" dirty="0">
                <a:ln>
                  <a:noFill/>
                </a:ln>
                <a:solidFill>
                  <a:schemeClr val="accent6">
                    <a:lumMod val="50000"/>
                  </a:schemeClr>
                </a:solidFill>
                <a:effectLst/>
                <a:uLnTx/>
                <a:uFillTx/>
                <a:latin typeface="Calibri" panose="020F0502020204030204"/>
                <a:ea typeface="+mn-ea"/>
                <a:cs typeface="+mn-cs"/>
              </a:endParaRPr>
            </a:p>
          </p:txBody>
        </p:sp>
      </p:grpSp>
      <p:sp>
        <p:nvSpPr>
          <p:cNvPr id="57" name="Rectangle 56">
            <a:extLst>
              <a:ext uri="{FF2B5EF4-FFF2-40B4-BE49-F238E27FC236}">
                <a16:creationId xmlns:a16="http://schemas.microsoft.com/office/drawing/2014/main" id="{61486BCB-EADB-4E29-A66A-E0500C6ACDD5}"/>
              </a:ext>
            </a:extLst>
          </p:cNvPr>
          <p:cNvSpPr/>
          <p:nvPr/>
        </p:nvSpPr>
        <p:spPr>
          <a:xfrm>
            <a:off x="297062" y="2629260"/>
            <a:ext cx="11894938" cy="762041"/>
          </a:xfrm>
          <a:prstGeom prst="rect">
            <a:avLst/>
          </a:prstGeom>
          <a:solidFill>
            <a:schemeClr val="accent4">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F7919CD-8359-4E61-BC5D-80645CFFCBE0}"/>
              </a:ext>
            </a:extLst>
          </p:cNvPr>
          <p:cNvSpPr/>
          <p:nvPr/>
        </p:nvSpPr>
        <p:spPr>
          <a:xfrm>
            <a:off x="282149" y="-12288"/>
            <a:ext cx="11943237" cy="2699498"/>
          </a:xfrm>
          <a:prstGeom prst="rect">
            <a:avLst/>
          </a:prstGeom>
          <a:solidFill>
            <a:schemeClr val="accent6">
              <a:lumMod val="20000"/>
              <a:lumOff val="80000"/>
            </a:schemeClr>
          </a:solidFill>
          <a:ln w="28575">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ZoneTexte 18">
            <a:extLst>
              <a:ext uri="{FF2B5EF4-FFF2-40B4-BE49-F238E27FC236}">
                <a16:creationId xmlns:a16="http://schemas.microsoft.com/office/drawing/2014/main" id="{B15E60EE-EB6E-4E32-B1DF-8B2259E6D7B8}"/>
              </a:ext>
            </a:extLst>
          </p:cNvPr>
          <p:cNvSpPr txBox="1"/>
          <p:nvPr/>
        </p:nvSpPr>
        <p:spPr>
          <a:xfrm>
            <a:off x="4666381" y="41780"/>
            <a:ext cx="3112745"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600" b="1" i="0" u="none" strike="noStrike" kern="1200" cap="none" spc="0" normalizeH="0" baseline="0" noProof="0" dirty="0">
                <a:ln>
                  <a:noFill/>
                </a:ln>
                <a:effectLst/>
                <a:uLnTx/>
                <a:uFillTx/>
                <a:latin typeface="Calibri" panose="020F0502020204030204"/>
                <a:ea typeface="+mn-ea"/>
                <a:cs typeface="+mn-cs"/>
              </a:rPr>
              <a:t>COMITÉ TECHNIQUE</a:t>
            </a:r>
            <a:endParaRPr kumimoji="0" lang="en-GB" sz="2600" b="1" i="0" u="none" strike="noStrike" kern="1200" cap="none" spc="0" normalizeH="0" baseline="0" noProof="0" dirty="0">
              <a:ln>
                <a:noFill/>
              </a:ln>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B349738-E62B-4425-8218-BEBB1039266F}"/>
              </a:ext>
            </a:extLst>
          </p:cNvPr>
          <p:cNvSpPr/>
          <p:nvPr/>
        </p:nvSpPr>
        <p:spPr>
          <a:xfrm>
            <a:off x="262888" y="704104"/>
            <a:ext cx="12081832" cy="1981287"/>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147CE840-A6BD-478E-98D1-58941DFEEF0E}"/>
              </a:ext>
            </a:extLst>
          </p:cNvPr>
          <p:cNvSpPr/>
          <p:nvPr/>
        </p:nvSpPr>
        <p:spPr>
          <a:xfrm>
            <a:off x="311468" y="1339584"/>
            <a:ext cx="12075351" cy="1377656"/>
          </a:xfrm>
          <a:prstGeom prst="rect">
            <a:avLst/>
          </a:prstGeom>
          <a:solidFill>
            <a:schemeClr val="accent6">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C5AB0C92-4FB8-457F-915D-15A3ECC118B1}"/>
              </a:ext>
            </a:extLst>
          </p:cNvPr>
          <p:cNvSpPr/>
          <p:nvPr/>
        </p:nvSpPr>
        <p:spPr>
          <a:xfrm>
            <a:off x="269496" y="2038808"/>
            <a:ext cx="12075351" cy="606943"/>
          </a:xfrm>
          <a:prstGeom prst="rect">
            <a:avLst/>
          </a:prstGeom>
          <a:solidFill>
            <a:schemeClr val="accent6">
              <a:lumMod val="5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ZoneTexte 68">
            <a:extLst>
              <a:ext uri="{FF2B5EF4-FFF2-40B4-BE49-F238E27FC236}">
                <a16:creationId xmlns:a16="http://schemas.microsoft.com/office/drawing/2014/main" id="{2215CC41-2184-4983-81DB-42793EAE17C5}"/>
              </a:ext>
            </a:extLst>
          </p:cNvPr>
          <p:cNvSpPr txBox="1"/>
          <p:nvPr/>
        </p:nvSpPr>
        <p:spPr>
          <a:xfrm>
            <a:off x="423354" y="753027"/>
            <a:ext cx="51055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JACQUES LE TARNEC, PRÉSIDENT DU PAT</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 name="ZoneTexte 69">
            <a:extLst>
              <a:ext uri="{FF2B5EF4-FFF2-40B4-BE49-F238E27FC236}">
                <a16:creationId xmlns:a16="http://schemas.microsoft.com/office/drawing/2014/main" id="{E6D29D89-2184-497A-A48E-1B80985EC85B}"/>
              </a:ext>
            </a:extLst>
          </p:cNvPr>
          <p:cNvSpPr txBox="1"/>
          <p:nvPr/>
        </p:nvSpPr>
        <p:spPr>
          <a:xfrm>
            <a:off x="433184" y="1432797"/>
            <a:ext cx="51055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CÉLINE TANGUAY, ATU</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ZoneTexte 70">
            <a:extLst>
              <a:ext uri="{FF2B5EF4-FFF2-40B4-BE49-F238E27FC236}">
                <a16:creationId xmlns:a16="http://schemas.microsoft.com/office/drawing/2014/main" id="{3ECD65AC-3491-4833-841D-1F8DA0E6352C}"/>
              </a:ext>
            </a:extLst>
          </p:cNvPr>
          <p:cNvSpPr txBox="1"/>
          <p:nvPr/>
        </p:nvSpPr>
        <p:spPr>
          <a:xfrm>
            <a:off x="339423" y="2069122"/>
            <a:ext cx="51055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SERVICES TECHNIQUES DE LA MÉTROPOLE</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ZoneTexte 33">
            <a:extLst>
              <a:ext uri="{FF2B5EF4-FFF2-40B4-BE49-F238E27FC236}">
                <a16:creationId xmlns:a16="http://schemas.microsoft.com/office/drawing/2014/main" id="{D33AB9BA-95C3-4910-B593-7A642C4D2B28}"/>
              </a:ext>
            </a:extLst>
          </p:cNvPr>
          <p:cNvSpPr txBox="1"/>
          <p:nvPr/>
        </p:nvSpPr>
        <p:spPr>
          <a:xfrm rot="16200000">
            <a:off x="-2276245" y="2376177"/>
            <a:ext cx="4782392"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panose="020F0502020204030204"/>
                <a:ea typeface="+mn-ea"/>
                <a:cs typeface="+mn-cs"/>
              </a:rPr>
              <a:t>Hiérarchisation des acteurs du PAT</a:t>
            </a:r>
            <a:endPar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CEE3492-3239-4970-9C76-3B45FD1F4F97}"/>
              </a:ext>
            </a:extLst>
          </p:cNvPr>
          <p:cNvSpPr/>
          <p:nvPr/>
        </p:nvSpPr>
        <p:spPr>
          <a:xfrm>
            <a:off x="290902" y="3297815"/>
            <a:ext cx="6106900" cy="778287"/>
          </a:xfrm>
          <a:prstGeom prst="rect">
            <a:avLst/>
          </a:prstGeom>
          <a:solidFill>
            <a:schemeClr val="accent4">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2" name="ZoneTexte 51">
            <a:extLst>
              <a:ext uri="{FF2B5EF4-FFF2-40B4-BE49-F238E27FC236}">
                <a16:creationId xmlns:a16="http://schemas.microsoft.com/office/drawing/2014/main" id="{099E2FFE-1759-4C37-9B12-204BF7528382}"/>
              </a:ext>
            </a:extLst>
          </p:cNvPr>
          <p:cNvSpPr txBox="1"/>
          <p:nvPr/>
        </p:nvSpPr>
        <p:spPr>
          <a:xfrm>
            <a:off x="439956" y="3401193"/>
            <a:ext cx="3141247"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AGROCAMPUS</a:t>
            </a: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 FONDETTES</a:t>
            </a:r>
            <a:endPar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3BEA9C28-F70A-4B42-BDA7-DBB1473473F6}"/>
              </a:ext>
            </a:extLst>
          </p:cNvPr>
          <p:cNvSpPr/>
          <p:nvPr/>
        </p:nvSpPr>
        <p:spPr>
          <a:xfrm>
            <a:off x="262888" y="4061899"/>
            <a:ext cx="6234127" cy="844998"/>
          </a:xfrm>
          <a:prstGeom prst="rect">
            <a:avLst/>
          </a:prstGeom>
          <a:solidFill>
            <a:schemeClr val="accent4">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55" name="ZoneTexte 54">
            <a:extLst>
              <a:ext uri="{FF2B5EF4-FFF2-40B4-BE49-F238E27FC236}">
                <a16:creationId xmlns:a16="http://schemas.microsoft.com/office/drawing/2014/main" id="{E05AA979-0A5E-4D5E-B671-8EC04353AA82}"/>
              </a:ext>
            </a:extLst>
          </p:cNvPr>
          <p:cNvSpPr txBox="1"/>
          <p:nvPr/>
        </p:nvSpPr>
        <p:spPr>
          <a:xfrm>
            <a:off x="464890" y="4109653"/>
            <a:ext cx="19366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err="1">
                <a:ln>
                  <a:noFill/>
                </a:ln>
                <a:solidFill>
                  <a:prstClr val="black"/>
                </a:solidFill>
                <a:effectLst/>
                <a:uLnTx/>
                <a:uFillTx/>
                <a:latin typeface="Calibri" panose="020F0502020204030204"/>
                <a:ea typeface="+mn-ea"/>
                <a:cs typeface="+mn-cs"/>
              </a:rPr>
              <a:t>MARAîCHERS</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ZoneTexte 28">
            <a:extLst>
              <a:ext uri="{FF2B5EF4-FFF2-40B4-BE49-F238E27FC236}">
                <a16:creationId xmlns:a16="http://schemas.microsoft.com/office/drawing/2014/main" id="{57AE430A-8687-4809-9A90-3971EF57F818}"/>
              </a:ext>
            </a:extLst>
          </p:cNvPr>
          <p:cNvSpPr txBox="1"/>
          <p:nvPr/>
        </p:nvSpPr>
        <p:spPr>
          <a:xfrm>
            <a:off x="464890" y="2735244"/>
            <a:ext cx="33133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CHAMBRE D’AGRICULTURE</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4FA477C7-E570-4F91-AD23-E7C86E3C4355}"/>
              </a:ext>
            </a:extLst>
          </p:cNvPr>
          <p:cNvSpPr/>
          <p:nvPr/>
        </p:nvSpPr>
        <p:spPr>
          <a:xfrm>
            <a:off x="3414801" y="3080590"/>
            <a:ext cx="2983001" cy="779608"/>
          </a:xfrm>
          <a:prstGeom prst="rect">
            <a:avLst/>
          </a:prstGeom>
          <a:solidFill>
            <a:schemeClr val="accent4">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70AD47">
                  <a:lumMod val="50000"/>
                </a:srgbClr>
              </a:solidFill>
              <a:effectLst/>
              <a:uLnTx/>
              <a:uFillTx/>
              <a:latin typeface="Calibri" panose="020F0502020204030204"/>
              <a:ea typeface="+mn-ea"/>
              <a:cs typeface="+mn-cs"/>
            </a:endParaRPr>
          </a:p>
        </p:txBody>
      </p:sp>
      <p:sp>
        <p:nvSpPr>
          <p:cNvPr id="58" name="ZoneTexte 57">
            <a:extLst>
              <a:ext uri="{FF2B5EF4-FFF2-40B4-BE49-F238E27FC236}">
                <a16:creationId xmlns:a16="http://schemas.microsoft.com/office/drawing/2014/main" id="{0C4CA43D-8335-44A9-9B90-60E247092578}"/>
              </a:ext>
            </a:extLst>
          </p:cNvPr>
          <p:cNvSpPr txBox="1"/>
          <p:nvPr/>
        </p:nvSpPr>
        <p:spPr>
          <a:xfrm>
            <a:off x="3612543" y="3120441"/>
            <a:ext cx="19366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err="1">
                <a:ln>
                  <a:noFill/>
                </a:ln>
                <a:solidFill>
                  <a:prstClr val="black"/>
                </a:solidFill>
                <a:effectLst/>
                <a:uLnTx/>
                <a:uFillTx/>
                <a:latin typeface="Calibri" panose="020F0502020204030204"/>
                <a:ea typeface="+mn-ea"/>
                <a:cs typeface="+mn-cs"/>
              </a:rPr>
              <a:t>InPACT</a:t>
            </a: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 37</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 name="Groupe 6">
            <a:extLst>
              <a:ext uri="{FF2B5EF4-FFF2-40B4-BE49-F238E27FC236}">
                <a16:creationId xmlns:a16="http://schemas.microsoft.com/office/drawing/2014/main" id="{5FED8170-D6FC-4A7D-B21D-B9393537E4FE}"/>
              </a:ext>
            </a:extLst>
          </p:cNvPr>
          <p:cNvGrpSpPr/>
          <p:nvPr/>
        </p:nvGrpSpPr>
        <p:grpSpPr>
          <a:xfrm>
            <a:off x="6361076" y="5233554"/>
            <a:ext cx="2306038" cy="1052202"/>
            <a:chOff x="6361076" y="5233554"/>
            <a:chExt cx="2306038" cy="1052202"/>
          </a:xfrm>
        </p:grpSpPr>
        <p:sp>
          <p:nvSpPr>
            <p:cNvPr id="15" name="ZoneTexte 14">
              <a:extLst>
                <a:ext uri="{FF2B5EF4-FFF2-40B4-BE49-F238E27FC236}">
                  <a16:creationId xmlns:a16="http://schemas.microsoft.com/office/drawing/2014/main" id="{F1038F6D-A508-4394-BF39-DD91658A72DC}"/>
                </a:ext>
              </a:extLst>
            </p:cNvPr>
            <p:cNvSpPr txBox="1"/>
            <p:nvPr/>
          </p:nvSpPr>
          <p:spPr>
            <a:xfrm>
              <a:off x="6603991" y="5916424"/>
              <a:ext cx="2063123" cy="369332"/>
            </a:xfrm>
            <a:prstGeom prst="rect">
              <a:avLst/>
            </a:prstGeom>
            <a:noFill/>
            <a:ln w="285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accent6">
                      <a:lumMod val="50000"/>
                    </a:schemeClr>
                  </a:solidFill>
                  <a:effectLst/>
                  <a:uLnTx/>
                  <a:uFillTx/>
                  <a:latin typeface="Calibri" panose="020F0502020204030204"/>
                  <a:ea typeface="+mn-ea"/>
                  <a:cs typeface="+mn-cs"/>
                </a:rPr>
                <a:t>TRANSFORMATION</a:t>
              </a:r>
              <a:endParaRPr kumimoji="0" lang="en-GB" sz="1800" b="1" i="0" u="none" strike="noStrike" kern="1200" cap="none" spc="0" normalizeH="0" baseline="0" noProof="0" dirty="0">
                <a:ln>
                  <a:noFill/>
                </a:ln>
                <a:solidFill>
                  <a:schemeClr val="accent6">
                    <a:lumMod val="50000"/>
                  </a:schemeClr>
                </a:solidFill>
                <a:effectLst/>
                <a:uLnTx/>
                <a:uFillTx/>
                <a:latin typeface="Calibri" panose="020F0502020204030204"/>
                <a:ea typeface="+mn-ea"/>
                <a:cs typeface="+mn-cs"/>
              </a:endParaRPr>
            </a:p>
          </p:txBody>
        </p:sp>
        <p:sp>
          <p:nvSpPr>
            <p:cNvPr id="47" name="Rectangle : coins arrondis 46">
              <a:extLst>
                <a:ext uri="{FF2B5EF4-FFF2-40B4-BE49-F238E27FC236}">
                  <a16:creationId xmlns:a16="http://schemas.microsoft.com/office/drawing/2014/main" id="{BECF2303-3643-40E5-90AC-F4F6DCD8837B}"/>
                </a:ext>
              </a:extLst>
            </p:cNvPr>
            <p:cNvSpPr/>
            <p:nvPr/>
          </p:nvSpPr>
          <p:spPr>
            <a:xfrm>
              <a:off x="6760415" y="5233554"/>
              <a:ext cx="1769345" cy="850651"/>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Légumerie</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5" name="Connecteur droit 44">
              <a:extLst>
                <a:ext uri="{FF2B5EF4-FFF2-40B4-BE49-F238E27FC236}">
                  <a16:creationId xmlns:a16="http://schemas.microsoft.com/office/drawing/2014/main" id="{085DDCD2-714C-454B-BDE0-5EEF64EB3A3A}"/>
                </a:ext>
              </a:extLst>
            </p:cNvPr>
            <p:cNvCxnSpPr>
              <a:cxnSpLocks/>
            </p:cNvCxnSpPr>
            <p:nvPr/>
          </p:nvCxnSpPr>
          <p:spPr>
            <a:xfrm>
              <a:off x="6361076" y="5378690"/>
              <a:ext cx="0" cy="894053"/>
            </a:xfrm>
            <a:prstGeom prst="line">
              <a:avLst/>
            </a:prstGeom>
            <a:ln w="571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 name="Groupe 3">
            <a:extLst>
              <a:ext uri="{FF2B5EF4-FFF2-40B4-BE49-F238E27FC236}">
                <a16:creationId xmlns:a16="http://schemas.microsoft.com/office/drawing/2014/main" id="{9841BD52-D907-4982-A73D-36A45C1DA732}"/>
              </a:ext>
            </a:extLst>
          </p:cNvPr>
          <p:cNvGrpSpPr/>
          <p:nvPr/>
        </p:nvGrpSpPr>
        <p:grpSpPr>
          <a:xfrm>
            <a:off x="324106" y="5233554"/>
            <a:ext cx="5844178" cy="1031612"/>
            <a:chOff x="324106" y="5233554"/>
            <a:chExt cx="5844178" cy="1031612"/>
          </a:xfrm>
        </p:grpSpPr>
        <p:sp>
          <p:nvSpPr>
            <p:cNvPr id="5" name="ZoneTexte 4">
              <a:extLst>
                <a:ext uri="{FF2B5EF4-FFF2-40B4-BE49-F238E27FC236}">
                  <a16:creationId xmlns:a16="http://schemas.microsoft.com/office/drawing/2014/main" id="{B8389946-4EDF-437B-8BAD-C32FBEA41157}"/>
                </a:ext>
              </a:extLst>
            </p:cNvPr>
            <p:cNvSpPr txBox="1"/>
            <p:nvPr/>
          </p:nvSpPr>
          <p:spPr>
            <a:xfrm>
              <a:off x="2590314" y="5895834"/>
              <a:ext cx="1648691" cy="369332"/>
            </a:xfrm>
            <a:prstGeom prst="rect">
              <a:avLst/>
            </a:prstGeom>
            <a:noFill/>
            <a:ln w="285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accent6">
                      <a:lumMod val="50000"/>
                    </a:schemeClr>
                  </a:solidFill>
                  <a:effectLst/>
                  <a:uLnTx/>
                  <a:uFillTx/>
                  <a:latin typeface="Calibri" panose="020F0502020204030204"/>
                  <a:ea typeface="+mn-ea"/>
                  <a:cs typeface="+mn-cs"/>
                </a:rPr>
                <a:t>PRODUCTION</a:t>
              </a:r>
              <a:endParaRPr kumimoji="0" lang="en-GB" sz="1800" b="1" i="0" u="none" strike="noStrike" kern="1200" cap="none" spc="0" normalizeH="0" baseline="0" noProof="0" dirty="0">
                <a:ln>
                  <a:noFill/>
                </a:ln>
                <a:solidFill>
                  <a:schemeClr val="accent6">
                    <a:lumMod val="50000"/>
                  </a:schemeClr>
                </a:solidFill>
                <a:effectLst/>
                <a:uLnTx/>
                <a:uFillTx/>
                <a:latin typeface="Calibri" panose="020F0502020204030204"/>
                <a:ea typeface="+mn-ea"/>
                <a:cs typeface="+mn-cs"/>
              </a:endParaRPr>
            </a:p>
          </p:txBody>
        </p:sp>
        <p:sp>
          <p:nvSpPr>
            <p:cNvPr id="48" name="Rectangle : coins arrondis 47">
              <a:extLst>
                <a:ext uri="{FF2B5EF4-FFF2-40B4-BE49-F238E27FC236}">
                  <a16:creationId xmlns:a16="http://schemas.microsoft.com/office/drawing/2014/main" id="{D5D5A6F9-08CC-4379-98D2-9AE100FCC8C7}"/>
                </a:ext>
              </a:extLst>
            </p:cNvPr>
            <p:cNvSpPr/>
            <p:nvPr/>
          </p:nvSpPr>
          <p:spPr>
            <a:xfrm>
              <a:off x="324106" y="5233554"/>
              <a:ext cx="2867224" cy="850651"/>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Maraîchers conventionnel</a:t>
              </a:r>
            </a:p>
          </p:txBody>
        </p:sp>
        <p:sp>
          <p:nvSpPr>
            <p:cNvPr id="49" name="Rectangle : coins arrondis 48">
              <a:extLst>
                <a:ext uri="{FF2B5EF4-FFF2-40B4-BE49-F238E27FC236}">
                  <a16:creationId xmlns:a16="http://schemas.microsoft.com/office/drawing/2014/main" id="{9537937E-D0FF-4697-8453-951AEDA4205D}"/>
                </a:ext>
              </a:extLst>
            </p:cNvPr>
            <p:cNvSpPr/>
            <p:nvPr/>
          </p:nvSpPr>
          <p:spPr>
            <a:xfrm>
              <a:off x="3395958" y="5236866"/>
              <a:ext cx="2772326" cy="850651"/>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Maraîchers bio</a:t>
              </a:r>
            </a:p>
          </p:txBody>
        </p:sp>
        <p:cxnSp>
          <p:nvCxnSpPr>
            <p:cNvPr id="46" name="Connecteur droit 45">
              <a:extLst>
                <a:ext uri="{FF2B5EF4-FFF2-40B4-BE49-F238E27FC236}">
                  <a16:creationId xmlns:a16="http://schemas.microsoft.com/office/drawing/2014/main" id="{FF735CD9-916A-47B4-8B37-660D8E4D9A06}"/>
                </a:ext>
              </a:extLst>
            </p:cNvPr>
            <p:cNvCxnSpPr>
              <a:cxnSpLocks/>
            </p:cNvCxnSpPr>
            <p:nvPr/>
          </p:nvCxnSpPr>
          <p:spPr>
            <a:xfrm>
              <a:off x="3360477" y="5378690"/>
              <a:ext cx="0" cy="534156"/>
            </a:xfrm>
            <a:prstGeom prst="line">
              <a:avLst/>
            </a:prstGeom>
            <a:ln w="57150">
              <a:solidFill>
                <a:schemeClr val="accent4">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id="{A771FCCA-3852-40FA-BC1C-C0F1F43E8B39}"/>
              </a:ext>
            </a:extLst>
          </p:cNvPr>
          <p:cNvSpPr/>
          <p:nvPr/>
        </p:nvSpPr>
        <p:spPr>
          <a:xfrm>
            <a:off x="8700272" y="3388922"/>
            <a:ext cx="2200575" cy="672282"/>
          </a:xfrm>
          <a:prstGeom prst="rect">
            <a:avLst/>
          </a:prstGeom>
          <a:solidFill>
            <a:schemeClr val="accent4">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ZoneTexte 58">
            <a:extLst>
              <a:ext uri="{FF2B5EF4-FFF2-40B4-BE49-F238E27FC236}">
                <a16:creationId xmlns:a16="http://schemas.microsoft.com/office/drawing/2014/main" id="{DC845687-E760-477F-9800-E2050F798D1C}"/>
              </a:ext>
            </a:extLst>
          </p:cNvPr>
          <p:cNvSpPr txBox="1"/>
          <p:nvPr/>
        </p:nvSpPr>
        <p:spPr>
          <a:xfrm>
            <a:off x="9001916" y="3414632"/>
            <a:ext cx="19366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VILLE DE TOURS</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CAE3E847-6B47-430D-B18D-D83A2ADDD557}"/>
              </a:ext>
            </a:extLst>
          </p:cNvPr>
          <p:cNvSpPr/>
          <p:nvPr/>
        </p:nvSpPr>
        <p:spPr>
          <a:xfrm>
            <a:off x="6497015" y="4057858"/>
            <a:ext cx="2203257" cy="878792"/>
          </a:xfrm>
          <a:prstGeom prst="rect">
            <a:avLst/>
          </a:prstGeom>
          <a:solidFill>
            <a:schemeClr val="accent4">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ZoneTexte 29">
            <a:extLst>
              <a:ext uri="{FF2B5EF4-FFF2-40B4-BE49-F238E27FC236}">
                <a16:creationId xmlns:a16="http://schemas.microsoft.com/office/drawing/2014/main" id="{4E0BC446-262C-4DC6-A96D-3E68F7DE4B5D}"/>
              </a:ext>
            </a:extLst>
          </p:cNvPr>
          <p:cNvSpPr txBox="1"/>
          <p:nvPr/>
        </p:nvSpPr>
        <p:spPr>
          <a:xfrm>
            <a:off x="6438393" y="4118568"/>
            <a:ext cx="193660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SOCIÉTÉ ESTIVIN</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3" name="Connecteur droit avec flèche 32">
            <a:extLst>
              <a:ext uri="{FF2B5EF4-FFF2-40B4-BE49-F238E27FC236}">
                <a16:creationId xmlns:a16="http://schemas.microsoft.com/office/drawing/2014/main" id="{806427EB-754E-4717-AE8E-8FFB1769C8B8}"/>
              </a:ext>
            </a:extLst>
          </p:cNvPr>
          <p:cNvCxnSpPr>
            <a:cxnSpLocks/>
          </p:cNvCxnSpPr>
          <p:nvPr/>
        </p:nvCxnSpPr>
        <p:spPr>
          <a:xfrm flipH="1" flipV="1">
            <a:off x="284229" y="-15707"/>
            <a:ext cx="5898" cy="4918562"/>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8" name="Groupe 7">
            <a:extLst>
              <a:ext uri="{FF2B5EF4-FFF2-40B4-BE49-F238E27FC236}">
                <a16:creationId xmlns:a16="http://schemas.microsoft.com/office/drawing/2014/main" id="{1359715A-5011-4652-9CC2-B3A292E72BAC}"/>
              </a:ext>
            </a:extLst>
          </p:cNvPr>
          <p:cNvGrpSpPr/>
          <p:nvPr/>
        </p:nvGrpSpPr>
        <p:grpSpPr>
          <a:xfrm>
            <a:off x="8700277" y="5229848"/>
            <a:ext cx="2201361" cy="1052330"/>
            <a:chOff x="8700277" y="5229848"/>
            <a:chExt cx="2201361" cy="1052330"/>
          </a:xfrm>
        </p:grpSpPr>
        <p:sp>
          <p:nvSpPr>
            <p:cNvPr id="16" name="ZoneTexte 15">
              <a:extLst>
                <a:ext uri="{FF2B5EF4-FFF2-40B4-BE49-F238E27FC236}">
                  <a16:creationId xmlns:a16="http://schemas.microsoft.com/office/drawing/2014/main" id="{936662B3-E4F0-4A5A-A959-8DA69E5F2726}"/>
                </a:ext>
              </a:extLst>
            </p:cNvPr>
            <p:cNvSpPr txBox="1"/>
            <p:nvPr/>
          </p:nvSpPr>
          <p:spPr>
            <a:xfrm>
              <a:off x="8838515" y="5912846"/>
              <a:ext cx="2063123" cy="369332"/>
            </a:xfrm>
            <a:prstGeom prst="rect">
              <a:avLst/>
            </a:prstGeom>
            <a:noFill/>
            <a:ln w="285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chemeClr val="accent6">
                      <a:lumMod val="50000"/>
                    </a:schemeClr>
                  </a:solidFill>
                  <a:effectLst/>
                  <a:uLnTx/>
                  <a:uFillTx/>
                  <a:latin typeface="Calibri" panose="020F0502020204030204"/>
                  <a:ea typeface="+mn-ea"/>
                  <a:cs typeface="+mn-cs"/>
                </a:rPr>
                <a:t>CONSOMMATION</a:t>
              </a:r>
              <a:endParaRPr kumimoji="0" lang="en-GB" sz="1800" b="1" i="0" u="none" strike="noStrike" kern="1200" cap="none" spc="0" normalizeH="0" baseline="0" noProof="0" dirty="0">
                <a:ln>
                  <a:noFill/>
                </a:ln>
                <a:solidFill>
                  <a:schemeClr val="accent6">
                    <a:lumMod val="50000"/>
                  </a:schemeClr>
                </a:solidFill>
                <a:effectLst/>
                <a:uLnTx/>
                <a:uFillTx/>
                <a:latin typeface="Calibri" panose="020F0502020204030204"/>
                <a:ea typeface="+mn-ea"/>
                <a:cs typeface="+mn-cs"/>
              </a:endParaRPr>
            </a:p>
          </p:txBody>
        </p:sp>
        <p:sp>
          <p:nvSpPr>
            <p:cNvPr id="50" name="Rectangle : coins arrondis 49">
              <a:extLst>
                <a:ext uri="{FF2B5EF4-FFF2-40B4-BE49-F238E27FC236}">
                  <a16:creationId xmlns:a16="http://schemas.microsoft.com/office/drawing/2014/main" id="{3FE2AFDF-CC04-4D4A-AA50-B064BD059C73}"/>
                </a:ext>
              </a:extLst>
            </p:cNvPr>
            <p:cNvSpPr/>
            <p:nvPr/>
          </p:nvSpPr>
          <p:spPr>
            <a:xfrm>
              <a:off x="8960294" y="5229848"/>
              <a:ext cx="1825475" cy="850651"/>
            </a:xfrm>
            <a:prstGeom prst="round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mn-cs"/>
                </a:rPr>
                <a:t>Restauration collective</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4" name="Connecteur droit 63">
              <a:extLst>
                <a:ext uri="{FF2B5EF4-FFF2-40B4-BE49-F238E27FC236}">
                  <a16:creationId xmlns:a16="http://schemas.microsoft.com/office/drawing/2014/main" id="{CB350370-D4AB-4494-9609-9AA4A17E167B}"/>
                </a:ext>
              </a:extLst>
            </p:cNvPr>
            <p:cNvCxnSpPr>
              <a:cxnSpLocks/>
            </p:cNvCxnSpPr>
            <p:nvPr/>
          </p:nvCxnSpPr>
          <p:spPr>
            <a:xfrm>
              <a:off x="8700277" y="5371113"/>
              <a:ext cx="0" cy="894053"/>
            </a:xfrm>
            <a:prstGeom prst="line">
              <a:avLst/>
            </a:prstGeom>
            <a:ln w="571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sp>
        <p:nvSpPr>
          <p:cNvPr id="51" name="Rectangle 50">
            <a:extLst>
              <a:ext uri="{FF2B5EF4-FFF2-40B4-BE49-F238E27FC236}">
                <a16:creationId xmlns:a16="http://schemas.microsoft.com/office/drawing/2014/main" id="{C179FA43-FA03-49B4-81EF-06846CC15FAC}"/>
              </a:ext>
            </a:extLst>
          </p:cNvPr>
          <p:cNvSpPr/>
          <p:nvPr/>
        </p:nvSpPr>
        <p:spPr>
          <a:xfrm>
            <a:off x="330717" y="22648"/>
            <a:ext cx="11820692" cy="2641079"/>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endParaRPr>
          </a:p>
        </p:txBody>
      </p:sp>
      <p:sp>
        <p:nvSpPr>
          <p:cNvPr id="2" name="Espace réservé du numéro de diapositive 1">
            <a:extLst>
              <a:ext uri="{FF2B5EF4-FFF2-40B4-BE49-F238E27FC236}">
                <a16:creationId xmlns:a16="http://schemas.microsoft.com/office/drawing/2014/main" id="{BF438593-85D5-4CE1-84A0-F83A8A3AE667}"/>
              </a:ext>
            </a:extLst>
          </p:cNvPr>
          <p:cNvSpPr>
            <a:spLocks noGrp="1"/>
          </p:cNvSpPr>
          <p:nvPr>
            <p:ph type="sldNum" sz="quarter" idx="12"/>
          </p:nvPr>
        </p:nvSpPr>
        <p:spPr/>
        <p:txBody>
          <a:bodyPr/>
          <a:lstStyle/>
          <a:p>
            <a:fld id="{F10FCBB7-647A-42B3-B01D-B3935DCD1C74}" type="slidenum">
              <a:rPr lang="fr-FR" smtClean="0"/>
              <a:t>8</a:t>
            </a:fld>
            <a:endParaRPr lang="fr-FR"/>
          </a:p>
        </p:txBody>
      </p:sp>
    </p:spTree>
    <p:extLst>
      <p:ext uri="{BB962C8B-B14F-4D97-AF65-F5344CB8AC3E}">
        <p14:creationId xmlns:p14="http://schemas.microsoft.com/office/powerpoint/2010/main" val="3296467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18" grpId="0" animBg="1"/>
      <p:bldP spid="19" grpId="0"/>
      <p:bldP spid="20" grpId="0" animBg="1"/>
      <p:bldP spid="21" grpId="0" animBg="1"/>
      <p:bldP spid="68" grpId="0" animBg="1"/>
      <p:bldP spid="69" grpId="0"/>
      <p:bldP spid="70" grpId="0"/>
      <p:bldP spid="71" grpId="0"/>
      <p:bldP spid="34" grpId="0"/>
      <p:bldP spid="26" grpId="0" animBg="1"/>
      <p:bldP spid="52" grpId="0"/>
      <p:bldP spid="54" grpId="0" animBg="1"/>
      <p:bldP spid="55" grpId="0"/>
      <p:bldP spid="29" grpId="0"/>
      <p:bldP spid="27" grpId="0" animBg="1"/>
      <p:bldP spid="58" grpId="0"/>
      <p:bldP spid="24" grpId="0" animBg="1"/>
      <p:bldP spid="59" grpId="0"/>
      <p:bldP spid="25" grpId="0" animBg="1"/>
      <p:bldP spid="30" grpId="0"/>
      <p:bldP spid="51"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67B385-CB64-4234-89DA-A81A6EE298CB}"/>
              </a:ext>
            </a:extLst>
          </p:cNvPr>
          <p:cNvSpPr>
            <a:spLocks noGrp="1"/>
          </p:cNvSpPr>
          <p:nvPr>
            <p:ph type="title"/>
          </p:nvPr>
        </p:nvSpPr>
        <p:spPr>
          <a:xfrm>
            <a:off x="802888" y="211873"/>
            <a:ext cx="9601200" cy="1485900"/>
          </a:xfrm>
        </p:spPr>
        <p:txBody>
          <a:bodyPr/>
          <a:lstStyle/>
          <a:p>
            <a:r>
              <a:rPr lang="fr-FR" dirty="0">
                <a:solidFill>
                  <a:schemeClr val="tx1"/>
                </a:solidFill>
              </a:rPr>
              <a:t>Analyse des entretiens</a:t>
            </a:r>
          </a:p>
        </p:txBody>
      </p:sp>
      <p:grpSp>
        <p:nvGrpSpPr>
          <p:cNvPr id="13" name="Groupe 12">
            <a:extLst>
              <a:ext uri="{FF2B5EF4-FFF2-40B4-BE49-F238E27FC236}">
                <a16:creationId xmlns:a16="http://schemas.microsoft.com/office/drawing/2014/main" id="{30B233BA-E487-4729-ABCB-0290FA81365F}"/>
              </a:ext>
            </a:extLst>
          </p:cNvPr>
          <p:cNvGrpSpPr/>
          <p:nvPr/>
        </p:nvGrpSpPr>
        <p:grpSpPr>
          <a:xfrm>
            <a:off x="1200248" y="3259117"/>
            <a:ext cx="3095862" cy="3595658"/>
            <a:chOff x="1537873" y="3049613"/>
            <a:chExt cx="3095862" cy="3595658"/>
          </a:xfrm>
        </p:grpSpPr>
        <p:sp>
          <p:nvSpPr>
            <p:cNvPr id="4" name="Forme en L 3">
              <a:extLst>
                <a:ext uri="{FF2B5EF4-FFF2-40B4-BE49-F238E27FC236}">
                  <a16:creationId xmlns:a16="http://schemas.microsoft.com/office/drawing/2014/main" id="{E840AB11-96A2-483C-A221-B9BC780A1E4A}"/>
                </a:ext>
              </a:extLst>
            </p:cNvPr>
            <p:cNvSpPr/>
            <p:nvPr/>
          </p:nvSpPr>
          <p:spPr>
            <a:xfrm rot="5400000">
              <a:off x="2154309" y="3277078"/>
              <a:ext cx="1856797" cy="3089669"/>
            </a:xfrm>
            <a:prstGeom prst="corner">
              <a:avLst>
                <a:gd name="adj1" fmla="val 16120"/>
                <a:gd name="adj2" fmla="val 16110"/>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5" name="Forme libre : forme 4">
              <a:extLst>
                <a:ext uri="{FF2B5EF4-FFF2-40B4-BE49-F238E27FC236}">
                  <a16:creationId xmlns:a16="http://schemas.microsoft.com/office/drawing/2014/main" id="{896A1FB0-4951-440C-A550-91CAD664C340}"/>
                </a:ext>
              </a:extLst>
            </p:cNvPr>
            <p:cNvSpPr/>
            <p:nvPr/>
          </p:nvSpPr>
          <p:spPr>
            <a:xfrm>
              <a:off x="1844364" y="4200224"/>
              <a:ext cx="2789371" cy="2445047"/>
            </a:xfrm>
            <a:custGeom>
              <a:avLst/>
              <a:gdLst>
                <a:gd name="connsiteX0" fmla="*/ 0 w 2789371"/>
                <a:gd name="connsiteY0" fmla="*/ 0 h 2445047"/>
                <a:gd name="connsiteX1" fmla="*/ 2789371 w 2789371"/>
                <a:gd name="connsiteY1" fmla="*/ 0 h 2445047"/>
                <a:gd name="connsiteX2" fmla="*/ 2789371 w 2789371"/>
                <a:gd name="connsiteY2" fmla="*/ 2445047 h 2445047"/>
                <a:gd name="connsiteX3" fmla="*/ 0 w 2789371"/>
                <a:gd name="connsiteY3" fmla="*/ 2445047 h 2445047"/>
                <a:gd name="connsiteX4" fmla="*/ 0 w 2789371"/>
                <a:gd name="connsiteY4" fmla="*/ 0 h 2445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9371" h="2445047">
                  <a:moveTo>
                    <a:pt x="0" y="0"/>
                  </a:moveTo>
                  <a:lnTo>
                    <a:pt x="2789371" y="0"/>
                  </a:lnTo>
                  <a:lnTo>
                    <a:pt x="2789371" y="2445047"/>
                  </a:lnTo>
                  <a:lnTo>
                    <a:pt x="0" y="2445047"/>
                  </a:lnTo>
                  <a:lnTo>
                    <a:pt x="0" y="0"/>
                  </a:lnTo>
                  <a:close/>
                </a:path>
              </a:pathLst>
            </a:custGeom>
            <a:noFill/>
            <a:ln>
              <a:noFill/>
            </a:ln>
          </p:spPr>
          <p:style>
            <a:lnRef idx="2">
              <a:schemeClr val="accent2"/>
            </a:lnRef>
            <a:fillRef idx="1">
              <a:schemeClr val="lt1"/>
            </a:fillRef>
            <a:effectRef idx="0">
              <a:schemeClr val="accent2"/>
            </a:effectRef>
            <a:fontRef idx="minor">
              <a:schemeClr val="tx1">
                <a:hueOff val="0"/>
                <a:satOff val="0"/>
                <a:lumOff val="0"/>
                <a:alphaOff val="0"/>
              </a:schemeClr>
            </a:fontRef>
          </p:style>
          <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fr-FR" sz="2800" kern="1200" dirty="0"/>
                <a:t>Environnemental</a:t>
              </a:r>
            </a:p>
            <a:p>
              <a:pPr marL="0" lvl="0" indent="0" algn="l" defTabSz="1244600">
                <a:lnSpc>
                  <a:spcPct val="90000"/>
                </a:lnSpc>
                <a:spcBef>
                  <a:spcPct val="0"/>
                </a:spcBef>
                <a:spcAft>
                  <a:spcPct val="35000"/>
                </a:spcAft>
                <a:buNone/>
              </a:pPr>
              <a:r>
                <a:rPr lang="fr-FR" sz="1800" kern="1200" dirty="0"/>
                <a:t>Valeur la moins exprimée par les acteurs interrogés</a:t>
              </a:r>
            </a:p>
            <a:p>
              <a:pPr marL="0" lvl="0" indent="0" algn="l" defTabSz="1244600">
                <a:lnSpc>
                  <a:spcPct val="90000"/>
                </a:lnSpc>
                <a:spcBef>
                  <a:spcPct val="0"/>
                </a:spcBef>
                <a:spcAft>
                  <a:spcPct val="35000"/>
                </a:spcAft>
                <a:buNone/>
              </a:pPr>
              <a:endParaRPr lang="fr-FR" sz="1800" kern="1200" dirty="0"/>
            </a:p>
            <a:p>
              <a:pPr marL="0" lvl="0" indent="0" algn="l" defTabSz="1244600">
                <a:lnSpc>
                  <a:spcPct val="90000"/>
                </a:lnSpc>
                <a:spcBef>
                  <a:spcPct val="0"/>
                </a:spcBef>
                <a:spcAft>
                  <a:spcPct val="35000"/>
                </a:spcAft>
                <a:buNone/>
              </a:pPr>
              <a:r>
                <a:rPr lang="fr-FR" dirty="0"/>
                <a:t>Pas de positionnement fort sur le bio</a:t>
              </a:r>
              <a:endParaRPr lang="fr-FR" sz="1800" kern="1200" dirty="0"/>
            </a:p>
            <a:p>
              <a:pPr marL="0" lvl="0" indent="0" algn="l" defTabSz="1244600">
                <a:lnSpc>
                  <a:spcPct val="90000"/>
                </a:lnSpc>
                <a:spcBef>
                  <a:spcPct val="0"/>
                </a:spcBef>
                <a:spcAft>
                  <a:spcPct val="35000"/>
                </a:spcAft>
                <a:buNone/>
              </a:pPr>
              <a:endParaRPr lang="fr-FR" sz="1800" kern="1200" dirty="0"/>
            </a:p>
          </p:txBody>
        </p:sp>
        <p:sp>
          <p:nvSpPr>
            <p:cNvPr id="6" name="Triangle isocèle 5">
              <a:extLst>
                <a:ext uri="{FF2B5EF4-FFF2-40B4-BE49-F238E27FC236}">
                  <a16:creationId xmlns:a16="http://schemas.microsoft.com/office/drawing/2014/main" id="{71121026-1E60-4F8D-A96B-F8EA74E95E31}"/>
                </a:ext>
              </a:extLst>
            </p:cNvPr>
            <p:cNvSpPr/>
            <p:nvPr/>
          </p:nvSpPr>
          <p:spPr>
            <a:xfrm>
              <a:off x="4107438" y="3049613"/>
              <a:ext cx="526296" cy="526296"/>
            </a:xfrm>
            <a:prstGeom prst="triangle">
              <a:avLst>
                <a:gd name="adj" fmla="val 100000"/>
              </a:avLst>
            </a:prstGeom>
          </p:spPr>
          <p:style>
            <a:lnRef idx="2">
              <a:schemeClr val="accent2">
                <a:hueOff val="-1835281"/>
                <a:satOff val="8098"/>
                <a:lumOff val="-1373"/>
                <a:alphaOff val="0"/>
              </a:schemeClr>
            </a:lnRef>
            <a:fillRef idx="1">
              <a:schemeClr val="accent2">
                <a:hueOff val="-1835281"/>
                <a:satOff val="8098"/>
                <a:lumOff val="-1373"/>
                <a:alphaOff val="0"/>
              </a:schemeClr>
            </a:fillRef>
            <a:effectRef idx="0">
              <a:schemeClr val="accent2">
                <a:hueOff val="-1835281"/>
                <a:satOff val="8098"/>
                <a:lumOff val="-1373"/>
                <a:alphaOff val="0"/>
              </a:schemeClr>
            </a:effectRef>
            <a:fontRef idx="minor">
              <a:schemeClr val="lt1"/>
            </a:fontRef>
          </p:style>
        </p:sp>
      </p:grpSp>
      <p:sp>
        <p:nvSpPr>
          <p:cNvPr id="9" name="Forme libre : forme 8">
            <a:extLst>
              <a:ext uri="{FF2B5EF4-FFF2-40B4-BE49-F238E27FC236}">
                <a16:creationId xmlns:a16="http://schemas.microsoft.com/office/drawing/2014/main" id="{18467B07-DB70-4EDF-AA5B-0BE1EECD5127}"/>
              </a:ext>
            </a:extLst>
          </p:cNvPr>
          <p:cNvSpPr/>
          <p:nvPr/>
        </p:nvSpPr>
        <p:spPr>
          <a:xfrm>
            <a:off x="8297561" y="404940"/>
            <a:ext cx="2789371" cy="5798356"/>
          </a:xfrm>
          <a:custGeom>
            <a:avLst/>
            <a:gdLst>
              <a:gd name="connsiteX0" fmla="*/ 0 w 2789371"/>
              <a:gd name="connsiteY0" fmla="*/ 0 h 5798356"/>
              <a:gd name="connsiteX1" fmla="*/ 2789371 w 2789371"/>
              <a:gd name="connsiteY1" fmla="*/ 0 h 5798356"/>
              <a:gd name="connsiteX2" fmla="*/ 2789371 w 2789371"/>
              <a:gd name="connsiteY2" fmla="*/ 5798356 h 5798356"/>
              <a:gd name="connsiteX3" fmla="*/ 0 w 2789371"/>
              <a:gd name="connsiteY3" fmla="*/ 5798356 h 5798356"/>
              <a:gd name="connsiteX4" fmla="*/ 0 w 2789371"/>
              <a:gd name="connsiteY4" fmla="*/ 0 h 5798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9371" h="5798356">
                <a:moveTo>
                  <a:pt x="0" y="0"/>
                </a:moveTo>
                <a:lnTo>
                  <a:pt x="2789371" y="0"/>
                </a:lnTo>
                <a:lnTo>
                  <a:pt x="2789371" y="5798356"/>
                </a:lnTo>
                <a:lnTo>
                  <a:pt x="0" y="579835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fr-FR" sz="3200" kern="1200" dirty="0"/>
              <a:t>Social</a:t>
            </a:r>
          </a:p>
          <a:p>
            <a:pPr marL="0" lvl="0" indent="0" algn="l" defTabSz="1422400">
              <a:lnSpc>
                <a:spcPct val="90000"/>
              </a:lnSpc>
              <a:spcBef>
                <a:spcPct val="0"/>
              </a:spcBef>
              <a:spcAft>
                <a:spcPct val="35000"/>
              </a:spcAft>
              <a:buNone/>
            </a:pPr>
            <a:r>
              <a:rPr lang="fr-FR" sz="1800" kern="1200" dirty="0"/>
              <a:t>Pilier fondamental pour la majorité des acteurs</a:t>
            </a:r>
          </a:p>
          <a:p>
            <a:pPr marL="0" lvl="0" indent="0" algn="l" defTabSz="1422400">
              <a:lnSpc>
                <a:spcPct val="90000"/>
              </a:lnSpc>
              <a:spcBef>
                <a:spcPct val="0"/>
              </a:spcBef>
              <a:spcAft>
                <a:spcPct val="35000"/>
              </a:spcAft>
              <a:buNone/>
            </a:pPr>
            <a:endParaRPr lang="fr-FR" sz="1800" kern="1200" dirty="0"/>
          </a:p>
          <a:p>
            <a:pPr marL="0" lvl="0" indent="0" algn="l" defTabSz="1422400">
              <a:lnSpc>
                <a:spcPct val="90000"/>
              </a:lnSpc>
              <a:spcBef>
                <a:spcPct val="0"/>
              </a:spcBef>
              <a:spcAft>
                <a:spcPct val="35000"/>
              </a:spcAft>
              <a:buNone/>
            </a:pPr>
            <a:r>
              <a:rPr lang="fr-FR" sz="1800" kern="1200" dirty="0"/>
              <a:t>Objectif commune de répondre à une forte demande sociétale</a:t>
            </a:r>
          </a:p>
          <a:p>
            <a:pPr marL="0" lvl="0" indent="0" algn="l" defTabSz="1422400">
              <a:lnSpc>
                <a:spcPct val="90000"/>
              </a:lnSpc>
              <a:spcBef>
                <a:spcPct val="0"/>
              </a:spcBef>
              <a:spcAft>
                <a:spcPct val="35000"/>
              </a:spcAft>
              <a:buNone/>
            </a:pPr>
            <a:endParaRPr lang="fr-FR" sz="1800" kern="1200" dirty="0"/>
          </a:p>
          <a:p>
            <a:pPr marL="0" lvl="0" indent="0" algn="l" defTabSz="1422400">
              <a:lnSpc>
                <a:spcPct val="90000"/>
              </a:lnSpc>
              <a:spcBef>
                <a:spcPct val="0"/>
              </a:spcBef>
              <a:spcAft>
                <a:spcPct val="35000"/>
              </a:spcAft>
              <a:buNone/>
            </a:pPr>
            <a:r>
              <a:rPr lang="fr-FR" sz="1800" kern="1200" dirty="0"/>
              <a:t>Grande diversité d’acteurs au sein du projet</a:t>
            </a:r>
          </a:p>
          <a:p>
            <a:pPr marL="0" lvl="0" indent="0" algn="l" defTabSz="1422400">
              <a:lnSpc>
                <a:spcPct val="90000"/>
              </a:lnSpc>
              <a:spcBef>
                <a:spcPct val="0"/>
              </a:spcBef>
              <a:spcAft>
                <a:spcPct val="35000"/>
              </a:spcAft>
              <a:buNone/>
            </a:pPr>
            <a:endParaRPr lang="fr-FR" sz="2200" kern="1200" dirty="0"/>
          </a:p>
          <a:p>
            <a:pPr marL="0" lvl="0" indent="0" algn="l" defTabSz="1422400">
              <a:lnSpc>
                <a:spcPct val="90000"/>
              </a:lnSpc>
              <a:spcBef>
                <a:spcPct val="0"/>
              </a:spcBef>
              <a:spcAft>
                <a:spcPct val="35000"/>
              </a:spcAft>
              <a:buNone/>
            </a:pPr>
            <a:endParaRPr lang="fr-FR" sz="2200" kern="1200" dirty="0"/>
          </a:p>
          <a:p>
            <a:pPr marL="0" lvl="0" indent="0" algn="l" defTabSz="1422400">
              <a:lnSpc>
                <a:spcPct val="90000"/>
              </a:lnSpc>
              <a:spcBef>
                <a:spcPct val="0"/>
              </a:spcBef>
              <a:spcAft>
                <a:spcPct val="35000"/>
              </a:spcAft>
              <a:buNone/>
            </a:pPr>
            <a:endParaRPr lang="fr-FR" sz="2200" kern="1200" dirty="0"/>
          </a:p>
        </p:txBody>
      </p:sp>
      <p:sp>
        <p:nvSpPr>
          <p:cNvPr id="11" name="Forme en L 10">
            <a:extLst>
              <a:ext uri="{FF2B5EF4-FFF2-40B4-BE49-F238E27FC236}">
                <a16:creationId xmlns:a16="http://schemas.microsoft.com/office/drawing/2014/main" id="{9A15D710-5619-4233-ADAA-F5D93E684FE2}"/>
              </a:ext>
            </a:extLst>
          </p:cNvPr>
          <p:cNvSpPr/>
          <p:nvPr/>
        </p:nvSpPr>
        <p:spPr>
          <a:xfrm rot="5400000">
            <a:off x="8646155" y="-406075"/>
            <a:ext cx="1856797" cy="3089669"/>
          </a:xfrm>
          <a:prstGeom prst="corner">
            <a:avLst>
              <a:gd name="adj1" fmla="val 16120"/>
              <a:gd name="adj2" fmla="val 16110"/>
            </a:avLst>
          </a:prstGeom>
        </p:spPr>
        <p:style>
          <a:lnRef idx="2">
            <a:schemeClr val="accent2">
              <a:hueOff val="-7341125"/>
              <a:satOff val="32393"/>
              <a:lumOff val="-5490"/>
              <a:alphaOff val="0"/>
            </a:schemeClr>
          </a:lnRef>
          <a:fillRef idx="1">
            <a:schemeClr val="accent2">
              <a:hueOff val="-7341125"/>
              <a:satOff val="32393"/>
              <a:lumOff val="-5490"/>
              <a:alphaOff val="0"/>
            </a:schemeClr>
          </a:fillRef>
          <a:effectRef idx="0">
            <a:schemeClr val="accent2">
              <a:hueOff val="-7341125"/>
              <a:satOff val="32393"/>
              <a:lumOff val="-5490"/>
              <a:alphaOff val="0"/>
            </a:schemeClr>
          </a:effectRef>
          <a:fontRef idx="minor">
            <a:schemeClr val="lt1"/>
          </a:fontRef>
        </p:style>
      </p:sp>
      <p:grpSp>
        <p:nvGrpSpPr>
          <p:cNvPr id="20" name="Groupe 19">
            <a:extLst>
              <a:ext uri="{FF2B5EF4-FFF2-40B4-BE49-F238E27FC236}">
                <a16:creationId xmlns:a16="http://schemas.microsoft.com/office/drawing/2014/main" id="{25E94A5D-E4A9-4F0A-BCB6-6FC604B0DB14}"/>
              </a:ext>
            </a:extLst>
          </p:cNvPr>
          <p:cNvGrpSpPr/>
          <p:nvPr/>
        </p:nvGrpSpPr>
        <p:grpSpPr>
          <a:xfrm>
            <a:off x="4614984" y="723415"/>
            <a:ext cx="3095861" cy="3557291"/>
            <a:chOff x="4952609" y="513911"/>
            <a:chExt cx="3095861" cy="3557291"/>
          </a:xfrm>
        </p:grpSpPr>
        <p:sp>
          <p:nvSpPr>
            <p:cNvPr id="8" name="Forme en L 7">
              <a:extLst>
                <a:ext uri="{FF2B5EF4-FFF2-40B4-BE49-F238E27FC236}">
                  <a16:creationId xmlns:a16="http://schemas.microsoft.com/office/drawing/2014/main" id="{B19FA43B-0405-431E-BD8E-5A8D1A82F0F1}"/>
                </a:ext>
              </a:extLst>
            </p:cNvPr>
            <p:cNvSpPr/>
            <p:nvPr/>
          </p:nvSpPr>
          <p:spPr>
            <a:xfrm rot="5400000">
              <a:off x="5569045" y="755444"/>
              <a:ext cx="1856797" cy="3089669"/>
            </a:xfrm>
            <a:prstGeom prst="corner">
              <a:avLst>
                <a:gd name="adj1" fmla="val 16120"/>
                <a:gd name="adj2" fmla="val 16110"/>
              </a:avLst>
            </a:prstGeom>
          </p:spPr>
          <p:style>
            <a:lnRef idx="2">
              <a:schemeClr val="accent2">
                <a:hueOff val="-3670562"/>
                <a:satOff val="16196"/>
                <a:lumOff val="-2745"/>
                <a:alphaOff val="0"/>
              </a:schemeClr>
            </a:lnRef>
            <a:fillRef idx="1">
              <a:schemeClr val="accent2">
                <a:hueOff val="-3670562"/>
                <a:satOff val="16196"/>
                <a:lumOff val="-2745"/>
                <a:alphaOff val="0"/>
              </a:schemeClr>
            </a:fillRef>
            <a:effectRef idx="0">
              <a:schemeClr val="accent2">
                <a:hueOff val="-3670562"/>
                <a:satOff val="16196"/>
                <a:lumOff val="-2745"/>
                <a:alphaOff val="0"/>
              </a:schemeClr>
            </a:effectRef>
            <a:fontRef idx="minor">
              <a:schemeClr val="lt1"/>
            </a:fontRef>
          </p:style>
        </p:sp>
        <p:sp>
          <p:nvSpPr>
            <p:cNvPr id="10" name="Triangle isocèle 9">
              <a:extLst>
                <a:ext uri="{FF2B5EF4-FFF2-40B4-BE49-F238E27FC236}">
                  <a16:creationId xmlns:a16="http://schemas.microsoft.com/office/drawing/2014/main" id="{96C5A12C-8B05-458F-8871-EC398ECE20CC}"/>
                </a:ext>
              </a:extLst>
            </p:cNvPr>
            <p:cNvSpPr/>
            <p:nvPr/>
          </p:nvSpPr>
          <p:spPr>
            <a:xfrm>
              <a:off x="7522174" y="513911"/>
              <a:ext cx="526296" cy="526296"/>
            </a:xfrm>
            <a:prstGeom prst="triangle">
              <a:avLst>
                <a:gd name="adj" fmla="val 100000"/>
              </a:avLst>
            </a:prstGeom>
          </p:spPr>
          <p:style>
            <a:lnRef idx="2">
              <a:schemeClr val="accent2">
                <a:hueOff val="-5505844"/>
                <a:satOff val="24295"/>
                <a:lumOff val="-4118"/>
                <a:alphaOff val="0"/>
              </a:schemeClr>
            </a:lnRef>
            <a:fillRef idx="1">
              <a:schemeClr val="accent2">
                <a:hueOff val="-5505844"/>
                <a:satOff val="24295"/>
                <a:lumOff val="-4118"/>
                <a:alphaOff val="0"/>
              </a:schemeClr>
            </a:fillRef>
            <a:effectRef idx="0">
              <a:schemeClr val="accent2">
                <a:hueOff val="-5505844"/>
                <a:satOff val="24295"/>
                <a:lumOff val="-4118"/>
                <a:alphaOff val="0"/>
              </a:schemeClr>
            </a:effectRef>
            <a:fontRef idx="minor">
              <a:schemeClr val="lt1"/>
            </a:fontRef>
          </p:style>
        </p:sp>
        <p:sp>
          <p:nvSpPr>
            <p:cNvPr id="12" name="Forme libre : forme 11">
              <a:extLst>
                <a:ext uri="{FF2B5EF4-FFF2-40B4-BE49-F238E27FC236}">
                  <a16:creationId xmlns:a16="http://schemas.microsoft.com/office/drawing/2014/main" id="{0983FCC2-5D91-41B2-99FB-3BB9EE798BD3}"/>
                </a:ext>
              </a:extLst>
            </p:cNvPr>
            <p:cNvSpPr/>
            <p:nvPr/>
          </p:nvSpPr>
          <p:spPr>
            <a:xfrm>
              <a:off x="5280968" y="1626155"/>
              <a:ext cx="2719720" cy="2445047"/>
            </a:xfrm>
            <a:custGeom>
              <a:avLst/>
              <a:gdLst>
                <a:gd name="connsiteX0" fmla="*/ 0 w 2719720"/>
                <a:gd name="connsiteY0" fmla="*/ 0 h 2445047"/>
                <a:gd name="connsiteX1" fmla="*/ 2719720 w 2719720"/>
                <a:gd name="connsiteY1" fmla="*/ 0 h 2445047"/>
                <a:gd name="connsiteX2" fmla="*/ 2719720 w 2719720"/>
                <a:gd name="connsiteY2" fmla="*/ 2445047 h 2445047"/>
                <a:gd name="connsiteX3" fmla="*/ 0 w 2719720"/>
                <a:gd name="connsiteY3" fmla="*/ 2445047 h 2445047"/>
                <a:gd name="connsiteX4" fmla="*/ 0 w 2719720"/>
                <a:gd name="connsiteY4" fmla="*/ 0 h 2445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9720" h="2445047">
                  <a:moveTo>
                    <a:pt x="0" y="0"/>
                  </a:moveTo>
                  <a:lnTo>
                    <a:pt x="2719720" y="0"/>
                  </a:lnTo>
                  <a:lnTo>
                    <a:pt x="2719720" y="2445047"/>
                  </a:lnTo>
                  <a:lnTo>
                    <a:pt x="0" y="244504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fr-FR" sz="2800" kern="1200" dirty="0"/>
                <a:t>Économique</a:t>
              </a:r>
            </a:p>
            <a:p>
              <a:pPr marL="0" lvl="0" indent="0" algn="l" defTabSz="1244600">
                <a:lnSpc>
                  <a:spcPct val="90000"/>
                </a:lnSpc>
                <a:spcBef>
                  <a:spcPct val="0"/>
                </a:spcBef>
                <a:spcAft>
                  <a:spcPct val="35000"/>
                </a:spcAft>
                <a:buNone/>
              </a:pPr>
              <a:r>
                <a:rPr lang="fr-FR" sz="1800" kern="1200" dirty="0"/>
                <a:t>Question agricole intégrée au service développement économique de la Métropole depuis 2017</a:t>
              </a:r>
            </a:p>
            <a:p>
              <a:pPr marL="0" lvl="0" indent="0" algn="l" defTabSz="1244600">
                <a:lnSpc>
                  <a:spcPct val="90000"/>
                </a:lnSpc>
                <a:spcBef>
                  <a:spcPct val="0"/>
                </a:spcBef>
                <a:spcAft>
                  <a:spcPct val="35000"/>
                </a:spcAft>
                <a:buNone/>
              </a:pPr>
              <a:endParaRPr lang="fr-FR" sz="1800" kern="1200" dirty="0"/>
            </a:p>
            <a:p>
              <a:pPr marL="0" lvl="0" indent="0" algn="l" defTabSz="1244600">
                <a:lnSpc>
                  <a:spcPct val="90000"/>
                </a:lnSpc>
                <a:spcBef>
                  <a:spcPct val="0"/>
                </a:spcBef>
                <a:spcAft>
                  <a:spcPct val="35000"/>
                </a:spcAft>
                <a:buNone/>
              </a:pPr>
              <a:r>
                <a:rPr lang="fr-FR" sz="1800" kern="1200" dirty="0"/>
                <a:t>Projet qui favorise l’économie locale</a:t>
              </a:r>
            </a:p>
            <a:p>
              <a:pPr marL="0" lvl="0" indent="0" algn="l" defTabSz="1244600">
                <a:lnSpc>
                  <a:spcPct val="90000"/>
                </a:lnSpc>
                <a:spcBef>
                  <a:spcPct val="0"/>
                </a:spcBef>
                <a:spcAft>
                  <a:spcPct val="35000"/>
                </a:spcAft>
                <a:buNone/>
              </a:pPr>
              <a:endParaRPr lang="fr-FR" sz="1800" kern="1200" dirty="0"/>
            </a:p>
            <a:p>
              <a:pPr marL="0" lvl="0" indent="0" algn="l" defTabSz="1244600">
                <a:lnSpc>
                  <a:spcPct val="90000"/>
                </a:lnSpc>
                <a:spcBef>
                  <a:spcPct val="0"/>
                </a:spcBef>
                <a:spcAft>
                  <a:spcPct val="35000"/>
                </a:spcAft>
                <a:buNone/>
              </a:pPr>
              <a:r>
                <a:rPr lang="fr-FR" sz="1800" kern="1200" dirty="0"/>
                <a:t>Question économique est source de conflit</a:t>
              </a:r>
            </a:p>
            <a:p>
              <a:pPr marL="0" lvl="0" indent="0" algn="l" defTabSz="1244600">
                <a:lnSpc>
                  <a:spcPct val="90000"/>
                </a:lnSpc>
                <a:spcBef>
                  <a:spcPct val="0"/>
                </a:spcBef>
                <a:spcAft>
                  <a:spcPct val="35000"/>
                </a:spcAft>
                <a:buNone/>
              </a:pPr>
              <a:endParaRPr lang="fr-FR" sz="1800" kern="1200" dirty="0"/>
            </a:p>
            <a:p>
              <a:pPr marL="0" lvl="0" indent="0" algn="l" defTabSz="1244600">
                <a:lnSpc>
                  <a:spcPct val="90000"/>
                </a:lnSpc>
                <a:spcBef>
                  <a:spcPct val="0"/>
                </a:spcBef>
                <a:spcAft>
                  <a:spcPct val="35000"/>
                </a:spcAft>
                <a:buNone/>
              </a:pPr>
              <a:endParaRPr lang="fr-FR" sz="1800" kern="1200" dirty="0"/>
            </a:p>
            <a:p>
              <a:pPr marL="0" lvl="0" indent="0" algn="l" defTabSz="1244600">
                <a:lnSpc>
                  <a:spcPct val="90000"/>
                </a:lnSpc>
                <a:spcBef>
                  <a:spcPct val="0"/>
                </a:spcBef>
                <a:spcAft>
                  <a:spcPct val="35000"/>
                </a:spcAft>
                <a:buNone/>
              </a:pPr>
              <a:endParaRPr lang="fr-FR" sz="1800" kern="1200" dirty="0"/>
            </a:p>
            <a:p>
              <a:pPr marL="0" lvl="0" indent="0" algn="l" defTabSz="1244600">
                <a:lnSpc>
                  <a:spcPct val="90000"/>
                </a:lnSpc>
                <a:spcBef>
                  <a:spcPct val="0"/>
                </a:spcBef>
                <a:spcAft>
                  <a:spcPct val="35000"/>
                </a:spcAft>
                <a:buNone/>
              </a:pPr>
              <a:endParaRPr lang="fr-FR" sz="1800" kern="1200" dirty="0"/>
            </a:p>
            <a:p>
              <a:pPr marL="0" lvl="0" indent="0" algn="l" defTabSz="1244600">
                <a:lnSpc>
                  <a:spcPct val="90000"/>
                </a:lnSpc>
                <a:spcBef>
                  <a:spcPct val="0"/>
                </a:spcBef>
                <a:spcAft>
                  <a:spcPct val="35000"/>
                </a:spcAft>
                <a:buNone/>
              </a:pPr>
              <a:endParaRPr lang="fr-FR" sz="1800" kern="1200" dirty="0"/>
            </a:p>
            <a:p>
              <a:pPr marL="0" lvl="0" indent="0" algn="l" defTabSz="1244600">
                <a:lnSpc>
                  <a:spcPct val="90000"/>
                </a:lnSpc>
                <a:spcBef>
                  <a:spcPct val="0"/>
                </a:spcBef>
                <a:spcAft>
                  <a:spcPct val="35000"/>
                </a:spcAft>
                <a:buNone/>
              </a:pPr>
              <a:endParaRPr lang="fr-FR" sz="2200" kern="1200" dirty="0"/>
            </a:p>
            <a:p>
              <a:pPr marL="0" lvl="0" indent="0" algn="l" defTabSz="1244600">
                <a:lnSpc>
                  <a:spcPct val="90000"/>
                </a:lnSpc>
                <a:spcBef>
                  <a:spcPct val="0"/>
                </a:spcBef>
                <a:spcAft>
                  <a:spcPct val="35000"/>
                </a:spcAft>
                <a:buNone/>
              </a:pPr>
              <a:endParaRPr lang="fr-FR" sz="2200" kern="1200" dirty="0"/>
            </a:p>
          </p:txBody>
        </p:sp>
      </p:grpSp>
      <p:sp>
        <p:nvSpPr>
          <p:cNvPr id="3" name="Espace réservé du numéro de diapositive 2">
            <a:extLst>
              <a:ext uri="{FF2B5EF4-FFF2-40B4-BE49-F238E27FC236}">
                <a16:creationId xmlns:a16="http://schemas.microsoft.com/office/drawing/2014/main" id="{A0100A0E-38E9-4BF4-8FE2-F28E285A44A1}"/>
              </a:ext>
            </a:extLst>
          </p:cNvPr>
          <p:cNvSpPr>
            <a:spLocks noGrp="1"/>
          </p:cNvSpPr>
          <p:nvPr>
            <p:ph type="sldNum" sz="quarter" idx="12"/>
          </p:nvPr>
        </p:nvSpPr>
        <p:spPr/>
        <p:txBody>
          <a:bodyPr/>
          <a:lstStyle/>
          <a:p>
            <a:fld id="{F10FCBB7-647A-42B3-B01D-B3935DCD1C74}" type="slidenum">
              <a:rPr lang="fr-FR" smtClean="0"/>
              <a:t>9</a:t>
            </a:fld>
            <a:endParaRPr lang="fr-FR"/>
          </a:p>
        </p:txBody>
      </p:sp>
    </p:spTree>
    <p:extLst>
      <p:ext uri="{BB962C8B-B14F-4D97-AF65-F5344CB8AC3E}">
        <p14:creationId xmlns:p14="http://schemas.microsoft.com/office/powerpoint/2010/main" val="3067524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2C0EB9A-7883-4D3C-9EF6-07DA55406FC2}"/>
              </a:ext>
            </a:extLst>
          </p:cNvPr>
          <p:cNvSpPr>
            <a:spLocks noGrp="1"/>
          </p:cNvSpPr>
          <p:nvPr>
            <p:ph type="sldNum" sz="quarter" idx="12"/>
          </p:nvPr>
        </p:nvSpPr>
        <p:spPr/>
        <p:txBody>
          <a:bodyPr/>
          <a:lstStyle/>
          <a:p>
            <a:fld id="{F10FCBB7-647A-42B3-B01D-B3935DCD1C74}" type="slidenum">
              <a:rPr lang="fr-FR" smtClean="0"/>
              <a:t>10</a:t>
            </a:fld>
            <a:endParaRPr lang="fr-FR"/>
          </a:p>
        </p:txBody>
      </p:sp>
      <p:sp>
        <p:nvSpPr>
          <p:cNvPr id="2" name="Titre 1">
            <a:extLst>
              <a:ext uri="{FF2B5EF4-FFF2-40B4-BE49-F238E27FC236}">
                <a16:creationId xmlns:a16="http://schemas.microsoft.com/office/drawing/2014/main" id="{9761C59F-1C02-44AE-A912-D81B6F5B855F}"/>
              </a:ext>
            </a:extLst>
          </p:cNvPr>
          <p:cNvSpPr>
            <a:spLocks noGrp="1"/>
          </p:cNvSpPr>
          <p:nvPr>
            <p:ph type="title" idx="4294967295"/>
          </p:nvPr>
        </p:nvSpPr>
        <p:spPr>
          <a:xfrm>
            <a:off x="311705" y="143369"/>
            <a:ext cx="9720263" cy="1500187"/>
          </a:xfrm>
        </p:spPr>
        <p:txBody>
          <a:bodyPr/>
          <a:lstStyle/>
          <a:p>
            <a:r>
              <a:rPr lang="fr-FR" dirty="0"/>
              <a:t>Conclusion</a:t>
            </a:r>
          </a:p>
        </p:txBody>
      </p:sp>
      <p:graphicFrame>
        <p:nvGraphicFramePr>
          <p:cNvPr id="5" name="Espace réservé du contenu 4">
            <a:extLst>
              <a:ext uri="{FF2B5EF4-FFF2-40B4-BE49-F238E27FC236}">
                <a16:creationId xmlns:a16="http://schemas.microsoft.com/office/drawing/2014/main" id="{793C9A21-40FA-43AB-937B-39482E6C8F7A}"/>
              </a:ext>
            </a:extLst>
          </p:cNvPr>
          <p:cNvGraphicFramePr>
            <a:graphicFrameLocks noGrp="1"/>
          </p:cNvGraphicFramePr>
          <p:nvPr>
            <p:ph idx="4294967295"/>
            <p:extLst>
              <p:ext uri="{D42A27DB-BD31-4B8C-83A1-F6EECF244321}">
                <p14:modId xmlns:p14="http://schemas.microsoft.com/office/powerpoint/2010/main" val="35143348"/>
              </p:ext>
            </p:extLst>
          </p:nvPr>
        </p:nvGraphicFramePr>
        <p:xfrm>
          <a:off x="550136" y="2894863"/>
          <a:ext cx="2087563" cy="2257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3" name="Groupe 32">
            <a:extLst>
              <a:ext uri="{FF2B5EF4-FFF2-40B4-BE49-F238E27FC236}">
                <a16:creationId xmlns:a16="http://schemas.microsoft.com/office/drawing/2014/main" id="{799E1E91-223E-42EC-8BD2-403CA4FDA7D9}"/>
              </a:ext>
            </a:extLst>
          </p:cNvPr>
          <p:cNvGrpSpPr/>
          <p:nvPr/>
        </p:nvGrpSpPr>
        <p:grpSpPr>
          <a:xfrm>
            <a:off x="7047296" y="1643556"/>
            <a:ext cx="5539447" cy="3801618"/>
            <a:chOff x="5554303" y="1653930"/>
            <a:chExt cx="5769864" cy="4248150"/>
          </a:xfrm>
        </p:grpSpPr>
        <p:graphicFrame>
          <p:nvGraphicFramePr>
            <p:cNvPr id="7" name="Diagramme 6">
              <a:extLst>
                <a:ext uri="{FF2B5EF4-FFF2-40B4-BE49-F238E27FC236}">
                  <a16:creationId xmlns:a16="http://schemas.microsoft.com/office/drawing/2014/main" id="{FFBBC642-816E-47BA-810B-4704A8C63700}"/>
                </a:ext>
              </a:extLst>
            </p:cNvPr>
            <p:cNvGraphicFramePr/>
            <p:nvPr>
              <p:extLst>
                <p:ext uri="{D42A27DB-BD31-4B8C-83A1-F6EECF244321}">
                  <p14:modId xmlns:p14="http://schemas.microsoft.com/office/powerpoint/2010/main" val="1590667563"/>
                </p:ext>
              </p:extLst>
            </p:nvPr>
          </p:nvGraphicFramePr>
          <p:xfrm>
            <a:off x="5554303" y="1653930"/>
            <a:ext cx="5769864" cy="42481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32" name="Groupe 31">
              <a:extLst>
                <a:ext uri="{FF2B5EF4-FFF2-40B4-BE49-F238E27FC236}">
                  <a16:creationId xmlns:a16="http://schemas.microsoft.com/office/drawing/2014/main" id="{BB33B57C-2602-4B86-B3AA-2C7F58081DE0}"/>
                </a:ext>
              </a:extLst>
            </p:cNvPr>
            <p:cNvGrpSpPr/>
            <p:nvPr/>
          </p:nvGrpSpPr>
          <p:grpSpPr>
            <a:xfrm>
              <a:off x="6701298" y="2417719"/>
              <a:ext cx="3567212" cy="3330215"/>
              <a:chOff x="6701298" y="2373553"/>
              <a:chExt cx="3567212" cy="3330215"/>
            </a:xfrm>
          </p:grpSpPr>
          <p:sp>
            <p:nvSpPr>
              <p:cNvPr id="19" name="Ellipse 18">
                <a:extLst>
                  <a:ext uri="{FF2B5EF4-FFF2-40B4-BE49-F238E27FC236}">
                    <a16:creationId xmlns:a16="http://schemas.microsoft.com/office/drawing/2014/main" id="{644A872B-2D7E-4731-B0F5-4CC981597972}"/>
                  </a:ext>
                </a:extLst>
              </p:cNvPr>
              <p:cNvSpPr/>
              <p:nvPr/>
            </p:nvSpPr>
            <p:spPr>
              <a:xfrm>
                <a:off x="7865412" y="4901343"/>
                <a:ext cx="546348" cy="563160"/>
              </a:xfrm>
              <a:prstGeom prst="ellipse">
                <a:avLst/>
              </a:prstGeom>
            </p:spPr>
            <p:style>
              <a:lnRef idx="2">
                <a:schemeClr val="lt1">
                  <a:hueOff val="0"/>
                  <a:satOff val="0"/>
                  <a:lumOff val="0"/>
                  <a:alphaOff val="0"/>
                </a:schemeClr>
              </a:lnRef>
              <a:fillRef idx="1">
                <a:schemeClr val="accent3">
                  <a:hueOff val="694610"/>
                  <a:satOff val="-5418"/>
                  <a:lumOff val="-138"/>
                  <a:alphaOff val="0"/>
                </a:schemeClr>
              </a:fillRef>
              <a:effectRef idx="0">
                <a:schemeClr val="accent3">
                  <a:hueOff val="694610"/>
                  <a:satOff val="-5418"/>
                  <a:lumOff val="-138"/>
                  <a:alphaOff val="0"/>
                </a:schemeClr>
              </a:effectRef>
              <a:fontRef idx="minor">
                <a:schemeClr val="lt1"/>
              </a:fontRef>
            </p:style>
            <p:txBody>
              <a:bodyPr/>
              <a:lstStyle/>
              <a:p>
                <a:endParaRPr lang="fr-FR" dirty="0"/>
              </a:p>
            </p:txBody>
          </p:sp>
          <p:sp>
            <p:nvSpPr>
              <p:cNvPr id="17" name="Ellipse 16">
                <a:extLst>
                  <a:ext uri="{FF2B5EF4-FFF2-40B4-BE49-F238E27FC236}">
                    <a16:creationId xmlns:a16="http://schemas.microsoft.com/office/drawing/2014/main" id="{0D2290F1-162B-4660-80A2-3FB8D2E1E420}"/>
                  </a:ext>
                </a:extLst>
              </p:cNvPr>
              <p:cNvSpPr/>
              <p:nvPr/>
            </p:nvSpPr>
            <p:spPr>
              <a:xfrm>
                <a:off x="8209276" y="2939328"/>
                <a:ext cx="347676" cy="358375"/>
              </a:xfrm>
              <a:prstGeom prst="ellipse">
                <a:avLst/>
              </a:prstGeom>
            </p:spPr>
            <p:style>
              <a:lnRef idx="2">
                <a:schemeClr val="lt1">
                  <a:hueOff val="0"/>
                  <a:satOff val="0"/>
                  <a:lumOff val="0"/>
                  <a:alphaOff val="0"/>
                </a:schemeClr>
              </a:lnRef>
              <a:fillRef idx="1">
                <a:schemeClr val="accent3">
                  <a:hueOff val="2778441"/>
                  <a:satOff val="-21672"/>
                  <a:lumOff val="-554"/>
                  <a:alphaOff val="0"/>
                </a:schemeClr>
              </a:fillRef>
              <a:effectRef idx="0">
                <a:schemeClr val="accent3">
                  <a:hueOff val="2778441"/>
                  <a:satOff val="-21672"/>
                  <a:lumOff val="-554"/>
                  <a:alphaOff val="0"/>
                </a:schemeClr>
              </a:effectRef>
              <a:fontRef idx="minor">
                <a:schemeClr val="lt1"/>
              </a:fontRef>
            </p:style>
          </p:sp>
          <p:sp>
            <p:nvSpPr>
              <p:cNvPr id="18" name="Ellipse 17">
                <a:extLst>
                  <a:ext uri="{FF2B5EF4-FFF2-40B4-BE49-F238E27FC236}">
                    <a16:creationId xmlns:a16="http://schemas.microsoft.com/office/drawing/2014/main" id="{ADC693EF-26F5-4C9A-8EC6-FE0EFC542E4A}"/>
                  </a:ext>
                </a:extLst>
              </p:cNvPr>
              <p:cNvSpPr/>
              <p:nvPr/>
            </p:nvSpPr>
            <p:spPr>
              <a:xfrm>
                <a:off x="7347221" y="4099369"/>
                <a:ext cx="347676" cy="358374"/>
              </a:xfrm>
              <a:prstGeom prst="ellipse">
                <a:avLst/>
              </a:prstGeom>
            </p:spPr>
            <p:style>
              <a:lnRef idx="2">
                <a:schemeClr val="lt1">
                  <a:hueOff val="0"/>
                  <a:satOff val="0"/>
                  <a:lumOff val="0"/>
                  <a:alphaOff val="0"/>
                </a:schemeClr>
              </a:lnRef>
              <a:fillRef idx="1">
                <a:schemeClr val="accent3">
                  <a:hueOff val="2431136"/>
                  <a:satOff val="-18963"/>
                  <a:lumOff val="-485"/>
                  <a:alphaOff val="0"/>
                </a:schemeClr>
              </a:fillRef>
              <a:effectRef idx="0">
                <a:schemeClr val="accent3">
                  <a:hueOff val="2431136"/>
                  <a:satOff val="-18963"/>
                  <a:lumOff val="-485"/>
                  <a:alphaOff val="0"/>
                </a:schemeClr>
              </a:effectRef>
              <a:fontRef idx="minor">
                <a:schemeClr val="lt1"/>
              </a:fontRef>
            </p:style>
            <p:txBody>
              <a:bodyPr/>
              <a:lstStyle/>
              <a:p>
                <a:endParaRPr lang="fr-FR" dirty="0"/>
              </a:p>
            </p:txBody>
          </p:sp>
          <p:sp>
            <p:nvSpPr>
              <p:cNvPr id="20" name="Ellipse 19">
                <a:extLst>
                  <a:ext uri="{FF2B5EF4-FFF2-40B4-BE49-F238E27FC236}">
                    <a16:creationId xmlns:a16="http://schemas.microsoft.com/office/drawing/2014/main" id="{F973C7F5-9B3A-48AE-9CDE-1AFEC76AE8DC}"/>
                  </a:ext>
                </a:extLst>
              </p:cNvPr>
              <p:cNvSpPr/>
              <p:nvPr/>
            </p:nvSpPr>
            <p:spPr>
              <a:xfrm>
                <a:off x="7082562" y="5068548"/>
                <a:ext cx="546348" cy="563160"/>
              </a:xfrm>
              <a:prstGeom prst="ellipse">
                <a:avLst/>
              </a:prstGeom>
            </p:spPr>
            <p:style>
              <a:lnRef idx="2">
                <a:schemeClr val="lt1">
                  <a:hueOff val="0"/>
                  <a:satOff val="0"/>
                  <a:lumOff val="0"/>
                  <a:alphaOff val="0"/>
                </a:schemeClr>
              </a:lnRef>
              <a:fillRef idx="1">
                <a:schemeClr val="accent3">
                  <a:hueOff val="3820357"/>
                  <a:satOff val="-29800"/>
                  <a:lumOff val="-762"/>
                  <a:alphaOff val="0"/>
                </a:schemeClr>
              </a:fillRef>
              <a:effectRef idx="0">
                <a:schemeClr val="accent3">
                  <a:hueOff val="3820357"/>
                  <a:satOff val="-29800"/>
                  <a:lumOff val="-762"/>
                  <a:alphaOff val="0"/>
                </a:schemeClr>
              </a:effectRef>
              <a:fontRef idx="minor">
                <a:schemeClr val="lt1"/>
              </a:fontRef>
            </p:style>
            <p:txBody>
              <a:bodyPr/>
              <a:lstStyle/>
              <a:p>
                <a:endParaRPr lang="fr-FR" dirty="0"/>
              </a:p>
            </p:txBody>
          </p:sp>
          <p:sp>
            <p:nvSpPr>
              <p:cNvPr id="21" name="Ellipse 20">
                <a:extLst>
                  <a:ext uri="{FF2B5EF4-FFF2-40B4-BE49-F238E27FC236}">
                    <a16:creationId xmlns:a16="http://schemas.microsoft.com/office/drawing/2014/main" id="{9350BD21-C561-446B-983D-971AE854D508}"/>
                  </a:ext>
                </a:extLst>
              </p:cNvPr>
              <p:cNvSpPr/>
              <p:nvPr/>
            </p:nvSpPr>
            <p:spPr>
              <a:xfrm>
                <a:off x="6838940" y="3671596"/>
                <a:ext cx="347676" cy="358374"/>
              </a:xfrm>
              <a:prstGeom prst="ellipse">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fr-FR" dirty="0"/>
              </a:p>
            </p:txBody>
          </p:sp>
          <p:sp>
            <p:nvSpPr>
              <p:cNvPr id="22" name="Ellipse 21">
                <a:extLst>
                  <a:ext uri="{FF2B5EF4-FFF2-40B4-BE49-F238E27FC236}">
                    <a16:creationId xmlns:a16="http://schemas.microsoft.com/office/drawing/2014/main" id="{795D4FE0-1C0A-4667-8299-E370BAC56555}"/>
                  </a:ext>
                </a:extLst>
              </p:cNvPr>
              <p:cNvSpPr/>
              <p:nvPr/>
            </p:nvSpPr>
            <p:spPr>
              <a:xfrm>
                <a:off x="9108673" y="3473071"/>
                <a:ext cx="347676" cy="358374"/>
              </a:xfrm>
              <a:prstGeom prst="ellipse">
                <a:avLst/>
              </a:prstGeom>
            </p:spPr>
            <p:style>
              <a:lnRef idx="2">
                <a:schemeClr val="lt1">
                  <a:hueOff val="0"/>
                  <a:satOff val="0"/>
                  <a:lumOff val="0"/>
                  <a:alphaOff val="0"/>
                </a:schemeClr>
              </a:lnRef>
              <a:fillRef idx="1">
                <a:schemeClr val="accent3">
                  <a:hueOff val="5209577"/>
                  <a:satOff val="-40636"/>
                  <a:lumOff val="-1039"/>
                  <a:alphaOff val="0"/>
                </a:schemeClr>
              </a:fillRef>
              <a:effectRef idx="0">
                <a:schemeClr val="accent3">
                  <a:hueOff val="5209577"/>
                  <a:satOff val="-40636"/>
                  <a:lumOff val="-1039"/>
                  <a:alphaOff val="0"/>
                </a:schemeClr>
              </a:effectRef>
              <a:fontRef idx="minor">
                <a:schemeClr val="lt1"/>
              </a:fontRef>
            </p:style>
          </p:sp>
          <p:sp>
            <p:nvSpPr>
              <p:cNvPr id="23" name="Ellipse 22">
                <a:extLst>
                  <a:ext uri="{FF2B5EF4-FFF2-40B4-BE49-F238E27FC236}">
                    <a16:creationId xmlns:a16="http://schemas.microsoft.com/office/drawing/2014/main" id="{7AB80EC0-D6C1-4077-A78B-C93112CF19A6}"/>
                  </a:ext>
                </a:extLst>
              </p:cNvPr>
              <p:cNvSpPr/>
              <p:nvPr/>
            </p:nvSpPr>
            <p:spPr>
              <a:xfrm>
                <a:off x="8711329" y="4884627"/>
                <a:ext cx="794688" cy="819141"/>
              </a:xfrm>
              <a:prstGeom prst="ellipse">
                <a:avLst/>
              </a:prstGeom>
            </p:spPr>
            <p:style>
              <a:lnRef idx="2">
                <a:schemeClr val="lt1">
                  <a:hueOff val="0"/>
                  <a:satOff val="0"/>
                  <a:lumOff val="0"/>
                  <a:alphaOff val="0"/>
                </a:schemeClr>
              </a:lnRef>
              <a:fillRef idx="1">
                <a:schemeClr val="accent3">
                  <a:hueOff val="4167662"/>
                  <a:satOff val="-32509"/>
                  <a:lumOff val="-831"/>
                  <a:alphaOff val="0"/>
                </a:schemeClr>
              </a:fillRef>
              <a:effectRef idx="0">
                <a:schemeClr val="accent3">
                  <a:hueOff val="4167662"/>
                  <a:satOff val="-32509"/>
                  <a:lumOff val="-831"/>
                  <a:alphaOff val="0"/>
                </a:schemeClr>
              </a:effectRef>
              <a:fontRef idx="minor">
                <a:schemeClr val="lt1"/>
              </a:fontRef>
            </p:style>
            <p:txBody>
              <a:bodyPr/>
              <a:lstStyle/>
              <a:p>
                <a:endParaRPr lang="fr-FR" dirty="0"/>
              </a:p>
            </p:txBody>
          </p:sp>
          <p:sp>
            <p:nvSpPr>
              <p:cNvPr id="26" name="Ellipse 25">
                <a:extLst>
                  <a:ext uri="{FF2B5EF4-FFF2-40B4-BE49-F238E27FC236}">
                    <a16:creationId xmlns:a16="http://schemas.microsoft.com/office/drawing/2014/main" id="{FC3BC13F-AC50-4BF0-A141-BC4261C67276}"/>
                  </a:ext>
                </a:extLst>
              </p:cNvPr>
              <p:cNvSpPr/>
              <p:nvPr/>
            </p:nvSpPr>
            <p:spPr>
              <a:xfrm>
                <a:off x="9720485" y="3677831"/>
                <a:ext cx="200349" cy="200349"/>
              </a:xfrm>
              <a:prstGeom prst="ellipse">
                <a:avLst/>
              </a:prstGeom>
            </p:spPr>
            <p:style>
              <a:lnRef idx="2">
                <a:schemeClr val="lt1">
                  <a:hueOff val="0"/>
                  <a:satOff val="0"/>
                  <a:lumOff val="0"/>
                  <a:alphaOff val="0"/>
                </a:schemeClr>
              </a:lnRef>
              <a:fillRef idx="1">
                <a:schemeClr val="accent3">
                  <a:hueOff val="5209577"/>
                  <a:satOff val="-40636"/>
                  <a:lumOff val="-1039"/>
                  <a:alphaOff val="0"/>
                </a:schemeClr>
              </a:fillRef>
              <a:effectRef idx="0">
                <a:schemeClr val="accent3">
                  <a:hueOff val="5209577"/>
                  <a:satOff val="-40636"/>
                  <a:lumOff val="-1039"/>
                  <a:alphaOff val="0"/>
                </a:schemeClr>
              </a:effectRef>
              <a:fontRef idx="minor">
                <a:schemeClr val="lt1"/>
              </a:fontRef>
            </p:style>
          </p:sp>
          <p:sp>
            <p:nvSpPr>
              <p:cNvPr id="27" name="Ellipse 26">
                <a:extLst>
                  <a:ext uri="{FF2B5EF4-FFF2-40B4-BE49-F238E27FC236}">
                    <a16:creationId xmlns:a16="http://schemas.microsoft.com/office/drawing/2014/main" id="{703F9EA1-BD1D-40CA-9EC1-79A53520584F}"/>
                  </a:ext>
                </a:extLst>
              </p:cNvPr>
              <p:cNvSpPr/>
              <p:nvPr/>
            </p:nvSpPr>
            <p:spPr>
              <a:xfrm>
                <a:off x="9084933" y="2373553"/>
                <a:ext cx="347676" cy="358374"/>
              </a:xfrm>
              <a:prstGeom prst="ellipse">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8" name="Ellipse 27">
                <a:extLst>
                  <a:ext uri="{FF2B5EF4-FFF2-40B4-BE49-F238E27FC236}">
                    <a16:creationId xmlns:a16="http://schemas.microsoft.com/office/drawing/2014/main" id="{17839781-B383-4A46-9F95-0A36287DD8ED}"/>
                  </a:ext>
                </a:extLst>
              </p:cNvPr>
              <p:cNvSpPr/>
              <p:nvPr/>
            </p:nvSpPr>
            <p:spPr>
              <a:xfrm>
                <a:off x="9920834" y="4026341"/>
                <a:ext cx="347676" cy="358374"/>
              </a:xfrm>
              <a:prstGeom prst="ellipse">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9" name="Ellipse 28">
                <a:extLst>
                  <a:ext uri="{FF2B5EF4-FFF2-40B4-BE49-F238E27FC236}">
                    <a16:creationId xmlns:a16="http://schemas.microsoft.com/office/drawing/2014/main" id="{0B9DA76A-55A1-4D1A-9FFE-DF3973FB154C}"/>
                  </a:ext>
                </a:extLst>
              </p:cNvPr>
              <p:cNvSpPr/>
              <p:nvPr/>
            </p:nvSpPr>
            <p:spPr>
              <a:xfrm>
                <a:off x="9737777" y="4728608"/>
                <a:ext cx="347676" cy="358374"/>
              </a:xfrm>
              <a:prstGeom prst="ellipse">
                <a:avLst/>
              </a:prstGeom>
            </p:spPr>
            <p:style>
              <a:lnRef idx="2">
                <a:schemeClr val="lt1">
                  <a:hueOff val="0"/>
                  <a:satOff val="0"/>
                  <a:lumOff val="0"/>
                  <a:alphaOff val="0"/>
                </a:schemeClr>
              </a:lnRef>
              <a:fillRef idx="1">
                <a:schemeClr val="accent3">
                  <a:hueOff val="2431136"/>
                  <a:satOff val="-18963"/>
                  <a:lumOff val="-485"/>
                  <a:alphaOff val="0"/>
                </a:schemeClr>
              </a:fillRef>
              <a:effectRef idx="0">
                <a:schemeClr val="accent3">
                  <a:hueOff val="2431136"/>
                  <a:satOff val="-18963"/>
                  <a:lumOff val="-485"/>
                  <a:alphaOff val="0"/>
                </a:schemeClr>
              </a:effectRef>
              <a:fontRef idx="minor">
                <a:schemeClr val="lt1"/>
              </a:fontRef>
            </p:style>
            <p:txBody>
              <a:bodyPr/>
              <a:lstStyle/>
              <a:p>
                <a:endParaRPr lang="fr-FR" dirty="0"/>
              </a:p>
            </p:txBody>
          </p:sp>
          <p:sp>
            <p:nvSpPr>
              <p:cNvPr id="30" name="Ellipse 29">
                <a:extLst>
                  <a:ext uri="{FF2B5EF4-FFF2-40B4-BE49-F238E27FC236}">
                    <a16:creationId xmlns:a16="http://schemas.microsoft.com/office/drawing/2014/main" id="{3E722E18-CE12-49AF-A4E1-756952E37C18}"/>
                  </a:ext>
                </a:extLst>
              </p:cNvPr>
              <p:cNvSpPr/>
              <p:nvPr/>
            </p:nvSpPr>
            <p:spPr>
              <a:xfrm>
                <a:off x="6701298" y="4901343"/>
                <a:ext cx="314834" cy="314834"/>
              </a:xfrm>
              <a:prstGeom prst="ellipse">
                <a:avLst/>
              </a:prstGeom>
            </p:spPr>
            <p:style>
              <a:lnRef idx="2">
                <a:schemeClr val="lt1">
                  <a:hueOff val="0"/>
                  <a:satOff val="0"/>
                  <a:lumOff val="0"/>
                  <a:alphaOff val="0"/>
                </a:schemeClr>
              </a:lnRef>
              <a:fillRef idx="1">
                <a:schemeClr val="accent3">
                  <a:hueOff val="5904187"/>
                  <a:satOff val="-46054"/>
                  <a:lumOff val="-1177"/>
                  <a:alphaOff val="0"/>
                </a:schemeClr>
              </a:fillRef>
              <a:effectRef idx="0">
                <a:schemeClr val="accent3">
                  <a:hueOff val="5904187"/>
                  <a:satOff val="-46054"/>
                  <a:lumOff val="-1177"/>
                  <a:alphaOff val="0"/>
                </a:schemeClr>
              </a:effectRef>
              <a:fontRef idx="minor">
                <a:schemeClr val="lt1"/>
              </a:fontRef>
            </p:style>
          </p:sp>
          <p:sp>
            <p:nvSpPr>
              <p:cNvPr id="31" name="Ellipse 30">
                <a:extLst>
                  <a:ext uri="{FF2B5EF4-FFF2-40B4-BE49-F238E27FC236}">
                    <a16:creationId xmlns:a16="http://schemas.microsoft.com/office/drawing/2014/main" id="{D3307C51-624F-4224-9101-700AD4020024}"/>
                  </a:ext>
                </a:extLst>
              </p:cNvPr>
              <p:cNvSpPr/>
              <p:nvPr/>
            </p:nvSpPr>
            <p:spPr>
              <a:xfrm>
                <a:off x="8282940" y="3926165"/>
                <a:ext cx="200349" cy="200349"/>
              </a:xfrm>
              <a:prstGeom prst="ellipse">
                <a:avLst/>
              </a:prstGeom>
            </p:spPr>
            <p:style>
              <a:lnRef idx="2">
                <a:schemeClr val="lt1">
                  <a:hueOff val="0"/>
                  <a:satOff val="0"/>
                  <a:lumOff val="0"/>
                  <a:alphaOff val="0"/>
                </a:schemeClr>
              </a:lnRef>
              <a:fillRef idx="1">
                <a:schemeClr val="accent3">
                  <a:hueOff val="5209577"/>
                  <a:satOff val="-40636"/>
                  <a:lumOff val="-1039"/>
                  <a:alphaOff val="0"/>
                </a:schemeClr>
              </a:fillRef>
              <a:effectRef idx="0">
                <a:schemeClr val="accent3">
                  <a:hueOff val="5209577"/>
                  <a:satOff val="-40636"/>
                  <a:lumOff val="-1039"/>
                  <a:alphaOff val="0"/>
                </a:schemeClr>
              </a:effectRef>
              <a:fontRef idx="minor">
                <a:schemeClr val="lt1"/>
              </a:fontRef>
            </p:style>
          </p:sp>
        </p:grpSp>
      </p:grpSp>
      <p:sp>
        <p:nvSpPr>
          <p:cNvPr id="34" name="Flèche : droite rayée 33">
            <a:extLst>
              <a:ext uri="{FF2B5EF4-FFF2-40B4-BE49-F238E27FC236}">
                <a16:creationId xmlns:a16="http://schemas.microsoft.com/office/drawing/2014/main" id="{052030DD-98EC-430A-815D-4C096735D9F6}"/>
              </a:ext>
            </a:extLst>
          </p:cNvPr>
          <p:cNvSpPr/>
          <p:nvPr/>
        </p:nvSpPr>
        <p:spPr>
          <a:xfrm>
            <a:off x="3109394" y="3026800"/>
            <a:ext cx="4644350" cy="2011567"/>
          </a:xfrm>
          <a:prstGeom prst="strip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35" name="Ellipse 34">
            <a:extLst>
              <a:ext uri="{FF2B5EF4-FFF2-40B4-BE49-F238E27FC236}">
                <a16:creationId xmlns:a16="http://schemas.microsoft.com/office/drawing/2014/main" id="{70EC5DCE-970A-45D6-AC38-DAF0A0EDD937}"/>
              </a:ext>
            </a:extLst>
          </p:cNvPr>
          <p:cNvSpPr/>
          <p:nvPr/>
        </p:nvSpPr>
        <p:spPr>
          <a:xfrm>
            <a:off x="9666966" y="1818267"/>
            <a:ext cx="523774" cy="523774"/>
          </a:xfrm>
          <a:prstGeom prst="ellipse">
            <a:avLst/>
          </a:prstGeom>
        </p:spPr>
        <p:style>
          <a:lnRef idx="2">
            <a:schemeClr val="lt1">
              <a:hueOff val="0"/>
              <a:satOff val="0"/>
              <a:lumOff val="0"/>
              <a:alphaOff val="0"/>
            </a:schemeClr>
          </a:lnRef>
          <a:fillRef idx="1">
            <a:schemeClr val="accent3">
              <a:hueOff val="5556882"/>
              <a:satOff val="-43345"/>
              <a:lumOff val="-1108"/>
              <a:alphaOff val="0"/>
            </a:schemeClr>
          </a:fillRef>
          <a:effectRef idx="0">
            <a:schemeClr val="accent3">
              <a:hueOff val="5556882"/>
              <a:satOff val="-43345"/>
              <a:lumOff val="-1108"/>
              <a:alphaOff val="0"/>
            </a:schemeClr>
          </a:effectRef>
          <a:fontRef idx="minor">
            <a:schemeClr val="lt1"/>
          </a:fontRef>
        </p:style>
        <p:txBody>
          <a:bodyPr/>
          <a:lstStyle/>
          <a:p>
            <a:endParaRPr lang="fr-FR" dirty="0"/>
          </a:p>
        </p:txBody>
      </p:sp>
      <p:sp>
        <p:nvSpPr>
          <p:cNvPr id="36" name="ZoneTexte 35">
            <a:extLst>
              <a:ext uri="{FF2B5EF4-FFF2-40B4-BE49-F238E27FC236}">
                <a16:creationId xmlns:a16="http://schemas.microsoft.com/office/drawing/2014/main" id="{E7F8215E-81A7-47FF-AA84-6B9C5E60C868}"/>
              </a:ext>
            </a:extLst>
          </p:cNvPr>
          <p:cNvSpPr txBox="1"/>
          <p:nvPr/>
        </p:nvSpPr>
        <p:spPr>
          <a:xfrm>
            <a:off x="3483695" y="3617084"/>
            <a:ext cx="3399694" cy="830997"/>
          </a:xfrm>
          <a:prstGeom prst="rect">
            <a:avLst/>
          </a:prstGeom>
          <a:noFill/>
        </p:spPr>
        <p:txBody>
          <a:bodyPr wrap="square" rtlCol="0">
            <a:spAutoFit/>
          </a:bodyPr>
          <a:lstStyle/>
          <a:p>
            <a:pPr algn="ctr"/>
            <a:r>
              <a:rPr lang="fr-FR" sz="2400" b="1" dirty="0">
                <a:solidFill>
                  <a:schemeClr val="bg1"/>
                </a:solidFill>
              </a:rPr>
              <a:t>ORGANISATION DE LA FILIÈRE</a:t>
            </a:r>
            <a:r>
              <a:rPr lang="ja-JP" altLang="fr-FR" sz="2400" b="1" dirty="0">
                <a:solidFill>
                  <a:schemeClr val="bg1"/>
                </a:solidFill>
              </a:rPr>
              <a:t> </a:t>
            </a:r>
            <a:r>
              <a:rPr lang="fr-FR" altLang="ja-JP" sz="2400" b="1" dirty="0">
                <a:solidFill>
                  <a:schemeClr val="bg1"/>
                </a:solidFill>
              </a:rPr>
              <a:t>ALIMENTAIRE</a:t>
            </a:r>
            <a:endParaRPr lang="fr-FR" sz="2400" b="1" dirty="0">
              <a:solidFill>
                <a:schemeClr val="bg1"/>
              </a:solidFill>
            </a:endParaRPr>
          </a:p>
        </p:txBody>
      </p:sp>
      <p:sp>
        <p:nvSpPr>
          <p:cNvPr id="3" name="Rectangle 2">
            <a:extLst>
              <a:ext uri="{FF2B5EF4-FFF2-40B4-BE49-F238E27FC236}">
                <a16:creationId xmlns:a16="http://schemas.microsoft.com/office/drawing/2014/main" id="{DC667E12-FB7F-4F53-AB9D-902CA2F91746}"/>
              </a:ext>
            </a:extLst>
          </p:cNvPr>
          <p:cNvSpPr/>
          <p:nvPr/>
        </p:nvSpPr>
        <p:spPr>
          <a:xfrm>
            <a:off x="179986" y="1448972"/>
            <a:ext cx="11700309" cy="4797083"/>
          </a:xfrm>
          <a:prstGeom prst="rect">
            <a:avLst/>
          </a:prstGeom>
          <a:noFill/>
          <a:ln w="57150">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9F9C428E-B0AF-4482-BE47-86AEC6074003}"/>
              </a:ext>
            </a:extLst>
          </p:cNvPr>
          <p:cNvSpPr txBox="1"/>
          <p:nvPr/>
        </p:nvSpPr>
        <p:spPr>
          <a:xfrm>
            <a:off x="8220210" y="947330"/>
            <a:ext cx="3886953" cy="430887"/>
          </a:xfrm>
          <a:prstGeom prst="rect">
            <a:avLst/>
          </a:prstGeom>
          <a:noFill/>
        </p:spPr>
        <p:txBody>
          <a:bodyPr wrap="square" rtlCol="0">
            <a:spAutoFit/>
          </a:bodyPr>
          <a:lstStyle/>
          <a:p>
            <a:r>
              <a:rPr lang="fr-FR" sz="2200" dirty="0">
                <a:solidFill>
                  <a:schemeClr val="accent6">
                    <a:lumMod val="50000"/>
                  </a:schemeClr>
                </a:solidFill>
              </a:rPr>
              <a:t>Territoire de Tours Métropole</a:t>
            </a:r>
          </a:p>
        </p:txBody>
      </p:sp>
      <p:sp>
        <p:nvSpPr>
          <p:cNvPr id="37" name="ZoneTexte 36">
            <a:extLst>
              <a:ext uri="{FF2B5EF4-FFF2-40B4-BE49-F238E27FC236}">
                <a16:creationId xmlns:a16="http://schemas.microsoft.com/office/drawing/2014/main" id="{04DA4042-6475-43C2-B4F4-13CA94E7E7F4}"/>
              </a:ext>
            </a:extLst>
          </p:cNvPr>
          <p:cNvSpPr txBox="1"/>
          <p:nvPr/>
        </p:nvSpPr>
        <p:spPr>
          <a:xfrm>
            <a:off x="8187368" y="5516383"/>
            <a:ext cx="3886953" cy="430887"/>
          </a:xfrm>
          <a:prstGeom prst="rect">
            <a:avLst/>
          </a:prstGeom>
          <a:noFill/>
        </p:spPr>
        <p:txBody>
          <a:bodyPr wrap="square" rtlCol="0">
            <a:spAutoFit/>
          </a:bodyPr>
          <a:lstStyle/>
          <a:p>
            <a:r>
              <a:rPr lang="fr-FR" sz="2200" dirty="0">
                <a:solidFill>
                  <a:schemeClr val="accent6">
                    <a:lumMod val="50000"/>
                  </a:schemeClr>
                </a:solidFill>
              </a:rPr>
              <a:t>Projet Alimentaire Territorial</a:t>
            </a:r>
          </a:p>
        </p:txBody>
      </p:sp>
    </p:spTree>
    <p:extLst>
      <p:ext uri="{BB962C8B-B14F-4D97-AF65-F5344CB8AC3E}">
        <p14:creationId xmlns:p14="http://schemas.microsoft.com/office/powerpoint/2010/main" val="2888569570"/>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Intégral">
  <a:themeElements>
    <a:clrScheme name="Inté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é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é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479</TotalTime>
  <Words>1735</Words>
  <Application>Microsoft Office PowerPoint</Application>
  <PresentationFormat>Grand écran</PresentationFormat>
  <Paragraphs>233</Paragraphs>
  <Slides>10</Slides>
  <Notes>9</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10</vt:i4>
      </vt:variant>
    </vt:vector>
  </HeadingPairs>
  <TitlesOfParts>
    <vt:vector size="22" baseType="lpstr">
      <vt:lpstr>メイリオ</vt:lpstr>
      <vt:lpstr>Arial</vt:lpstr>
      <vt:lpstr>Calibri</vt:lpstr>
      <vt:lpstr>Calibri Light</vt:lpstr>
      <vt:lpstr>Raleway</vt:lpstr>
      <vt:lpstr>Tw Cen MT</vt:lpstr>
      <vt:lpstr>Tw Cen MT Condensed</vt:lpstr>
      <vt:lpstr>Wingdings</vt:lpstr>
      <vt:lpstr>Wingdings 2</vt:lpstr>
      <vt:lpstr>Wingdings 3</vt:lpstr>
      <vt:lpstr>HDOfficeLightV0</vt:lpstr>
      <vt:lpstr>Intégral</vt:lpstr>
      <vt:lpstr>Projet de fin d’Étude   Le Projet Alimentaire Territorial  de Tours Métropole</vt:lpstr>
      <vt:lpstr>sommaire</vt:lpstr>
      <vt:lpstr>Reformulation de notre problématique</vt:lpstr>
      <vt:lpstr>Projet alimentaire territorial</vt:lpstr>
      <vt:lpstr>Présentation PowerPoint</vt:lpstr>
      <vt:lpstr>hypothèse</vt:lpstr>
      <vt:lpstr>Protocole de recherche</vt:lpstr>
      <vt:lpstr>Présentation PowerPoint</vt:lpstr>
      <vt:lpstr>Analyse des entretiens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Projet Alimentaire Territorial  de Tours Métropole</dc:title>
  <dc:creator>Coline SOUCHON</dc:creator>
  <cp:lastModifiedBy>Coline SOUCHON</cp:lastModifiedBy>
  <cp:revision>61</cp:revision>
  <dcterms:created xsi:type="dcterms:W3CDTF">2018-03-26T13:59:15Z</dcterms:created>
  <dcterms:modified xsi:type="dcterms:W3CDTF">2018-03-28T09:03:59Z</dcterms:modified>
</cp:coreProperties>
</file>