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60" r:id="rId5"/>
    <p:sldId id="259" r:id="rId6"/>
    <p:sldId id="262" r:id="rId7"/>
    <p:sldId id="264" r:id="rId8"/>
    <p:sldId id="265" r:id="rId9"/>
    <p:sldId id="267" r:id="rId10"/>
    <p:sldId id="269" r:id="rId11"/>
    <p:sldId id="270" r:id="rId1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6" d="100"/>
          <a:sy n="56" d="100"/>
        </p:scale>
        <p:origin x="730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682132-45A7-4236-870D-DB8387D651EE}" type="datetimeFigureOut">
              <a:rPr lang="fr-FR" smtClean="0"/>
              <a:t>18/04/2018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7D063-A56D-4917-B99C-0E509FA476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8586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E16B3A-652B-44E9-B68A-B50B22039A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18853D2-6F45-400C-BD05-6584EE5EF9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D8178C8-363A-4F2B-A4EA-FE003F7D7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43ADB-4F91-4874-AD58-16E117453D94}" type="datetime1">
              <a:rPr lang="fr-FR" smtClean="0"/>
              <a:t>18/04/2018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BB0910B-601A-4DDA-96DA-7CDD0F318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7117364-FFD3-4F66-BF79-09DE90C55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53A95-9AD7-4CFF-9CA7-9BBC7A3BB3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2267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91260-9876-4699-A437-0B5D25961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6F0455-87E7-49BF-8E59-47A79100B7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16CCEAC-73AF-41D1-8FC7-81AC8B528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41C7E-0170-4BB8-B68C-65D50200756D}" type="datetime1">
              <a:rPr lang="fr-FR" smtClean="0"/>
              <a:t>18/04/2018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C757B81-2B0F-46B5-B71B-1E61C1A1C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E26C1A7-8DB2-4365-94B5-057636118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53A95-9AD7-4CFF-9CA7-9BBC7A3BB3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1875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91A9E83-4B7B-403D-949D-0036339A25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E7E5A49-58CC-4549-B727-EDDCEB2AF0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EAAFFC8-0621-4A9C-8ACE-5EABB0129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8A7CD-69C6-4178-8934-DF6BCFA12EEF}" type="datetime1">
              <a:rPr lang="fr-FR" smtClean="0"/>
              <a:t>18/04/2018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019C17-64D4-4DD6-9591-EC3456305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6350E1-BB2E-45FF-89D3-ADA6813F8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53A95-9AD7-4CFF-9CA7-9BBC7A3BB3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9474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0629C2-B5DF-476F-8C45-ADC3DE565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16EC6FB-336C-42FB-AAFE-7D814C2110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FDB8EEA-E96C-4DFD-AD00-291530EC4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C92B4-BE03-45BB-817D-A68F379432DA}" type="datetime1">
              <a:rPr lang="fr-FR" smtClean="0"/>
              <a:t>18/04/2018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1E355E2-AD77-4BB1-9D1A-1DDD6DD5A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74A0C2-DE08-4C01-A4DC-73B3AC27F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53A95-9AD7-4CFF-9CA7-9BBC7A3BB3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2436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B27A40-37FC-4B2B-B382-ED5D05409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17569E4-CD49-4585-A536-FDF7B54DCD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25CE104-C049-439A-9887-05BE2EDA5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0EABA-0DBE-4559-982F-30B687EA1C6A}" type="datetime1">
              <a:rPr lang="fr-FR" smtClean="0"/>
              <a:t>18/04/2018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FFB758E-F3B8-4FDC-A356-181271D5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174A487-298A-4D17-96C9-EDBA0F358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53A95-9AD7-4CFF-9CA7-9BBC7A3BB3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8811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A91B76-F28B-4364-9093-6C0EB7CA4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82D9E89-A913-4CCC-8F4F-9A5820C7D0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BA79075-8B69-4CF5-81E9-4DF551631C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92E69BA-8876-4528-A73F-B5CA6CBEC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B3E73-8A5D-4E04-86F3-097145C951A6}" type="datetime1">
              <a:rPr lang="fr-FR" smtClean="0"/>
              <a:t>18/04/2018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552D40E-84A3-4AA7-84C9-5FEF38622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1A1959F-8405-4C0F-96DB-9CC509792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53A95-9AD7-4CFF-9CA7-9BBC7A3BB3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1753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4E4ED0-6E01-474A-82B7-211A3D34E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1AAC8-E377-42C4-BF96-AA81022E44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08D117D-864D-45B2-A4B2-B46032134D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BE58B8A-ADD1-4A8F-A95F-115EFFA74D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560DF36-57F9-4499-B13C-84A89B2080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DDB580B9-6DBF-4C90-A0EA-8E5DCD07C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48B95-8CDE-436B-81E3-68849108C745}" type="datetime1">
              <a:rPr lang="fr-FR" smtClean="0"/>
              <a:t>18/04/2018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E18840CF-2E44-4FB6-AD34-EFE6A5079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1B6C912-040A-4B21-9ACF-C06E6299B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53A95-9AD7-4CFF-9CA7-9BBC7A3BB3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8094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F416CF-1E63-4180-8137-D3AC3C51C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2BA9EE3-AE16-4BC3-B52B-B08E603E8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2AA13-DA02-4C4C-A145-00E0BFE72E8F}" type="datetime1">
              <a:rPr lang="fr-FR" smtClean="0"/>
              <a:t>18/04/2018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550531B-03A4-4708-A17B-13AE1C09B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DB65E1D-8042-4D4B-9586-0CC7F1583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53A95-9AD7-4CFF-9CA7-9BBC7A3BB3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4282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35E1AB5-6F86-4E10-94DA-AC313E7F5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7B4A7-62D3-43F9-9340-B0AEB19CE0E9}" type="datetime1">
              <a:rPr lang="fr-FR" smtClean="0"/>
              <a:t>18/04/2018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91B770F-5A20-45B3-ABC8-C5CE84580F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6667512-304F-44C2-A53F-6AF720740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53A95-9AD7-4CFF-9CA7-9BBC7A3BB3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0695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F2B887-59F5-4DFB-A561-C7D266EE3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7815CCC-A4B3-486B-BD03-0DAADE7577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780A669-2860-44C3-932A-2FC4745C4D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D6B3F22-0CE9-401C-B196-F2AE2990A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712AE-DC9B-48C0-844D-4200735E70DE}" type="datetime1">
              <a:rPr lang="fr-FR" smtClean="0"/>
              <a:t>18/04/2018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2FD6F71-399F-411D-A5AA-5C3F7E3CC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60C0AF9-47F7-4D33-BEA5-E1E8503EA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53A95-9AD7-4CFF-9CA7-9BBC7A3BB3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2180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04332D-28D4-470C-A9F2-CA3D42C96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597A5CA-D8E4-4179-B9D7-E57C0A453D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C2156A-D607-4BF3-8375-B3CEC606BB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223E314-5C11-44D7-BD2F-4F2A46918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7F599-D2A0-45FF-AAF9-7D9BE575E652}" type="datetime1">
              <a:rPr lang="fr-FR" smtClean="0"/>
              <a:t>18/04/2018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E2CB9E3-F934-40C3-B550-4C180851D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C3A7CE3-A722-4FA7-96CA-51385322B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53A95-9AD7-4CFF-9CA7-9BBC7A3BB3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4815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8A82451-8356-4AD8-B439-432CAE0B9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9B17A3A-1BFE-4A9D-BF58-0E2E9EEA76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5FF21C-65CE-461E-BE67-DA4AF1CCC5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A3FCC3-5C04-407C-B482-78AF07DEEFB5}" type="datetime1">
              <a:rPr lang="fr-FR" smtClean="0"/>
              <a:t>18/04/2018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C041D4D-E100-4253-A719-7329881F28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78B3A1-5CA6-4208-A842-D23E613FD6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553A95-9AD7-4CFF-9CA7-9BBC7A3BB3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4960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google.fr/url?sa=i&amp;rct=j&amp;q=&amp;esrc=s&amp;source=images&amp;cd=&amp;ved=0ahUKEwi31qSfssjZAhUMQBQKHYcUDL8QjRwIBw&amp;url=https://www.esrifrance.fr/cityengine.aspx&amp;psig=AOvVaw2ZdxmRx9md2QNW8Yvl_7-d&amp;ust=1519899819877257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media" Target="../media/media2.mp4"/><Relationship Id="rId7" Type="http://schemas.openxmlformats.org/officeDocument/2006/relationships/image" Target="../media/image11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EE4BAB-185C-4A72-B8DE-DFC95E490D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16723"/>
            <a:ext cx="9144000" cy="1399809"/>
          </a:xfrm>
        </p:spPr>
        <p:txBody>
          <a:bodyPr>
            <a:normAutofit/>
          </a:bodyPr>
          <a:lstStyle/>
          <a:p>
            <a:r>
              <a:rPr lang="fr-FR" sz="4000" dirty="0" err="1"/>
              <a:t>CityEngine</a:t>
            </a:r>
            <a:r>
              <a:rPr lang="fr-FR" sz="4000" dirty="0"/>
              <a:t> : nouveau potentiel de modélisation 3D à l’usage des urbanistes ?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BF1B927-02E8-49F3-B4FA-1E1F74187638}"/>
              </a:ext>
            </a:extLst>
          </p:cNvPr>
          <p:cNvSpPr txBox="1"/>
          <p:nvPr/>
        </p:nvSpPr>
        <p:spPr>
          <a:xfrm>
            <a:off x="392723" y="325314"/>
            <a:ext cx="2268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PRABEL Gaétan</a:t>
            </a:r>
          </a:p>
          <a:p>
            <a:r>
              <a:rPr lang="fr-FR" dirty="0"/>
              <a:t>29/03/2018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5327137-A379-493F-8D53-7BAB19388281}"/>
              </a:ext>
            </a:extLst>
          </p:cNvPr>
          <p:cNvSpPr txBox="1"/>
          <p:nvPr/>
        </p:nvSpPr>
        <p:spPr>
          <a:xfrm>
            <a:off x="9533792" y="325314"/>
            <a:ext cx="2268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/>
              <a:t>5A</a:t>
            </a:r>
          </a:p>
          <a:p>
            <a:pPr algn="r"/>
            <a:r>
              <a:rPr lang="fr-FR" dirty="0"/>
              <a:t>Projet de fin d’études</a:t>
            </a:r>
          </a:p>
        </p:txBody>
      </p:sp>
      <p:pic>
        <p:nvPicPr>
          <p:cNvPr id="6" name="Image 5" descr="Résultat de recherche d'images pour &quot;modèle urbain cityengine&quot;">
            <a:hlinkClick r:id="rId2" tgtFrame="&quot;_blank&quot;"/>
            <a:extLst>
              <a:ext uri="{FF2B5EF4-FFF2-40B4-BE49-F238E27FC236}">
                <a16:creationId xmlns:a16="http://schemas.microsoft.com/office/drawing/2014/main" id="{858D5F9D-1C32-4A56-A810-AA8046BD711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409" y="3711526"/>
            <a:ext cx="4614398" cy="228482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8B9199D-6B95-4DE1-9546-B0693A2BE1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069" y="4528077"/>
            <a:ext cx="2857500" cy="61655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0BC48EF-1962-4F96-A34E-B0A70A9EBD8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242"/>
          <a:stretch/>
        </p:blipFill>
        <p:spPr>
          <a:xfrm>
            <a:off x="8660423" y="4341055"/>
            <a:ext cx="3048000" cy="97829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B394E1D-F30B-4725-ADFD-9E92B4287CEA}"/>
              </a:ext>
            </a:extLst>
          </p:cNvPr>
          <p:cNvSpPr/>
          <p:nvPr/>
        </p:nvSpPr>
        <p:spPr>
          <a:xfrm>
            <a:off x="9460524" y="5144633"/>
            <a:ext cx="975946" cy="1747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CDC576B3-5182-4602-800A-E31175BCC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53A95-9AD7-4CFF-9CA7-9BBC7A3BB385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0505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6FEEB7-F397-4263-93A5-DD4C7BE5F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Conclusion  : A qui s’adresse </a:t>
            </a:r>
            <a:r>
              <a:rPr lang="fr-FR" dirty="0" err="1"/>
              <a:t>CityEngine</a:t>
            </a:r>
            <a:r>
              <a:rPr lang="fr-FR" dirty="0"/>
              <a:t>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09F8C6A-C777-4556-A934-A8185E4759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Outil peut-être trop complexe pour les études demandées au niveau des ateliers</a:t>
            </a:r>
          </a:p>
          <a:p>
            <a:r>
              <a:rPr lang="fr-FR" dirty="0"/>
              <a:t>Bureaux d’études en aménagement / Agences d’urbanisme</a:t>
            </a:r>
          </a:p>
          <a:p>
            <a:r>
              <a:rPr lang="fr-FR" dirty="0"/>
              <a:t>Instituts de recherche</a:t>
            </a:r>
          </a:p>
          <a:p>
            <a:r>
              <a:rPr lang="fr-FR" dirty="0"/>
              <a:t>Développeurs d’applications virtuelles/ jeux vidéo</a:t>
            </a:r>
          </a:p>
          <a:p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sz="2000" dirty="0"/>
              <a:t>Remerciements : M. </a:t>
            </a:r>
            <a:r>
              <a:rPr lang="fr-FR" sz="2000" dirty="0" err="1"/>
              <a:t>Sebastien</a:t>
            </a:r>
            <a:r>
              <a:rPr lang="fr-FR" sz="2000" dirty="0"/>
              <a:t> LARRIBE, tuteur de ce projet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0A31888-2E54-42F4-B8BC-564453A34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53A95-9AD7-4CFF-9CA7-9BBC7A3BB385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0711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09986D-9861-4B9B-8CF7-DF6249ACE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3437"/>
            <a:ext cx="10515600" cy="1325563"/>
          </a:xfrm>
        </p:spPr>
        <p:txBody>
          <a:bodyPr/>
          <a:lstStyle/>
          <a:p>
            <a:pPr algn="ctr"/>
            <a:r>
              <a:rPr lang="fr-FR" b="1" dirty="0"/>
              <a:t>Questions / Réponses ?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133F443-EBE7-461D-A5F3-CAE48D613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53A95-9AD7-4CFF-9CA7-9BBC7A3BB385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892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F4F3E-32EC-4EF1-99C1-992FC128C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Sommaire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FB7661C-366B-4B46-88CA-6EDE9F09B5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Potentialités de ce nouveau système</a:t>
            </a:r>
          </a:p>
          <a:p>
            <a:pPr marL="0" indent="0">
              <a:buNone/>
            </a:pPr>
            <a:r>
              <a:rPr lang="fr-FR" sz="2400" dirty="0"/>
              <a:t>	- MNT</a:t>
            </a:r>
          </a:p>
          <a:p>
            <a:pPr marL="0" indent="0">
              <a:buNone/>
            </a:pPr>
            <a:r>
              <a:rPr lang="fr-FR" sz="2400" dirty="0"/>
              <a:t>	- Texturage des bâtiments  </a:t>
            </a:r>
          </a:p>
          <a:p>
            <a:pPr marL="0" indent="0">
              <a:buNone/>
            </a:pPr>
            <a:r>
              <a:rPr lang="fr-FR" sz="2400" dirty="0"/>
              <a:t>	- Interopérabilité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Facilités de déploiement et étude de coûts</a:t>
            </a:r>
            <a:endParaRPr lang="fr-FR" sz="24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93C66ED-9D80-44C3-A812-BFD5AE4EA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53A95-9AD7-4CFF-9CA7-9BBC7A3BB385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372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84E86C-DA51-49F3-8A19-FDFA7FBDA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Potentialités de ce nouveau système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09AF3EF-5824-449D-AD5F-41D389A496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3485"/>
            <a:ext cx="10515600" cy="4673478"/>
          </a:xfrm>
        </p:spPr>
        <p:txBody>
          <a:bodyPr/>
          <a:lstStyle/>
          <a:p>
            <a:r>
              <a:rPr lang="fr-FR" dirty="0"/>
              <a:t>Une prise en charge complète du MNT</a:t>
            </a: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1367A7A9-3447-4DA8-B3E9-B98C46870110}"/>
              </a:ext>
            </a:extLst>
          </p:cNvPr>
          <p:cNvCxnSpPr>
            <a:cxnSpLocks/>
          </p:cNvCxnSpPr>
          <p:nvPr/>
        </p:nvCxnSpPr>
        <p:spPr>
          <a:xfrm>
            <a:off x="6096000" y="2321169"/>
            <a:ext cx="0" cy="4352193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ZoneTexte 7">
            <a:extLst>
              <a:ext uri="{FF2B5EF4-FFF2-40B4-BE49-F238E27FC236}">
                <a16:creationId xmlns:a16="http://schemas.microsoft.com/office/drawing/2014/main" id="{8C34550D-D0DC-4EDE-90D6-614E98208393}"/>
              </a:ext>
            </a:extLst>
          </p:cNvPr>
          <p:cNvSpPr txBox="1"/>
          <p:nvPr/>
        </p:nvSpPr>
        <p:spPr>
          <a:xfrm>
            <a:off x="2488223" y="2183423"/>
            <a:ext cx="15534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SketchUp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C58EE5C-3CCE-4F21-A9A3-6CD81281B66D}"/>
              </a:ext>
            </a:extLst>
          </p:cNvPr>
          <p:cNvSpPr txBox="1"/>
          <p:nvPr/>
        </p:nvSpPr>
        <p:spPr>
          <a:xfrm>
            <a:off x="8883162" y="2183423"/>
            <a:ext cx="13598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err="1"/>
              <a:t>CityEngine</a:t>
            </a:r>
            <a:endParaRPr lang="fr-FR" sz="2000" b="1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63223D8-5876-46E7-AC80-00E05A8F8E8F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2" t="23464" r="13334" b="18982"/>
          <a:stretch/>
        </p:blipFill>
        <p:spPr bwMode="auto">
          <a:xfrm>
            <a:off x="347370" y="4462218"/>
            <a:ext cx="5244538" cy="22105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3472371-98C3-4CAE-AF00-5A70ED1CAD14}"/>
              </a:ext>
            </a:extLst>
          </p:cNvPr>
          <p:cNvPicPr/>
          <p:nvPr/>
        </p:nvPicPr>
        <p:blipFill rotWithShape="1">
          <a:blip r:embed="rId3"/>
          <a:srcRect l="18802" t="26342" r="7357" b="32485"/>
          <a:stretch/>
        </p:blipFill>
        <p:spPr bwMode="auto">
          <a:xfrm>
            <a:off x="6253255" y="4575907"/>
            <a:ext cx="5782358" cy="178044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0464B023-8AA7-46C3-A9DB-1F055FFA1A8B}"/>
              </a:ext>
            </a:extLst>
          </p:cNvPr>
          <p:cNvSpPr txBox="1"/>
          <p:nvPr/>
        </p:nvSpPr>
        <p:spPr>
          <a:xfrm>
            <a:off x="501161" y="2784211"/>
            <a:ext cx="509074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Précision dépendante de la donnée nationale disponible (Résolution 25 m pour Charleval)</a:t>
            </a:r>
          </a:p>
          <a:p>
            <a:endParaRPr lang="fr-FR" dirty="0"/>
          </a:p>
          <a:p>
            <a:r>
              <a:rPr lang="fr-FR" dirty="0" err="1"/>
              <a:t>Orthophoto</a:t>
            </a:r>
            <a:r>
              <a:rPr lang="fr-FR" dirty="0"/>
              <a:t> non prise en charge dans l’import du modèle de terrain depuis ArcGIS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D0605D4-5ABB-4B67-8E1A-6D9292A0F5A2}"/>
              </a:ext>
            </a:extLst>
          </p:cNvPr>
          <p:cNvSpPr txBox="1"/>
          <p:nvPr/>
        </p:nvSpPr>
        <p:spPr>
          <a:xfrm>
            <a:off x="6447691" y="2829048"/>
            <a:ext cx="509074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Résolution possible de 25 cm sur tous les terrains grâce à l’outil de téléchargement de données intégré</a:t>
            </a:r>
          </a:p>
          <a:p>
            <a:endParaRPr lang="fr-FR" dirty="0"/>
          </a:p>
          <a:p>
            <a:r>
              <a:rPr lang="fr-FR" dirty="0"/>
              <a:t>Import aisé des rasters d’altitude et d’image satellite depuis ArcGIS</a:t>
            </a:r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03FA20B7-BFAB-44A0-9A0B-434A7D1A7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53A95-9AD7-4CFF-9CA7-9BBC7A3BB385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5518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84E86C-DA51-49F3-8A19-FDFA7FBDA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r-FR" dirty="0"/>
              <a:t>Potentialités de ce nouveau système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09AF3EF-5824-449D-AD5F-41D389A496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3485"/>
            <a:ext cx="10515600" cy="4673478"/>
          </a:xfrm>
        </p:spPr>
        <p:txBody>
          <a:bodyPr/>
          <a:lstStyle/>
          <a:p>
            <a:r>
              <a:rPr lang="fr-FR" dirty="0"/>
              <a:t>Une prise en charge complète du MNT</a:t>
            </a: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1367A7A9-3447-4DA8-B3E9-B98C46870110}"/>
              </a:ext>
            </a:extLst>
          </p:cNvPr>
          <p:cNvCxnSpPr>
            <a:cxnSpLocks/>
          </p:cNvCxnSpPr>
          <p:nvPr/>
        </p:nvCxnSpPr>
        <p:spPr>
          <a:xfrm>
            <a:off x="6096000" y="2321169"/>
            <a:ext cx="0" cy="4352193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ZoneTexte 7">
            <a:extLst>
              <a:ext uri="{FF2B5EF4-FFF2-40B4-BE49-F238E27FC236}">
                <a16:creationId xmlns:a16="http://schemas.microsoft.com/office/drawing/2014/main" id="{8C34550D-D0DC-4EDE-90D6-614E98208393}"/>
              </a:ext>
            </a:extLst>
          </p:cNvPr>
          <p:cNvSpPr txBox="1"/>
          <p:nvPr/>
        </p:nvSpPr>
        <p:spPr>
          <a:xfrm>
            <a:off x="2488223" y="2183423"/>
            <a:ext cx="13598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SketchUp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C58EE5C-3CCE-4F21-A9A3-6CD81281B66D}"/>
              </a:ext>
            </a:extLst>
          </p:cNvPr>
          <p:cNvSpPr txBox="1"/>
          <p:nvPr/>
        </p:nvSpPr>
        <p:spPr>
          <a:xfrm>
            <a:off x="8883162" y="2183423"/>
            <a:ext cx="13598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err="1"/>
              <a:t>CityEngine</a:t>
            </a:r>
            <a:endParaRPr lang="fr-FR" sz="2000" b="1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464B023-8AA7-46C3-A9DB-1F055FFA1A8B}"/>
              </a:ext>
            </a:extLst>
          </p:cNvPr>
          <p:cNvSpPr txBox="1"/>
          <p:nvPr/>
        </p:nvSpPr>
        <p:spPr>
          <a:xfrm>
            <a:off x="530664" y="2822025"/>
            <a:ext cx="509074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Import des bâtiments de l’environnement du quartier manuel et fastidieux (pas de repères)</a:t>
            </a:r>
          </a:p>
          <a:p>
            <a:endParaRPr lang="fr-FR" dirty="0"/>
          </a:p>
          <a:p>
            <a:r>
              <a:rPr lang="fr-FR" dirty="0"/>
              <a:t>Construction manuelle d’un socle plat pour l’intégration du modèle SketchUp du projet </a:t>
            </a:r>
          </a:p>
          <a:p>
            <a:r>
              <a:rPr lang="fr-FR" dirty="0"/>
              <a:t>-&gt; Temps perdu important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D0605D4-5ABB-4B67-8E1A-6D9292A0F5A2}"/>
              </a:ext>
            </a:extLst>
          </p:cNvPr>
          <p:cNvSpPr txBox="1"/>
          <p:nvPr/>
        </p:nvSpPr>
        <p:spPr>
          <a:xfrm>
            <a:off x="6447691" y="2829048"/>
            <a:ext cx="509074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Bâtiments et projets du quartier automatiquement géolocalisés et </a:t>
            </a:r>
            <a:r>
              <a:rPr lang="fr-FR" dirty="0" err="1"/>
              <a:t>alignables</a:t>
            </a:r>
            <a:r>
              <a:rPr lang="fr-FR" dirty="0"/>
              <a:t> sur le MNT grâce à des outils intégrés </a:t>
            </a:r>
          </a:p>
          <a:p>
            <a:endParaRPr lang="fr-FR" dirty="0"/>
          </a:p>
          <a:p>
            <a:r>
              <a:rPr lang="fr-FR" dirty="0"/>
              <a:t>Rendu plus fluide</a:t>
            </a:r>
          </a:p>
          <a:p>
            <a:endParaRPr lang="fr-FR" dirty="0"/>
          </a:p>
        </p:txBody>
      </p:sp>
      <p:pic>
        <p:nvPicPr>
          <p:cNvPr id="2064" name="Image 30">
            <a:extLst>
              <a:ext uri="{FF2B5EF4-FFF2-40B4-BE49-F238E27FC236}">
                <a16:creationId xmlns:a16="http://schemas.microsoft.com/office/drawing/2014/main" id="{37F2BF2C-6FA4-465A-8E35-E4BFB4AA25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54" b="7913"/>
          <a:stretch>
            <a:fillRect/>
          </a:stretch>
        </p:blipFill>
        <p:spPr bwMode="auto">
          <a:xfrm>
            <a:off x="1273386" y="4795892"/>
            <a:ext cx="3190279" cy="1619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Accolade fermante 19">
            <a:extLst>
              <a:ext uri="{FF2B5EF4-FFF2-40B4-BE49-F238E27FC236}">
                <a16:creationId xmlns:a16="http://schemas.microsoft.com/office/drawing/2014/main" id="{7A4A36D0-949C-49A1-B707-DAED5C5A230A}"/>
              </a:ext>
            </a:extLst>
          </p:cNvPr>
          <p:cNvSpPr/>
          <p:nvPr/>
        </p:nvSpPr>
        <p:spPr>
          <a:xfrm>
            <a:off x="4482026" y="5556712"/>
            <a:ext cx="251460" cy="457200"/>
          </a:xfrm>
          <a:prstGeom prst="rightBrace">
            <a:avLst>
              <a:gd name="adj1" fmla="val 0"/>
              <a:gd name="adj2" fmla="val 51695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18" name="Zone de texte 2">
            <a:extLst>
              <a:ext uri="{FF2B5EF4-FFF2-40B4-BE49-F238E27FC236}">
                <a16:creationId xmlns:a16="http://schemas.microsoft.com/office/drawing/2014/main" id="{B8E8CD8E-A208-41C3-948C-6DE3696848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5841" y="5483707"/>
            <a:ext cx="12657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Socle construit à partir du modèle de départ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Accolade fermante 21">
            <a:extLst>
              <a:ext uri="{FF2B5EF4-FFF2-40B4-BE49-F238E27FC236}">
                <a16:creationId xmlns:a16="http://schemas.microsoft.com/office/drawing/2014/main" id="{1E02F59E-A9E1-4790-BDDC-67D945932115}"/>
              </a:ext>
            </a:extLst>
          </p:cNvPr>
          <p:cNvSpPr/>
          <p:nvPr/>
        </p:nvSpPr>
        <p:spPr>
          <a:xfrm rot="10800000">
            <a:off x="1097540" y="5277432"/>
            <a:ext cx="175846" cy="256609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fr-FR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  <p:sp>
        <p:nvSpPr>
          <p:cNvPr id="19" name="Text Box 13">
            <a:extLst>
              <a:ext uri="{FF2B5EF4-FFF2-40B4-BE49-F238E27FC236}">
                <a16:creationId xmlns:a16="http://schemas.microsoft.com/office/drawing/2014/main" id="{082306A4-46E8-4C37-AF98-3E89A05FE0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7030" y="5169066"/>
            <a:ext cx="111538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Modèle du projet intégré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Rectangle 17">
            <a:extLst>
              <a:ext uri="{FF2B5EF4-FFF2-40B4-BE49-F238E27FC236}">
                <a16:creationId xmlns:a16="http://schemas.microsoft.com/office/drawing/2014/main" id="{9252C00F-0FEE-445D-BAFC-71FBB6FDF6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06851" y="3844942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3" name="Rectangle 18">
            <a:extLst>
              <a:ext uri="{FF2B5EF4-FFF2-40B4-BE49-F238E27FC236}">
                <a16:creationId xmlns:a16="http://schemas.microsoft.com/office/drawing/2014/main" id="{9405C934-A12F-49ED-8B55-5DC29791B6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06851" y="430214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4" name="Rectangle 22">
            <a:extLst>
              <a:ext uri="{FF2B5EF4-FFF2-40B4-BE49-F238E27FC236}">
                <a16:creationId xmlns:a16="http://schemas.microsoft.com/office/drawing/2014/main" id="{4A38A7A9-2E07-4B2F-83AF-90BB8A5940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06851" y="4302142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2075" name="Image 33">
            <a:extLst>
              <a:ext uri="{FF2B5EF4-FFF2-40B4-BE49-F238E27FC236}">
                <a16:creationId xmlns:a16="http://schemas.microsoft.com/office/drawing/2014/main" id="{CDE413FA-E743-4BF2-A1C1-63112757C6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24" t="12749" r="10089" b="7692"/>
          <a:stretch>
            <a:fillRect/>
          </a:stretch>
        </p:blipFill>
        <p:spPr bwMode="auto">
          <a:xfrm>
            <a:off x="7385871" y="4609563"/>
            <a:ext cx="3331595" cy="1992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Accolade fermante 27">
            <a:extLst>
              <a:ext uri="{FF2B5EF4-FFF2-40B4-BE49-F238E27FC236}">
                <a16:creationId xmlns:a16="http://schemas.microsoft.com/office/drawing/2014/main" id="{127F9BC7-EC37-429C-AD44-EAB94DFDD34F}"/>
              </a:ext>
            </a:extLst>
          </p:cNvPr>
          <p:cNvSpPr/>
          <p:nvPr/>
        </p:nvSpPr>
        <p:spPr>
          <a:xfrm>
            <a:off x="10734349" y="5605842"/>
            <a:ext cx="200856" cy="34293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25" name="Zone de texte 2">
            <a:extLst>
              <a:ext uri="{FF2B5EF4-FFF2-40B4-BE49-F238E27FC236}">
                <a16:creationId xmlns:a16="http://schemas.microsoft.com/office/drawing/2014/main" id="{EFA2625C-94C7-45E9-BA58-FD7A82C14D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35205" y="5489954"/>
            <a:ext cx="1309894" cy="1085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Terrain aligné automatiquement</a:t>
            </a:r>
            <a:endParaRPr kumimoji="0" lang="fr-FR" altLang="fr-FR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altLang="fr-FR" sz="1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</a:t>
            </a:r>
            <a:r>
              <a:rPr kumimoji="0" lang="fr-FR" altLang="fr-F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spect plus fluide</a:t>
            </a:r>
            <a:endParaRPr kumimoji="0" lang="fr-FR" altLang="fr-FR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Accolade fermante 29">
            <a:extLst>
              <a:ext uri="{FF2B5EF4-FFF2-40B4-BE49-F238E27FC236}">
                <a16:creationId xmlns:a16="http://schemas.microsoft.com/office/drawing/2014/main" id="{CAA89D79-B3D0-4B45-821A-9BE7A88B2102}"/>
              </a:ext>
            </a:extLst>
          </p:cNvPr>
          <p:cNvSpPr/>
          <p:nvPr/>
        </p:nvSpPr>
        <p:spPr>
          <a:xfrm rot="10800000">
            <a:off x="7138490" y="5073005"/>
            <a:ext cx="200856" cy="28151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26" name="Text Box 26">
            <a:extLst>
              <a:ext uri="{FF2B5EF4-FFF2-40B4-BE49-F238E27FC236}">
                <a16:creationId xmlns:a16="http://schemas.microsoft.com/office/drawing/2014/main" id="{BF6034E7-E6E6-4434-BC34-856B80EA6F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58302" y="4972433"/>
            <a:ext cx="110519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Modèle du projet importé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" name="Rectangle 28">
            <a:extLst>
              <a:ext uri="{FF2B5EF4-FFF2-40B4-BE49-F238E27FC236}">
                <a16:creationId xmlns:a16="http://schemas.microsoft.com/office/drawing/2014/main" id="{7E8E4E03-EE75-4FEC-900B-422959D0FE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5630" y="3421233"/>
            <a:ext cx="9452033" cy="307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9" name="Rectangle 29">
            <a:extLst>
              <a:ext uri="{FF2B5EF4-FFF2-40B4-BE49-F238E27FC236}">
                <a16:creationId xmlns:a16="http://schemas.microsoft.com/office/drawing/2014/main" id="{FA626DC0-7984-48C6-9082-8C04545301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5630" y="3878432"/>
            <a:ext cx="945203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31" name="Rectangle 31">
            <a:extLst>
              <a:ext uri="{FF2B5EF4-FFF2-40B4-BE49-F238E27FC236}">
                <a16:creationId xmlns:a16="http://schemas.microsoft.com/office/drawing/2014/main" id="{DD8194DA-6911-40C6-8520-92EAF1169F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5630" y="3878432"/>
            <a:ext cx="945203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32" name="Rectangle 33">
            <a:extLst>
              <a:ext uri="{FF2B5EF4-FFF2-40B4-BE49-F238E27FC236}">
                <a16:creationId xmlns:a16="http://schemas.microsoft.com/office/drawing/2014/main" id="{7760AC60-F5FE-45FA-A8D9-4F679A22A2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5630" y="3878432"/>
            <a:ext cx="945203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33" name="Rectangle 34">
            <a:extLst>
              <a:ext uri="{FF2B5EF4-FFF2-40B4-BE49-F238E27FC236}">
                <a16:creationId xmlns:a16="http://schemas.microsoft.com/office/drawing/2014/main" id="{BE355E03-4187-43B2-B8A7-BBAD10490F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5630" y="3878433"/>
            <a:ext cx="9452033" cy="307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E8DBB19-5E8F-4C9C-A8DD-56CE9D00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53A95-9AD7-4CFF-9CA7-9BBC7A3BB385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13718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84E86C-DA51-49F3-8A19-FDFA7FBDA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r-FR" dirty="0"/>
              <a:t>Potentialités de ce nouveau système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09AF3EF-5824-449D-AD5F-41D389A496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3485"/>
            <a:ext cx="10515600" cy="4673478"/>
          </a:xfrm>
        </p:spPr>
        <p:txBody>
          <a:bodyPr/>
          <a:lstStyle/>
          <a:p>
            <a:r>
              <a:rPr lang="fr-FR" dirty="0"/>
              <a:t>Texturage des bâtiments plus facile et plus réaliste</a:t>
            </a: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1367A7A9-3447-4DA8-B3E9-B98C46870110}"/>
              </a:ext>
            </a:extLst>
          </p:cNvPr>
          <p:cNvCxnSpPr>
            <a:cxnSpLocks/>
          </p:cNvCxnSpPr>
          <p:nvPr/>
        </p:nvCxnSpPr>
        <p:spPr>
          <a:xfrm>
            <a:off x="6096000" y="2321169"/>
            <a:ext cx="0" cy="4352193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ZoneTexte 7">
            <a:extLst>
              <a:ext uri="{FF2B5EF4-FFF2-40B4-BE49-F238E27FC236}">
                <a16:creationId xmlns:a16="http://schemas.microsoft.com/office/drawing/2014/main" id="{8C34550D-D0DC-4EDE-90D6-614E98208393}"/>
              </a:ext>
            </a:extLst>
          </p:cNvPr>
          <p:cNvSpPr txBox="1"/>
          <p:nvPr/>
        </p:nvSpPr>
        <p:spPr>
          <a:xfrm>
            <a:off x="2488223" y="2183423"/>
            <a:ext cx="13598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SketchUp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C58EE5C-3CCE-4F21-A9A3-6CD81281B66D}"/>
              </a:ext>
            </a:extLst>
          </p:cNvPr>
          <p:cNvSpPr txBox="1"/>
          <p:nvPr/>
        </p:nvSpPr>
        <p:spPr>
          <a:xfrm>
            <a:off x="8883162" y="2183423"/>
            <a:ext cx="13598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err="1"/>
              <a:t>CityEngine</a:t>
            </a:r>
            <a:endParaRPr lang="fr-FR" sz="2000" b="1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464B023-8AA7-46C3-A9DB-1F055FFA1A8B}"/>
              </a:ext>
            </a:extLst>
          </p:cNvPr>
          <p:cNvSpPr txBox="1"/>
          <p:nvPr/>
        </p:nvSpPr>
        <p:spPr>
          <a:xfrm>
            <a:off x="530664" y="2822025"/>
            <a:ext cx="509074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Textures appliquées sur les faces des bâtiments sélectionnées manuellement</a:t>
            </a:r>
          </a:p>
          <a:p>
            <a:r>
              <a:rPr lang="fr-FR" dirty="0"/>
              <a:t>-&gt; Pas de distinction toits/façades</a:t>
            </a:r>
          </a:p>
          <a:p>
            <a:endParaRPr lang="fr-FR" dirty="0"/>
          </a:p>
          <a:p>
            <a:r>
              <a:rPr lang="fr-FR" dirty="0"/>
              <a:t>Génération automatique de toits pentus impossible</a:t>
            </a:r>
          </a:p>
          <a:p>
            <a:r>
              <a:rPr lang="fr-FR" dirty="0"/>
              <a:t>-&gt; difficilement réalisable manuellement sur un modèle de 200 bâtiments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D0605D4-5ABB-4B67-8E1A-6D9292A0F5A2}"/>
              </a:ext>
            </a:extLst>
          </p:cNvPr>
          <p:cNvSpPr txBox="1"/>
          <p:nvPr/>
        </p:nvSpPr>
        <p:spPr>
          <a:xfrm>
            <a:off x="6447691" y="2829048"/>
            <a:ext cx="509074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Textures automatiquement appliquées à partir de l’élaboration de programmes appelés règles </a:t>
            </a:r>
          </a:p>
          <a:p>
            <a:r>
              <a:rPr lang="fr-FR" dirty="0"/>
              <a:t>-&gt; Application de textures distinctes pour toits et façades</a:t>
            </a:r>
          </a:p>
          <a:p>
            <a:r>
              <a:rPr lang="fr-FR" dirty="0"/>
              <a:t>-&gt; Création de pentes de toits possible sur les règles de texture de toits  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21" name="Rectangle 17">
            <a:extLst>
              <a:ext uri="{FF2B5EF4-FFF2-40B4-BE49-F238E27FC236}">
                <a16:creationId xmlns:a16="http://schemas.microsoft.com/office/drawing/2014/main" id="{9252C00F-0FEE-445D-BAFC-71FBB6FDF6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06851" y="3844942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3" name="Rectangle 18">
            <a:extLst>
              <a:ext uri="{FF2B5EF4-FFF2-40B4-BE49-F238E27FC236}">
                <a16:creationId xmlns:a16="http://schemas.microsoft.com/office/drawing/2014/main" id="{9405C934-A12F-49ED-8B55-5DC29791B6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06851" y="430214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4" name="Rectangle 22">
            <a:extLst>
              <a:ext uri="{FF2B5EF4-FFF2-40B4-BE49-F238E27FC236}">
                <a16:creationId xmlns:a16="http://schemas.microsoft.com/office/drawing/2014/main" id="{4A38A7A9-2E07-4B2F-83AF-90BB8A5940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06851" y="4302142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7" name="Rectangle 28">
            <a:extLst>
              <a:ext uri="{FF2B5EF4-FFF2-40B4-BE49-F238E27FC236}">
                <a16:creationId xmlns:a16="http://schemas.microsoft.com/office/drawing/2014/main" id="{7E8E4E03-EE75-4FEC-900B-422959D0FE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5630" y="3421233"/>
            <a:ext cx="9452033" cy="307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9" name="Rectangle 29">
            <a:extLst>
              <a:ext uri="{FF2B5EF4-FFF2-40B4-BE49-F238E27FC236}">
                <a16:creationId xmlns:a16="http://schemas.microsoft.com/office/drawing/2014/main" id="{FA626DC0-7984-48C6-9082-8C04545301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5630" y="3878432"/>
            <a:ext cx="945203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31" name="Rectangle 31">
            <a:extLst>
              <a:ext uri="{FF2B5EF4-FFF2-40B4-BE49-F238E27FC236}">
                <a16:creationId xmlns:a16="http://schemas.microsoft.com/office/drawing/2014/main" id="{DD8194DA-6911-40C6-8520-92EAF1169F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5630" y="3878432"/>
            <a:ext cx="945203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32" name="Rectangle 33">
            <a:extLst>
              <a:ext uri="{FF2B5EF4-FFF2-40B4-BE49-F238E27FC236}">
                <a16:creationId xmlns:a16="http://schemas.microsoft.com/office/drawing/2014/main" id="{7760AC60-F5FE-45FA-A8D9-4F679A22A2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5630" y="3878432"/>
            <a:ext cx="945203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33" name="Rectangle 34">
            <a:extLst>
              <a:ext uri="{FF2B5EF4-FFF2-40B4-BE49-F238E27FC236}">
                <a16:creationId xmlns:a16="http://schemas.microsoft.com/office/drawing/2014/main" id="{BE355E03-4187-43B2-B8A7-BBAD10490F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5630" y="3878433"/>
            <a:ext cx="9452033" cy="307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47" name="Image 46">
            <a:extLst>
              <a:ext uri="{FF2B5EF4-FFF2-40B4-BE49-F238E27FC236}">
                <a16:creationId xmlns:a16="http://schemas.microsoft.com/office/drawing/2014/main" id="{25DD03A8-8B63-4CC1-832F-5E723BD293A6}"/>
              </a:ext>
            </a:extLst>
          </p:cNvPr>
          <p:cNvPicPr/>
          <p:nvPr/>
        </p:nvPicPr>
        <p:blipFill rotWithShape="1">
          <a:blip r:embed="rId2"/>
          <a:srcRect l="37132" t="13271" r="10581" b="5046"/>
          <a:stretch/>
        </p:blipFill>
        <p:spPr bwMode="auto">
          <a:xfrm>
            <a:off x="7727539" y="4611408"/>
            <a:ext cx="2970939" cy="20800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7B30DF5F-5207-45D5-83E1-D840B1C4C97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075" t="26589" b="7999"/>
          <a:stretch/>
        </p:blipFill>
        <p:spPr>
          <a:xfrm>
            <a:off x="1148013" y="4836035"/>
            <a:ext cx="3222046" cy="1945836"/>
          </a:xfrm>
          <a:prstGeom prst="rect">
            <a:avLst/>
          </a:prstGeom>
        </p:spPr>
      </p:pic>
      <p:sp>
        <p:nvSpPr>
          <p:cNvPr id="44" name="Espace réservé du numéro de diapositive 43">
            <a:extLst>
              <a:ext uri="{FF2B5EF4-FFF2-40B4-BE49-F238E27FC236}">
                <a16:creationId xmlns:a16="http://schemas.microsoft.com/office/drawing/2014/main" id="{58142FD4-D976-484B-9F33-C83E9F2F2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53A95-9AD7-4CFF-9CA7-9BBC7A3BB385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0384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BD056D-CD8C-489C-A3EF-5B13E5E6D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Potentialités de ce nouveau système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2917709-E154-493F-B5EF-995E586339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8233"/>
            <a:ext cx="10515600" cy="4351338"/>
          </a:xfrm>
        </p:spPr>
        <p:txBody>
          <a:bodyPr/>
          <a:lstStyle/>
          <a:p>
            <a:r>
              <a:rPr lang="fr-FR" dirty="0"/>
              <a:t>Synthèse des interopérabilités</a:t>
            </a:r>
          </a:p>
          <a:p>
            <a:pPr marL="0" indent="0">
              <a:buNone/>
            </a:pPr>
            <a:endParaRPr lang="fr-FR" dirty="0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9174862-2BAF-4C70-8B85-0585E83DDE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8818489"/>
              </p:ext>
            </p:extLst>
          </p:nvPr>
        </p:nvGraphicFramePr>
        <p:xfrm>
          <a:off x="394891" y="2277208"/>
          <a:ext cx="8695593" cy="396435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173221">
                  <a:extLst>
                    <a:ext uri="{9D8B030D-6E8A-4147-A177-3AD203B41FA5}">
                      <a16:colId xmlns:a16="http://schemas.microsoft.com/office/drawing/2014/main" val="841545108"/>
                    </a:ext>
                  </a:extLst>
                </a:gridCol>
                <a:gridCol w="2174124">
                  <a:extLst>
                    <a:ext uri="{9D8B030D-6E8A-4147-A177-3AD203B41FA5}">
                      <a16:colId xmlns:a16="http://schemas.microsoft.com/office/drawing/2014/main" val="4218311111"/>
                    </a:ext>
                  </a:extLst>
                </a:gridCol>
                <a:gridCol w="2174124">
                  <a:extLst>
                    <a:ext uri="{9D8B030D-6E8A-4147-A177-3AD203B41FA5}">
                      <a16:colId xmlns:a16="http://schemas.microsoft.com/office/drawing/2014/main" val="4177089393"/>
                    </a:ext>
                  </a:extLst>
                </a:gridCol>
                <a:gridCol w="2174124">
                  <a:extLst>
                    <a:ext uri="{9D8B030D-6E8A-4147-A177-3AD203B41FA5}">
                      <a16:colId xmlns:a16="http://schemas.microsoft.com/office/drawing/2014/main" val="2045832072"/>
                    </a:ext>
                  </a:extLst>
                </a:gridCol>
              </a:tblGrid>
              <a:tr h="2987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>
                          <a:effectLst/>
                        </a:rPr>
                        <a:t>Type de logiciel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fr-FR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90640183"/>
                  </a:ext>
                </a:extLst>
              </a:tr>
              <a:tr h="2987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>
                          <a:effectLst/>
                        </a:rPr>
                        <a:t>Logiciel de CAO/DAO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++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21122012"/>
                  </a:ext>
                </a:extLst>
              </a:tr>
              <a:tr h="6176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>
                          <a:effectLst/>
                        </a:rPr>
                        <a:t>Logiciel de traitement d’image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++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68518317"/>
                  </a:ext>
                </a:extLst>
              </a:tr>
              <a:tr h="6176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 dirty="0">
                          <a:effectLst/>
                        </a:rPr>
                        <a:t>Logiciel d’imprimerie 3D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28146020"/>
                  </a:ext>
                </a:extLst>
              </a:tr>
              <a:tr h="2987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>
                          <a:effectLst/>
                        </a:rPr>
                        <a:t>Logiciel SIG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++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27677079"/>
                  </a:ext>
                </a:extLst>
              </a:tr>
              <a:tr h="2987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>
                          <a:effectLst/>
                        </a:rPr>
                        <a:t>Moteur de jeux vidéo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6352966"/>
                  </a:ext>
                </a:extLst>
              </a:tr>
              <a:tr h="6176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>
                          <a:effectLst/>
                        </a:rPr>
                        <a:t>Logiciels d’infographie 3D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++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19191905"/>
                  </a:ext>
                </a:extLst>
              </a:tr>
              <a:tr h="2987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>
                          <a:effectLst/>
                        </a:rPr>
                        <a:t>Plateforme Web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60357462"/>
                  </a:ext>
                </a:extLst>
              </a:tr>
              <a:tr h="6176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 dirty="0">
                          <a:effectLst/>
                        </a:rPr>
                        <a:t>Interface de programmation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24374264"/>
                  </a:ext>
                </a:extLst>
              </a:tr>
            </a:tbl>
          </a:graphicData>
        </a:graphic>
      </p:graphicFrame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9D2B0AB-3FD7-4723-9B93-81C971FC7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53A95-9AD7-4CFF-9CA7-9BBC7A3BB385}" type="slidenum">
              <a:rPr lang="fr-FR" smtClean="0"/>
              <a:t>6</a:t>
            </a:fld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1BECE7B-309F-4508-80DF-7EEF29AFE4BC}"/>
              </a:ext>
            </a:extLst>
          </p:cNvPr>
          <p:cNvSpPr/>
          <p:nvPr/>
        </p:nvSpPr>
        <p:spPr>
          <a:xfrm>
            <a:off x="6911457" y="4120478"/>
            <a:ext cx="2179027" cy="28135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D027CAA-9236-4F57-B8EC-02DCB7981FB2}"/>
              </a:ext>
            </a:extLst>
          </p:cNvPr>
          <p:cNvSpPr/>
          <p:nvPr/>
        </p:nvSpPr>
        <p:spPr>
          <a:xfrm>
            <a:off x="6920249" y="4690871"/>
            <a:ext cx="2161442" cy="61400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B7DD675-35B1-41D0-AAA8-C8B9206FB491}"/>
              </a:ext>
            </a:extLst>
          </p:cNvPr>
          <p:cNvSpPr txBox="1"/>
          <p:nvPr/>
        </p:nvSpPr>
        <p:spPr>
          <a:xfrm>
            <a:off x="9110503" y="2277208"/>
            <a:ext cx="30814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Légende d’interopérabilité: </a:t>
            </a:r>
          </a:p>
          <a:p>
            <a:r>
              <a:rPr lang="fr-FR" dirty="0"/>
              <a:t>      : aucune</a:t>
            </a:r>
          </a:p>
          <a:p>
            <a:r>
              <a:rPr lang="fr-FR" dirty="0"/>
              <a:t> +   : moyenne</a:t>
            </a:r>
          </a:p>
          <a:p>
            <a:r>
              <a:rPr lang="fr-FR" dirty="0"/>
              <a:t>++ : bonne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B6C63C8-DE71-44F4-9B5E-FE172AE12797}"/>
              </a:ext>
            </a:extLst>
          </p:cNvPr>
          <p:cNvSpPr txBox="1"/>
          <p:nvPr/>
        </p:nvSpPr>
        <p:spPr>
          <a:xfrm>
            <a:off x="3081498" y="2231840"/>
            <a:ext cx="1216182" cy="357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FR" sz="1600" b="1" dirty="0"/>
              <a:t>SketchUp</a:t>
            </a:r>
            <a:endParaRPr lang="fr-FR" sz="16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EC53EC9-F751-4383-90B8-E01CF285D712}"/>
              </a:ext>
            </a:extLst>
          </p:cNvPr>
          <p:cNvSpPr txBox="1"/>
          <p:nvPr/>
        </p:nvSpPr>
        <p:spPr>
          <a:xfrm>
            <a:off x="5050476" y="2238579"/>
            <a:ext cx="1517934" cy="357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FR" sz="1600" b="1" dirty="0"/>
              <a:t>SketchUp Pro</a:t>
            </a:r>
            <a:endParaRPr lang="fr-FR" sz="16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89228AF-70C1-4680-AC2C-DE799C12F4DA}"/>
              </a:ext>
            </a:extLst>
          </p:cNvPr>
          <p:cNvSpPr txBox="1"/>
          <p:nvPr/>
        </p:nvSpPr>
        <p:spPr>
          <a:xfrm>
            <a:off x="7418742" y="2244314"/>
            <a:ext cx="1216182" cy="357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fr-FR" sz="1600" b="1" dirty="0" err="1"/>
              <a:t>CityEngine</a:t>
            </a:r>
            <a:endParaRPr lang="fr-FR" sz="16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572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mph" presetSubtype="0" fill="hold" grpId="1" nodeType="clickEffect">
                                  <p:stCondLst>
                                    <p:cond delay="50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12" grpId="0"/>
      <p:bldP spid="12" grpId="1"/>
      <p:bldP spid="13" grpId="0"/>
      <p:bldP spid="13" grpId="1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09AF3EF-5824-449D-AD5F-41D389A496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7858" y="377003"/>
            <a:ext cx="10515600" cy="4673478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Exemple de rendu photoréaliste sur </a:t>
            </a:r>
            <a:r>
              <a:rPr lang="fr-FR" dirty="0" err="1"/>
              <a:t>LumenRT</a:t>
            </a:r>
            <a:endParaRPr lang="fr-FR" dirty="0"/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1367A7A9-3447-4DA8-B3E9-B98C46870110}"/>
              </a:ext>
            </a:extLst>
          </p:cNvPr>
          <p:cNvCxnSpPr>
            <a:cxnSpLocks/>
          </p:cNvCxnSpPr>
          <p:nvPr/>
        </p:nvCxnSpPr>
        <p:spPr>
          <a:xfrm>
            <a:off x="6096000" y="1353312"/>
            <a:ext cx="0" cy="532005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ZoneTexte 7">
            <a:extLst>
              <a:ext uri="{FF2B5EF4-FFF2-40B4-BE49-F238E27FC236}">
                <a16:creationId xmlns:a16="http://schemas.microsoft.com/office/drawing/2014/main" id="{8C34550D-D0DC-4EDE-90D6-614E98208393}"/>
              </a:ext>
            </a:extLst>
          </p:cNvPr>
          <p:cNvSpPr txBox="1"/>
          <p:nvPr/>
        </p:nvSpPr>
        <p:spPr>
          <a:xfrm>
            <a:off x="1039942" y="1576197"/>
            <a:ext cx="36501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Export SketchUp vers </a:t>
            </a:r>
            <a:r>
              <a:rPr lang="fr-FR" sz="2000" b="1" dirty="0" err="1"/>
              <a:t>Kerkithea</a:t>
            </a:r>
            <a:endParaRPr lang="fr-FR" sz="2000" b="1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C58EE5C-3CCE-4F21-A9A3-6CD81281B66D}"/>
              </a:ext>
            </a:extLst>
          </p:cNvPr>
          <p:cNvSpPr txBox="1"/>
          <p:nvPr/>
        </p:nvSpPr>
        <p:spPr>
          <a:xfrm>
            <a:off x="6721783" y="1594087"/>
            <a:ext cx="36501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Export </a:t>
            </a:r>
            <a:r>
              <a:rPr lang="fr-FR" sz="2000" b="1" dirty="0" err="1"/>
              <a:t>CityEngine</a:t>
            </a:r>
            <a:r>
              <a:rPr lang="fr-FR" sz="2000" b="1" dirty="0"/>
              <a:t> vers Lumen RT</a:t>
            </a:r>
          </a:p>
        </p:txBody>
      </p:sp>
      <p:sp>
        <p:nvSpPr>
          <p:cNvPr id="21" name="Rectangle 17">
            <a:extLst>
              <a:ext uri="{FF2B5EF4-FFF2-40B4-BE49-F238E27FC236}">
                <a16:creationId xmlns:a16="http://schemas.microsoft.com/office/drawing/2014/main" id="{9252C00F-0FEE-445D-BAFC-71FBB6FDF6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06851" y="3844942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3" name="Rectangle 18">
            <a:extLst>
              <a:ext uri="{FF2B5EF4-FFF2-40B4-BE49-F238E27FC236}">
                <a16:creationId xmlns:a16="http://schemas.microsoft.com/office/drawing/2014/main" id="{9405C934-A12F-49ED-8B55-5DC29791B6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06851" y="430214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4" name="Rectangle 22">
            <a:extLst>
              <a:ext uri="{FF2B5EF4-FFF2-40B4-BE49-F238E27FC236}">
                <a16:creationId xmlns:a16="http://schemas.microsoft.com/office/drawing/2014/main" id="{4A38A7A9-2E07-4B2F-83AF-90BB8A5940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06851" y="4302142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9" name="Rectangle 29">
            <a:extLst>
              <a:ext uri="{FF2B5EF4-FFF2-40B4-BE49-F238E27FC236}">
                <a16:creationId xmlns:a16="http://schemas.microsoft.com/office/drawing/2014/main" id="{FA626DC0-7984-48C6-9082-8C04545301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5630" y="3878432"/>
            <a:ext cx="945203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31" name="Rectangle 31">
            <a:extLst>
              <a:ext uri="{FF2B5EF4-FFF2-40B4-BE49-F238E27FC236}">
                <a16:creationId xmlns:a16="http://schemas.microsoft.com/office/drawing/2014/main" id="{DD8194DA-6911-40C6-8520-92EAF1169F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5630" y="3878432"/>
            <a:ext cx="945203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32" name="Rectangle 33">
            <a:extLst>
              <a:ext uri="{FF2B5EF4-FFF2-40B4-BE49-F238E27FC236}">
                <a16:creationId xmlns:a16="http://schemas.microsoft.com/office/drawing/2014/main" id="{7760AC60-F5FE-45FA-A8D9-4F679A22A2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5630" y="3878432"/>
            <a:ext cx="945203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23B0855-D07A-4597-A4FB-829AC5A965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10260" y="1568381"/>
            <a:ext cx="552424" cy="55242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053E3F6-B4C2-4592-BC3F-B7B1F6AA198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8087" b="9259"/>
          <a:stretch/>
        </p:blipFill>
        <p:spPr>
          <a:xfrm>
            <a:off x="10593562" y="1442312"/>
            <a:ext cx="916557" cy="665919"/>
          </a:xfrm>
          <a:prstGeom prst="rect">
            <a:avLst/>
          </a:prstGeom>
        </p:spPr>
      </p:pic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B7BCCB4-5D68-4DB1-8633-6784FE1C7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54070" y="6152886"/>
            <a:ext cx="2743200" cy="365125"/>
          </a:xfrm>
        </p:spPr>
        <p:txBody>
          <a:bodyPr/>
          <a:lstStyle/>
          <a:p>
            <a:fld id="{E2553A95-9AD7-4CFF-9CA7-9BBC7A3BB385}" type="slidenum">
              <a:rPr lang="fr-FR" smtClean="0"/>
              <a:t>7</a:t>
            </a:fld>
            <a:endParaRPr lang="fr-FR" dirty="0"/>
          </a:p>
        </p:txBody>
      </p:sp>
      <p:pic>
        <p:nvPicPr>
          <p:cNvPr id="16" name="videoF3.mp4">
            <a:hlinkClick r:id="" action="ppaction://media"/>
            <a:extLst>
              <a:ext uri="{FF2B5EF4-FFF2-40B4-BE49-F238E27FC236}">
                <a16:creationId xmlns:a16="http://schemas.microsoft.com/office/drawing/2014/main" id="{FB573FA1-A2A5-4E25-9420-535DBE08577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39840" y="2556239"/>
            <a:ext cx="5493190" cy="3089919"/>
          </a:xfrm>
          <a:prstGeom prst="rect">
            <a:avLst/>
          </a:prstGeom>
        </p:spPr>
      </p:pic>
      <p:pic>
        <p:nvPicPr>
          <p:cNvPr id="17" name="charleval_video - trimmed">
            <a:hlinkClick r:id="" action="ppaction://media"/>
            <a:extLst>
              <a:ext uri="{FF2B5EF4-FFF2-40B4-BE49-F238E27FC236}">
                <a16:creationId xmlns:a16="http://schemas.microsoft.com/office/drawing/2014/main" id="{3B815379-18D0-4C37-B8A9-57F54A244FDC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358971" y="2555858"/>
            <a:ext cx="5478818" cy="3081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365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3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083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BD056D-CD8C-489C-A3EF-5B13E5E6D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Potentialités de ce nouveau système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2917709-E154-493F-B5EF-995E586339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48" y="1588233"/>
            <a:ext cx="10515600" cy="4351338"/>
          </a:xfrm>
        </p:spPr>
        <p:txBody>
          <a:bodyPr/>
          <a:lstStyle/>
          <a:p>
            <a:r>
              <a:rPr lang="fr-FR" dirty="0"/>
              <a:t>Synthèse des interopérabilités</a:t>
            </a:r>
          </a:p>
          <a:p>
            <a:pPr marL="0" indent="0">
              <a:buNone/>
            </a:pPr>
            <a:endParaRPr lang="fr-FR" dirty="0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9174862-2BAF-4C70-8B85-0585E83DDE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5130260"/>
              </p:ext>
            </p:extLst>
          </p:nvPr>
        </p:nvGraphicFramePr>
        <p:xfrm>
          <a:off x="338298" y="2183605"/>
          <a:ext cx="8695593" cy="396435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173221">
                  <a:extLst>
                    <a:ext uri="{9D8B030D-6E8A-4147-A177-3AD203B41FA5}">
                      <a16:colId xmlns:a16="http://schemas.microsoft.com/office/drawing/2014/main" val="841545108"/>
                    </a:ext>
                  </a:extLst>
                </a:gridCol>
                <a:gridCol w="2174124">
                  <a:extLst>
                    <a:ext uri="{9D8B030D-6E8A-4147-A177-3AD203B41FA5}">
                      <a16:colId xmlns:a16="http://schemas.microsoft.com/office/drawing/2014/main" val="4218311111"/>
                    </a:ext>
                  </a:extLst>
                </a:gridCol>
                <a:gridCol w="2174124">
                  <a:extLst>
                    <a:ext uri="{9D8B030D-6E8A-4147-A177-3AD203B41FA5}">
                      <a16:colId xmlns:a16="http://schemas.microsoft.com/office/drawing/2014/main" val="4177089393"/>
                    </a:ext>
                  </a:extLst>
                </a:gridCol>
                <a:gridCol w="2174124">
                  <a:extLst>
                    <a:ext uri="{9D8B030D-6E8A-4147-A177-3AD203B41FA5}">
                      <a16:colId xmlns:a16="http://schemas.microsoft.com/office/drawing/2014/main" val="2045832072"/>
                    </a:ext>
                  </a:extLst>
                </a:gridCol>
              </a:tblGrid>
              <a:tr h="2987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>
                          <a:effectLst/>
                        </a:rPr>
                        <a:t>Type de logiciel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 b="1" dirty="0">
                          <a:effectLst/>
                        </a:rPr>
                        <a:t>SketchUp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 b="1">
                          <a:effectLst/>
                        </a:rPr>
                        <a:t>SketchUp Pro</a:t>
                      </a:r>
                      <a:endParaRPr lang="fr-FR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 b="1" dirty="0" err="1">
                          <a:effectLst/>
                        </a:rPr>
                        <a:t>CityEngine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90640183"/>
                  </a:ext>
                </a:extLst>
              </a:tr>
              <a:tr h="2987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>
                          <a:effectLst/>
                        </a:rPr>
                        <a:t>Logiciel de CAO/DAO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++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21122012"/>
                  </a:ext>
                </a:extLst>
              </a:tr>
              <a:tr h="6176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>
                          <a:effectLst/>
                        </a:rPr>
                        <a:t>Logiciel de traitement d’image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++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68518317"/>
                  </a:ext>
                </a:extLst>
              </a:tr>
              <a:tr h="6176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 dirty="0">
                          <a:effectLst/>
                        </a:rPr>
                        <a:t>Logiciel d’imprimerie 3D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28146020"/>
                  </a:ext>
                </a:extLst>
              </a:tr>
              <a:tr h="2987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>
                          <a:effectLst/>
                        </a:rPr>
                        <a:t>Logiciel SIG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++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27677079"/>
                  </a:ext>
                </a:extLst>
              </a:tr>
              <a:tr h="2987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>
                          <a:effectLst/>
                        </a:rPr>
                        <a:t>Moteur de jeux vidéo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6352966"/>
                  </a:ext>
                </a:extLst>
              </a:tr>
              <a:tr h="6176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>
                          <a:effectLst/>
                        </a:rPr>
                        <a:t>Logiciels d’infographie 3D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 dirty="0">
                          <a:effectLst/>
                        </a:rPr>
                        <a:t>++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19191905"/>
                  </a:ext>
                </a:extLst>
              </a:tr>
              <a:tr h="2987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>
                          <a:effectLst/>
                        </a:rPr>
                        <a:t>Plateforme Web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60357462"/>
                  </a:ext>
                </a:extLst>
              </a:tr>
              <a:tr h="6176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 dirty="0">
                          <a:effectLst/>
                        </a:rPr>
                        <a:t>Interface de programmation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24374264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FB0FB33D-EC1A-4DF0-99B8-129323451C6B}"/>
              </a:ext>
            </a:extLst>
          </p:cNvPr>
          <p:cNvSpPr/>
          <p:nvPr/>
        </p:nvSpPr>
        <p:spPr>
          <a:xfrm>
            <a:off x="6872449" y="4293015"/>
            <a:ext cx="2161442" cy="29014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E6461DB-FE35-47C0-9C23-A9CF66E83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53A95-9AD7-4CFF-9CA7-9BBC7A3BB385}" type="slidenum">
              <a:rPr lang="fr-FR" smtClean="0"/>
              <a:t>8</a:t>
            </a:fld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EF74CCE-202D-4844-933E-61425825BF36}"/>
              </a:ext>
            </a:extLst>
          </p:cNvPr>
          <p:cNvSpPr txBox="1"/>
          <p:nvPr/>
        </p:nvSpPr>
        <p:spPr>
          <a:xfrm>
            <a:off x="9110503" y="2175132"/>
            <a:ext cx="308149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Légende : </a:t>
            </a:r>
          </a:p>
          <a:p>
            <a:r>
              <a:rPr lang="fr-FR" dirty="0"/>
              <a:t>      : pas d’interopérabilité</a:t>
            </a:r>
          </a:p>
          <a:p>
            <a:r>
              <a:rPr lang="fr-FR" dirty="0"/>
              <a:t> +   : interopérabilité moyenne</a:t>
            </a:r>
          </a:p>
          <a:p>
            <a:r>
              <a:rPr lang="fr-FR" dirty="0"/>
              <a:t>++ : bonne interopérabilité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9994656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84E86C-DA51-49F3-8A19-FDFA7FBDA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r-FR" dirty="0"/>
              <a:t>Facilités de déploiement et études de coût</a:t>
            </a:r>
          </a:p>
        </p:txBody>
      </p:sp>
      <p:sp>
        <p:nvSpPr>
          <p:cNvPr id="21" name="Rectangle 17">
            <a:extLst>
              <a:ext uri="{FF2B5EF4-FFF2-40B4-BE49-F238E27FC236}">
                <a16:creationId xmlns:a16="http://schemas.microsoft.com/office/drawing/2014/main" id="{9252C00F-0FEE-445D-BAFC-71FBB6FDF6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06851" y="3844942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3" name="Rectangle 18">
            <a:extLst>
              <a:ext uri="{FF2B5EF4-FFF2-40B4-BE49-F238E27FC236}">
                <a16:creationId xmlns:a16="http://schemas.microsoft.com/office/drawing/2014/main" id="{9405C934-A12F-49ED-8B55-5DC29791B6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06851" y="430214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4" name="Rectangle 22">
            <a:extLst>
              <a:ext uri="{FF2B5EF4-FFF2-40B4-BE49-F238E27FC236}">
                <a16:creationId xmlns:a16="http://schemas.microsoft.com/office/drawing/2014/main" id="{4A38A7A9-2E07-4B2F-83AF-90BB8A5940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06851" y="4302142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9" name="Rectangle 29">
            <a:extLst>
              <a:ext uri="{FF2B5EF4-FFF2-40B4-BE49-F238E27FC236}">
                <a16:creationId xmlns:a16="http://schemas.microsoft.com/office/drawing/2014/main" id="{FA626DC0-7984-48C6-9082-8C04545301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5630" y="3878432"/>
            <a:ext cx="945203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31" name="Rectangle 31">
            <a:extLst>
              <a:ext uri="{FF2B5EF4-FFF2-40B4-BE49-F238E27FC236}">
                <a16:creationId xmlns:a16="http://schemas.microsoft.com/office/drawing/2014/main" id="{DD8194DA-6911-40C6-8520-92EAF1169F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5630" y="3878432"/>
            <a:ext cx="945203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32" name="Rectangle 33">
            <a:extLst>
              <a:ext uri="{FF2B5EF4-FFF2-40B4-BE49-F238E27FC236}">
                <a16:creationId xmlns:a16="http://schemas.microsoft.com/office/drawing/2014/main" id="{7760AC60-F5FE-45FA-A8D9-4F679A22A2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5630" y="3878432"/>
            <a:ext cx="945203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D0458EC6-349B-4955-88F5-87AAFE9EB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53A95-9AD7-4CFF-9CA7-9BBC7A3BB385}" type="slidenum">
              <a:rPr lang="fr-FR" smtClean="0"/>
              <a:t>9</a:t>
            </a:fld>
            <a:endParaRPr lang="fr-FR"/>
          </a:p>
        </p:txBody>
      </p:sp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D7F8454D-B828-4381-97AA-024D860AD5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299679"/>
              </p:ext>
            </p:extLst>
          </p:nvPr>
        </p:nvGraphicFramePr>
        <p:xfrm>
          <a:off x="838200" y="1724301"/>
          <a:ext cx="10302240" cy="50821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34080">
                  <a:extLst>
                    <a:ext uri="{9D8B030D-6E8A-4147-A177-3AD203B41FA5}">
                      <a16:colId xmlns:a16="http://schemas.microsoft.com/office/drawing/2014/main" val="768812762"/>
                    </a:ext>
                  </a:extLst>
                </a:gridCol>
                <a:gridCol w="3434080">
                  <a:extLst>
                    <a:ext uri="{9D8B030D-6E8A-4147-A177-3AD203B41FA5}">
                      <a16:colId xmlns:a16="http://schemas.microsoft.com/office/drawing/2014/main" val="1951567221"/>
                    </a:ext>
                  </a:extLst>
                </a:gridCol>
                <a:gridCol w="3434080">
                  <a:extLst>
                    <a:ext uri="{9D8B030D-6E8A-4147-A177-3AD203B41FA5}">
                      <a16:colId xmlns:a16="http://schemas.microsoft.com/office/drawing/2014/main" val="309389325"/>
                    </a:ext>
                  </a:extLst>
                </a:gridCol>
              </a:tblGrid>
              <a:tr h="784966"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/>
                        <a:t>Export SketchUp vers </a:t>
                      </a:r>
                      <a:r>
                        <a:rPr lang="fr-FR" sz="1600" b="1" dirty="0" err="1"/>
                        <a:t>Kubity</a:t>
                      </a:r>
                      <a:endParaRPr lang="fr-FR" sz="1600" b="1" dirty="0"/>
                    </a:p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/>
                        <a:t>Export </a:t>
                      </a:r>
                      <a:r>
                        <a:rPr lang="fr-FR" sz="1600" b="1" dirty="0" err="1"/>
                        <a:t>CityEngine</a:t>
                      </a:r>
                      <a:r>
                        <a:rPr lang="fr-FR" sz="1600" b="1" dirty="0"/>
                        <a:t> vers </a:t>
                      </a:r>
                      <a:r>
                        <a:rPr lang="fr-FR" sz="1600" b="1" dirty="0" err="1"/>
                        <a:t>Unity</a:t>
                      </a:r>
                      <a:endParaRPr lang="fr-FR" sz="1600" b="1" dirty="0"/>
                    </a:p>
                    <a:p>
                      <a:endParaRPr lang="fr-F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762474"/>
                  </a:ext>
                </a:extLst>
              </a:tr>
              <a:tr h="585362">
                <a:tc>
                  <a:txBody>
                    <a:bodyPr/>
                    <a:lstStyle/>
                    <a:p>
                      <a:r>
                        <a:rPr lang="fr-FR" sz="1600" dirty="0"/>
                        <a:t>Facilité d’intégration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4862839"/>
                  </a:ext>
                </a:extLst>
              </a:tr>
              <a:tr h="585362">
                <a:tc>
                  <a:txBody>
                    <a:bodyPr/>
                    <a:lstStyle/>
                    <a:p>
                      <a:r>
                        <a:rPr lang="fr-FR" sz="1600" dirty="0"/>
                        <a:t>Immersion de l’utilisateur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3382275"/>
                  </a:ext>
                </a:extLst>
              </a:tr>
              <a:tr h="585362">
                <a:tc>
                  <a:txBody>
                    <a:bodyPr/>
                    <a:lstStyle/>
                    <a:p>
                      <a:r>
                        <a:rPr lang="fr-FR" sz="1600" dirty="0"/>
                        <a:t>Déploiement sur smartphone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2906518"/>
                  </a:ext>
                </a:extLst>
              </a:tr>
              <a:tr h="784966">
                <a:tc>
                  <a:txBody>
                    <a:bodyPr/>
                    <a:lstStyle/>
                    <a:p>
                      <a:r>
                        <a:rPr lang="fr-FR" sz="1600" dirty="0"/>
                        <a:t>Accessibilité sur toutes plateformes de réalité virtuelle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7468044"/>
                  </a:ext>
                </a:extLst>
              </a:tr>
              <a:tr h="585362">
                <a:tc>
                  <a:txBody>
                    <a:bodyPr/>
                    <a:lstStyle/>
                    <a:p>
                      <a:r>
                        <a:rPr lang="fr-FR" sz="1600" dirty="0"/>
                        <a:t>Prise en charge de gros fichiers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781000"/>
                  </a:ext>
                </a:extLst>
              </a:tr>
              <a:tr h="585362">
                <a:tc>
                  <a:txBody>
                    <a:bodyPr/>
                    <a:lstStyle/>
                    <a:p>
                      <a:r>
                        <a:rPr lang="fr-FR" sz="1600" dirty="0"/>
                        <a:t>Fluidité du modèle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0235455"/>
                  </a:ext>
                </a:extLst>
              </a:tr>
              <a:tr h="585362">
                <a:tc>
                  <a:txBody>
                    <a:bodyPr/>
                    <a:lstStyle/>
                    <a:p>
                      <a:r>
                        <a:rPr lang="fr-FR" sz="1600" dirty="0"/>
                        <a:t>Coût de déploiement des plateformes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4124176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1A6621E1-134F-4C15-A3AC-EED17F0B92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5757" y="2636465"/>
            <a:ext cx="353392" cy="353392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E095D058-4513-48F1-AE80-91DBC32950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2453" y="3227069"/>
            <a:ext cx="353392" cy="353392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E6F74498-AD4D-4635-BF25-3CBCDEC23C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0073" y="3772055"/>
            <a:ext cx="353392" cy="353392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A4ED5BF1-7D00-456C-8E7C-56F0B3B0EE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8140" y="4463094"/>
            <a:ext cx="353392" cy="353392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D9D44BB0-7CAA-489C-90EE-D68BAE82F2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4983" y="5149639"/>
            <a:ext cx="353392" cy="353392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3DF0AAB3-408E-47B6-963F-D34EAE949E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8287" y="5692418"/>
            <a:ext cx="353392" cy="353392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D67ADFA-0652-4B76-83A8-3CFFC46CA3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3375" y="2572920"/>
            <a:ext cx="432418" cy="432418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4E152D53-F8DF-4783-A212-A19CE1430B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3375" y="3126400"/>
            <a:ext cx="432418" cy="432418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307659AD-AE05-4A87-89BD-437849D696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677" y="3772055"/>
            <a:ext cx="432418" cy="432418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33A0E848-5A89-46B0-BF62-8E65844421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8627" y="5080688"/>
            <a:ext cx="432418" cy="432418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1E3E6C55-D2A9-4E8F-B7B6-186E4BA60A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9312" y="5689538"/>
            <a:ext cx="432418" cy="43241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C06F88E-EAEB-422D-87E3-79F43DBF43D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586" t="15859" r="13591" b="15440"/>
          <a:stretch/>
        </p:blipFill>
        <p:spPr>
          <a:xfrm>
            <a:off x="6899854" y="1752664"/>
            <a:ext cx="562306" cy="55326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F78FFC7-BC94-44DC-AFE3-0610BAE4FB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42788" y="1867383"/>
            <a:ext cx="590163" cy="590163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A84BF673-CDA9-4678-B8BB-5BD2305901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2315" y="6293774"/>
            <a:ext cx="353392" cy="353392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ECF22998-03BA-4012-A131-0505E8DC66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2681" y="6254261"/>
            <a:ext cx="432418" cy="432418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E73E5E30-336D-4767-83EB-8A00A5083B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7767" y="4430164"/>
            <a:ext cx="353392" cy="35339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C2AF928-7B07-4494-889C-30C5FAA6DEAF}"/>
              </a:ext>
            </a:extLst>
          </p:cNvPr>
          <p:cNvSpPr/>
          <p:nvPr/>
        </p:nvSpPr>
        <p:spPr>
          <a:xfrm>
            <a:off x="838200" y="2518080"/>
            <a:ext cx="10302240" cy="5901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D9AE989C-4B47-4AFB-852D-D2B5095B5FB5}"/>
              </a:ext>
            </a:extLst>
          </p:cNvPr>
          <p:cNvSpPr/>
          <p:nvPr/>
        </p:nvSpPr>
        <p:spPr>
          <a:xfrm>
            <a:off x="838200" y="3109124"/>
            <a:ext cx="10302240" cy="5901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57147CE-2113-44C0-AA62-A824601A3AF3}"/>
              </a:ext>
            </a:extLst>
          </p:cNvPr>
          <p:cNvSpPr/>
          <p:nvPr/>
        </p:nvSpPr>
        <p:spPr>
          <a:xfrm>
            <a:off x="838200" y="6216242"/>
            <a:ext cx="10302240" cy="5901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5" name="Image 34">
            <a:extLst>
              <a:ext uri="{FF2B5EF4-FFF2-40B4-BE49-F238E27FC236}">
                <a16:creationId xmlns:a16="http://schemas.microsoft.com/office/drawing/2014/main" id="{3A64ACA2-A594-45C5-A5EE-D53F95C6B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872" y="6293774"/>
            <a:ext cx="353392" cy="353392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505D1779-B6C4-44BF-A6B2-8868074BA7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997" y="6254261"/>
            <a:ext cx="432418" cy="432418"/>
          </a:xfrm>
          <a:prstGeom prst="rect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F53A2540-A3E5-4F77-80A5-71B37A661B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6048" y="2623631"/>
            <a:ext cx="353392" cy="353392"/>
          </a:xfrm>
          <a:prstGeom prst="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7F9AB4A8-BA17-44AC-B021-2C85DB054C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8808" y="5716632"/>
            <a:ext cx="353392" cy="35339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CD47840-DFD3-4AD0-950B-0C9610619015}"/>
              </a:ext>
            </a:extLst>
          </p:cNvPr>
          <p:cNvSpPr txBox="1"/>
          <p:nvPr/>
        </p:nvSpPr>
        <p:spPr>
          <a:xfrm>
            <a:off x="5322290" y="6236083"/>
            <a:ext cx="23022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Version </a:t>
            </a:r>
            <a:r>
              <a:rPr lang="fr-FR" sz="1600" dirty="0" err="1"/>
              <a:t>Make</a:t>
            </a:r>
            <a:r>
              <a:rPr lang="fr-FR" sz="1600" dirty="0"/>
              <a:t> : </a:t>
            </a:r>
            <a:r>
              <a:rPr lang="fr-FR" sz="1600" b="1" dirty="0"/>
              <a:t>89,89€</a:t>
            </a:r>
          </a:p>
          <a:p>
            <a:r>
              <a:rPr lang="fr-FR" sz="1600" dirty="0"/>
              <a:t>Version Pro : </a:t>
            </a:r>
            <a:r>
              <a:rPr lang="fr-FR" sz="1600" b="1" dirty="0"/>
              <a:t>654.89€</a:t>
            </a:r>
            <a:endParaRPr lang="fr-FR" sz="1600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0140940-43B7-4F97-B035-D57A14106E86}"/>
              </a:ext>
            </a:extLst>
          </p:cNvPr>
          <p:cNvSpPr txBox="1"/>
          <p:nvPr/>
        </p:nvSpPr>
        <p:spPr>
          <a:xfrm>
            <a:off x="8482653" y="6223170"/>
            <a:ext cx="28711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Version Basic : </a:t>
            </a:r>
            <a:r>
              <a:rPr lang="fr-FR" sz="1600" b="1" dirty="0"/>
              <a:t>1146.94€</a:t>
            </a:r>
          </a:p>
          <a:p>
            <a:r>
              <a:rPr lang="fr-FR" sz="1600" dirty="0"/>
              <a:t>Version Advanced : </a:t>
            </a:r>
            <a:r>
              <a:rPr lang="fr-FR" sz="1600" b="1" dirty="0"/>
              <a:t>7466.94€</a:t>
            </a:r>
            <a:r>
              <a:rPr lang="fr-FR" sz="1600" dirty="0"/>
              <a:t> 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D49463E-D259-4327-A8F8-AAA52983691E}"/>
              </a:ext>
            </a:extLst>
          </p:cNvPr>
          <p:cNvSpPr/>
          <p:nvPr/>
        </p:nvSpPr>
        <p:spPr>
          <a:xfrm>
            <a:off x="838200" y="5630824"/>
            <a:ext cx="10302240" cy="5901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6413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1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1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1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1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1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1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1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0" grpId="0" animBg="1"/>
      <p:bldP spid="40" grpId="1" animBg="1"/>
      <p:bldP spid="41" grpId="0" animBg="1"/>
      <p:bldP spid="41" grpId="1" animBg="1"/>
      <p:bldP spid="45" grpId="0" animBg="1"/>
      <p:bldP spid="45" grpId="1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834</TotalTime>
  <Words>544</Words>
  <Application>Microsoft Office PowerPoint</Application>
  <PresentationFormat>Grand écran</PresentationFormat>
  <Paragraphs>174</Paragraphs>
  <Slides>11</Slides>
  <Notes>0</Notes>
  <HiddenSlides>0</HiddenSlides>
  <MMClips>2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Thème Office</vt:lpstr>
      <vt:lpstr>CityEngine : nouveau potentiel de modélisation 3D à l’usage des urbanistes ?</vt:lpstr>
      <vt:lpstr>Sommaire</vt:lpstr>
      <vt:lpstr>Potentialités de ce nouveau système</vt:lpstr>
      <vt:lpstr>Potentialités de ce nouveau système</vt:lpstr>
      <vt:lpstr>Potentialités de ce nouveau système</vt:lpstr>
      <vt:lpstr>Potentialités de ce nouveau système</vt:lpstr>
      <vt:lpstr>Présentation PowerPoint</vt:lpstr>
      <vt:lpstr>Potentialités de ce nouveau système</vt:lpstr>
      <vt:lpstr>Facilités de déploiement et études de coût</vt:lpstr>
      <vt:lpstr>Conclusion  : A qui s’adresse CityEngine ?</vt:lpstr>
      <vt:lpstr>Questions / Réponses 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CityEngine : nouveau potentiel de modélisation 3D à l’usage des urbanistes ?</dc:title>
  <dc:creator>Gaétan</dc:creator>
  <cp:lastModifiedBy>Gaétan Prabel</cp:lastModifiedBy>
  <cp:revision>73</cp:revision>
  <dcterms:created xsi:type="dcterms:W3CDTF">2018-03-25T07:51:22Z</dcterms:created>
  <dcterms:modified xsi:type="dcterms:W3CDTF">2018-04-17T22:31:49Z</dcterms:modified>
</cp:coreProperties>
</file>