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7" r:id="rId1"/>
  </p:sldMasterIdLst>
  <p:notesMasterIdLst>
    <p:notesMasterId r:id="rId14"/>
  </p:notesMasterIdLst>
  <p:sldIdLst>
    <p:sldId id="258" r:id="rId2"/>
    <p:sldId id="257" r:id="rId3"/>
    <p:sldId id="260" r:id="rId4"/>
    <p:sldId id="268" r:id="rId5"/>
    <p:sldId id="259" r:id="rId6"/>
    <p:sldId id="261" r:id="rId7"/>
    <p:sldId id="262" r:id="rId8"/>
    <p:sldId id="267" r:id="rId9"/>
    <p:sldId id="263" r:id="rId10"/>
    <p:sldId id="265" r:id="rId11"/>
    <p:sldId id="266" r:id="rId12"/>
    <p:sldId id="269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A0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CD8CCD-C030-476A-ADD5-EF65BCEA76EB}" type="datetimeFigureOut">
              <a:rPr lang="fr-FR" smtClean="0"/>
              <a:t>19/04/2018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41EC26-72CA-4CAC-AC55-BFBD3B9BDE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9250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38AA1-EAA0-4657-B805-C1E95521E89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2122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12B3-D308-4ABB-9110-A5E4A4F9CF33}" type="datetime1">
              <a:rPr lang="fr-FR" smtClean="0"/>
              <a:t>19/04/2018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787B9-539F-41CF-BECD-E76E7C05C8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912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3755-979B-4F96-A12F-52C33F1A4F70}" type="datetime1">
              <a:rPr lang="fr-FR" smtClean="0"/>
              <a:t>19/04/2018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787B9-539F-41CF-BECD-E76E7C05C8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1469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A39E8-032D-46D9-8B48-01A1FD71E36F}" type="datetime1">
              <a:rPr lang="fr-FR" smtClean="0"/>
              <a:t>19/04/2018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787B9-539F-41CF-BECD-E76E7C05C8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550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DF0EB-E63A-4F79-81A6-8277A176D14E}" type="datetime1">
              <a:rPr lang="fr-FR" smtClean="0"/>
              <a:t>19/04/2018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787B9-539F-41CF-BECD-E76E7C05C8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0276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73607-F650-433F-9AE8-A60528B7768C}" type="datetime1">
              <a:rPr lang="fr-FR" smtClean="0"/>
              <a:t>19/04/2018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787B9-539F-41CF-BECD-E76E7C05C8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06500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79C45-369F-4583-BC22-9170D90C3608}" type="datetime1">
              <a:rPr lang="fr-FR" smtClean="0"/>
              <a:t>19/04/2018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787B9-539F-41CF-BECD-E76E7C05C8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074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374C-6112-4657-8942-7473553C143E}" type="datetime1">
              <a:rPr lang="fr-FR" smtClean="0"/>
              <a:t>19/04/2018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787B9-539F-41CF-BECD-E76E7C05C8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6375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EFC91-F008-499C-A73E-DE30F9A06D56}" type="datetime1">
              <a:rPr lang="fr-FR" smtClean="0"/>
              <a:t>19/04/2018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787B9-539F-41CF-BECD-E76E7C05C8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229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CB8A-0E35-4AB2-8975-F2E7DE7E5CB3}" type="datetime1">
              <a:rPr lang="fr-FR" smtClean="0"/>
              <a:t>19/04/2018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787B9-539F-41CF-BECD-E76E7C05C8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618031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43C0-BC27-4D44-B4A6-0C0A9BACC891}" type="datetime1">
              <a:rPr lang="fr-FR" smtClean="0"/>
              <a:t>19/04/2018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787B9-539F-41CF-BECD-E76E7C05C8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976399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C5EF7-EBAE-41F2-9507-7004BA6A4CDB}" type="datetime1">
              <a:rPr lang="fr-FR" smtClean="0"/>
              <a:t>19/04/2018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787B9-539F-41CF-BECD-E76E7C05C8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8418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9D767-B2C5-4068-A178-E2F0005BBE95}" type="datetime1">
              <a:rPr lang="fr-FR" smtClean="0"/>
              <a:t>19/04/2018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787B9-539F-41CF-BECD-E76E7C05C8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2429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578B7-D08A-4CBD-AAD4-2BD33A9FA318}" type="datetime1">
              <a:rPr lang="fr-FR" smtClean="0"/>
              <a:t>19/04/2018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787B9-539F-41CF-BECD-E76E7C05C8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41355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F78098A-5054-46D9-AA2C-A97D585DCACE}" type="datetime1">
              <a:rPr lang="fr-FR" smtClean="0"/>
              <a:t>19/04/2018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6C2787B9-539F-41CF-BECD-E76E7C05C8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2074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20775691-68EE-4E62-84B1-5439B3026D3E}" type="datetime1">
              <a:rPr lang="fr-FR" smtClean="0"/>
              <a:t>19/04/2018</a:t>
            </a:fld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6C2787B9-539F-41CF-BECD-E76E7C05C8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58419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  <p:sldLayoutId id="2147483849" r:id="rId12"/>
    <p:sldLayoutId id="2147483850" r:id="rId13"/>
    <p:sldLayoutId id="2147483851" r:id="rId1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25"/>
          <a:stretch/>
        </p:blipFill>
        <p:spPr>
          <a:xfrm>
            <a:off x="0" y="-59287"/>
            <a:ext cx="12192000" cy="668771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609859" y="2897746"/>
            <a:ext cx="84356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ÉTUDE DU CONCEPT DE DÉMOBILITÉ</a:t>
            </a:r>
            <a:endParaRPr lang="fr-FR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-141357" y="281489"/>
            <a:ext cx="12474714" cy="1240070"/>
            <a:chOff x="-270456" y="-334850"/>
            <a:chExt cx="12474714" cy="1240070"/>
          </a:xfrm>
        </p:grpSpPr>
        <p:sp>
          <p:nvSpPr>
            <p:cNvPr id="10" name="Rectangle 9"/>
            <p:cNvSpPr/>
            <p:nvPr/>
          </p:nvSpPr>
          <p:spPr>
            <a:xfrm>
              <a:off x="-270456" y="-334850"/>
              <a:ext cx="12474714" cy="1240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977" y="-174896"/>
              <a:ext cx="2203185" cy="664618"/>
            </a:xfrm>
            <a:prstGeom prst="rect">
              <a:avLst/>
            </a:prstGeom>
          </p:spPr>
        </p:pic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2528" y="-174896"/>
              <a:ext cx="2318590" cy="699431"/>
            </a:xfrm>
            <a:prstGeom prst="rect">
              <a:avLst/>
            </a:prstGeom>
          </p:spPr>
        </p:pic>
        <p:sp>
          <p:nvSpPr>
            <p:cNvPr id="11" name="ZoneTexte 10"/>
            <p:cNvSpPr txBox="1"/>
            <p:nvPr/>
          </p:nvSpPr>
          <p:spPr>
            <a:xfrm>
              <a:off x="8350352" y="8579"/>
              <a:ext cx="364885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b="1" dirty="0" smtClean="0">
                  <a:solidFill>
                    <a:schemeClr val="bg1"/>
                  </a:solidFill>
                </a:rPr>
                <a:t>P</a:t>
              </a:r>
              <a:r>
                <a:rPr lang="fr-FR" sz="2000" dirty="0" smtClean="0">
                  <a:solidFill>
                    <a:schemeClr val="bg1"/>
                  </a:solidFill>
                </a:rPr>
                <a:t>ROJET DE </a:t>
              </a:r>
              <a:r>
                <a:rPr lang="fr-FR" sz="2000" b="1" dirty="0" smtClean="0">
                  <a:solidFill>
                    <a:schemeClr val="bg1"/>
                  </a:solidFill>
                </a:rPr>
                <a:t>F</a:t>
              </a:r>
              <a:r>
                <a:rPr lang="fr-FR" sz="2000" dirty="0" smtClean="0">
                  <a:solidFill>
                    <a:schemeClr val="bg1"/>
                  </a:solidFill>
                </a:rPr>
                <a:t>IN D’</a:t>
              </a:r>
              <a:r>
                <a:rPr lang="fr-FR" sz="2000" b="1" dirty="0" smtClean="0">
                  <a:solidFill>
                    <a:schemeClr val="bg1"/>
                  </a:solidFill>
                </a:rPr>
                <a:t>E</a:t>
              </a:r>
              <a:r>
                <a:rPr lang="fr-FR" sz="2000" dirty="0" smtClean="0">
                  <a:solidFill>
                    <a:schemeClr val="bg1"/>
                  </a:solidFill>
                </a:rPr>
                <a:t>TUDE </a:t>
              </a:r>
            </a:p>
            <a:p>
              <a:pPr algn="ctr"/>
              <a:r>
                <a:rPr lang="fr-FR" sz="2000" dirty="0" smtClean="0">
                  <a:solidFill>
                    <a:schemeClr val="bg1"/>
                  </a:solidFill>
                </a:rPr>
                <a:t>2018</a:t>
              </a:r>
              <a:endParaRPr lang="fr-FR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-141357" y="6212924"/>
            <a:ext cx="12474714" cy="80410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241076" y="6244666"/>
            <a:ext cx="31881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Directrice de recherche</a:t>
            </a:r>
          </a:p>
          <a:p>
            <a:pPr algn="ctr"/>
            <a:r>
              <a:rPr lang="fr-FR" dirty="0" smtClean="0">
                <a:solidFill>
                  <a:schemeClr val="bg1"/>
                </a:solidFill>
              </a:rPr>
              <a:t>Nathalie BREVET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9437052" y="6194040"/>
            <a:ext cx="2346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Etudiante</a:t>
            </a:r>
          </a:p>
          <a:p>
            <a:pPr algn="ctr"/>
            <a:r>
              <a:rPr lang="fr-FR" dirty="0" smtClean="0">
                <a:solidFill>
                  <a:schemeClr val="bg1"/>
                </a:solidFill>
              </a:rPr>
              <a:t>Augustine NOEL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42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51716" y="577060"/>
            <a:ext cx="10571998" cy="970450"/>
          </a:xfrm>
        </p:spPr>
        <p:txBody>
          <a:bodyPr/>
          <a:lstStyle/>
          <a:p>
            <a:r>
              <a:rPr lang="fr-FR" dirty="0" smtClean="0"/>
              <a:t>Est-ce un concept viable ? 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1289957" y="2367202"/>
            <a:ext cx="391885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Des personnes ciblées:</a:t>
            </a:r>
            <a:endParaRPr lang="fr-FR" dirty="0" smtClean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bg1"/>
                </a:solidFill>
              </a:rPr>
              <a:t>Les grandes aires urbaines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bg1"/>
                </a:solidFill>
              </a:rPr>
              <a:t>Les déplacements domicile-travail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bg1"/>
                </a:solidFill>
              </a:rPr>
              <a:t>Des actifs spécifiques </a:t>
            </a:r>
          </a:p>
          <a:p>
            <a:pPr algn="ctr"/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583714" y="2620751"/>
            <a:ext cx="39188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Des enjeux privilégiés par rapport à d’autres </a:t>
            </a:r>
            <a:endParaRPr lang="fr-FR" dirty="0" smtClean="0">
              <a:solidFill>
                <a:schemeClr val="bg1"/>
              </a:solidFill>
            </a:endParaRPr>
          </a:p>
          <a:p>
            <a:pPr algn="ctr"/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3176813" y="5726828"/>
            <a:ext cx="39188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Difficulté à convaincre les collectivités</a:t>
            </a:r>
            <a:endParaRPr lang="fr-FR" dirty="0" smtClean="0">
              <a:solidFill>
                <a:schemeClr val="bg1"/>
              </a:solidFill>
            </a:endParaRPr>
          </a:p>
          <a:p>
            <a:pPr algn="ctr"/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136242" y="4191922"/>
            <a:ext cx="2042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QUELLES SONT LES LIMITES ?</a:t>
            </a:r>
            <a:endParaRPr lang="fr-FR" dirty="0" smtClean="0">
              <a:solidFill>
                <a:schemeClr val="bg1"/>
              </a:solidFill>
            </a:endParaRPr>
          </a:p>
          <a:p>
            <a:pPr algn="ctr"/>
            <a:endParaRPr lang="fr-FR" b="1" dirty="0">
              <a:solidFill>
                <a:schemeClr val="bg1"/>
              </a:solidFill>
            </a:endParaRPr>
          </a:p>
        </p:txBody>
      </p:sp>
      <p:cxnSp>
        <p:nvCxnSpPr>
          <p:cNvPr id="6" name="Connecteur en arc 5"/>
          <p:cNvCxnSpPr>
            <a:stCxn id="13" idx="3"/>
            <a:endCxn id="11" idx="2"/>
          </p:cNvCxnSpPr>
          <p:nvPr/>
        </p:nvCxnSpPr>
        <p:spPr>
          <a:xfrm flipV="1">
            <a:off x="7179128" y="3544081"/>
            <a:ext cx="2364015" cy="1109506"/>
          </a:xfrm>
          <a:prstGeom prst="curvedConnector2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necteur en arc 8"/>
          <p:cNvCxnSpPr>
            <a:stCxn id="20" idx="2"/>
            <a:endCxn id="13" idx="1"/>
          </p:cNvCxnSpPr>
          <p:nvPr/>
        </p:nvCxnSpPr>
        <p:spPr>
          <a:xfrm rot="16200000" flipH="1">
            <a:off x="3926785" y="3444129"/>
            <a:ext cx="532059" cy="1886856"/>
          </a:xfrm>
          <a:prstGeom prst="curvedConnector2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necteur en arc 13"/>
          <p:cNvCxnSpPr>
            <a:stCxn id="13" idx="2"/>
            <a:endCxn id="12" idx="0"/>
          </p:cNvCxnSpPr>
          <p:nvPr/>
        </p:nvCxnSpPr>
        <p:spPr>
          <a:xfrm rot="5400000">
            <a:off x="5341176" y="4910319"/>
            <a:ext cx="611576" cy="1021443"/>
          </a:xfrm>
          <a:prstGeom prst="curvedConnector3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6511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3335" y="634202"/>
            <a:ext cx="11539461" cy="970450"/>
          </a:xfrm>
        </p:spPr>
        <p:txBody>
          <a:bodyPr/>
          <a:lstStyle/>
          <a:p>
            <a:r>
              <a:rPr lang="fr-FR" dirty="0">
                <a:solidFill>
                  <a:schemeClr val="tx1"/>
                </a:solidFill>
              </a:rPr>
              <a:t>Est-ce un concept prometteur ou une fabulation pour la ville de demain ? 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9" name="Espace réservé du numéro de diapositiv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/>
              <a:t>7</a:t>
            </a:r>
          </a:p>
        </p:txBody>
      </p:sp>
      <p:grpSp>
        <p:nvGrpSpPr>
          <p:cNvPr id="21" name="Groupe 20"/>
          <p:cNvGrpSpPr/>
          <p:nvPr/>
        </p:nvGrpSpPr>
        <p:grpSpPr>
          <a:xfrm>
            <a:off x="7046955" y="2077398"/>
            <a:ext cx="4693531" cy="4542342"/>
            <a:chOff x="-115909" y="746975"/>
            <a:chExt cx="4398645" cy="4119880"/>
          </a:xfrm>
        </p:grpSpPr>
        <p:pic>
          <p:nvPicPr>
            <p:cNvPr id="22" name="Image 2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866" y="3137750"/>
              <a:ext cx="2667000" cy="1729105"/>
            </a:xfrm>
            <a:prstGeom prst="rect">
              <a:avLst/>
            </a:prstGeom>
          </p:spPr>
        </p:pic>
        <p:pic>
          <p:nvPicPr>
            <p:cNvPr id="23" name="Image 2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5909" y="746975"/>
              <a:ext cx="4398645" cy="2386330"/>
            </a:xfrm>
            <a:prstGeom prst="rect">
              <a:avLst/>
            </a:prstGeom>
          </p:spPr>
        </p:pic>
      </p:grpSp>
      <p:sp>
        <p:nvSpPr>
          <p:cNvPr id="6" name="ZoneTexte 5"/>
          <p:cNvSpPr txBox="1"/>
          <p:nvPr/>
        </p:nvSpPr>
        <p:spPr>
          <a:xfrm>
            <a:off x="607517" y="2662751"/>
            <a:ext cx="643943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>
              <a:solidFill>
                <a:schemeClr val="bg1"/>
              </a:solidFill>
            </a:endParaRPr>
          </a:p>
          <a:p>
            <a:r>
              <a:rPr lang="fr-FR" dirty="0" smtClean="0">
                <a:solidFill>
                  <a:schemeClr val="bg1"/>
                </a:solidFill>
              </a:rPr>
              <a:t>Mobilité: Dimension spatiale et temporelle</a:t>
            </a:r>
          </a:p>
          <a:p>
            <a:endParaRPr lang="fr-FR" dirty="0">
              <a:solidFill>
                <a:schemeClr val="bg1"/>
              </a:solidFill>
            </a:endParaRPr>
          </a:p>
          <a:p>
            <a:r>
              <a:rPr lang="fr-FR" dirty="0" smtClean="0">
                <a:solidFill>
                  <a:schemeClr val="bg1"/>
                </a:solidFill>
              </a:rPr>
              <a:t>Démobilité: Dimension </a:t>
            </a:r>
            <a:r>
              <a:rPr lang="fr-FR" b="1" dirty="0" smtClean="0">
                <a:solidFill>
                  <a:schemeClr val="bg1"/>
                </a:solidFill>
              </a:rPr>
              <a:t>spatiale</a:t>
            </a:r>
            <a:r>
              <a:rPr lang="fr-FR" dirty="0" smtClean="0">
                <a:solidFill>
                  <a:schemeClr val="bg1"/>
                </a:solidFill>
              </a:rPr>
              <a:t>, </a:t>
            </a:r>
            <a:r>
              <a:rPr lang="fr-FR" b="1" dirty="0" smtClean="0">
                <a:solidFill>
                  <a:schemeClr val="bg1"/>
                </a:solidFill>
              </a:rPr>
              <a:t>temporelle</a:t>
            </a:r>
            <a:r>
              <a:rPr lang="fr-FR" dirty="0" smtClean="0">
                <a:solidFill>
                  <a:schemeClr val="bg1"/>
                </a:solidFill>
              </a:rPr>
              <a:t> et </a:t>
            </a:r>
            <a:r>
              <a:rPr lang="fr-FR" b="1" dirty="0" smtClean="0">
                <a:solidFill>
                  <a:schemeClr val="bg1"/>
                </a:solidFill>
              </a:rPr>
              <a:t>sociale</a:t>
            </a:r>
          </a:p>
          <a:p>
            <a:endParaRPr lang="fr-FR" dirty="0">
              <a:solidFill>
                <a:schemeClr val="bg1"/>
              </a:solidFill>
            </a:endParaRPr>
          </a:p>
          <a:p>
            <a:r>
              <a:rPr lang="fr-FR" dirty="0" smtClean="0">
                <a:solidFill>
                  <a:schemeClr val="bg1"/>
                </a:solidFill>
              </a:rPr>
              <a:t>Quelle est cette dimension sociale ? </a:t>
            </a:r>
          </a:p>
          <a:p>
            <a:endParaRPr lang="fr-FR" b="1" dirty="0">
              <a:solidFill>
                <a:schemeClr val="bg1"/>
              </a:solidFill>
            </a:endParaRPr>
          </a:p>
          <a:p>
            <a:r>
              <a:rPr lang="fr-FR" b="1" dirty="0" smtClean="0">
                <a:solidFill>
                  <a:schemeClr val="bg1"/>
                </a:solidFill>
              </a:rPr>
              <a:t>La complexité du concept rend difficile à cerner le paramètre clé de cette dimension sociale </a:t>
            </a:r>
          </a:p>
          <a:p>
            <a:endParaRPr lang="fr-FR" b="1" dirty="0">
              <a:solidFill>
                <a:schemeClr val="bg1"/>
              </a:solidFill>
            </a:endParaRPr>
          </a:p>
          <a:p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01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787B9-539F-41CF-BECD-E76E7C05C82D}" type="slidenum">
              <a:rPr lang="fr-FR" smtClean="0"/>
              <a:t>12</a:t>
            </a:fld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2064910" y="2644170"/>
            <a:ext cx="78818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 smtClean="0"/>
              <a:t>MERCI DE VOTRE ATTENTION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366946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Qu’est-ce que la démobilité ? 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64"/>
          <a:stretch/>
        </p:blipFill>
        <p:spPr>
          <a:xfrm>
            <a:off x="554413" y="2664816"/>
            <a:ext cx="5541586" cy="32356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ZoneTexte 4"/>
          <p:cNvSpPr txBox="1"/>
          <p:nvPr/>
        </p:nvSpPr>
        <p:spPr>
          <a:xfrm>
            <a:off x="6760606" y="2421363"/>
            <a:ext cx="495836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bg1"/>
                </a:solidFill>
              </a:rPr>
              <a:t>Une idée du </a:t>
            </a:r>
            <a:r>
              <a:rPr lang="fr-FR" b="1" dirty="0" smtClean="0">
                <a:solidFill>
                  <a:schemeClr val="bg1"/>
                </a:solidFill>
              </a:rPr>
              <a:t>groupe Chronos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="1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bg1"/>
                </a:solidFill>
              </a:rPr>
              <a:t>Concept né en 2013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bg1"/>
                </a:solidFill>
              </a:rPr>
              <a:t>Trouver des solutions pouvant réduire les trajets pénibles et éprouvants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fr-FR" b="1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760606" y="4792484"/>
            <a:ext cx="499764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algn="ctr"/>
            <a:r>
              <a:rPr lang="fr-FR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  Réduire la mobilité subie, augmenter la mobilité choisie »</a:t>
            </a:r>
            <a:endParaRPr lang="fr-FR" sz="2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787B9-539F-41CF-BECD-E76E7C05C82D}" type="slidenum">
              <a:rPr lang="fr-FR" smtClean="0"/>
              <a:t>2</a:t>
            </a:fld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554413" y="6030382"/>
            <a:ext cx="47617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i="1" dirty="0" smtClean="0">
                <a:solidFill>
                  <a:schemeClr val="bg1"/>
                </a:solidFill>
              </a:rPr>
              <a:t>Figure 1 – Schéma explicatif de la démobilité</a:t>
            </a:r>
            <a:endParaRPr lang="fr-FR" sz="11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84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Comment faire pour y parvenir ? 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787B9-539F-41CF-BECD-E76E7C05C82D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923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Comment faire pour y parvenir ? </a:t>
            </a:r>
            <a:endParaRPr lang="fr-FR" dirty="0"/>
          </a:p>
        </p:txBody>
      </p:sp>
      <p:sp>
        <p:nvSpPr>
          <p:cNvPr id="3" name="Organigramme : Carte perforée 2"/>
          <p:cNvSpPr/>
          <p:nvPr/>
        </p:nvSpPr>
        <p:spPr>
          <a:xfrm>
            <a:off x="199292" y="2989383"/>
            <a:ext cx="3810000" cy="3059723"/>
          </a:xfrm>
          <a:prstGeom prst="flowChartPunchedCard">
            <a:avLst/>
          </a:prstGeom>
          <a:solidFill>
            <a:srgbClr val="65A0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72235" y="3776820"/>
            <a:ext cx="38370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Mettre un terme au travail traditionnel</a:t>
            </a:r>
          </a:p>
          <a:p>
            <a:pPr algn="ctr"/>
            <a:endParaRPr lang="fr-FR" b="1" dirty="0" smtClean="0">
              <a:solidFill>
                <a:schemeClr val="bg1"/>
              </a:solidFill>
            </a:endParaRPr>
          </a:p>
          <a:p>
            <a:pPr algn="ctr"/>
            <a:r>
              <a:rPr lang="fr-FR" dirty="0" smtClean="0">
                <a:solidFill>
                  <a:schemeClr val="bg1"/>
                </a:solidFill>
              </a:rPr>
              <a:t>A l’origine de la distinction du lieu de travail et du domicile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fr-FR" b="1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09355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Comment faire pour y parvenir ? </a:t>
            </a:r>
            <a:endParaRPr lang="fr-FR" dirty="0"/>
          </a:p>
        </p:txBody>
      </p:sp>
      <p:sp>
        <p:nvSpPr>
          <p:cNvPr id="3" name="Organigramme : Carte perforée 2"/>
          <p:cNvSpPr/>
          <p:nvPr/>
        </p:nvSpPr>
        <p:spPr>
          <a:xfrm>
            <a:off x="199292" y="2989383"/>
            <a:ext cx="3810000" cy="3059723"/>
          </a:xfrm>
          <a:prstGeom prst="flowChartPunchedCard">
            <a:avLst/>
          </a:prstGeom>
          <a:solidFill>
            <a:srgbClr val="65A0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72235" y="3776820"/>
            <a:ext cx="38370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Mettre un terme au travail traditionnel</a:t>
            </a:r>
          </a:p>
          <a:p>
            <a:pPr algn="ctr"/>
            <a:endParaRPr lang="fr-FR" b="1" dirty="0" smtClean="0">
              <a:solidFill>
                <a:schemeClr val="bg1"/>
              </a:solidFill>
            </a:endParaRPr>
          </a:p>
          <a:p>
            <a:pPr algn="ctr"/>
            <a:r>
              <a:rPr lang="fr-FR" dirty="0" smtClean="0">
                <a:solidFill>
                  <a:schemeClr val="bg1"/>
                </a:solidFill>
              </a:rPr>
              <a:t>A l’origine de la distinction du lieu de travail et du domicile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fr-FR" b="1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Organigramme : Carte perforée 6"/>
          <p:cNvSpPr/>
          <p:nvPr/>
        </p:nvSpPr>
        <p:spPr>
          <a:xfrm>
            <a:off x="4200472" y="2989383"/>
            <a:ext cx="3810000" cy="3059723"/>
          </a:xfrm>
          <a:prstGeom prst="flowChartPunchedCard">
            <a:avLst/>
          </a:prstGeom>
          <a:solidFill>
            <a:srgbClr val="65A0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4200473" y="3776820"/>
            <a:ext cx="3810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Arrêter d’offrir toujours plus d’infrastructures nouvelles</a:t>
            </a:r>
          </a:p>
          <a:p>
            <a:pPr algn="ctr"/>
            <a:endParaRPr lang="fr-FR" b="1" dirty="0" smtClean="0">
              <a:solidFill>
                <a:schemeClr val="bg1"/>
              </a:solidFill>
            </a:endParaRPr>
          </a:p>
          <a:p>
            <a:pPr algn="ctr"/>
            <a:r>
              <a:rPr lang="fr-FR" dirty="0" smtClean="0">
                <a:solidFill>
                  <a:schemeClr val="bg1"/>
                </a:solidFill>
              </a:rPr>
              <a:t>L’offre encourage la demande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fr-FR" b="1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07498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Comment faire pour y parvenir ? </a:t>
            </a:r>
            <a:endParaRPr lang="fr-FR" dirty="0"/>
          </a:p>
        </p:txBody>
      </p:sp>
      <p:sp>
        <p:nvSpPr>
          <p:cNvPr id="3" name="Organigramme : Carte perforée 2"/>
          <p:cNvSpPr/>
          <p:nvPr/>
        </p:nvSpPr>
        <p:spPr>
          <a:xfrm>
            <a:off x="199292" y="2989383"/>
            <a:ext cx="3810000" cy="3059723"/>
          </a:xfrm>
          <a:prstGeom prst="flowChartPunchedCard">
            <a:avLst/>
          </a:prstGeom>
          <a:solidFill>
            <a:srgbClr val="65A0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72235" y="3776820"/>
            <a:ext cx="38370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Mettre un terme au travail traditionnel</a:t>
            </a:r>
          </a:p>
          <a:p>
            <a:pPr algn="ctr"/>
            <a:endParaRPr lang="fr-FR" b="1" dirty="0" smtClean="0">
              <a:solidFill>
                <a:schemeClr val="bg1"/>
              </a:solidFill>
            </a:endParaRPr>
          </a:p>
          <a:p>
            <a:pPr algn="ctr"/>
            <a:r>
              <a:rPr lang="fr-FR" dirty="0" smtClean="0">
                <a:solidFill>
                  <a:schemeClr val="bg1"/>
                </a:solidFill>
              </a:rPr>
              <a:t>A l’origine de la distinction du lieu de travail et du domicile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fr-FR" b="1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Organigramme : Carte perforée 6"/>
          <p:cNvSpPr/>
          <p:nvPr/>
        </p:nvSpPr>
        <p:spPr>
          <a:xfrm>
            <a:off x="4200472" y="2989383"/>
            <a:ext cx="3810000" cy="3059723"/>
          </a:xfrm>
          <a:prstGeom prst="flowChartPunchedCard">
            <a:avLst/>
          </a:prstGeom>
          <a:solidFill>
            <a:srgbClr val="65A0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4200473" y="3776820"/>
            <a:ext cx="3810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Arrêter d’offrir toujours plus d’infrastructures nouvelles</a:t>
            </a:r>
          </a:p>
          <a:p>
            <a:pPr algn="ctr"/>
            <a:endParaRPr lang="fr-FR" b="1" dirty="0" smtClean="0">
              <a:solidFill>
                <a:schemeClr val="bg1"/>
              </a:solidFill>
            </a:endParaRPr>
          </a:p>
          <a:p>
            <a:pPr algn="ctr"/>
            <a:r>
              <a:rPr lang="fr-FR" dirty="0" smtClean="0">
                <a:solidFill>
                  <a:schemeClr val="bg1"/>
                </a:solidFill>
              </a:rPr>
              <a:t>L’offre encourage la demande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fr-FR" b="1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8" name="Organigramme : Carte perforée 7"/>
          <p:cNvSpPr/>
          <p:nvPr/>
        </p:nvSpPr>
        <p:spPr>
          <a:xfrm>
            <a:off x="8201652" y="2989382"/>
            <a:ext cx="3810000" cy="3059723"/>
          </a:xfrm>
          <a:prstGeom prst="flowChartPunchedCard">
            <a:avLst/>
          </a:prstGeom>
          <a:solidFill>
            <a:srgbClr val="65A0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8201652" y="4192318"/>
            <a:ext cx="381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Modifier nos modes de vie</a:t>
            </a:r>
            <a:endParaRPr lang="fr-FR" dirty="0" smtClean="0">
              <a:solidFill>
                <a:schemeClr val="bg1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fr-FR" b="1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1353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Quelles actions ? Quelles réflexions ?</a:t>
            </a:r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563" y="4714875"/>
            <a:ext cx="2143125" cy="2143125"/>
          </a:xfrm>
          <a:prstGeom prst="rect">
            <a:avLst/>
          </a:prstGeom>
        </p:spPr>
      </p:pic>
      <p:sp>
        <p:nvSpPr>
          <p:cNvPr id="26" name="Espace réservé du numéro de diapositive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02148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Quelles actions ? Quelles réflexions ?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637857" y="2881590"/>
            <a:ext cx="381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Liées au travail</a:t>
            </a:r>
          </a:p>
          <a:p>
            <a:pPr algn="ctr"/>
            <a:r>
              <a:rPr lang="fr-FR" dirty="0" smtClean="0">
                <a:solidFill>
                  <a:schemeClr val="bg1"/>
                </a:solidFill>
              </a:rPr>
              <a:t>Télétravail</a:t>
            </a:r>
          </a:p>
          <a:p>
            <a:pPr algn="ctr"/>
            <a:r>
              <a:rPr lang="fr-FR" dirty="0" smtClean="0">
                <a:solidFill>
                  <a:schemeClr val="bg1"/>
                </a:solidFill>
              </a:rPr>
              <a:t>Déshorage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563" y="4714875"/>
            <a:ext cx="2143125" cy="2143125"/>
          </a:xfrm>
          <a:prstGeom prst="rect">
            <a:avLst/>
          </a:prstGeom>
        </p:spPr>
      </p:pic>
      <p:sp>
        <p:nvSpPr>
          <p:cNvPr id="12" name="Ellipse 11"/>
          <p:cNvSpPr/>
          <p:nvPr/>
        </p:nvSpPr>
        <p:spPr>
          <a:xfrm>
            <a:off x="809998" y="2307772"/>
            <a:ext cx="3438659" cy="41738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610797" y="2720185"/>
            <a:ext cx="3837057" cy="38535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fr-FR" b="1" dirty="0" smtClean="0">
                <a:solidFill>
                  <a:srgbClr val="65A0D7"/>
                </a:solidFill>
              </a:rPr>
              <a:t>ACTIONS</a:t>
            </a:r>
            <a:endParaRPr lang="fr-FR" b="1" dirty="0">
              <a:solidFill>
                <a:srgbClr val="65A0D7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954140" y="3966325"/>
            <a:ext cx="3150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Opter pour le multifonctionnel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1273454" y="4945706"/>
            <a:ext cx="2558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Quelles autres solutions ? </a:t>
            </a:r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6" name="Connecteur en arc 5"/>
          <p:cNvCxnSpPr>
            <a:stCxn id="11" idx="0"/>
          </p:cNvCxnSpPr>
          <p:nvPr/>
        </p:nvCxnSpPr>
        <p:spPr>
          <a:xfrm rot="16200000" flipV="1">
            <a:off x="4441910" y="3276659"/>
            <a:ext cx="1100818" cy="1775614"/>
          </a:xfrm>
          <a:prstGeom prst="curvedConnector2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Espace réservé du numéro de diapositive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5539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Quelles actions ? Quelles réflexions ?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637857" y="2881590"/>
            <a:ext cx="381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Liées au travail</a:t>
            </a:r>
          </a:p>
          <a:p>
            <a:pPr algn="ctr"/>
            <a:r>
              <a:rPr lang="fr-FR" dirty="0" smtClean="0">
                <a:solidFill>
                  <a:schemeClr val="bg1"/>
                </a:solidFill>
              </a:rPr>
              <a:t>Télétravail</a:t>
            </a:r>
          </a:p>
          <a:p>
            <a:pPr algn="ctr"/>
            <a:r>
              <a:rPr lang="fr-FR" dirty="0" smtClean="0">
                <a:solidFill>
                  <a:schemeClr val="bg1"/>
                </a:solidFill>
              </a:rPr>
              <a:t>Déshorage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563" y="4714875"/>
            <a:ext cx="2143125" cy="2143125"/>
          </a:xfrm>
          <a:prstGeom prst="rect">
            <a:avLst/>
          </a:prstGeom>
        </p:spPr>
      </p:pic>
      <p:sp>
        <p:nvSpPr>
          <p:cNvPr id="12" name="Ellipse 11"/>
          <p:cNvSpPr/>
          <p:nvPr/>
        </p:nvSpPr>
        <p:spPr>
          <a:xfrm>
            <a:off x="809998" y="2307772"/>
            <a:ext cx="3438659" cy="41738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610797" y="2720185"/>
            <a:ext cx="3837057" cy="38535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fr-FR" b="1" dirty="0" smtClean="0">
                <a:solidFill>
                  <a:srgbClr val="65A0D7"/>
                </a:solidFill>
              </a:rPr>
              <a:t>ACTIONS</a:t>
            </a:r>
            <a:endParaRPr lang="fr-FR" b="1" dirty="0">
              <a:solidFill>
                <a:srgbClr val="65A0D7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954140" y="3966325"/>
            <a:ext cx="3150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Opter pour le multifonctionnel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1273454" y="4945706"/>
            <a:ext cx="2558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Quelles autres solutions ? </a:t>
            </a:r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6" name="Connecteur en arc 5"/>
          <p:cNvCxnSpPr>
            <a:stCxn id="11" idx="0"/>
          </p:cNvCxnSpPr>
          <p:nvPr/>
        </p:nvCxnSpPr>
        <p:spPr>
          <a:xfrm rot="16200000" flipV="1">
            <a:off x="4441910" y="3276659"/>
            <a:ext cx="1100818" cy="1775614"/>
          </a:xfrm>
          <a:prstGeom prst="curvedConnector2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llipse 12"/>
          <p:cNvSpPr/>
          <p:nvPr/>
        </p:nvSpPr>
        <p:spPr>
          <a:xfrm>
            <a:off x="7943339" y="2202590"/>
            <a:ext cx="3438659" cy="41738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8374949" y="2605276"/>
            <a:ext cx="2598057" cy="1305766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9915102"/>
              </a:avLst>
            </a:prstTxWarp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fr-FR" b="1" dirty="0" smtClean="0">
                <a:solidFill>
                  <a:srgbClr val="65A0D7"/>
                </a:solidFill>
              </a:rPr>
              <a:t>REFLEXION</a:t>
            </a:r>
            <a:endParaRPr lang="fr-FR" b="1" dirty="0">
              <a:solidFill>
                <a:srgbClr val="65A0D7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8089011" y="3152037"/>
            <a:ext cx="29715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Comment bien intégrer ses actions sur le territoire ? 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8384124" y="4199297"/>
            <a:ext cx="25797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Recherche de l’optimum urbain</a:t>
            </a:r>
          </a:p>
          <a:p>
            <a:pPr algn="ctr"/>
            <a:r>
              <a:rPr lang="fr-FR" dirty="0" smtClean="0">
                <a:solidFill>
                  <a:schemeClr val="bg1"/>
                </a:solidFill>
              </a:rPr>
              <a:t>Densité intermédiaire</a:t>
            </a:r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5" name="Connecteur en arc 4"/>
          <p:cNvCxnSpPr>
            <a:stCxn id="11" idx="0"/>
            <a:endCxn id="13" idx="2"/>
          </p:cNvCxnSpPr>
          <p:nvPr/>
        </p:nvCxnSpPr>
        <p:spPr>
          <a:xfrm rot="5400000" flipH="1" flipV="1">
            <a:off x="6699040" y="3470577"/>
            <a:ext cx="425385" cy="2063213"/>
          </a:xfrm>
          <a:prstGeom prst="curvedConnector2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2389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i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cis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oncis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Concis</Template>
  <TotalTime>323</TotalTime>
  <Words>316</Words>
  <Application>Microsoft Office PowerPoint</Application>
  <PresentationFormat>Grand écran</PresentationFormat>
  <Paragraphs>87</Paragraphs>
  <Slides>12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Century Gothic</vt:lpstr>
      <vt:lpstr>Wingdings 2</vt:lpstr>
      <vt:lpstr>Concis</vt:lpstr>
      <vt:lpstr>Présentation PowerPoint</vt:lpstr>
      <vt:lpstr>Qu’est-ce que la démobilité ? </vt:lpstr>
      <vt:lpstr>Comment faire pour y parvenir ? </vt:lpstr>
      <vt:lpstr>Comment faire pour y parvenir ? </vt:lpstr>
      <vt:lpstr>Comment faire pour y parvenir ? </vt:lpstr>
      <vt:lpstr>Comment faire pour y parvenir ? </vt:lpstr>
      <vt:lpstr>Quelles actions ? Quelles réflexions ?</vt:lpstr>
      <vt:lpstr>Quelles actions ? Quelles réflexions ?</vt:lpstr>
      <vt:lpstr>Quelles actions ? Quelles réflexions ?</vt:lpstr>
      <vt:lpstr>Est-ce un concept viable ? </vt:lpstr>
      <vt:lpstr>Est-ce un concept prometteur ou une fabulation pour la ville de demain ?  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Augustine Noel</dc:creator>
  <cp:lastModifiedBy>Augustine Noel</cp:lastModifiedBy>
  <cp:revision>19</cp:revision>
  <dcterms:created xsi:type="dcterms:W3CDTF">2018-03-28T19:50:06Z</dcterms:created>
  <dcterms:modified xsi:type="dcterms:W3CDTF">2018-04-19T18:06:42Z</dcterms:modified>
</cp:coreProperties>
</file>