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57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40974-551F-483B-9A5B-3044DD5FF61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BC881-EDF7-4183-876F-2B99A83C73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7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Recul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biodiversité</a:t>
            </a:r>
            <a:r>
              <a:rPr lang="en-US" baseline="0" dirty="0" smtClean="0"/>
              <a:t> : rapport WWF</a:t>
            </a:r>
          </a:p>
          <a:p>
            <a:r>
              <a:rPr lang="en-US" baseline="0" dirty="0" err="1" smtClean="0"/>
              <a:t>Urgence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mettre</a:t>
            </a:r>
            <a:r>
              <a:rPr lang="en-US" baseline="0" dirty="0" smtClean="0"/>
              <a:t> des plans </a:t>
            </a:r>
            <a:r>
              <a:rPr lang="en-US" baseline="0" dirty="0" err="1" smtClean="0"/>
              <a:t>d’actions</a:t>
            </a:r>
            <a:r>
              <a:rPr lang="en-US" baseline="0" dirty="0" smtClean="0"/>
              <a:t> efficacies et </a:t>
            </a:r>
            <a:r>
              <a:rPr lang="en-US" baseline="0" dirty="0" err="1" smtClean="0"/>
              <a:t>d’échelle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adaptee</a:t>
            </a:r>
            <a:r>
              <a:rPr lang="en-US" baseline="0" dirty="0" smtClean="0"/>
              <a:t>: augmentation des </a:t>
            </a:r>
            <a:r>
              <a:rPr lang="en-US" baseline="0" dirty="0" err="1" smtClean="0"/>
              <a:t>echelles</a:t>
            </a:r>
            <a:r>
              <a:rPr lang="en-US" baseline="0" dirty="0" smtClean="0"/>
              <a:t> (du local au BV pour les milieu</a:t>
            </a:r>
            <a:r>
              <a:rPr lang="fr-FR" baseline="0" noProof="0" dirty="0" smtClean="0"/>
              <a:t>x aquatiques)</a:t>
            </a:r>
          </a:p>
          <a:p>
            <a:r>
              <a:rPr lang="fr-FR" baseline="0" noProof="0" dirty="0" smtClean="0"/>
              <a:t>Besoin de techniques de suivi précise, fiable, peu couteuse et reproductible sur différents territoires pour comparaisons</a:t>
            </a:r>
          </a:p>
          <a:p>
            <a:r>
              <a:rPr lang="fr-FR" baseline="0" noProof="0" dirty="0" smtClean="0"/>
              <a:t>Deux techniques présentées ici: recensements aériens et hydro acoustique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C881-EDF7-4183-876F-2B99A83C73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Transects</a:t>
            </a:r>
            <a:r>
              <a:rPr lang="fr-FR" dirty="0" smtClean="0"/>
              <a:t>,</a:t>
            </a:r>
            <a:r>
              <a:rPr lang="fr-FR" baseline="0" dirty="0" smtClean="0"/>
              <a:t> large surface couverte, bonne expérience, </a:t>
            </a:r>
            <a:r>
              <a:rPr lang="fr-FR" baseline="0" dirty="0" err="1" smtClean="0"/>
              <a:t>standardisable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cost</a:t>
            </a:r>
            <a:r>
              <a:rPr lang="fr-FR" baseline="0" dirty="0" smtClean="0"/>
              <a:t> efficient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C881-EDF7-4183-876F-2B99A83C73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Nombre</a:t>
            </a:r>
            <a:r>
              <a:rPr lang="fr-FR" baseline="0" dirty="0" smtClean="0"/>
              <a:t> d’articles traité issus de tel ou tel moteur de recherche ou de précédentes lectures pas connu exactement</a:t>
            </a:r>
          </a:p>
          <a:p>
            <a:r>
              <a:rPr lang="fr-FR" baseline="0" dirty="0" smtClean="0"/>
              <a:t>Articles généralistes – traitant de la méthodologie pour mise en place des campagnes, appliqué à un groupe complet, facteurs correctifs et paramètres importants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C881-EDF7-4183-876F-2B99A83C73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8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Technique fiable,</a:t>
            </a:r>
            <a:r>
              <a:rPr lang="fr-FR" baseline="0" dirty="0" smtClean="0"/>
              <a:t> avec </a:t>
            </a:r>
            <a:r>
              <a:rPr lang="fr-FR" baseline="0" dirty="0" err="1" smtClean="0"/>
              <a:t>bcp</a:t>
            </a:r>
            <a:r>
              <a:rPr lang="fr-FR" baseline="0" dirty="0" smtClean="0"/>
              <a:t> de retour d’expérience, peu couteuse comparée à d’autres et permet de couvrir de grande surfaces</a:t>
            </a:r>
          </a:p>
          <a:p>
            <a:r>
              <a:rPr lang="fr-FR" baseline="0" dirty="0" smtClean="0"/>
              <a:t>Différents type de découpe de la zone d’étude</a:t>
            </a:r>
          </a:p>
          <a:p>
            <a:r>
              <a:rPr lang="fr-FR" baseline="0" dirty="0" smtClean="0"/>
              <a:t>Avantage </a:t>
            </a:r>
            <a:r>
              <a:rPr lang="fr-FR" baseline="0" dirty="0" err="1" smtClean="0"/>
              <a:t>quadrat</a:t>
            </a:r>
            <a:r>
              <a:rPr lang="fr-FR" baseline="0" dirty="0" smtClean="0"/>
              <a:t>: terrain accidenté, plusieurs espèces à compter, terrain densément couvert, fuite des animaux, plus adéquat en hélicoptère, vol stationnaire ou circulaire </a:t>
            </a:r>
          </a:p>
          <a:p>
            <a:r>
              <a:rPr lang="fr-FR" baseline="0" dirty="0" smtClean="0"/>
              <a:t>GROS INCONVENIANT: application des facteurs correctifs   </a:t>
            </a:r>
            <a:r>
              <a:rPr lang="fr-FR" baseline="0" dirty="0" smtClean="0">
                <a:sym typeface="Wingdings" panose="05000000000000000000" pitchFamily="2" charset="2"/>
              </a:rPr>
              <a:t> </a:t>
            </a:r>
            <a:r>
              <a:rPr lang="fr-FR" baseline="0" dirty="0" err="1" smtClean="0">
                <a:sym typeface="Wingdings" panose="05000000000000000000" pitchFamily="2" charset="2"/>
              </a:rPr>
              <a:t>Transects</a:t>
            </a:r>
            <a:r>
              <a:rPr lang="fr-FR" baseline="0" dirty="0" smtClean="0">
                <a:sym typeface="Wingdings" panose="05000000000000000000" pitchFamily="2" charset="2"/>
              </a:rPr>
              <a:t> linéaires le plus souvent utilisés</a:t>
            </a:r>
          </a:p>
          <a:p>
            <a:r>
              <a:rPr lang="fr-FR" baseline="0" dirty="0" smtClean="0">
                <a:sym typeface="Wingdings" panose="05000000000000000000" pitchFamily="2" charset="2"/>
              </a:rPr>
              <a:t>Echantillonnage systématique: plus précis si répartition des animaux hétérogènes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Échantillonnage partiel: plus économique, facteurs correctifs plus facilement applicables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Partiel avec replacement ou non: gain de temps pas flagrant néanmoins risque de transformer une étude sans replacement en une avec si erreurs de pilotage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Calcul de densité, variance puis erreur standard pour avoir une fourchette d’estimation de la population</a:t>
            </a:r>
          </a:p>
          <a:p>
            <a:endParaRPr lang="fr-FR" baseline="0" dirty="0" smtClean="0">
              <a:sym typeface="Wingdings" panose="05000000000000000000" pitchFamily="2" charset="2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C881-EDF7-4183-876F-2B99A83C73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Avantage</a:t>
            </a:r>
            <a:r>
              <a:rPr lang="fr-FR" baseline="0" dirty="0" smtClean="0"/>
              <a:t> de ces appareils: empreinte écologique réduite, plans de vol « parfaits », surface prospectée parfaitement connues, coûts réduits, réduction des biais issus de l’observation humaine</a:t>
            </a:r>
          </a:p>
          <a:p>
            <a:r>
              <a:rPr lang="fr-FR" baseline="0" dirty="0" smtClean="0"/>
              <a:t>Caméra: meilleur détection éventuelle; travail de nuit</a:t>
            </a:r>
          </a:p>
          <a:p>
            <a:r>
              <a:rPr lang="fr-FR" baseline="0" dirty="0" err="1" smtClean="0"/>
              <a:t>Inconveniant</a:t>
            </a:r>
            <a:r>
              <a:rPr lang="fr-FR" baseline="0" dirty="0" smtClean="0"/>
              <a:t>: difficulté d’identification des animaux parfois, travail de l’homme toujours </a:t>
            </a:r>
            <a:r>
              <a:rPr lang="fr-FR" baseline="0" dirty="0" err="1" smtClean="0"/>
              <a:t>nécéssaire</a:t>
            </a:r>
            <a:r>
              <a:rPr lang="fr-FR" baseline="0" dirty="0" smtClean="0"/>
              <a:t> avec analyse des images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C881-EDF7-4183-876F-2B99A83C73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3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existe différents facteurs d’erreur:</a:t>
            </a:r>
            <a:r>
              <a:rPr lang="fr-FR" baseline="0" dirty="0" smtClean="0"/>
              <a:t> élaboration de l’échantillonnage, observateurs, répartitions, végétation, stratification, visibilité</a:t>
            </a:r>
          </a:p>
          <a:p>
            <a:r>
              <a:rPr lang="fr-FR" baseline="0" dirty="0" smtClean="0"/>
              <a:t>Détection: oui/non les animaux ont été observé. Taux de correction avec collier </a:t>
            </a:r>
            <a:r>
              <a:rPr lang="fr-FR" baseline="0" dirty="0" err="1" smtClean="0"/>
              <a:t>emetteurs</a:t>
            </a:r>
            <a:r>
              <a:rPr lang="fr-FR" baseline="0" dirty="0" smtClean="0"/>
              <a:t> dans zone ou chiens disposé</a:t>
            </a:r>
          </a:p>
          <a:p>
            <a:r>
              <a:rPr lang="fr-FR" baseline="0" dirty="0" smtClean="0"/>
              <a:t>Visibilité : visibilité réduite en fonction de différents facteurs: clarté de l’eau, taille du groupe, couvert végétal</a:t>
            </a:r>
          </a:p>
          <a:p>
            <a:r>
              <a:rPr lang="fr-FR" baseline="0" dirty="0" smtClean="0"/>
              <a:t>Fiable mais potentiel d’erreur important</a:t>
            </a:r>
          </a:p>
          <a:p>
            <a:r>
              <a:rPr lang="fr-FR" baseline="0" dirty="0" smtClean="0"/>
              <a:t>Facteur correctif pour potentiellement chaque paramètre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C881-EDF7-4183-876F-2B99A83C73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7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Emetteur: onde avec fréquence,</a:t>
            </a:r>
            <a:r>
              <a:rPr lang="fr-FR" baseline="0" dirty="0" smtClean="0"/>
              <a:t> longueur d’onde, et angle</a:t>
            </a:r>
          </a:p>
          <a:p>
            <a:r>
              <a:rPr lang="fr-FR" baseline="0" dirty="0" err="1" smtClean="0"/>
              <a:t>Transduceur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recepteur</a:t>
            </a:r>
            <a:r>
              <a:rPr lang="fr-FR" baseline="0" dirty="0" smtClean="0"/>
              <a:t> des ondes retournée par les obstacles</a:t>
            </a:r>
          </a:p>
          <a:p>
            <a:r>
              <a:rPr lang="fr-FR" baseline="0" dirty="0" smtClean="0"/>
              <a:t>Amplificateur</a:t>
            </a:r>
          </a:p>
          <a:p>
            <a:r>
              <a:rPr lang="fr-FR" baseline="0" dirty="0" smtClean="0"/>
              <a:t>Ecrans et logiciel : </a:t>
            </a:r>
            <a:r>
              <a:rPr lang="fr-FR" baseline="0" dirty="0" err="1" smtClean="0"/>
              <a:t>echo</a:t>
            </a:r>
            <a:r>
              <a:rPr lang="fr-FR" baseline="0" dirty="0" smtClean="0"/>
              <a:t> intégrateur</a:t>
            </a:r>
          </a:p>
          <a:p>
            <a:r>
              <a:rPr lang="fr-FR" baseline="0" dirty="0" smtClean="0"/>
              <a:t>Basse fréquences pour grands fonds, perte de précision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C881-EDF7-4183-876F-2B99A83C73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TS:</a:t>
            </a:r>
            <a:r>
              <a:rPr lang="fr-FR" baseline="0" dirty="0" smtClean="0"/>
              <a:t> principalement lié à la vessie natatoire</a:t>
            </a:r>
          </a:p>
          <a:p>
            <a:r>
              <a:rPr lang="fr-FR" baseline="0" dirty="0" smtClean="0"/>
              <a:t>varie en fonction de la taille du poisson, body fat, orientation par rapport au faisceau</a:t>
            </a:r>
          </a:p>
          <a:p>
            <a:r>
              <a:rPr lang="fr-FR" baseline="0" dirty="0" smtClean="0"/>
              <a:t>Calibrage: donne un </a:t>
            </a:r>
            <a:r>
              <a:rPr lang="fr-FR" baseline="0" dirty="0" err="1" smtClean="0"/>
              <a:t>interval</a:t>
            </a:r>
            <a:r>
              <a:rPr lang="fr-FR" baseline="0" dirty="0" smtClean="0"/>
              <a:t> de fréquence retournée qui sera détecté par le </a:t>
            </a:r>
            <a:r>
              <a:rPr lang="fr-FR" baseline="0" dirty="0" err="1" smtClean="0"/>
              <a:t>transduceur</a:t>
            </a:r>
            <a:r>
              <a:rPr lang="fr-FR" baseline="0" dirty="0" smtClean="0"/>
              <a:t> et apparaitra à l’écran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C881-EDF7-4183-876F-2B99A83C73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47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Standardisation: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methode</a:t>
            </a:r>
            <a:r>
              <a:rPr lang="fr-FR" baseline="0" dirty="0" smtClean="0"/>
              <a:t> reproductible et qui donne résultats identiques avec </a:t>
            </a:r>
            <a:r>
              <a:rPr lang="fr-FR" baseline="0" dirty="0" err="1" smtClean="0"/>
              <a:t>differents</a:t>
            </a:r>
            <a:r>
              <a:rPr lang="fr-FR" baseline="0" dirty="0" smtClean="0"/>
              <a:t> sondeurs, </a:t>
            </a:r>
            <a:r>
              <a:rPr lang="fr-FR" baseline="0" dirty="0" err="1" smtClean="0"/>
              <a:t>differentes</a:t>
            </a:r>
            <a:r>
              <a:rPr lang="fr-FR" baseline="0" dirty="0" smtClean="0"/>
              <a:t> fréquences, intéressant pour la DCE</a:t>
            </a:r>
          </a:p>
          <a:p>
            <a:r>
              <a:rPr lang="fr-FR" baseline="0" dirty="0" smtClean="0"/>
              <a:t>Quasi impossible d’identifier un poisson de par son </a:t>
            </a:r>
            <a:r>
              <a:rPr lang="fr-FR" baseline="0" dirty="0" err="1" smtClean="0"/>
              <a:t>echo</a:t>
            </a:r>
            <a:r>
              <a:rPr lang="fr-FR" baseline="0" dirty="0" smtClean="0"/>
              <a:t> traditionnel, besoin de </a:t>
            </a:r>
            <a:r>
              <a:rPr lang="fr-FR" baseline="0" dirty="0" err="1" smtClean="0"/>
              <a:t>peche</a:t>
            </a:r>
            <a:r>
              <a:rPr lang="fr-FR" baseline="0" dirty="0" smtClean="0"/>
              <a:t> filet ou plongée pour observer </a:t>
            </a:r>
          </a:p>
          <a:p>
            <a:r>
              <a:rPr lang="fr-FR" baseline="0" dirty="0" smtClean="0"/>
              <a:t>Utilisation de logiciel permet de faire de la bathymétrie ou cartographie des types de fonds à partir des données standard</a:t>
            </a:r>
          </a:p>
          <a:p>
            <a:r>
              <a:rPr lang="fr-FR" baseline="0" dirty="0" smtClean="0"/>
              <a:t>Sondeurs récréatifs et leurs capacités, cout abordable 3000</a:t>
            </a:r>
            <a:r>
              <a:rPr lang="fr-FR" baseline="30000" dirty="0" smtClean="0"/>
              <a:t>e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carto</a:t>
            </a:r>
            <a:r>
              <a:rPr lang="fr-FR" baseline="0" dirty="0" smtClean="0"/>
              <a:t>, identification de </a:t>
            </a:r>
            <a:r>
              <a:rPr lang="fr-FR" baseline="0" dirty="0" err="1" smtClean="0"/>
              <a:t>fish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details</a:t>
            </a:r>
            <a:r>
              <a:rPr lang="fr-FR" baseline="0" dirty="0" smtClean="0"/>
              <a:t> du fond (source </a:t>
            </a:r>
            <a:r>
              <a:rPr lang="fr-FR" baseline="0" dirty="0" err="1" smtClean="0"/>
              <a:t>Navicom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C881-EDF7-4183-876F-2B99A83C73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71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Affiner les TS avec études</a:t>
            </a:r>
            <a:r>
              <a:rPr lang="fr-FR" baseline="0" dirty="0" smtClean="0"/>
              <a:t> en labo, et en cage, système empirique et de base de données</a:t>
            </a:r>
          </a:p>
          <a:p>
            <a:r>
              <a:rPr lang="fr-FR" baseline="0" dirty="0" smtClean="0"/>
              <a:t>Incertitudes de TS influencent </a:t>
            </a:r>
            <a:r>
              <a:rPr lang="fr-FR" baseline="0" dirty="0" err="1" smtClean="0"/>
              <a:t>bcp</a:t>
            </a:r>
            <a:r>
              <a:rPr lang="fr-FR" baseline="0" dirty="0" smtClean="0"/>
              <a:t> les résultats puisque les détections sont basées sur un intervalle de valeur d’échos liés au TS</a:t>
            </a:r>
          </a:p>
          <a:p>
            <a:r>
              <a:rPr lang="fr-FR" baseline="0" dirty="0" smtClean="0"/>
              <a:t>Calcul de densité linéaire par l’écho intégrateur retour d’un écho = 1 </a:t>
            </a:r>
            <a:r>
              <a:rPr lang="fr-FR" baseline="0" dirty="0" err="1" smtClean="0"/>
              <a:t>fish</a:t>
            </a:r>
            <a:r>
              <a:rPr lang="fr-FR" baseline="0" dirty="0" smtClean="0"/>
              <a:t> puis addition par l’</a:t>
            </a:r>
            <a:r>
              <a:rPr lang="fr-FR" baseline="0" dirty="0" err="1" smtClean="0"/>
              <a:t>echo</a:t>
            </a:r>
            <a:r>
              <a:rPr lang="fr-FR" baseline="0" dirty="0" smtClean="0"/>
              <a:t> intégrateur</a:t>
            </a:r>
          </a:p>
          <a:p>
            <a:r>
              <a:rPr lang="fr-FR" baseline="0" dirty="0" smtClean="0"/>
              <a:t>Conduit a une sous estimation systématique des densités réelles si </a:t>
            </a:r>
            <a:r>
              <a:rPr lang="fr-FR" baseline="0" dirty="0" err="1" smtClean="0"/>
              <a:t>fish</a:t>
            </a:r>
            <a:r>
              <a:rPr lang="fr-FR" baseline="0" dirty="0" smtClean="0"/>
              <a:t> en bancs jusqu’à 50%</a:t>
            </a:r>
          </a:p>
          <a:p>
            <a:r>
              <a:rPr lang="fr-FR" baseline="0" dirty="0" smtClean="0"/>
              <a:t>D’autres facteur: influence nuit/jour, </a:t>
            </a:r>
            <a:r>
              <a:rPr lang="fr-FR" baseline="0" dirty="0" err="1" smtClean="0"/>
              <a:t>fish</a:t>
            </a:r>
            <a:r>
              <a:rPr lang="fr-FR" baseline="0" dirty="0" smtClean="0"/>
              <a:t> paqué le jour attention, taille du bateau et </a:t>
            </a:r>
            <a:r>
              <a:rPr lang="fr-FR" baseline="0" dirty="0" err="1" smtClean="0"/>
              <a:t>evitement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Discussion: nombreux facteurs d’erreurs, notamment TS, besoin de continuer recherches sur calcul, </a:t>
            </a:r>
            <a:r>
              <a:rPr lang="fr-FR" baseline="0" dirty="0" err="1" smtClean="0"/>
              <a:t>interet</a:t>
            </a:r>
            <a:r>
              <a:rPr lang="fr-FR" baseline="0" dirty="0" smtClean="0"/>
              <a:t> des nouvelles technologie, moins cher, efficient, juste besoin d’un logiciel open source comme FISH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C881-EDF7-4183-876F-2B99A83C73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2412-C8F0-4794-AA1E-740F28768A7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9189-7767-41EA-8C4F-4FB9A6A05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2412-C8F0-4794-AA1E-740F28768A7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9189-7767-41EA-8C4F-4FB9A6A05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0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2412-C8F0-4794-AA1E-740F28768A7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9189-7767-41EA-8C4F-4FB9A6A05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9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2412-C8F0-4794-AA1E-740F28768A7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9189-7767-41EA-8C4F-4FB9A6A05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3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2412-C8F0-4794-AA1E-740F28768A7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9189-7767-41EA-8C4F-4FB9A6A05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8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2412-C8F0-4794-AA1E-740F28768A7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9189-7767-41EA-8C4F-4FB9A6A05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1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2412-C8F0-4794-AA1E-740F28768A7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9189-7767-41EA-8C4F-4FB9A6A05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2412-C8F0-4794-AA1E-740F28768A7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9189-7767-41EA-8C4F-4FB9A6A05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4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2412-C8F0-4794-AA1E-740F28768A7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9189-7767-41EA-8C4F-4FB9A6A05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2412-C8F0-4794-AA1E-740F28768A7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9189-7767-41EA-8C4F-4FB9A6A05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4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2412-C8F0-4794-AA1E-740F28768A7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9189-7767-41EA-8C4F-4FB9A6A05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7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B2412-C8F0-4794-AA1E-740F28768A7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C9189-7767-41EA-8C4F-4FB9A6A05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3666837"/>
          </a:xfrm>
          <a:prstGeom prst="rect">
            <a:avLst/>
          </a:prstGeom>
          <a:blipFill>
            <a:blip r:embed="rId2">
              <a:alphaModFix amt="52000"/>
            </a:blip>
            <a:stretch>
              <a:fillRect/>
            </a:stretch>
          </a:blip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66837"/>
            <a:ext cx="12192000" cy="3191164"/>
          </a:xfrm>
          <a:prstGeom prst="rect">
            <a:avLst/>
          </a:prstGeom>
          <a:blipFill>
            <a:blip r:embed="rId3">
              <a:alphaModFix amt="5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t Ryde Regular" panose="02000503020000020003" pitchFamily="50" charset="0"/>
              </a:rPr>
              <a:t>Estimation des </a:t>
            </a:r>
            <a:r>
              <a:rPr lang="en-US" b="1" dirty="0" err="1" smtClean="0">
                <a:latin typeface="St Ryde Regular" panose="02000503020000020003" pitchFamily="50" charset="0"/>
              </a:rPr>
              <a:t>densités</a:t>
            </a:r>
            <a:r>
              <a:rPr lang="en-US" b="1" dirty="0" smtClean="0">
                <a:latin typeface="St Ryde Regular" panose="02000503020000020003" pitchFamily="50" charset="0"/>
              </a:rPr>
              <a:t> </a:t>
            </a:r>
            <a:r>
              <a:rPr lang="en-US" b="1" dirty="0" err="1" smtClean="0">
                <a:latin typeface="St Ryde Regular" panose="02000503020000020003" pitchFamily="50" charset="0"/>
              </a:rPr>
              <a:t>animales</a:t>
            </a:r>
            <a:r>
              <a:rPr lang="en-US" b="1" dirty="0" smtClean="0">
                <a:latin typeface="St Ryde Regular" panose="02000503020000020003" pitchFamily="50" charset="0"/>
              </a:rPr>
              <a:t> par techniques </a:t>
            </a:r>
            <a:r>
              <a:rPr lang="en-US" b="1" dirty="0" err="1" smtClean="0">
                <a:latin typeface="St Ryde Regular" panose="02000503020000020003" pitchFamily="50" charset="0"/>
              </a:rPr>
              <a:t>d’imageries</a:t>
            </a:r>
            <a:r>
              <a:rPr lang="en-US" b="1" dirty="0" smtClean="0">
                <a:latin typeface="St Ryde Regular" panose="02000503020000020003" pitchFamily="50" charset="0"/>
              </a:rPr>
              <a:t> </a:t>
            </a:r>
            <a:endParaRPr lang="en-US" b="1" dirty="0">
              <a:latin typeface="St Ryde Regular" panose="02000503020000020003" pitchFamily="50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188220"/>
            <a:ext cx="2900218" cy="452726"/>
          </a:xfrm>
        </p:spPr>
        <p:txBody>
          <a:bodyPr/>
          <a:lstStyle/>
          <a:p>
            <a:r>
              <a:rPr lang="en-US" dirty="0" err="1" smtClean="0"/>
              <a:t>Stephane</a:t>
            </a:r>
            <a:r>
              <a:rPr lang="en-US" dirty="0" smtClean="0"/>
              <a:t> MUTEL</a:t>
            </a:r>
            <a:endParaRPr lang="en-US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8460509" y="6178840"/>
            <a:ext cx="3731491" cy="452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Tuteur</a:t>
            </a:r>
            <a:r>
              <a:rPr lang="en-US" dirty="0" smtClean="0"/>
              <a:t>: Catherine BOISNEAU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200" y="135660"/>
            <a:ext cx="2429212" cy="7602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2" y="181048"/>
            <a:ext cx="2941038" cy="76026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0" y="42629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St Ryde Regular" panose="02000503020000020003" pitchFamily="50" charset="0"/>
              </a:rPr>
              <a:t>Projet de fin </a:t>
            </a:r>
            <a:r>
              <a:rPr lang="fr-FR" sz="2400" dirty="0" smtClean="0">
                <a:latin typeface="St Ryde Regular" panose="02000503020000020003" pitchFamily="50" charset="0"/>
              </a:rPr>
              <a:t>d’études </a:t>
            </a:r>
            <a:r>
              <a:rPr lang="fr-FR" sz="2400" dirty="0" smtClean="0">
                <a:latin typeface="St Ryde Regular" panose="02000503020000020003" pitchFamily="50" charset="0"/>
              </a:rPr>
              <a:t>IMA5 2017/2018</a:t>
            </a:r>
            <a:endParaRPr lang="fr-FR" sz="2400" dirty="0">
              <a:latin typeface="St Ryde Regular" panose="0200050302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alphaModFix amt="5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16702"/>
          </a:xfrm>
        </p:spPr>
        <p:txBody>
          <a:bodyPr>
            <a:normAutofit/>
          </a:bodyPr>
          <a:lstStyle/>
          <a:p>
            <a:r>
              <a:rPr lang="fr-FR" dirty="0" smtClean="0"/>
              <a:t>Globalement fiables, précises et </a:t>
            </a:r>
            <a:r>
              <a:rPr lang="fr-FR" dirty="0" err="1" smtClean="0"/>
              <a:t>standardisables</a:t>
            </a:r>
            <a:endParaRPr lang="fr-FR" dirty="0" smtClean="0"/>
          </a:p>
          <a:p>
            <a:r>
              <a:rPr lang="fr-FR" dirty="0" smtClean="0"/>
              <a:t>3 facteurs d’erreurs principaux:</a:t>
            </a:r>
          </a:p>
          <a:p>
            <a:pPr lvl="4"/>
            <a:r>
              <a:rPr lang="fr-FR" dirty="0" smtClean="0"/>
              <a:t>Relation TS – taille des poissons in-situ et calibrage</a:t>
            </a:r>
          </a:p>
          <a:p>
            <a:pPr lvl="4"/>
            <a:r>
              <a:rPr lang="fr-FR" dirty="0" smtClean="0"/>
              <a:t>Relation TS – densité de poisson in-situ</a:t>
            </a:r>
          </a:p>
          <a:p>
            <a:pPr lvl="4"/>
            <a:r>
              <a:rPr lang="fr-FR" dirty="0" smtClean="0"/>
              <a:t>Phénomène « d’</a:t>
            </a:r>
            <a:r>
              <a:rPr lang="fr-FR" dirty="0" err="1" smtClean="0"/>
              <a:t>echo-shadowing</a:t>
            </a:r>
            <a:r>
              <a:rPr lang="fr-FR" dirty="0" smtClean="0"/>
              <a:t> » des poissons en bancs</a:t>
            </a:r>
          </a:p>
          <a:p>
            <a:pPr marL="1828800" lvl="4" indent="0">
              <a:buNone/>
            </a:pPr>
            <a:endParaRPr lang="fr-FR" dirty="0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>
                <a:latin typeface="St Ryde Regular" panose="02000503020000020003" pitchFamily="50" charset="0"/>
              </a:rPr>
              <a:t>3</a:t>
            </a:r>
            <a:r>
              <a:rPr lang="en-US" sz="3200" u="sng" dirty="0" smtClean="0">
                <a:latin typeface="St Ryde Regular" panose="02000503020000020003" pitchFamily="50" charset="0"/>
              </a:rPr>
              <a:t>.Facteurs </a:t>
            </a:r>
            <a:r>
              <a:rPr lang="en-US" sz="3200" u="sng" dirty="0" err="1" smtClean="0">
                <a:latin typeface="St Ryde Regular" panose="02000503020000020003" pitchFamily="50" charset="0"/>
              </a:rPr>
              <a:t>d’erreurs</a:t>
            </a:r>
            <a:r>
              <a:rPr lang="en-US" sz="3200" u="sng" dirty="0" smtClean="0">
                <a:latin typeface="St Ryde Regular" panose="02000503020000020003" pitchFamily="50" charset="0"/>
              </a:rPr>
              <a:t> et discussion</a:t>
            </a:r>
            <a:endParaRPr lang="en-US" sz="3200" u="sng" dirty="0">
              <a:latin typeface="St Ryde Regular" panose="02000503020000020003" pitchFamily="50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38200" y="3842326"/>
            <a:ext cx="10515600" cy="3015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Autres facteurs d’erreurs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Résutats</a:t>
            </a:r>
            <a:r>
              <a:rPr lang="fr-FR" dirty="0" smtClean="0"/>
              <a:t> similaires entre sondeurs professionnels et récréatifs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954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66837"/>
            <a:ext cx="12192000" cy="3191164"/>
          </a:xfrm>
          <a:prstGeom prst="rect">
            <a:avLst/>
          </a:prstGeom>
          <a:blipFill>
            <a:blip r:embed="rId3">
              <a:alphaModFix amt="5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666837"/>
          </a:xfrm>
          <a:prstGeom prst="rect">
            <a:avLst/>
          </a:prstGeom>
          <a:blipFill>
            <a:blip r:embed="rId4">
              <a:alphaModFix amt="52000"/>
            </a:blip>
            <a:stretch>
              <a:fillRect/>
            </a:stretch>
          </a:blip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latin typeface="St Ryde Regular" panose="02000503020000020003" pitchFamily="50" charset="0"/>
              </a:rPr>
              <a:t>Conclusion</a:t>
            </a:r>
            <a:endParaRPr lang="fr-FR" b="1" u="sng" dirty="0">
              <a:latin typeface="St Ryde Regular" panose="02000503020000020003" pitchFamily="50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Techniques avec </a:t>
            </a:r>
            <a:r>
              <a:rPr lang="fr-FR" dirty="0" smtClean="0"/>
              <a:t>mise </a:t>
            </a:r>
            <a:r>
              <a:rPr lang="fr-FR" dirty="0" smtClean="0"/>
              <a:t>en place et avantages similaires</a:t>
            </a:r>
          </a:p>
          <a:p>
            <a:r>
              <a:rPr lang="fr-FR" dirty="0" smtClean="0"/>
              <a:t>Facteurs d’erreurs </a:t>
            </a:r>
            <a:r>
              <a:rPr lang="fr-FR" dirty="0" smtClean="0"/>
              <a:t>à identifier </a:t>
            </a:r>
            <a:r>
              <a:rPr lang="fr-FR" dirty="0" smtClean="0"/>
              <a:t>et à prendre en compte</a:t>
            </a:r>
          </a:p>
          <a:p>
            <a:r>
              <a:rPr lang="fr-FR" dirty="0" smtClean="0"/>
              <a:t>Facteurs correctifs permettent des estimations plus proches de la réalité</a:t>
            </a:r>
          </a:p>
          <a:p>
            <a:r>
              <a:rPr lang="fr-FR" dirty="0" smtClean="0"/>
              <a:t>Bénéficient des avancées technologiques</a:t>
            </a:r>
          </a:p>
          <a:p>
            <a:r>
              <a:rPr lang="fr-FR" dirty="0" smtClean="0"/>
              <a:t>Amélioration des techniques, monitoring à large échelle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Meilleure compréhension et protection des milieux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40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66837"/>
            <a:ext cx="12192000" cy="3191164"/>
          </a:xfrm>
          <a:prstGeom prst="rect">
            <a:avLst/>
          </a:prstGeom>
          <a:blipFill>
            <a:blip r:embed="rId2">
              <a:alphaModFix amt="5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666837"/>
          </a:xfrm>
          <a:prstGeom prst="rect">
            <a:avLst/>
          </a:prstGeom>
          <a:blipFill>
            <a:blip r:embed="rId3">
              <a:alphaModFix amt="52000"/>
            </a:blip>
            <a:stretch>
              <a:fillRect/>
            </a:stretch>
          </a:blip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latin typeface="St Ryde Regular" panose="02000503020000020003" pitchFamily="50" charset="0"/>
              </a:rPr>
              <a:t>Sources</a:t>
            </a:r>
            <a:endParaRPr lang="fr-FR" b="1" u="sng" dirty="0">
              <a:latin typeface="St Ryde Regular" panose="02000503020000020003" pitchFamily="50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527" y="1690687"/>
            <a:ext cx="5331691" cy="4977967"/>
          </a:xfrm>
        </p:spPr>
        <p:txBody>
          <a:bodyPr>
            <a:normAutofit fontScale="25000" lnSpcReduction="20000"/>
          </a:bodyPr>
          <a:lstStyle/>
          <a:p>
            <a:r>
              <a:rPr lang="fr-FR" dirty="0" err="1"/>
              <a:t>Appenzeller</a:t>
            </a:r>
            <a:r>
              <a:rPr lang="fr-FR" dirty="0"/>
              <a:t>, A. ., &amp; </a:t>
            </a:r>
            <a:r>
              <a:rPr lang="fr-FR" dirty="0" err="1"/>
              <a:t>Leggett</a:t>
            </a:r>
            <a:r>
              <a:rPr lang="fr-FR" dirty="0"/>
              <a:t>, W. . </a:t>
            </a:r>
            <a:r>
              <a:rPr lang="en-US" dirty="0"/>
              <a:t>(1992). Bias in </a:t>
            </a:r>
            <a:r>
              <a:rPr lang="en-US" dirty="0" err="1"/>
              <a:t>Hydroacoustic</a:t>
            </a:r>
            <a:r>
              <a:rPr lang="en-US" dirty="0"/>
              <a:t> Estimates of Fish Abundance due to Acoustic shadowing: Evidence from Day-Night Surveys of Vertically Migrating Fish. </a:t>
            </a:r>
            <a:r>
              <a:rPr lang="en-US" i="1" dirty="0"/>
              <a:t>Canadian Journal of Fisheries and Aquatic Science</a:t>
            </a:r>
            <a:r>
              <a:rPr lang="en-US" dirty="0"/>
              <a:t>, (1992).</a:t>
            </a:r>
            <a:endParaRPr lang="fr-FR" dirty="0"/>
          </a:p>
          <a:p>
            <a:r>
              <a:rPr lang="en-US" dirty="0" err="1"/>
              <a:t>Auvinen</a:t>
            </a:r>
            <a:r>
              <a:rPr lang="en-US" dirty="0"/>
              <a:t>, H., &amp; </a:t>
            </a:r>
            <a:r>
              <a:rPr lang="en-US" dirty="0" err="1"/>
              <a:t>Jurvelius</a:t>
            </a:r>
            <a:r>
              <a:rPr lang="en-US" dirty="0"/>
              <a:t>, J. (1994). Comparison of pelagic </a:t>
            </a:r>
            <a:r>
              <a:rPr lang="en-US" dirty="0" err="1"/>
              <a:t>vendace</a:t>
            </a:r>
            <a:r>
              <a:rPr lang="en-US" dirty="0"/>
              <a:t> (</a:t>
            </a:r>
            <a:r>
              <a:rPr lang="en-US" dirty="0" err="1"/>
              <a:t>Coregonus</a:t>
            </a:r>
            <a:r>
              <a:rPr lang="en-US" dirty="0"/>
              <a:t> </a:t>
            </a:r>
            <a:r>
              <a:rPr lang="en-US" dirty="0" err="1"/>
              <a:t>albula</a:t>
            </a:r>
            <a:r>
              <a:rPr lang="en-US" dirty="0"/>
              <a:t>) stock density estimation methods in a lake. </a:t>
            </a:r>
            <a:r>
              <a:rPr lang="fr-FR" i="1" dirty="0" err="1"/>
              <a:t>Fisheries</a:t>
            </a:r>
            <a:r>
              <a:rPr lang="fr-FR" i="1" dirty="0"/>
              <a:t> </a:t>
            </a:r>
            <a:r>
              <a:rPr lang="fr-FR" i="1" dirty="0" err="1"/>
              <a:t>Research</a:t>
            </a:r>
            <a:r>
              <a:rPr lang="fr-FR" dirty="0"/>
              <a:t>, </a:t>
            </a:r>
            <a:r>
              <a:rPr lang="fr-FR" i="1" dirty="0"/>
              <a:t>19</a:t>
            </a:r>
            <a:r>
              <a:rPr lang="fr-FR" dirty="0"/>
              <a:t>(1–2), 31–50. https://doi.org/10.1016/0165-7836(94)90013-2</a:t>
            </a:r>
          </a:p>
          <a:p>
            <a:r>
              <a:rPr lang="fr-FR" dirty="0"/>
              <a:t>Bouché, P. (2008). Méthodes d’inventaire de la grande faune à l’usage des ZCV. </a:t>
            </a:r>
            <a:r>
              <a:rPr lang="en-US" i="1" dirty="0"/>
              <a:t>Manuel </a:t>
            </a:r>
            <a:r>
              <a:rPr lang="en-US" i="1" dirty="0" err="1"/>
              <a:t>Ecofac</a:t>
            </a:r>
            <a:r>
              <a:rPr lang="en-US" dirty="0"/>
              <a:t>, 162.</a:t>
            </a:r>
            <a:endParaRPr lang="fr-FR" dirty="0"/>
          </a:p>
          <a:p>
            <a:r>
              <a:rPr lang="en-US" dirty="0" err="1"/>
              <a:t>Caughley</a:t>
            </a:r>
            <a:r>
              <a:rPr lang="en-US" dirty="0"/>
              <a:t>, G. (2018). Sampling in Aerial Survey. </a:t>
            </a:r>
            <a:r>
              <a:rPr lang="en-US" i="1" dirty="0"/>
              <a:t>The Journal of Wildlife Management</a:t>
            </a:r>
            <a:r>
              <a:rPr lang="en-US" dirty="0"/>
              <a:t>, </a:t>
            </a:r>
            <a:r>
              <a:rPr lang="en-US" i="1" dirty="0"/>
              <a:t>41</a:t>
            </a:r>
            <a:r>
              <a:rPr lang="en-US" dirty="0"/>
              <a:t>(4), 605–615.</a:t>
            </a:r>
            <a:endParaRPr lang="fr-FR" dirty="0"/>
          </a:p>
          <a:p>
            <a:r>
              <a:rPr lang="en-US" dirty="0"/>
              <a:t>Conn, B. ., Thorson, J. ., &amp; Johnson, D. . (2017). Confronting preferential sampling when analyzing population distributions: diagnosis and model-based triage. </a:t>
            </a:r>
            <a:r>
              <a:rPr lang="en-US" i="1" dirty="0"/>
              <a:t>ARPN Journal of Engineering and Applied Sciences</a:t>
            </a:r>
            <a:r>
              <a:rPr lang="en-US" dirty="0"/>
              <a:t>, </a:t>
            </a:r>
            <a:r>
              <a:rPr lang="en-US" i="1" dirty="0"/>
              <a:t>12</a:t>
            </a:r>
            <a:r>
              <a:rPr lang="en-US" dirty="0"/>
              <a:t>(10), 3218–3221. https://doi.org/10.1111/ijlh.12426</a:t>
            </a:r>
            <a:endParaRPr lang="fr-FR" dirty="0"/>
          </a:p>
          <a:p>
            <a:r>
              <a:rPr lang="en-US" dirty="0" err="1"/>
              <a:t>Dickie</a:t>
            </a:r>
            <a:r>
              <a:rPr lang="en-US" dirty="0"/>
              <a:t>, L. M., Dowd, R. G., &amp; Boudreau, P. R. (1983). An echo counting and logging system (ECOLOG) for </a:t>
            </a:r>
            <a:r>
              <a:rPr lang="en-US" dirty="0" err="1"/>
              <a:t>demersal</a:t>
            </a:r>
            <a:r>
              <a:rPr lang="en-US" dirty="0"/>
              <a:t> fish size distributions and densities. </a:t>
            </a:r>
            <a:r>
              <a:rPr lang="en-US" i="1" dirty="0"/>
              <a:t>Canadian Journal of Fisheries and Aquatic Science</a:t>
            </a:r>
            <a:r>
              <a:rPr lang="en-US" dirty="0"/>
              <a:t>, </a:t>
            </a:r>
            <a:r>
              <a:rPr lang="en-US" i="1" dirty="0"/>
              <a:t>40</a:t>
            </a:r>
            <a:r>
              <a:rPr lang="en-US" dirty="0"/>
              <a:t>(57035), 487–498. https://doi.org/10.1139/f83-067</a:t>
            </a:r>
            <a:endParaRPr lang="fr-FR" dirty="0"/>
          </a:p>
          <a:p>
            <a:r>
              <a:rPr lang="en-US" dirty="0" err="1"/>
              <a:t>Draštík</a:t>
            </a:r>
            <a:r>
              <a:rPr lang="en-US" dirty="0"/>
              <a:t>, V., </a:t>
            </a:r>
            <a:r>
              <a:rPr lang="en-US" dirty="0" err="1"/>
              <a:t>Godlewska</a:t>
            </a:r>
            <a:r>
              <a:rPr lang="en-US" dirty="0"/>
              <a:t>, M., Balk, H., </a:t>
            </a:r>
            <a:r>
              <a:rPr lang="en-US" dirty="0" err="1"/>
              <a:t>Clabburn</a:t>
            </a:r>
            <a:r>
              <a:rPr lang="en-US" dirty="0"/>
              <a:t>, P., </a:t>
            </a:r>
            <a:r>
              <a:rPr lang="en-US" dirty="0" err="1"/>
              <a:t>Kubečka</a:t>
            </a:r>
            <a:r>
              <a:rPr lang="en-US" dirty="0"/>
              <a:t>, J., Morrissey, E., … </a:t>
            </a:r>
            <a:r>
              <a:rPr lang="en-US" dirty="0" err="1"/>
              <a:t>Guillard</a:t>
            </a:r>
            <a:r>
              <a:rPr lang="en-US" dirty="0"/>
              <a:t>, J. (2017). Fish </a:t>
            </a:r>
            <a:r>
              <a:rPr lang="en-US" dirty="0" err="1"/>
              <a:t>hydroacoustic</a:t>
            </a:r>
            <a:r>
              <a:rPr lang="en-US" dirty="0"/>
              <a:t> survey standardization: A step forward based on comparisons of methods and systems from vertical surveys of a large deep lake. </a:t>
            </a:r>
            <a:r>
              <a:rPr lang="en-US" i="1" dirty="0"/>
              <a:t>Limnology and Oceanography: Methods</a:t>
            </a:r>
            <a:r>
              <a:rPr lang="en-US" dirty="0"/>
              <a:t>, </a:t>
            </a:r>
            <a:r>
              <a:rPr lang="en-US" i="1" dirty="0"/>
              <a:t>15</a:t>
            </a:r>
            <a:r>
              <a:rPr lang="en-US" dirty="0"/>
              <a:t>(10), 836–846. https://doi.org/10.1002/lom3.10202</a:t>
            </a:r>
            <a:endParaRPr lang="fr-FR" dirty="0"/>
          </a:p>
          <a:p>
            <a:r>
              <a:rPr lang="en-US" dirty="0" err="1"/>
              <a:t>Draštík</a:t>
            </a:r>
            <a:r>
              <a:rPr lang="en-US" dirty="0"/>
              <a:t>, V., </a:t>
            </a:r>
            <a:r>
              <a:rPr lang="en-US" dirty="0" err="1"/>
              <a:t>Kubečka</a:t>
            </a:r>
            <a:r>
              <a:rPr lang="en-US" dirty="0"/>
              <a:t>, J., </a:t>
            </a:r>
            <a:r>
              <a:rPr lang="en-US" dirty="0" err="1"/>
              <a:t>Čech</a:t>
            </a:r>
            <a:r>
              <a:rPr lang="en-US" dirty="0"/>
              <a:t>, M., </a:t>
            </a:r>
            <a:r>
              <a:rPr lang="en-US" dirty="0" err="1"/>
              <a:t>Frouzová</a:t>
            </a:r>
            <a:r>
              <a:rPr lang="en-US" dirty="0"/>
              <a:t>, J., </a:t>
            </a:r>
            <a:r>
              <a:rPr lang="en-US" dirty="0" err="1"/>
              <a:t>Říha</a:t>
            </a:r>
            <a:r>
              <a:rPr lang="en-US" dirty="0"/>
              <a:t>, M., </a:t>
            </a:r>
            <a:r>
              <a:rPr lang="en-US" dirty="0" err="1"/>
              <a:t>Juza</a:t>
            </a:r>
            <a:r>
              <a:rPr lang="en-US" dirty="0"/>
              <a:t>, T., … </a:t>
            </a:r>
            <a:r>
              <a:rPr lang="en-US" dirty="0" err="1"/>
              <a:t>Mrkvička</a:t>
            </a:r>
            <a:r>
              <a:rPr lang="en-US" dirty="0"/>
              <a:t>, T. (2009). </a:t>
            </a:r>
            <a:r>
              <a:rPr lang="en-US" dirty="0" err="1"/>
              <a:t>Hydroacoustic</a:t>
            </a:r>
            <a:r>
              <a:rPr lang="en-US" dirty="0"/>
              <a:t> estimates of fish stocks in temperate reservoirs: day or night surveys? </a:t>
            </a:r>
            <a:r>
              <a:rPr lang="en-US" i="1" dirty="0"/>
              <a:t>Aquatic Living Resources</a:t>
            </a:r>
            <a:r>
              <a:rPr lang="en-US" dirty="0"/>
              <a:t>, </a:t>
            </a:r>
            <a:r>
              <a:rPr lang="en-US" i="1" dirty="0"/>
              <a:t>22</a:t>
            </a:r>
            <a:r>
              <a:rPr lang="en-US" dirty="0"/>
              <a:t>(1), 69–77. https://doi.org/10.1051/alr/2009013</a:t>
            </a:r>
            <a:endParaRPr lang="fr-FR" dirty="0"/>
          </a:p>
          <a:p>
            <a:r>
              <a:rPr lang="en-US" dirty="0" err="1"/>
              <a:t>DuFour</a:t>
            </a:r>
            <a:r>
              <a:rPr lang="en-US" dirty="0"/>
              <a:t>, M. R., Mayer, C. M., </a:t>
            </a:r>
            <a:r>
              <a:rPr lang="en-US" dirty="0" err="1"/>
              <a:t>Qian</a:t>
            </a:r>
            <a:r>
              <a:rPr lang="en-US" dirty="0"/>
              <a:t>, S. S., </a:t>
            </a:r>
            <a:r>
              <a:rPr lang="en-US" dirty="0" err="1"/>
              <a:t>Vandergoot</a:t>
            </a:r>
            <a:r>
              <a:rPr lang="en-US" dirty="0"/>
              <a:t>, C. S., Kraus, R. T., </a:t>
            </a:r>
            <a:r>
              <a:rPr lang="en-US" dirty="0" err="1"/>
              <a:t>Kocovsky</a:t>
            </a:r>
            <a:r>
              <a:rPr lang="en-US" dirty="0"/>
              <a:t>, P. M., &amp; Warner, D. M. (2018). Inferred fish behavior its implications for </a:t>
            </a:r>
            <a:r>
              <a:rPr lang="en-US" dirty="0" err="1"/>
              <a:t>hydroacoustic</a:t>
            </a:r>
            <a:r>
              <a:rPr lang="en-US" dirty="0"/>
              <a:t> surveys in </a:t>
            </a:r>
            <a:r>
              <a:rPr lang="en-US" dirty="0" err="1"/>
              <a:t>nearshore</a:t>
            </a:r>
            <a:r>
              <a:rPr lang="en-US" dirty="0"/>
              <a:t> habitats. </a:t>
            </a:r>
            <a:r>
              <a:rPr lang="en-US" i="1" dirty="0"/>
              <a:t>Fisheries Research</a:t>
            </a:r>
            <a:r>
              <a:rPr lang="en-US" dirty="0"/>
              <a:t>, </a:t>
            </a:r>
            <a:r>
              <a:rPr lang="en-US" i="1" dirty="0"/>
              <a:t>199</a:t>
            </a:r>
            <a:r>
              <a:rPr lang="en-US" dirty="0"/>
              <a:t>(March 2017), 63–75. https://doi.org/10.1016/j.fishres.2017.11.018</a:t>
            </a:r>
            <a:endParaRPr lang="fr-FR" dirty="0"/>
          </a:p>
          <a:p>
            <a:r>
              <a:rPr lang="en-US" dirty="0" err="1"/>
              <a:t>Egerton</a:t>
            </a:r>
            <a:r>
              <a:rPr lang="en-US" dirty="0"/>
              <a:t>, J. P., Al-</a:t>
            </a:r>
            <a:r>
              <a:rPr lang="en-US" dirty="0" err="1"/>
              <a:t>Ansi</a:t>
            </a:r>
            <a:r>
              <a:rPr lang="en-US" dirty="0"/>
              <a:t>, M., </a:t>
            </a:r>
            <a:r>
              <a:rPr lang="en-US" dirty="0" err="1"/>
              <a:t>Abdallah</a:t>
            </a:r>
            <a:r>
              <a:rPr lang="en-US" dirty="0"/>
              <a:t>, M., Walton, M., Hayes, J., Turner, J., … Le </a:t>
            </a:r>
            <a:r>
              <a:rPr lang="en-US" dirty="0" err="1"/>
              <a:t>Vay</a:t>
            </a:r>
            <a:r>
              <a:rPr lang="en-US" dirty="0"/>
              <a:t>, L. (2018). </a:t>
            </a:r>
            <a:r>
              <a:rPr lang="en-US" dirty="0" err="1"/>
              <a:t>Hydroacoustics</a:t>
            </a:r>
            <a:r>
              <a:rPr lang="en-US" dirty="0"/>
              <a:t> to examine fish association with shallow offshore habitats in the Arabian Gulf. </a:t>
            </a:r>
            <a:r>
              <a:rPr lang="en-US" i="1" dirty="0"/>
              <a:t>Fisheries Research</a:t>
            </a:r>
            <a:r>
              <a:rPr lang="en-US" dirty="0"/>
              <a:t>, </a:t>
            </a:r>
            <a:r>
              <a:rPr lang="en-US" i="1" dirty="0"/>
              <a:t>199</a:t>
            </a:r>
            <a:r>
              <a:rPr lang="en-US" dirty="0"/>
              <a:t>(March 2017), 127–136. https://doi.org/10.1016/j.fishres.2017.12.002</a:t>
            </a:r>
            <a:endParaRPr lang="fr-FR" dirty="0"/>
          </a:p>
          <a:p>
            <a:r>
              <a:rPr lang="en-US" dirty="0"/>
              <a:t>Foote, K. G. (1980). Averaging of fish target strength functions. </a:t>
            </a:r>
            <a:r>
              <a:rPr lang="en-US" i="1" dirty="0"/>
              <a:t>The Journal of the Acoustical Society of America</a:t>
            </a:r>
            <a:r>
              <a:rPr lang="en-US" dirty="0"/>
              <a:t>, </a:t>
            </a:r>
            <a:r>
              <a:rPr lang="en-US" i="1" dirty="0"/>
              <a:t>67</a:t>
            </a:r>
            <a:r>
              <a:rPr lang="en-US" dirty="0"/>
              <a:t>(2), 504. https://doi.org/10.1121/1.383915</a:t>
            </a:r>
            <a:endParaRPr lang="fr-FR" dirty="0"/>
          </a:p>
          <a:p>
            <a:r>
              <a:rPr lang="en-US" dirty="0"/>
              <a:t>Foote, K. G. (1987). Fish target strengths for use in echo integrator surveys. </a:t>
            </a:r>
            <a:r>
              <a:rPr lang="en-US" i="1" dirty="0"/>
              <a:t>The Journal of the Acoustical Society of America</a:t>
            </a:r>
            <a:r>
              <a:rPr lang="en-US" dirty="0"/>
              <a:t>, </a:t>
            </a:r>
            <a:r>
              <a:rPr lang="en-US" i="1" dirty="0"/>
              <a:t>82</a:t>
            </a:r>
            <a:r>
              <a:rPr lang="en-US" dirty="0"/>
              <a:t>(3), 981–987. https://doi.org/10.1121/1.395298</a:t>
            </a:r>
            <a:endParaRPr lang="fr-FR" dirty="0"/>
          </a:p>
          <a:p>
            <a:r>
              <a:rPr lang="en-US" dirty="0"/>
              <a:t>Foote, K. G., Knudsen, H. P., </a:t>
            </a:r>
            <a:r>
              <a:rPr lang="en-US" dirty="0" err="1"/>
              <a:t>Vestnes</a:t>
            </a:r>
            <a:r>
              <a:rPr lang="en-US" dirty="0"/>
              <a:t>, G., MacLennan, D. N., &amp; Simmonds, E. J. (1987). Calibration of acoustic instruments for fish density estimation: a practical guide. </a:t>
            </a:r>
            <a:r>
              <a:rPr lang="en-US" i="1" dirty="0"/>
              <a:t>ICES Cooperative Research Report</a:t>
            </a:r>
            <a:r>
              <a:rPr lang="en-US" dirty="0"/>
              <a:t>, (144), 1–69. https://doi.org/10.1121/1.396131</a:t>
            </a:r>
            <a:endParaRPr lang="fr-FR" dirty="0"/>
          </a:p>
          <a:p>
            <a:r>
              <a:rPr lang="en-US" dirty="0" err="1"/>
              <a:t>Franke</a:t>
            </a:r>
            <a:r>
              <a:rPr lang="en-US" dirty="0"/>
              <a:t>, U., </a:t>
            </a:r>
            <a:r>
              <a:rPr lang="en-US" dirty="0" err="1"/>
              <a:t>Goll</a:t>
            </a:r>
            <a:r>
              <a:rPr lang="en-US" dirty="0"/>
              <a:t>, B., </a:t>
            </a:r>
            <a:r>
              <a:rPr lang="en-US" dirty="0" err="1"/>
              <a:t>Hohmann</a:t>
            </a:r>
            <a:r>
              <a:rPr lang="en-US" dirty="0"/>
              <a:t>, U., &amp; </a:t>
            </a:r>
            <a:r>
              <a:rPr lang="en-US" dirty="0" err="1"/>
              <a:t>Heurich</a:t>
            </a:r>
            <a:r>
              <a:rPr lang="en-US" dirty="0"/>
              <a:t>, M. (2012). Aerial ungulate surveys with a combination of infrared and high-resolution natural </a:t>
            </a:r>
            <a:r>
              <a:rPr lang="en-US" dirty="0" err="1"/>
              <a:t>colour</a:t>
            </a:r>
            <a:r>
              <a:rPr lang="en-US" dirty="0"/>
              <a:t> images. </a:t>
            </a:r>
            <a:r>
              <a:rPr lang="en-US" i="1" dirty="0"/>
              <a:t>Animal Biodiversity and Conservation</a:t>
            </a:r>
            <a:r>
              <a:rPr lang="en-US" dirty="0"/>
              <a:t>, </a:t>
            </a:r>
            <a:r>
              <a:rPr lang="en-US" i="1" dirty="0"/>
              <a:t>35</a:t>
            </a:r>
            <a:r>
              <a:rPr lang="en-US" dirty="0"/>
              <a:t>(2), 285–293.</a:t>
            </a:r>
            <a:endParaRPr lang="fr-FR" dirty="0"/>
          </a:p>
          <a:p>
            <a:r>
              <a:rPr lang="en-US" dirty="0" err="1"/>
              <a:t>Fréon</a:t>
            </a:r>
            <a:r>
              <a:rPr lang="en-US" dirty="0"/>
              <a:t>, P., </a:t>
            </a:r>
            <a:r>
              <a:rPr lang="en-US" dirty="0" err="1"/>
              <a:t>Soria</a:t>
            </a:r>
            <a:r>
              <a:rPr lang="en-US" dirty="0"/>
              <a:t>, M., </a:t>
            </a:r>
            <a:r>
              <a:rPr lang="en-US" dirty="0" err="1"/>
              <a:t>Mullon</a:t>
            </a:r>
            <a:r>
              <a:rPr lang="en-US" dirty="0"/>
              <a:t>, C., &amp; </a:t>
            </a:r>
            <a:r>
              <a:rPr lang="en-US" dirty="0" err="1"/>
              <a:t>Gerlotto</a:t>
            </a:r>
            <a:r>
              <a:rPr lang="en-US" dirty="0"/>
              <a:t>, F. (1993). Diurnal variation in fish density estimate during acoustic surveys in relation to spatial distribution and avoidance reaction. </a:t>
            </a:r>
            <a:r>
              <a:rPr lang="en-US" i="1" dirty="0"/>
              <a:t>Aquatic Living Resources</a:t>
            </a:r>
            <a:r>
              <a:rPr lang="en-US" dirty="0"/>
              <a:t>, </a:t>
            </a:r>
            <a:r>
              <a:rPr lang="en-US" i="1" dirty="0"/>
              <a:t>6</a:t>
            </a:r>
            <a:r>
              <a:rPr lang="en-US" dirty="0"/>
              <a:t>(3), 221–234. https://doi.org/10.1051/alr:1993023</a:t>
            </a:r>
            <a:endParaRPr lang="fr-FR" dirty="0"/>
          </a:p>
          <a:p>
            <a:r>
              <a:rPr lang="en-US" dirty="0" err="1"/>
              <a:t>Godlewska</a:t>
            </a:r>
            <a:r>
              <a:rPr lang="en-US" dirty="0"/>
              <a:t>, M., Colon, M., </a:t>
            </a:r>
            <a:r>
              <a:rPr lang="en-US" dirty="0" err="1"/>
              <a:t>Doroszczyk</a:t>
            </a:r>
            <a:r>
              <a:rPr lang="en-US" dirty="0"/>
              <a:t>, L., </a:t>
            </a:r>
            <a:r>
              <a:rPr lang="en-US" dirty="0" err="1"/>
              <a:t>Długoszewski</a:t>
            </a:r>
            <a:r>
              <a:rPr lang="en-US" dirty="0"/>
              <a:t>, B., Verges, C., &amp; </a:t>
            </a:r>
            <a:r>
              <a:rPr lang="en-US" dirty="0" err="1"/>
              <a:t>Guillard</a:t>
            </a:r>
            <a:r>
              <a:rPr lang="en-US" dirty="0"/>
              <a:t>, J. (2009). </a:t>
            </a:r>
            <a:r>
              <a:rPr lang="en-US" dirty="0" err="1"/>
              <a:t>Hydroacoustic</a:t>
            </a:r>
            <a:r>
              <a:rPr lang="en-US" dirty="0"/>
              <a:t> measurements at two frequencies: 70 and 120 kHz - consequences for fish stock estimation. </a:t>
            </a:r>
            <a:r>
              <a:rPr lang="en-US" i="1" dirty="0"/>
              <a:t>Fisheries Research</a:t>
            </a:r>
            <a:r>
              <a:rPr lang="en-US" dirty="0"/>
              <a:t>, </a:t>
            </a:r>
            <a:r>
              <a:rPr lang="en-US" i="1" dirty="0"/>
              <a:t>96</a:t>
            </a:r>
            <a:r>
              <a:rPr lang="en-US" dirty="0"/>
              <a:t>(1), 11–16. https://doi.org/10.1016/j.fishres.2008.09.015</a:t>
            </a:r>
            <a:endParaRPr lang="fr-FR" dirty="0"/>
          </a:p>
          <a:p>
            <a:r>
              <a:rPr lang="en-US" dirty="0"/>
              <a:t>Horne, J. K., &amp; </a:t>
            </a:r>
            <a:r>
              <a:rPr lang="en-US" dirty="0" err="1"/>
              <a:t>Jech</a:t>
            </a:r>
            <a:r>
              <a:rPr lang="en-US" dirty="0"/>
              <a:t>, J. M. (1999). Multi-frequency estimates of fish abundance: Constraints of rather high frequencies. </a:t>
            </a:r>
            <a:r>
              <a:rPr lang="en-US" i="1" dirty="0"/>
              <a:t>ICES Journal of Marine Science</a:t>
            </a:r>
            <a:r>
              <a:rPr lang="en-US" dirty="0"/>
              <a:t>, </a:t>
            </a:r>
            <a:r>
              <a:rPr lang="en-US" i="1" dirty="0"/>
              <a:t>56</a:t>
            </a:r>
            <a:r>
              <a:rPr lang="en-US" dirty="0"/>
              <a:t>(2), 184–199. https://doi.org/10.1006/jmsc.1998.0432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548745" y="1690686"/>
            <a:ext cx="5331691" cy="4977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Jolly, G. M. (1969). Sampling methods for aerial censuses of wildlife populations. </a:t>
            </a:r>
            <a:r>
              <a:rPr lang="en-US" i="1" dirty="0"/>
              <a:t>East African </a:t>
            </a:r>
            <a:r>
              <a:rPr lang="en-US" i="1" dirty="0" smtClean="0"/>
              <a:t>Agricultural </a:t>
            </a:r>
            <a:r>
              <a:rPr lang="en-US" i="1" dirty="0"/>
              <a:t>Forestry Journal</a:t>
            </a:r>
            <a:r>
              <a:rPr lang="en-US" dirty="0"/>
              <a:t>, </a:t>
            </a:r>
            <a:r>
              <a:rPr lang="en-US" i="1" dirty="0"/>
              <a:t>34</a:t>
            </a:r>
            <a:r>
              <a:rPr lang="en-US" dirty="0"/>
              <a:t>(January), 46–49. https://doi.org/10.1080/00128325.1969.11662347</a:t>
            </a:r>
            <a:endParaRPr lang="fr-FR" dirty="0"/>
          </a:p>
          <a:p>
            <a:r>
              <a:rPr lang="en-US" dirty="0" err="1"/>
              <a:t>Kocovsky</a:t>
            </a:r>
            <a:r>
              <a:rPr lang="en-US" dirty="0"/>
              <a:t>, P. M., </a:t>
            </a:r>
            <a:r>
              <a:rPr lang="en-US" dirty="0" err="1"/>
              <a:t>Rudstam</a:t>
            </a:r>
            <a:r>
              <a:rPr lang="en-US" dirty="0"/>
              <a:t>, L. G., Yule, D. L., Warner, D. M., </a:t>
            </a:r>
            <a:r>
              <a:rPr lang="en-US" dirty="0" err="1"/>
              <a:t>Schaner</a:t>
            </a:r>
            <a:r>
              <a:rPr lang="en-US" dirty="0"/>
              <a:t>, T., </a:t>
            </a:r>
            <a:r>
              <a:rPr lang="en-US" dirty="0" err="1"/>
              <a:t>Pientka</a:t>
            </a:r>
            <a:r>
              <a:rPr lang="en-US" dirty="0"/>
              <a:t>, B., … Sullivan, P. J. (2013). Sensitivity of fish density estimates to standard analytical procedures applied to Great Lakes </a:t>
            </a:r>
            <a:r>
              <a:rPr lang="en-US" dirty="0" err="1"/>
              <a:t>hydroacoustic</a:t>
            </a:r>
            <a:r>
              <a:rPr lang="en-US" dirty="0"/>
              <a:t> data. </a:t>
            </a:r>
            <a:r>
              <a:rPr lang="en-US" i="1" dirty="0"/>
              <a:t>Journal of Great Lakes Research</a:t>
            </a:r>
            <a:r>
              <a:rPr lang="en-US" dirty="0"/>
              <a:t>, </a:t>
            </a:r>
            <a:r>
              <a:rPr lang="en-US" i="1" dirty="0"/>
              <a:t>39</a:t>
            </a:r>
            <a:r>
              <a:rPr lang="en-US" dirty="0"/>
              <a:t>(4), 655–662. https://doi.org/10.1016/j.jglr.2013.09.002</a:t>
            </a:r>
            <a:endParaRPr lang="fr-FR" dirty="0"/>
          </a:p>
          <a:p>
            <a:r>
              <a:rPr lang="en-US" dirty="0"/>
              <a:t>Love, R. (1971). Measurements of fish target strength: a review. </a:t>
            </a:r>
            <a:r>
              <a:rPr lang="en-US" i="1" dirty="0"/>
              <a:t>Fishery Bulletin</a:t>
            </a:r>
            <a:r>
              <a:rPr lang="en-US" dirty="0"/>
              <a:t>, </a:t>
            </a:r>
            <a:r>
              <a:rPr lang="en-US" i="1" dirty="0"/>
              <a:t>69</a:t>
            </a:r>
            <a:r>
              <a:rPr lang="en-US" dirty="0"/>
              <a:t>(4), 703–715.</a:t>
            </a:r>
            <a:endParaRPr lang="fr-FR" dirty="0"/>
          </a:p>
          <a:p>
            <a:r>
              <a:rPr lang="en-US" dirty="0"/>
              <a:t>Marsh, H., &amp; Sinclair, D. . (2017). Correcting for Visibility Bias in Strip Transect Aerial Surveys of Aquatic Fauna. </a:t>
            </a:r>
            <a:r>
              <a:rPr lang="en-US" i="1" dirty="0"/>
              <a:t>Journal of the Wildlife Management</a:t>
            </a:r>
            <a:r>
              <a:rPr lang="en-US" dirty="0"/>
              <a:t>, </a:t>
            </a:r>
            <a:r>
              <a:rPr lang="en-US" i="1" dirty="0"/>
              <a:t>53</a:t>
            </a:r>
            <a:r>
              <a:rPr lang="en-US" dirty="0"/>
              <a:t>(4), 1017–1024.</a:t>
            </a:r>
            <a:endParaRPr lang="fr-FR" dirty="0"/>
          </a:p>
          <a:p>
            <a:r>
              <a:rPr lang="en-US" dirty="0"/>
              <a:t>Martin, J., Edwards, H. H., Burgess, M. A., Percival, H. F., Fagan, D. E., Gardner, B. E., … Rambo, T. J. (2012). Estimating distribution of hidden objects with drones: From tennis balls to manatees. 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, </a:t>
            </a:r>
            <a:r>
              <a:rPr lang="en-US" i="1" dirty="0"/>
              <a:t>7</a:t>
            </a:r>
            <a:r>
              <a:rPr lang="en-US" dirty="0"/>
              <a:t>(6), 1–8. https://doi.org/10.1371/journal.pone.0038882</a:t>
            </a:r>
            <a:endParaRPr lang="fr-FR" dirty="0"/>
          </a:p>
          <a:p>
            <a:r>
              <a:rPr lang="en-US" dirty="0" err="1"/>
              <a:t>McInnes</a:t>
            </a:r>
            <a:r>
              <a:rPr lang="en-US" dirty="0"/>
              <a:t>, A. M., </a:t>
            </a:r>
            <a:r>
              <a:rPr lang="en-US" dirty="0" err="1"/>
              <a:t>Khoosal</a:t>
            </a:r>
            <a:r>
              <a:rPr lang="en-US" dirty="0"/>
              <a:t>, A., Murrell, B., </a:t>
            </a:r>
            <a:r>
              <a:rPr lang="en-US" dirty="0" err="1"/>
              <a:t>Merkle</a:t>
            </a:r>
            <a:r>
              <a:rPr lang="en-US" dirty="0"/>
              <a:t>, D., </a:t>
            </a:r>
            <a:r>
              <a:rPr lang="en-US" dirty="0" err="1"/>
              <a:t>Lacerda</a:t>
            </a:r>
            <a:r>
              <a:rPr lang="en-US" dirty="0"/>
              <a:t>, M., </a:t>
            </a:r>
            <a:r>
              <a:rPr lang="en-US" dirty="0" err="1"/>
              <a:t>Nyengera</a:t>
            </a:r>
            <a:r>
              <a:rPr lang="en-US" dirty="0"/>
              <a:t>, R., … </a:t>
            </a:r>
            <a:r>
              <a:rPr lang="en-US" dirty="0" err="1"/>
              <a:t>Pichegru</a:t>
            </a:r>
            <a:r>
              <a:rPr lang="en-US" dirty="0"/>
              <a:t>, L. (2015). Recreational fish-finders-an inexpensive alternative to scientific echo-sounders for unravelling the links between marine top predators and their prey. 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, </a:t>
            </a:r>
            <a:r>
              <a:rPr lang="en-US" i="1" dirty="0"/>
              <a:t>10</a:t>
            </a:r>
            <a:r>
              <a:rPr lang="en-US" dirty="0"/>
              <a:t>(11), 1–18. https://doi.org/10.1371/journal.pone.0140936</a:t>
            </a:r>
            <a:endParaRPr lang="fr-FR" dirty="0"/>
          </a:p>
          <a:p>
            <a:r>
              <a:rPr lang="en-US" dirty="0" err="1"/>
              <a:t>Midttun</a:t>
            </a:r>
            <a:r>
              <a:rPr lang="en-US" dirty="0"/>
              <a:t>, L., &amp; </a:t>
            </a:r>
            <a:r>
              <a:rPr lang="en-US" dirty="0" err="1"/>
              <a:t>Nakken</a:t>
            </a:r>
            <a:r>
              <a:rPr lang="en-US" dirty="0"/>
              <a:t>, O. (1969). on Acoustic Identification, Sizing and Abundance Estimation of Fish. </a:t>
            </a:r>
            <a:r>
              <a:rPr lang="en-US" i="1" dirty="0" err="1"/>
              <a:t>FiskDir</a:t>
            </a:r>
            <a:r>
              <a:rPr lang="en-US" i="1" dirty="0"/>
              <a:t>. Skr. Ser. </a:t>
            </a:r>
            <a:r>
              <a:rPr lang="en-US" i="1" dirty="0" err="1"/>
              <a:t>IiavUnders</a:t>
            </a:r>
            <a:r>
              <a:rPr lang="en-US" dirty="0"/>
              <a:t>, </a:t>
            </a:r>
            <a:r>
              <a:rPr lang="en-US" i="1" dirty="0"/>
              <a:t>6</a:t>
            </a:r>
            <a:r>
              <a:rPr lang="en-US" dirty="0"/>
              <a:t>, 36–48. Retrieved from https://brage.bibsys.no/xmlui/bitstream/handle/11250/114866/sh_vol16_01_1971_Nakken.pdf?sequence=1&amp;isAllowed=y</a:t>
            </a:r>
            <a:endParaRPr lang="fr-FR" dirty="0"/>
          </a:p>
          <a:p>
            <a:r>
              <a:rPr lang="en-US" dirty="0" err="1"/>
              <a:t>Panigada</a:t>
            </a:r>
            <a:r>
              <a:rPr lang="en-US" dirty="0"/>
              <a:t>, S., </a:t>
            </a:r>
            <a:r>
              <a:rPr lang="en-US" dirty="0" err="1"/>
              <a:t>Lauriano</a:t>
            </a:r>
            <a:r>
              <a:rPr lang="en-US" dirty="0"/>
              <a:t>, G., Donovan, G., </a:t>
            </a:r>
            <a:r>
              <a:rPr lang="en-US" dirty="0" err="1"/>
              <a:t>Pierantonio</a:t>
            </a:r>
            <a:r>
              <a:rPr lang="en-US" dirty="0"/>
              <a:t>, N., </a:t>
            </a:r>
            <a:r>
              <a:rPr lang="en-US" dirty="0" err="1"/>
              <a:t>Cañadas</a:t>
            </a:r>
            <a:r>
              <a:rPr lang="en-US" dirty="0"/>
              <a:t>, A., </a:t>
            </a:r>
            <a:r>
              <a:rPr lang="en-US" dirty="0" err="1"/>
              <a:t>Vázquez</a:t>
            </a:r>
            <a:r>
              <a:rPr lang="en-US" dirty="0"/>
              <a:t>, J. A., &amp; Burt, L. (2017). Estimating cetacean density and abundance in the Central and Western Mediterranean Sea through aerial surveys: Implications for management. </a:t>
            </a:r>
            <a:r>
              <a:rPr lang="en-US" i="1" dirty="0"/>
              <a:t>Deep-Sea Research Part II: Topical Studies in Oceanography</a:t>
            </a:r>
            <a:r>
              <a:rPr lang="en-US" dirty="0"/>
              <a:t>, </a:t>
            </a:r>
            <a:r>
              <a:rPr lang="en-US" i="1" dirty="0"/>
              <a:t>141</a:t>
            </a:r>
            <a:r>
              <a:rPr lang="en-US" dirty="0"/>
              <a:t>(April), 41–58. https://doi.org/10.1016/j.dsr2.2017.04.018</a:t>
            </a:r>
            <a:endParaRPr lang="fr-FR" dirty="0"/>
          </a:p>
          <a:p>
            <a:r>
              <a:rPr lang="en-US" dirty="0"/>
              <a:t>Pereira, H. M., &amp; David Cooper, H. (2006). Towards the global monitoring of biodiversity change. </a:t>
            </a:r>
            <a:r>
              <a:rPr lang="en-US" i="1" dirty="0"/>
              <a:t>Trends in Ecology and Evolution</a:t>
            </a:r>
            <a:r>
              <a:rPr lang="en-US" dirty="0"/>
              <a:t>, </a:t>
            </a:r>
            <a:r>
              <a:rPr lang="en-US" i="1" dirty="0"/>
              <a:t>21</a:t>
            </a:r>
            <a:r>
              <a:rPr lang="en-US" dirty="0"/>
              <a:t>(3), 123–129. https://doi.org/10.1016/j.tree.2005.10.015</a:t>
            </a:r>
            <a:endParaRPr lang="fr-FR" dirty="0"/>
          </a:p>
          <a:p>
            <a:r>
              <a:rPr lang="en-US" dirty="0"/>
              <a:t>Peterson, M. L. (1976). Acoustic estimates of fish density and scattering function. </a:t>
            </a:r>
            <a:r>
              <a:rPr lang="en-US" i="1" dirty="0"/>
              <a:t>The Journal of the Acoustical Society of America</a:t>
            </a:r>
            <a:r>
              <a:rPr lang="en-US" dirty="0"/>
              <a:t>, </a:t>
            </a:r>
            <a:r>
              <a:rPr lang="en-US" i="1" dirty="0"/>
              <a:t>60</a:t>
            </a:r>
            <a:r>
              <a:rPr lang="en-US" dirty="0"/>
              <a:t>(3), 618. https://doi.org/10.1121/1.381123</a:t>
            </a:r>
            <a:endParaRPr lang="fr-FR" dirty="0"/>
          </a:p>
          <a:p>
            <a:r>
              <a:rPr lang="en-US" dirty="0"/>
              <a:t>Richards, L., </a:t>
            </a:r>
            <a:r>
              <a:rPr lang="en-US" dirty="0" err="1"/>
              <a:t>Kieser</a:t>
            </a:r>
            <a:r>
              <a:rPr lang="en-US" dirty="0"/>
              <a:t>, R., Mulligan, T., &amp; Candy, R. (1991). </a:t>
            </a:r>
            <a:r>
              <a:rPr lang="en-US" i="1" dirty="0"/>
              <a:t>Classification of fish assemblages based on echo integration surveys</a:t>
            </a:r>
            <a:r>
              <a:rPr lang="en-US" dirty="0"/>
              <a:t>.</a:t>
            </a:r>
            <a:endParaRPr lang="fr-FR" dirty="0"/>
          </a:p>
          <a:p>
            <a:r>
              <a:rPr lang="en-US" dirty="0" err="1"/>
              <a:t>Routledge</a:t>
            </a:r>
            <a:r>
              <a:rPr lang="en-US" dirty="0"/>
              <a:t>, R. . (2018). The Unreliability of Population Estimates from Repeated , Incomplete Aerial Surveys. </a:t>
            </a:r>
            <a:r>
              <a:rPr lang="en-US" i="1" dirty="0"/>
              <a:t>The Journal of Wildlife Management</a:t>
            </a:r>
            <a:r>
              <a:rPr lang="en-US" dirty="0"/>
              <a:t>, </a:t>
            </a:r>
            <a:r>
              <a:rPr lang="en-US" i="1" dirty="0"/>
              <a:t>45</a:t>
            </a:r>
            <a:r>
              <a:rPr lang="en-US" dirty="0"/>
              <a:t>(4), 997–1000.</a:t>
            </a:r>
            <a:endParaRPr lang="fr-FR" dirty="0"/>
          </a:p>
          <a:p>
            <a:r>
              <a:rPr lang="en-US" dirty="0"/>
              <a:t>Samuel, M. D., &amp; Pollock, H. (2012). Correction of Visibility Bias in Aerial Surveys Where Animals Occur in Groups : Michael D . Samuel and Kenneth H . Pollock. </a:t>
            </a:r>
            <a:r>
              <a:rPr lang="en-US" i="1" dirty="0"/>
              <a:t>The Journal of Wildlife Management</a:t>
            </a:r>
            <a:r>
              <a:rPr lang="en-US" dirty="0"/>
              <a:t>, </a:t>
            </a:r>
            <a:r>
              <a:rPr lang="en-US" i="1" dirty="0"/>
              <a:t>45</a:t>
            </a:r>
            <a:r>
              <a:rPr lang="en-US" dirty="0"/>
              <a:t>(4), 993–997.</a:t>
            </a:r>
            <a:endParaRPr lang="fr-FR" dirty="0"/>
          </a:p>
          <a:p>
            <a:r>
              <a:rPr lang="en-US" dirty="0" err="1"/>
              <a:t>Seber</a:t>
            </a:r>
            <a:r>
              <a:rPr lang="en-US" dirty="0"/>
              <a:t>, G. A. F. (1986). A review of Estimating Animal Abundance. </a:t>
            </a:r>
            <a:r>
              <a:rPr lang="fr-FR" i="1" dirty="0" err="1"/>
              <a:t>Biometrics</a:t>
            </a:r>
            <a:r>
              <a:rPr lang="fr-FR" dirty="0"/>
              <a:t>, </a:t>
            </a:r>
            <a:r>
              <a:rPr lang="fr-FR" i="1" dirty="0"/>
              <a:t>42</a:t>
            </a:r>
            <a:r>
              <a:rPr lang="fr-FR" dirty="0"/>
              <a:t>(2), 267–292. https://doi.org/10.2307/2531049</a:t>
            </a:r>
          </a:p>
          <a:p>
            <a:r>
              <a:rPr lang="fr-FR" dirty="0" err="1"/>
              <a:t>Steinhorst</a:t>
            </a:r>
            <a:r>
              <a:rPr lang="fr-FR" dirty="0"/>
              <a:t>, R. K., &amp; Samuel, M. D. (1989). </a:t>
            </a:r>
            <a:r>
              <a:rPr lang="en-US" dirty="0" err="1"/>
              <a:t>Sightability</a:t>
            </a:r>
            <a:r>
              <a:rPr lang="en-US" dirty="0"/>
              <a:t> adjustment methods for aerial surveys of wildlife populations. </a:t>
            </a:r>
            <a:r>
              <a:rPr lang="en-US" i="1" dirty="0"/>
              <a:t>Biometrics</a:t>
            </a:r>
            <a:r>
              <a:rPr lang="en-US" dirty="0"/>
              <a:t>, </a:t>
            </a:r>
            <a:r>
              <a:rPr lang="en-US" i="1" dirty="0"/>
              <a:t>45</a:t>
            </a:r>
            <a:r>
              <a:rPr lang="en-US" dirty="0"/>
              <a:t>(2), 415–425. https://doi.org/10.2307/2531486</a:t>
            </a:r>
            <a:endParaRPr lang="fr-FR" dirty="0"/>
          </a:p>
          <a:p>
            <a:r>
              <a:rPr lang="en-US" dirty="0"/>
              <a:t>Ventura, D., Bruno, M., </a:t>
            </a:r>
            <a:r>
              <a:rPr lang="en-US" dirty="0" err="1"/>
              <a:t>Jona</a:t>
            </a:r>
            <a:r>
              <a:rPr lang="en-US" dirty="0"/>
              <a:t> </a:t>
            </a:r>
            <a:r>
              <a:rPr lang="en-US" dirty="0" err="1"/>
              <a:t>Lasinio</a:t>
            </a:r>
            <a:r>
              <a:rPr lang="en-US" dirty="0"/>
              <a:t>, G., </a:t>
            </a:r>
            <a:r>
              <a:rPr lang="en-US" dirty="0" err="1"/>
              <a:t>Belluscio</a:t>
            </a:r>
            <a:r>
              <a:rPr lang="en-US" dirty="0"/>
              <a:t>, A., &amp; </a:t>
            </a:r>
            <a:r>
              <a:rPr lang="en-US" dirty="0" err="1"/>
              <a:t>Ardizzone</a:t>
            </a:r>
            <a:r>
              <a:rPr lang="en-US" dirty="0"/>
              <a:t>, G. (2016). A low-cost drone based application for identifying and mapping of coastal fish nursery grounds. </a:t>
            </a:r>
            <a:r>
              <a:rPr lang="en-US" i="1" dirty="0"/>
              <a:t>Estuarine, Coastal and Shelf Science</a:t>
            </a:r>
            <a:r>
              <a:rPr lang="en-US" dirty="0"/>
              <a:t>, </a:t>
            </a:r>
            <a:r>
              <a:rPr lang="en-US" i="1" dirty="0"/>
              <a:t>171</a:t>
            </a:r>
            <a:r>
              <a:rPr lang="en-US" dirty="0"/>
              <a:t>, 85–98. https://doi.org/10.1016/j.ecss.2016.01.030</a:t>
            </a:r>
            <a:endParaRPr lang="fr-FR" dirty="0"/>
          </a:p>
          <a:p>
            <a:r>
              <a:rPr lang="fr-FR" dirty="0"/>
              <a:t>WWF. (2016). </a:t>
            </a:r>
            <a:r>
              <a:rPr lang="fr-FR" i="1" dirty="0"/>
              <a:t>Rapport Planète Vivante 2016</a:t>
            </a:r>
            <a:r>
              <a:rPr lang="fr-FR" dirty="0"/>
              <a:t>.</a:t>
            </a:r>
          </a:p>
          <a:p>
            <a:r>
              <a:rPr lang="fr-FR" dirty="0" err="1"/>
              <a:t>Zorbas</a:t>
            </a:r>
            <a:r>
              <a:rPr lang="fr-FR" dirty="0"/>
              <a:t>, D., Di </a:t>
            </a:r>
            <a:r>
              <a:rPr lang="fr-FR" dirty="0" err="1"/>
              <a:t>Puglia</a:t>
            </a:r>
            <a:r>
              <a:rPr lang="fr-FR" dirty="0"/>
              <a:t> </a:t>
            </a:r>
            <a:r>
              <a:rPr lang="fr-FR" dirty="0" err="1"/>
              <a:t>Pugliese</a:t>
            </a:r>
            <a:r>
              <a:rPr lang="fr-FR" dirty="0"/>
              <a:t>, L., </a:t>
            </a:r>
            <a:r>
              <a:rPr lang="fr-FR" dirty="0" err="1"/>
              <a:t>Razafindralambo</a:t>
            </a:r>
            <a:r>
              <a:rPr lang="fr-FR" dirty="0"/>
              <a:t>, T., &amp; </a:t>
            </a:r>
            <a:r>
              <a:rPr lang="fr-FR" dirty="0" err="1"/>
              <a:t>Guerriero</a:t>
            </a:r>
            <a:r>
              <a:rPr lang="fr-FR" dirty="0"/>
              <a:t>, F. (2016). </a:t>
            </a:r>
            <a:r>
              <a:rPr lang="en-US" dirty="0"/>
              <a:t>Optimal drone placement and cost-efficient target coverage. </a:t>
            </a:r>
            <a:r>
              <a:rPr lang="en-US" i="1" dirty="0"/>
              <a:t>Journal of Network and Computer Applications</a:t>
            </a:r>
            <a:r>
              <a:rPr lang="en-US" dirty="0"/>
              <a:t>, </a:t>
            </a:r>
            <a:r>
              <a:rPr lang="en-US" i="1" dirty="0"/>
              <a:t>75</a:t>
            </a:r>
            <a:r>
              <a:rPr lang="en-US" dirty="0"/>
              <a:t>, 16–31. https://doi.org/10.1016/j.jnca.2016.08.009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3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66837"/>
            <a:ext cx="12192000" cy="3191164"/>
          </a:xfrm>
          <a:prstGeom prst="rect">
            <a:avLst/>
          </a:prstGeom>
          <a:blipFill>
            <a:blip r:embed="rId2">
              <a:alphaModFix amt="5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666837"/>
          </a:xfrm>
          <a:prstGeom prst="rect">
            <a:avLst/>
          </a:prstGeom>
          <a:blipFill>
            <a:blip r:embed="rId3">
              <a:alphaModFix amt="52000"/>
            </a:blip>
            <a:stretch>
              <a:fillRect/>
            </a:stretch>
          </a:blip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04055"/>
            <a:ext cx="12192000" cy="1325563"/>
          </a:xfrm>
        </p:spPr>
        <p:txBody>
          <a:bodyPr/>
          <a:lstStyle/>
          <a:p>
            <a:pPr algn="ctr"/>
            <a:r>
              <a:rPr lang="fr-FR" b="1" u="sng" dirty="0" smtClean="0">
                <a:latin typeface="St Ryde Regular" panose="02000503020000020003" pitchFamily="50" charset="0"/>
              </a:rPr>
              <a:t>Merci de votre attention</a:t>
            </a:r>
            <a:endParaRPr lang="fr-FR" b="1" u="sng" dirty="0">
              <a:latin typeface="St Ryde Regular" panose="02000503020000020003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8334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St Ryde Regular" panose="02000503020000020003" pitchFamily="50" charset="0"/>
              </a:rPr>
              <a:t>Projet de fin </a:t>
            </a:r>
            <a:r>
              <a:rPr lang="fr-FR" sz="2400" dirty="0" smtClean="0">
                <a:latin typeface="St Ryde Regular" panose="02000503020000020003" pitchFamily="50" charset="0"/>
              </a:rPr>
              <a:t>d’études </a:t>
            </a:r>
            <a:r>
              <a:rPr lang="fr-FR" sz="2400" dirty="0" smtClean="0">
                <a:latin typeface="St Ryde Regular" panose="02000503020000020003" pitchFamily="50" charset="0"/>
              </a:rPr>
              <a:t>IMA5 2017/2018</a:t>
            </a:r>
            <a:endParaRPr lang="fr-FR" sz="2400" dirty="0">
              <a:latin typeface="St Ryde Regular" panose="02000503020000020003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2" y="181048"/>
            <a:ext cx="2941038" cy="7602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200" y="135660"/>
            <a:ext cx="2429212" cy="760268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0" y="6188220"/>
            <a:ext cx="2900218" cy="45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/>
              <a:t>Stephane</a:t>
            </a:r>
            <a:r>
              <a:rPr lang="en-US" sz="2400" dirty="0" smtClean="0"/>
              <a:t> MUTEL</a:t>
            </a:r>
            <a:endParaRPr lang="en-US" sz="2400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8460509" y="6178840"/>
            <a:ext cx="3731491" cy="452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Tuteur</a:t>
            </a:r>
            <a:r>
              <a:rPr lang="en-US" dirty="0" smtClean="0"/>
              <a:t>: Catherine BOISNEAU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666837"/>
          </a:xfrm>
          <a:prstGeom prst="rect">
            <a:avLst/>
          </a:prstGeom>
          <a:blipFill>
            <a:blip r:embed="rId3">
              <a:alphaModFix amt="52000"/>
            </a:blip>
            <a:stretch>
              <a:fillRect/>
            </a:stretch>
          </a:blip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666837"/>
            <a:ext cx="12192000" cy="3191164"/>
          </a:xfrm>
          <a:prstGeom prst="rect">
            <a:avLst/>
          </a:prstGeom>
          <a:blipFill>
            <a:blip r:embed="rId4">
              <a:alphaModFix amt="5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St Ryde Regular" panose="02000503020000020003" pitchFamily="50" charset="0"/>
              </a:rPr>
              <a:t>Introduction</a:t>
            </a:r>
            <a:endParaRPr lang="en-US" b="1" u="sng" dirty="0">
              <a:latin typeface="St Ryde Regular" panose="02000503020000020003" pitchFamily="50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854" y="2419927"/>
            <a:ext cx="6255328" cy="235527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Recul</a:t>
            </a:r>
            <a:r>
              <a:rPr lang="en-US" dirty="0" smtClean="0"/>
              <a:t> de la </a:t>
            </a:r>
            <a:r>
              <a:rPr lang="fr-FR" dirty="0" smtClean="0"/>
              <a:t>biodiversité</a:t>
            </a:r>
          </a:p>
          <a:p>
            <a:r>
              <a:rPr lang="fr-FR" dirty="0" smtClean="0"/>
              <a:t>Plans d’actions avec une échelle adaptée (BV, écosystèmes) </a:t>
            </a:r>
          </a:p>
          <a:p>
            <a:r>
              <a:rPr lang="fr-FR" dirty="0" smtClean="0"/>
              <a:t>Monitoring et techniques de suivi</a:t>
            </a:r>
          </a:p>
          <a:p>
            <a:r>
              <a:rPr lang="fr-FR" dirty="0" smtClean="0"/>
              <a:t>Apport des nouvelles technologies</a:t>
            </a:r>
          </a:p>
          <a:p>
            <a:endParaRPr lang="fr-FR" dirty="0"/>
          </a:p>
        </p:txBody>
      </p:sp>
      <p:sp>
        <p:nvSpPr>
          <p:cNvPr id="6" name="Shape 524"/>
          <p:cNvSpPr/>
          <p:nvPr/>
        </p:nvSpPr>
        <p:spPr>
          <a:xfrm>
            <a:off x="9363567" y="1454993"/>
            <a:ext cx="1545736" cy="1271341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glow rad="127000">
              <a:schemeClr val="tx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Shape 525"/>
          <p:cNvGrpSpPr/>
          <p:nvPr/>
        </p:nvGrpSpPr>
        <p:grpSpPr>
          <a:xfrm>
            <a:off x="9363567" y="4752021"/>
            <a:ext cx="1424506" cy="1144304"/>
            <a:chOff x="6642425" y="4312500"/>
            <a:chExt cx="433550" cy="462825"/>
          </a:xfrm>
          <a:effectLst>
            <a:glow rad="127000">
              <a:schemeClr val="tx1"/>
            </a:glow>
          </a:effectLst>
        </p:grpSpPr>
        <p:sp>
          <p:nvSpPr>
            <p:cNvPr id="8" name="Shape 526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527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52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10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666837"/>
            <a:ext cx="12192000" cy="3191164"/>
          </a:xfrm>
          <a:prstGeom prst="rect">
            <a:avLst/>
          </a:prstGeom>
          <a:blipFill>
            <a:blip r:embed="rId3">
              <a:alphaModFix amt="5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3666837"/>
          </a:xfrm>
          <a:prstGeom prst="rect">
            <a:avLst/>
          </a:prstGeom>
          <a:blipFill>
            <a:blip r:embed="rId4">
              <a:alphaModFix amt="52000"/>
            </a:blip>
            <a:stretch>
              <a:fillRect/>
            </a:stretch>
          </a:blip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latin typeface="St Ryde Regular" panose="02000503020000020003" pitchFamily="50" charset="0"/>
              </a:rPr>
              <a:t>Matériel</a:t>
            </a:r>
            <a:r>
              <a:rPr lang="en-US" b="1" u="sng" dirty="0" smtClean="0">
                <a:latin typeface="St Ryde Regular" panose="02000503020000020003" pitchFamily="50" charset="0"/>
              </a:rPr>
              <a:t> et </a:t>
            </a:r>
            <a:r>
              <a:rPr lang="en-US" b="1" u="sng" dirty="0" err="1" smtClean="0">
                <a:latin typeface="St Ryde Regular" panose="02000503020000020003" pitchFamily="50" charset="0"/>
              </a:rPr>
              <a:t>Méthode</a:t>
            </a:r>
            <a:endParaRPr lang="en-US" b="1" u="sng" dirty="0">
              <a:latin typeface="St Ryde Regular" panose="02000503020000020003" pitchFamily="50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2709" y="2675370"/>
            <a:ext cx="10515600" cy="4351338"/>
          </a:xfrm>
        </p:spPr>
        <p:txBody>
          <a:bodyPr/>
          <a:lstStyle/>
          <a:p>
            <a:r>
              <a:rPr lang="fr-FR" dirty="0" smtClean="0"/>
              <a:t>Google </a:t>
            </a:r>
            <a:r>
              <a:rPr lang="fr-FR" dirty="0" err="1" smtClean="0"/>
              <a:t>Scholar</a:t>
            </a:r>
            <a:r>
              <a:rPr lang="fr-FR" dirty="0" smtClean="0"/>
              <a:t> et </a:t>
            </a:r>
            <a:r>
              <a:rPr lang="fr-FR" dirty="0" err="1" smtClean="0"/>
              <a:t>WebofSciences</a:t>
            </a:r>
            <a:endParaRPr lang="fr-FR" dirty="0" smtClean="0"/>
          </a:p>
          <a:p>
            <a:r>
              <a:rPr lang="fr-FR" dirty="0" smtClean="0"/>
              <a:t>Articles issus de lectures précédentes</a:t>
            </a:r>
          </a:p>
          <a:p>
            <a:r>
              <a:rPr lang="fr-FR" dirty="0" smtClean="0"/>
              <a:t>Eviter les cas d’étude trop singuliers</a:t>
            </a:r>
          </a:p>
          <a:p>
            <a:r>
              <a:rPr lang="fr-FR" dirty="0" smtClean="0"/>
              <a:t>Privilégier les articles traitant de la méthodologie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90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alphaModFix amt="5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St Ryde Regular" panose="02000503020000020003" pitchFamily="50" charset="0"/>
              </a:rPr>
              <a:t>Estimation des </a:t>
            </a:r>
            <a:r>
              <a:rPr lang="en-US" sz="3200" b="1" u="sng" dirty="0" err="1" smtClean="0">
                <a:latin typeface="St Ryde Regular" panose="02000503020000020003" pitchFamily="50" charset="0"/>
              </a:rPr>
              <a:t>densités</a:t>
            </a:r>
            <a:r>
              <a:rPr lang="en-US" sz="3200" b="1" u="sng" dirty="0" smtClean="0">
                <a:latin typeface="St Ryde Regular" panose="02000503020000020003" pitchFamily="50" charset="0"/>
              </a:rPr>
              <a:t> </a:t>
            </a:r>
            <a:r>
              <a:rPr lang="en-US" sz="3200" b="1" u="sng" dirty="0" err="1" smtClean="0">
                <a:latin typeface="St Ryde Regular" panose="02000503020000020003" pitchFamily="50" charset="0"/>
              </a:rPr>
              <a:t>animales</a:t>
            </a:r>
            <a:r>
              <a:rPr lang="en-US" sz="3200" b="1" u="sng" dirty="0" smtClean="0">
                <a:latin typeface="St Ryde Regular" panose="02000503020000020003" pitchFamily="50" charset="0"/>
              </a:rPr>
              <a:t> par </a:t>
            </a:r>
            <a:r>
              <a:rPr lang="en-US" sz="3200" b="1" u="sng" dirty="0" err="1" smtClean="0">
                <a:latin typeface="St Ryde Regular" panose="02000503020000020003" pitchFamily="50" charset="0"/>
              </a:rPr>
              <a:t>prises</a:t>
            </a:r>
            <a:r>
              <a:rPr lang="en-US" sz="3200" b="1" u="sng" dirty="0" smtClean="0">
                <a:latin typeface="St Ryde Regular" panose="02000503020000020003" pitchFamily="50" charset="0"/>
              </a:rPr>
              <a:t> de </a:t>
            </a:r>
            <a:r>
              <a:rPr lang="en-US" sz="3200" b="1" u="sng" dirty="0" err="1" smtClean="0">
                <a:latin typeface="St Ryde Regular" panose="02000503020000020003" pitchFamily="50" charset="0"/>
              </a:rPr>
              <a:t>vues</a:t>
            </a:r>
            <a:r>
              <a:rPr lang="en-US" sz="3200" b="1" u="sng" dirty="0" smtClean="0">
                <a:latin typeface="St Ryde Regular" panose="02000503020000020003" pitchFamily="50" charset="0"/>
              </a:rPr>
              <a:t> </a:t>
            </a:r>
            <a:r>
              <a:rPr lang="en-US" sz="3200" b="1" u="sng" dirty="0" err="1" smtClean="0">
                <a:latin typeface="St Ryde Regular" panose="02000503020000020003" pitchFamily="50" charset="0"/>
              </a:rPr>
              <a:t>aériennes</a:t>
            </a:r>
            <a:r>
              <a:rPr lang="en-US" sz="3200" b="1" u="sng" dirty="0" smtClean="0">
                <a:latin typeface="St Ryde Regular" panose="02000503020000020003" pitchFamily="50" charset="0"/>
              </a:rPr>
              <a:t> </a:t>
            </a:r>
            <a:endParaRPr lang="en-US" sz="3200" b="1" u="sng" dirty="0">
              <a:latin typeface="St Ryde Regular" panose="02000503020000020003" pitchFamily="50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7836" y="1988344"/>
            <a:ext cx="10515600" cy="2241911"/>
          </a:xfrm>
        </p:spPr>
        <p:txBody>
          <a:bodyPr>
            <a:normAutofit/>
          </a:bodyPr>
          <a:lstStyle/>
          <a:p>
            <a:r>
              <a:rPr lang="en-US" dirty="0" smtClean="0"/>
              <a:t>Technique </a:t>
            </a:r>
            <a:r>
              <a:rPr lang="en-US" dirty="0" err="1" smtClean="0"/>
              <a:t>fiable</a:t>
            </a:r>
            <a:r>
              <a:rPr lang="en-US" dirty="0" smtClean="0"/>
              <a:t>, </a:t>
            </a:r>
            <a:r>
              <a:rPr lang="en-US" dirty="0" err="1" smtClean="0"/>
              <a:t>implémentée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plus de 50 </a:t>
            </a:r>
            <a:r>
              <a:rPr lang="en-US" dirty="0" err="1" smtClean="0"/>
              <a:t>ans</a:t>
            </a:r>
            <a:endParaRPr lang="en-US" dirty="0" smtClean="0"/>
          </a:p>
          <a:p>
            <a:r>
              <a:rPr lang="en-US" dirty="0" err="1" smtClean="0"/>
              <a:t>Découpe</a:t>
            </a:r>
            <a:r>
              <a:rPr lang="en-US" dirty="0" smtClean="0"/>
              <a:t> de la zone </a:t>
            </a:r>
            <a:r>
              <a:rPr lang="en-US" dirty="0" err="1" smtClean="0"/>
              <a:t>d’étude</a:t>
            </a:r>
            <a:endParaRPr lang="en-US" dirty="0" smtClean="0"/>
          </a:p>
          <a:p>
            <a:r>
              <a:rPr lang="en-US" dirty="0" err="1" smtClean="0"/>
              <a:t>Echantillonnages</a:t>
            </a:r>
            <a:r>
              <a:rPr lang="en-US" dirty="0" smtClean="0"/>
              <a:t> </a:t>
            </a:r>
            <a:r>
              <a:rPr lang="en-US" dirty="0" err="1" smtClean="0"/>
              <a:t>systématiques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partiels</a:t>
            </a:r>
            <a:r>
              <a:rPr lang="en-US" dirty="0" smtClean="0"/>
              <a:t> 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Calculs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6278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 smtClean="0">
                <a:latin typeface="St Ryde Regular" panose="02000503020000020003" pitchFamily="50" charset="0"/>
              </a:rPr>
              <a:t>1.Principes </a:t>
            </a:r>
            <a:r>
              <a:rPr lang="en-US" sz="3200" u="sng" dirty="0" err="1" smtClean="0">
                <a:latin typeface="St Ryde Regular" panose="02000503020000020003" pitchFamily="50" charset="0"/>
              </a:rPr>
              <a:t>généraux</a:t>
            </a:r>
            <a:r>
              <a:rPr lang="en-US" sz="3200" u="sng" dirty="0" smtClean="0">
                <a:latin typeface="St Ryde Regular" panose="02000503020000020003" pitchFamily="50" charset="0"/>
              </a:rPr>
              <a:t> et </a:t>
            </a:r>
            <a:r>
              <a:rPr lang="en-US" sz="3200" u="sng" dirty="0" err="1" smtClean="0">
                <a:latin typeface="St Ryde Regular" panose="02000503020000020003" pitchFamily="50" charset="0"/>
              </a:rPr>
              <a:t>mise</a:t>
            </a:r>
            <a:r>
              <a:rPr lang="en-US" sz="3200" u="sng" dirty="0" smtClean="0">
                <a:latin typeface="St Ryde Regular" panose="02000503020000020003" pitchFamily="50" charset="0"/>
              </a:rPr>
              <a:t> en place</a:t>
            </a:r>
            <a:endParaRPr lang="en-US" sz="3200" u="sng" dirty="0">
              <a:latin typeface="St Ryde Regular" panose="02000503020000020003" pitchFamily="50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03" y="2940051"/>
            <a:ext cx="3220999" cy="3487881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" y="4509655"/>
            <a:ext cx="4138394" cy="20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alphaModFix amt="5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 </a:t>
            </a:r>
            <a:r>
              <a:rPr lang="fr-FR" i="1" dirty="0" err="1"/>
              <a:t>Any</a:t>
            </a:r>
            <a:r>
              <a:rPr lang="fr-FR" i="1" dirty="0"/>
              <a:t> technique </a:t>
            </a:r>
            <a:r>
              <a:rPr lang="fr-FR" i="1" dirty="0" err="1"/>
              <a:t>involving</a:t>
            </a:r>
            <a:r>
              <a:rPr lang="fr-FR" i="1" dirty="0"/>
              <a:t> </a:t>
            </a:r>
            <a:r>
              <a:rPr lang="fr-FR" i="1" dirty="0" err="1"/>
              <a:t>only</a:t>
            </a:r>
            <a:r>
              <a:rPr lang="fr-FR" i="1" dirty="0"/>
              <a:t> the direct </a:t>
            </a:r>
            <a:r>
              <a:rPr lang="fr-FR" i="1" dirty="0" err="1"/>
              <a:t>human</a:t>
            </a:r>
            <a:r>
              <a:rPr lang="fr-FR" i="1" dirty="0"/>
              <a:t> intervention has </a:t>
            </a:r>
            <a:r>
              <a:rPr lang="fr-FR" i="1" dirty="0" err="1"/>
              <a:t>several</a:t>
            </a:r>
            <a:r>
              <a:rPr lang="fr-FR" i="1" dirty="0"/>
              <a:t> limitations</a:t>
            </a:r>
            <a:r>
              <a:rPr lang="fr-FR" dirty="0"/>
              <a:t> » </a:t>
            </a:r>
            <a:r>
              <a:rPr lang="fr-FR" dirty="0" smtClean="0"/>
              <a:t> (Ventura et al, 2016)</a:t>
            </a:r>
          </a:p>
          <a:p>
            <a:r>
              <a:rPr lang="fr-FR" dirty="0" smtClean="0"/>
              <a:t>Appareils de vol : avions ultralégers, drones </a:t>
            </a:r>
          </a:p>
          <a:p>
            <a:r>
              <a:rPr lang="fr-FR" dirty="0" smtClean="0"/>
              <a:t>Imagerie: caméra HD, caméra thermique, systèmes couplés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1147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 smtClean="0">
                <a:latin typeface="St Ryde Regular" panose="02000503020000020003" pitchFamily="50" charset="0"/>
              </a:rPr>
              <a:t>2. </a:t>
            </a:r>
            <a:r>
              <a:rPr lang="en-US" sz="3200" u="sng" dirty="0" err="1" smtClean="0">
                <a:latin typeface="St Ryde Regular" panose="02000503020000020003" pitchFamily="50" charset="0"/>
              </a:rPr>
              <a:t>Apports</a:t>
            </a:r>
            <a:r>
              <a:rPr lang="en-US" sz="3200" u="sng" dirty="0" smtClean="0">
                <a:latin typeface="St Ryde Regular" panose="02000503020000020003" pitchFamily="50" charset="0"/>
              </a:rPr>
              <a:t> des </a:t>
            </a:r>
            <a:r>
              <a:rPr lang="en-US" sz="3200" u="sng" dirty="0" err="1" smtClean="0">
                <a:latin typeface="St Ryde Regular" panose="02000503020000020003" pitchFamily="50" charset="0"/>
              </a:rPr>
              <a:t>nouvelles</a:t>
            </a:r>
            <a:r>
              <a:rPr lang="en-US" sz="3200" u="sng" dirty="0" smtClean="0">
                <a:latin typeface="St Ryde Regular" panose="02000503020000020003" pitchFamily="50" charset="0"/>
              </a:rPr>
              <a:t> technologies</a:t>
            </a:r>
            <a:endParaRPr lang="en-US" sz="3200" u="sng" dirty="0">
              <a:latin typeface="St Ryde Regular" panose="02000503020000020003" pitchFamily="50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" y="4072659"/>
            <a:ext cx="3581400" cy="20193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657" y="4134571"/>
            <a:ext cx="33718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alphaModFix amt="5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52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De multiples facteurs d’erreurs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-1147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>
                <a:latin typeface="St Ryde Regular" panose="02000503020000020003" pitchFamily="50" charset="0"/>
              </a:rPr>
              <a:t>3</a:t>
            </a:r>
            <a:r>
              <a:rPr lang="en-US" sz="3200" u="sng" dirty="0" smtClean="0">
                <a:latin typeface="St Ryde Regular" panose="02000503020000020003" pitchFamily="50" charset="0"/>
              </a:rPr>
              <a:t>. </a:t>
            </a:r>
            <a:r>
              <a:rPr lang="fr-FR" sz="3200" u="sng" dirty="0">
                <a:latin typeface="St Ryde Regular" panose="02000503020000020003" pitchFamily="50" charset="0"/>
              </a:rPr>
              <a:t>Facteurs correctifs et </a:t>
            </a:r>
            <a:r>
              <a:rPr lang="fr-FR" sz="3200" u="sng" dirty="0" smtClean="0">
                <a:latin typeface="St Ryde Regular" panose="02000503020000020003" pitchFamily="50" charset="0"/>
              </a:rPr>
              <a:t>discussion</a:t>
            </a:r>
            <a:endParaRPr lang="en-US" sz="3200" u="sng" dirty="0">
              <a:latin typeface="St Ryde Regular" panose="02000503020000020003" pitchFamily="50" charset="0"/>
            </a:endParaRPr>
          </a:p>
        </p:txBody>
      </p:sp>
      <p:sp>
        <p:nvSpPr>
          <p:cNvPr id="6" name="Shape 566"/>
          <p:cNvSpPr/>
          <p:nvPr/>
        </p:nvSpPr>
        <p:spPr>
          <a:xfrm>
            <a:off x="944429" y="2783683"/>
            <a:ext cx="397142" cy="219513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glow rad="127000">
              <a:schemeClr val="tx1">
                <a:alpha val="58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541265" y="2752547"/>
            <a:ext cx="2694698" cy="176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u="sng" dirty="0" smtClean="0"/>
              <a:t>La Stratification</a:t>
            </a:r>
            <a:r>
              <a:rPr lang="fr-FR" sz="2000" dirty="0" smtClean="0"/>
              <a:t> </a:t>
            </a:r>
          </a:p>
          <a:p>
            <a:r>
              <a:rPr lang="fr-FR" sz="2000" dirty="0" err="1" smtClean="0"/>
              <a:t>Hétérogénéïté</a:t>
            </a:r>
            <a:r>
              <a:rPr lang="fr-FR" sz="2000" dirty="0" smtClean="0"/>
              <a:t> marquée</a:t>
            </a:r>
          </a:p>
          <a:p>
            <a:r>
              <a:rPr lang="fr-FR" sz="2000" dirty="0" smtClean="0"/>
              <a:t>Paramètres responsables</a:t>
            </a:r>
          </a:p>
          <a:p>
            <a:r>
              <a:rPr lang="fr-FR" sz="2000" dirty="0" smtClean="0"/>
              <a:t>Corrigée en amont</a:t>
            </a:r>
            <a:endParaRPr lang="fr-FR" sz="2000" dirty="0"/>
          </a:p>
        </p:txBody>
      </p:sp>
      <p:grpSp>
        <p:nvGrpSpPr>
          <p:cNvPr id="8" name="Shape 459"/>
          <p:cNvGrpSpPr/>
          <p:nvPr/>
        </p:nvGrpSpPr>
        <p:grpSpPr>
          <a:xfrm>
            <a:off x="4539414" y="2725933"/>
            <a:ext cx="348209" cy="369366"/>
            <a:chOff x="3955900" y="2984500"/>
            <a:chExt cx="414000" cy="422525"/>
          </a:xfrm>
          <a:effectLst>
            <a:glow rad="127000">
              <a:schemeClr val="tx1">
                <a:alpha val="58000"/>
              </a:schemeClr>
            </a:glow>
          </a:effectLst>
        </p:grpSpPr>
        <p:sp>
          <p:nvSpPr>
            <p:cNvPr id="9" name="Shape 46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461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462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023205" y="2725933"/>
            <a:ext cx="3483486" cy="176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u="sng" dirty="0" smtClean="0"/>
              <a:t>La Détection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Animaux invisibles et « qualité de l’observateur »</a:t>
            </a:r>
          </a:p>
          <a:p>
            <a:r>
              <a:rPr lang="fr-FR" sz="2000" dirty="0" smtClean="0"/>
              <a:t>Taux de détection</a:t>
            </a:r>
          </a:p>
          <a:p>
            <a:r>
              <a:rPr lang="fr-FR" sz="2000" dirty="0" smtClean="0"/>
              <a:t>Animaux détectés/animaux présents</a:t>
            </a:r>
            <a:endParaRPr lang="fr-FR" sz="2000" dirty="0"/>
          </a:p>
        </p:txBody>
      </p:sp>
      <p:grpSp>
        <p:nvGrpSpPr>
          <p:cNvPr id="13" name="Shape 452"/>
          <p:cNvGrpSpPr/>
          <p:nvPr/>
        </p:nvGrpSpPr>
        <p:grpSpPr>
          <a:xfrm>
            <a:off x="8642273" y="2708520"/>
            <a:ext cx="413486" cy="261355"/>
            <a:chOff x="3241525" y="3039450"/>
            <a:chExt cx="494600" cy="312625"/>
          </a:xfrm>
          <a:effectLst>
            <a:glow rad="127000">
              <a:schemeClr val="tx1">
                <a:alpha val="58000"/>
              </a:schemeClr>
            </a:glow>
          </a:effectLst>
        </p:grpSpPr>
        <p:sp>
          <p:nvSpPr>
            <p:cNvPr id="14" name="Shape 453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454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9175203" y="2752547"/>
            <a:ext cx="3016797" cy="176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u="sng" dirty="0" smtClean="0"/>
              <a:t>La Visibilité</a:t>
            </a:r>
            <a:endParaRPr lang="fr-FR" sz="2000" dirty="0" smtClean="0"/>
          </a:p>
          <a:p>
            <a:r>
              <a:rPr lang="fr-FR" sz="2000" dirty="0" smtClean="0"/>
              <a:t>Diffère de la détection</a:t>
            </a:r>
          </a:p>
          <a:p>
            <a:r>
              <a:rPr lang="fr-FR" sz="2000" dirty="0" smtClean="0"/>
              <a:t>Paramètres correctifs en fonction du terrain d’étude</a:t>
            </a:r>
          </a:p>
          <a:p>
            <a:r>
              <a:rPr lang="fr-FR" sz="2000" dirty="0" smtClean="0"/>
              <a:t>Correction au cas par cas</a:t>
            </a:r>
            <a:endParaRPr lang="fr-FR" sz="20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76199" y="5506648"/>
            <a:ext cx="10515600" cy="1351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Erreurs d’estimations potentiellement importantes (40%)</a:t>
            </a:r>
          </a:p>
          <a:p>
            <a:r>
              <a:rPr lang="fr-FR" dirty="0" smtClean="0"/>
              <a:t>Facteurs correctifs </a:t>
            </a:r>
          </a:p>
          <a:p>
            <a:r>
              <a:rPr lang="fr-FR" dirty="0" smtClean="0"/>
              <a:t>Attention au sur-comptage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8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alphaModFix amt="5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Expérience</a:t>
            </a:r>
            <a:r>
              <a:rPr lang="en-US" dirty="0" smtClean="0"/>
              <a:t> longue issue des </a:t>
            </a:r>
            <a:r>
              <a:rPr lang="en-US" dirty="0" err="1" smtClean="0"/>
              <a:t>pêcheries</a:t>
            </a:r>
            <a:r>
              <a:rPr lang="en-US" dirty="0" smtClean="0"/>
              <a:t> </a:t>
            </a:r>
            <a:r>
              <a:rPr lang="en-US" dirty="0" err="1" smtClean="0"/>
              <a:t>professionnelles</a:t>
            </a:r>
            <a:endParaRPr lang="en-US" dirty="0" smtClean="0"/>
          </a:p>
          <a:p>
            <a:r>
              <a:rPr lang="en-US" dirty="0" smtClean="0"/>
              <a:t>Non destructive, large </a:t>
            </a:r>
            <a:r>
              <a:rPr lang="en-US" dirty="0" err="1" smtClean="0"/>
              <a:t>échelle</a:t>
            </a:r>
            <a:r>
              <a:rPr lang="en-US" dirty="0" smtClean="0"/>
              <a:t>,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d’efforts</a:t>
            </a:r>
            <a:endParaRPr lang="en-US" dirty="0" smtClean="0"/>
          </a:p>
          <a:p>
            <a:r>
              <a:rPr lang="en-US" dirty="0" smtClean="0"/>
              <a:t>Science </a:t>
            </a:r>
            <a:r>
              <a:rPr lang="en-US" dirty="0" err="1" smtClean="0"/>
              <a:t>propre</a:t>
            </a:r>
            <a:endParaRPr lang="en-US" dirty="0" smtClean="0"/>
          </a:p>
          <a:p>
            <a:r>
              <a:rPr lang="en-US" dirty="0" err="1" smtClean="0"/>
              <a:t>Matériel</a:t>
            </a:r>
            <a:r>
              <a:rPr lang="en-US" dirty="0" smtClean="0"/>
              <a:t> de base</a:t>
            </a:r>
          </a:p>
          <a:p>
            <a:r>
              <a:rPr lang="en-US" dirty="0" err="1" smtClean="0"/>
              <a:t>Choix</a:t>
            </a:r>
            <a:r>
              <a:rPr lang="en-US" dirty="0" smtClean="0"/>
              <a:t> des </a:t>
            </a:r>
            <a:r>
              <a:rPr lang="en-US" dirty="0" err="1" smtClean="0"/>
              <a:t>fréquences</a:t>
            </a:r>
            <a:endParaRPr lang="en-US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St Ryde Regular" panose="02000503020000020003" pitchFamily="50" charset="0"/>
              </a:rPr>
              <a:t>Estimation des </a:t>
            </a:r>
            <a:r>
              <a:rPr lang="en-US" sz="3200" b="1" u="sng" dirty="0" err="1" smtClean="0">
                <a:latin typeface="St Ryde Regular" panose="02000503020000020003" pitchFamily="50" charset="0"/>
              </a:rPr>
              <a:t>densités</a:t>
            </a:r>
            <a:r>
              <a:rPr lang="en-US" sz="3200" b="1" u="sng" dirty="0" smtClean="0">
                <a:latin typeface="St Ryde Regular" panose="02000503020000020003" pitchFamily="50" charset="0"/>
              </a:rPr>
              <a:t> </a:t>
            </a:r>
            <a:r>
              <a:rPr lang="en-US" sz="3200" b="1" u="sng" dirty="0" err="1" smtClean="0">
                <a:latin typeface="St Ryde Regular" panose="02000503020000020003" pitchFamily="50" charset="0"/>
              </a:rPr>
              <a:t>animales</a:t>
            </a:r>
            <a:r>
              <a:rPr lang="en-US" sz="3200" b="1" u="sng" dirty="0" smtClean="0">
                <a:latin typeface="St Ryde Regular" panose="02000503020000020003" pitchFamily="50" charset="0"/>
              </a:rPr>
              <a:t> par </a:t>
            </a:r>
            <a:r>
              <a:rPr lang="en-US" sz="3200" b="1" u="sng" dirty="0" err="1" smtClean="0">
                <a:latin typeface="St Ryde Regular" panose="02000503020000020003" pitchFamily="50" charset="0"/>
              </a:rPr>
              <a:t>l’hydroacoustique</a:t>
            </a:r>
            <a:endParaRPr lang="en-US" sz="3200" b="1" u="sng" dirty="0">
              <a:latin typeface="St Ryde Regular" panose="02000503020000020003" pitchFamily="50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66278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 smtClean="0">
                <a:latin typeface="St Ryde Regular" panose="02000503020000020003" pitchFamily="50" charset="0"/>
              </a:rPr>
              <a:t>1.Principes et </a:t>
            </a:r>
            <a:r>
              <a:rPr lang="en-US" sz="3200" u="sng" dirty="0" err="1" smtClean="0">
                <a:latin typeface="St Ryde Regular" panose="02000503020000020003" pitchFamily="50" charset="0"/>
              </a:rPr>
              <a:t>mise</a:t>
            </a:r>
            <a:r>
              <a:rPr lang="en-US" sz="3200" u="sng" dirty="0" smtClean="0">
                <a:latin typeface="St Ryde Regular" panose="02000503020000020003" pitchFamily="50" charset="0"/>
              </a:rPr>
              <a:t> en place</a:t>
            </a:r>
            <a:endParaRPr lang="en-US" sz="3200" u="sng" dirty="0">
              <a:latin typeface="St Ryde Regular" panose="02000503020000020003" pitchFamily="50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6" y="2882190"/>
            <a:ext cx="2887316" cy="36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alphaModFix amt="5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u="sng" dirty="0" smtClean="0">
                <a:latin typeface="St Ryde Regular" panose="02000503020000020003" pitchFamily="50" charset="0"/>
              </a:rPr>
              <a:t>Un élément clé: la « Target </a:t>
            </a:r>
            <a:r>
              <a:rPr lang="en-US" sz="4000" u="sng" dirty="0" smtClean="0">
                <a:latin typeface="St Ryde Regular" panose="02000503020000020003" pitchFamily="50" charset="0"/>
              </a:rPr>
              <a:t>Strength</a:t>
            </a:r>
            <a:r>
              <a:rPr lang="fr-FR" sz="4000" u="sng" dirty="0" smtClean="0">
                <a:latin typeface="St Ryde Regular" panose="02000503020000020003" pitchFamily="50" charset="0"/>
              </a:rPr>
              <a:t> »</a:t>
            </a:r>
            <a:endParaRPr lang="fr-FR" sz="4000" u="sng" dirty="0">
              <a:latin typeface="St Ryde Regular" panose="02000503020000020003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Elément clé de la détection</a:t>
                </a:r>
              </a:p>
              <a:p>
                <a:r>
                  <a:rPr lang="fr-FR" dirty="0" smtClean="0"/>
                  <a:t>Formule reliée à la taille du poisson</a:t>
                </a:r>
              </a:p>
              <a:p>
                <a:r>
                  <a:rPr lang="fr-FR" dirty="0" smtClean="0"/>
                  <a:t>Calcul empirique</a:t>
                </a:r>
              </a:p>
              <a:p>
                <a:r>
                  <a:rPr lang="fr-FR" dirty="0" smtClean="0"/>
                  <a:t>Calibrage nécessaire sur le terrain en fonction de la cible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=10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𝑏𝑠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ƛ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=0.041×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1,94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/>
          <p:nvPr/>
        </p:nvPicPr>
        <p:blipFill rotWithShape="1">
          <a:blip r:embed="rId5"/>
          <a:srcRect l="426" t="-173" r="-426" b="57089"/>
          <a:stretch/>
        </p:blipFill>
        <p:spPr bwMode="auto">
          <a:xfrm>
            <a:off x="-79520" y="4120140"/>
            <a:ext cx="4333875" cy="2289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41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alphaModFix amt="5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6600" y="2075006"/>
            <a:ext cx="10515600" cy="4351338"/>
          </a:xfrm>
        </p:spPr>
        <p:txBody>
          <a:bodyPr/>
          <a:lstStyle/>
          <a:p>
            <a:r>
              <a:rPr lang="fr-FR" dirty="0" smtClean="0"/>
              <a:t>Standardisation</a:t>
            </a:r>
          </a:p>
          <a:p>
            <a:r>
              <a:rPr lang="fr-FR" dirty="0" smtClean="0"/>
              <a:t>Différents appareils, différentes fréquences, mêmes résultats</a:t>
            </a:r>
          </a:p>
          <a:p>
            <a:r>
              <a:rPr lang="fr-FR" dirty="0" smtClean="0"/>
              <a:t>Difficulté d’identifier l’espèce sans méthode complémentaire</a:t>
            </a:r>
          </a:p>
          <a:p>
            <a:r>
              <a:rPr lang="fr-FR" dirty="0" smtClean="0"/>
              <a:t>Autres possibilités</a:t>
            </a:r>
          </a:p>
          <a:p>
            <a:r>
              <a:rPr lang="fr-FR" dirty="0" smtClean="0"/>
              <a:t>Développement des sondeurs récréatifs et capacités similaires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223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 smtClean="0">
                <a:latin typeface="St Ryde Regular" panose="02000503020000020003" pitchFamily="50" charset="0"/>
              </a:rPr>
              <a:t>2. </a:t>
            </a:r>
            <a:r>
              <a:rPr lang="en-US" sz="3200" u="sng" dirty="0" err="1" smtClean="0">
                <a:latin typeface="St Ryde Regular" panose="02000503020000020003" pitchFamily="50" charset="0"/>
              </a:rPr>
              <a:t>Avancées</a:t>
            </a:r>
            <a:r>
              <a:rPr lang="en-US" sz="3200" u="sng" dirty="0" smtClean="0">
                <a:latin typeface="St Ryde Regular" panose="02000503020000020003" pitchFamily="50" charset="0"/>
              </a:rPr>
              <a:t> </a:t>
            </a:r>
            <a:r>
              <a:rPr lang="en-US" sz="3200" u="sng" dirty="0" err="1" smtClean="0">
                <a:latin typeface="St Ryde Regular" panose="02000503020000020003" pitchFamily="50" charset="0"/>
              </a:rPr>
              <a:t>technologiques</a:t>
            </a:r>
            <a:r>
              <a:rPr lang="en-US" sz="3200" u="sng" dirty="0" smtClean="0">
                <a:latin typeface="St Ryde Regular" panose="02000503020000020003" pitchFamily="50" charset="0"/>
              </a:rPr>
              <a:t> et </a:t>
            </a:r>
            <a:r>
              <a:rPr lang="en-US" sz="3200" u="sng" dirty="0" err="1" smtClean="0">
                <a:latin typeface="St Ryde Regular" panose="02000503020000020003" pitchFamily="50" charset="0"/>
              </a:rPr>
              <a:t>vulgarisation</a:t>
            </a:r>
            <a:endParaRPr lang="en-US" sz="3200" u="sng" dirty="0">
              <a:latin typeface="St Ryde Regular" panose="02000503020000020003" pitchFamily="50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43756"/>
            <a:ext cx="9926435" cy="61825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243755"/>
            <a:ext cx="9926435" cy="61825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8" y="243754"/>
            <a:ext cx="9926436" cy="61902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6" y="243752"/>
            <a:ext cx="9926437" cy="61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2355</Words>
  <Application>Microsoft Office PowerPoint</Application>
  <PresentationFormat>Grand écran</PresentationFormat>
  <Paragraphs>173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St Ryde Regular</vt:lpstr>
      <vt:lpstr>Wingdings</vt:lpstr>
      <vt:lpstr>Thème Office</vt:lpstr>
      <vt:lpstr>Estimation des densités animales par techniques d’imageries </vt:lpstr>
      <vt:lpstr>Introduction</vt:lpstr>
      <vt:lpstr>Matériel et Méthode</vt:lpstr>
      <vt:lpstr>Estimation des densités animales par prises de vues aériennes </vt:lpstr>
      <vt:lpstr>Présentation PowerPoint</vt:lpstr>
      <vt:lpstr>Présentation PowerPoint</vt:lpstr>
      <vt:lpstr>Estimation des densités animales par l’hydroacoustique</vt:lpstr>
      <vt:lpstr>Un élément clé: la « Target Strength »</vt:lpstr>
      <vt:lpstr>Présentation PowerPoint</vt:lpstr>
      <vt:lpstr>Présentation PowerPoint</vt:lpstr>
      <vt:lpstr>Conclusion</vt:lpstr>
      <vt:lpstr>Sources</vt:lpstr>
      <vt:lpstr>Merci de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Ptitmut</dc:creator>
  <cp:lastModifiedBy>Ptitmut</cp:lastModifiedBy>
  <cp:revision>23</cp:revision>
  <dcterms:created xsi:type="dcterms:W3CDTF">2018-03-28T15:29:50Z</dcterms:created>
  <dcterms:modified xsi:type="dcterms:W3CDTF">2018-03-29T08:05:11Z</dcterms:modified>
</cp:coreProperties>
</file>