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handoutMasterIdLst>
    <p:handoutMasterId r:id="rId14"/>
  </p:handoutMasterIdLst>
  <p:sldIdLst>
    <p:sldId id="256" r:id="rId2"/>
    <p:sldId id="292" r:id="rId3"/>
    <p:sldId id="270" r:id="rId4"/>
    <p:sldId id="272" r:id="rId5"/>
    <p:sldId id="296" r:id="rId6"/>
    <p:sldId id="300" r:id="rId7"/>
    <p:sldId id="299" r:id="rId8"/>
    <p:sldId id="297" r:id="rId9"/>
    <p:sldId id="295" r:id="rId10"/>
    <p:sldId id="274" r:id="rId11"/>
    <p:sldId id="290"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88" autoAdjust="0"/>
    <p:restoredTop sz="94638" autoAdjust="0"/>
  </p:normalViewPr>
  <p:slideViewPr>
    <p:cSldViewPr>
      <p:cViewPr>
        <p:scale>
          <a:sx n="60" d="100"/>
          <a:sy n="60" d="100"/>
        </p:scale>
        <p:origin x="-2196" y="-6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9" d="100"/>
          <a:sy n="69" d="100"/>
        </p:scale>
        <p:origin x="-331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7011B9-415E-4448-B877-491080E62D73}" type="datetimeFigureOut">
              <a:rPr lang="fr-FR" smtClean="0"/>
              <a:pPr/>
              <a:t>29/03/2018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EA76B5-8EB0-4BCA-BC77-6E498AF61C07}" type="slidenum">
              <a:rPr lang="fr-FR" smtClean="0"/>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E52D98-D066-42B8-BF85-983F6CAB6CBB}" type="datetimeFigureOut">
              <a:rPr lang="fr-FR" smtClean="0"/>
              <a:pPr/>
              <a:t>29/03/2018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E431E6-88C0-4AA0-8501-40DB87FB0792}"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7E431E6-88C0-4AA0-8501-40DB87FB0792}" type="slidenum">
              <a:rPr lang="fr-FR" smtClean="0"/>
              <a:pPr/>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chemeClr val="tx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solidFill>
                  <a:schemeClr val="bg2"/>
                </a:solidFill>
              </a:defRPr>
            </a:lvl1pPr>
            <a:extLst/>
          </a:lstStyle>
          <a:p>
            <a:r>
              <a:rPr kumimoji="0" lang="fr-FR" dirty="0" smtClean="0"/>
              <a:t>Cliquez pour modifier le style du titre</a:t>
            </a:r>
            <a:endParaRPr kumimoji="0" lang="en-US" dirty="0"/>
          </a:p>
        </p:txBody>
      </p:sp>
      <p:sp>
        <p:nvSpPr>
          <p:cNvPr id="3" name="Sous-titr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fr-FR" smtClean="0"/>
              <a:t>Cliquez pour modifier le style des sous-titres du masque</a:t>
            </a:r>
            <a:endParaRPr kumimoji="0" lang="en-US"/>
          </a:p>
        </p:txBody>
      </p:sp>
      <p:sp>
        <p:nvSpPr>
          <p:cNvPr id="4" name="Espace réservé de la date 3"/>
          <p:cNvSpPr>
            <a:spLocks noGrp="1"/>
          </p:cNvSpPr>
          <p:nvPr>
            <p:ph type="dt" sz="half" idx="10"/>
          </p:nvPr>
        </p:nvSpPr>
        <p:spPr/>
        <p:txBody>
          <a:bodyPr/>
          <a:lstStyle/>
          <a:p>
            <a:fld id="{83151A74-2124-4E15-9A6E-A116E9EF5343}" type="datetime1">
              <a:rPr lang="fr-FR" smtClean="0"/>
              <a:pPr/>
              <a:t>29/03/2018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3AADC4-1375-402D-B9F3-64DBF51E8D54}" type="slidenum">
              <a:rPr lang="fr-FR" smtClean="0"/>
              <a:pPr/>
              <a:t>‹N°›</a:t>
            </a:fld>
            <a:endParaRPr lang="fr-FR"/>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392A91E-0CC9-4323-AB73-72A9DC496942}" type="datetime1">
              <a:rPr lang="fr-FR" smtClean="0"/>
              <a:pPr/>
              <a:t>29/03/2018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3AADC4-1375-402D-B9F3-64DBF51E8D54}"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vertical 1"/>
          <p:cNvSpPr>
            <a:spLocks noGrp="1"/>
          </p:cNvSpPr>
          <p:nvPr>
            <p:ph type="title" orient="vert"/>
          </p:nvPr>
        </p:nvSpPr>
        <p:spPr>
          <a:xfrm>
            <a:off x="6781800" y="274640"/>
            <a:ext cx="1905000" cy="5851525"/>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304800"/>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DC07CF-C48D-41A6-9612-50FC9B86F1B9}" type="datetime1">
              <a:rPr lang="fr-FR" smtClean="0"/>
              <a:pPr/>
              <a:t>29/03/2018</a:t>
            </a:fld>
            <a:endParaRPr lang="fr-FR"/>
          </a:p>
        </p:txBody>
      </p:sp>
      <p:sp>
        <p:nvSpPr>
          <p:cNvPr id="5" name="Espace réservé du pied de page 4"/>
          <p:cNvSpPr>
            <a:spLocks noGrp="1"/>
          </p:cNvSpPr>
          <p:nvPr>
            <p:ph type="ftr" sz="quarter" idx="11"/>
          </p:nvPr>
        </p:nvSpPr>
        <p:spPr>
          <a:xfrm>
            <a:off x="2640597" y="6377459"/>
            <a:ext cx="3836404" cy="365125"/>
          </a:xfrm>
        </p:spPr>
        <p:txBody>
          <a:bodyPr/>
          <a:lstStyle/>
          <a:p>
            <a:endParaRPr lang="fr-FR"/>
          </a:p>
        </p:txBody>
      </p:sp>
      <p:sp>
        <p:nvSpPr>
          <p:cNvPr id="6" name="Espace réservé du numéro de diapositive 5"/>
          <p:cNvSpPr>
            <a:spLocks noGrp="1"/>
          </p:cNvSpPr>
          <p:nvPr>
            <p:ph type="sldNum" sz="quarter" idx="12"/>
          </p:nvPr>
        </p:nvSpPr>
        <p:spPr/>
        <p:txBody>
          <a:bodyPr/>
          <a:lstStyle/>
          <a:p>
            <a:fld id="{ED3AADC4-1375-402D-B9F3-64DBF51E8D54}"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155448"/>
            <a:ext cx="8229600" cy="1252728"/>
          </a:xfrm>
        </p:spPr>
        <p:txBody>
          <a:bodyPr/>
          <a:lstStyle>
            <a:extLst/>
          </a:lstStyle>
          <a:p>
            <a:r>
              <a:rPr kumimoji="0" lang="fr-FR" dirty="0" smtClean="0"/>
              <a:t>Cliquez pour modifier le style du titre</a:t>
            </a:r>
            <a:endParaRPr kumimoji="0" lang="en-US" dirty="0"/>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47B781D-4E51-41E3-AA34-AD55D6EBBE58}" type="datetime1">
              <a:rPr lang="fr-FR" smtClean="0"/>
              <a:pPr/>
              <a:t>29/03/2018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3AADC4-1375-402D-B9F3-64DBF51E8D54}"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CB8D5F8A-4073-42E7-B0A7-8DF3755B14D0}" type="datetime1">
              <a:rPr lang="fr-FR" smtClean="0"/>
              <a:pPr/>
              <a:t>29/03/2018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3AADC4-1375-402D-B9F3-64DBF51E8D5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2E3A89F9-9387-4EC1-881E-555BE95DFBEC}" type="datetime1">
              <a:rPr lang="fr-FR" smtClean="0"/>
              <a:pPr/>
              <a:t>29/03/2018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3AADC4-1375-402D-B9F3-64DBF51E8D54}"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u texte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fr-FR" smtClean="0"/>
              <a:t>Cliquez pour modifier les styles du texte du masque</a:t>
            </a:r>
          </a:p>
        </p:txBody>
      </p:sp>
      <p:sp>
        <p:nvSpPr>
          <p:cNvPr id="6" name="Espace réservé du contenu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D0D76B6C-4158-454C-ABC4-ABC86E985D70}" type="datetime1">
              <a:rPr lang="fr-FR" smtClean="0"/>
              <a:pPr/>
              <a:t>29/03/2018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D3AADC4-1375-402D-B9F3-64DBF51E8D54}"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6D7910FA-078F-4B0D-BF20-7B372A3F166F}" type="datetime1">
              <a:rPr lang="fr-FR" smtClean="0"/>
              <a:pPr/>
              <a:t>29/03/2018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D3AADC4-1375-402D-B9F3-64DBF51E8D54}"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B2A0CF5-F8F8-4842-B1A2-1C7251F3FA79}" type="datetime1">
              <a:rPr lang="fr-FR" smtClean="0"/>
              <a:pPr/>
              <a:t>29/03/2018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D3AADC4-1375-402D-B9F3-64DBF51E8D54}"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fr-FR" smtClean="0"/>
              <a:t>Cliquez pour modifier le style du titre</a:t>
            </a:r>
            <a:endParaRPr kumimoji="0" lang="en-US"/>
          </a:p>
        </p:txBody>
      </p:sp>
      <p:sp>
        <p:nvSpPr>
          <p:cNvPr id="3" name="Espace réservé du contenu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texte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BA7F4637-8247-43B6-8DF7-9B8C0B4FB0A1}" type="datetime1">
              <a:rPr lang="fr-FR" smtClean="0"/>
              <a:pPr/>
              <a:t>29/03/2018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3AADC4-1375-402D-B9F3-64DBF51E8D54}" type="slidenum">
              <a:rPr lang="fr-FR" smtClean="0"/>
              <a:pPr/>
              <a:t>‹N°›</a:t>
            </a:fld>
            <a:endParaRPr lang="fr-FR"/>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a:xfrm>
            <a:off x="164592" y="1170432"/>
            <a:ext cx="2523744" cy="201168"/>
          </a:xfrm>
        </p:spPr>
        <p:txBody>
          <a:bodyPr/>
          <a:lstStyle/>
          <a:p>
            <a:fld id="{BC92B12D-9236-491A-B420-FECED0F0C5AF}" type="datetime1">
              <a:rPr lang="fr-FR" smtClean="0"/>
              <a:pPr/>
              <a:t>29/03/2018</a:t>
            </a:fld>
            <a:endParaRPr lang="fr-FR"/>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Espace réservé du pied de page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fr-FR"/>
          </a:p>
        </p:txBody>
      </p:sp>
      <p:sp>
        <p:nvSpPr>
          <p:cNvPr id="7" name="Espace réservé du numéro de diapositive 6"/>
          <p:cNvSpPr>
            <a:spLocks noGrp="1"/>
          </p:cNvSpPr>
          <p:nvPr>
            <p:ph type="sldNum" sz="quarter" idx="12"/>
          </p:nvPr>
        </p:nvSpPr>
        <p:spPr>
          <a:xfrm>
            <a:off x="8339328" y="1170432"/>
            <a:ext cx="733864" cy="201168"/>
          </a:xfrm>
        </p:spPr>
        <p:txBody>
          <a:bodyPr/>
          <a:lstStyle/>
          <a:p>
            <a:fld id="{ED3AADC4-1375-402D-B9F3-64DBF51E8D54}"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124744"/>
            <a:ext cx="9144000" cy="72008"/>
          </a:xfrm>
          <a:prstGeom prst="rect">
            <a:avLst/>
          </a:prstGeom>
          <a:solidFill>
            <a:schemeClr val="tx1"/>
          </a:solidFill>
          <a:ln w="3175" cap="flat" cmpd="thickThin" algn="ctr">
            <a:solidFill>
              <a:schemeClr val="tx1">
                <a:lumMod val="75000"/>
                <a:lumOff val="25000"/>
              </a:schemeClr>
            </a:solidFill>
            <a:prstDash val="solid"/>
          </a:ln>
          <a:effectLst>
            <a:outerShdw blurRad="31750" dist="10160" dir="5400000" algn="tl" rotWithShape="0">
              <a:schemeClr val="tx2">
                <a:lumMod val="50000"/>
                <a:alpha val="75000"/>
              </a:scheme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1"/>
            <a:ext cx="9143999" cy="1196752"/>
          </a:xfrm>
          <a:prstGeom prst="rect">
            <a:avLst/>
          </a:prstGeom>
          <a:solidFill>
            <a:schemeClr val="bg1"/>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Espace réservé du titre 1"/>
          <p:cNvSpPr>
            <a:spLocks noGrp="1"/>
          </p:cNvSpPr>
          <p:nvPr>
            <p:ph type="title"/>
          </p:nvPr>
        </p:nvSpPr>
        <p:spPr>
          <a:xfrm>
            <a:off x="457200" y="152400"/>
            <a:ext cx="8229600" cy="900336"/>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fr-FR" dirty="0" smtClean="0"/>
              <a:t>Cliquez pour modifier le style du titre</a:t>
            </a:r>
            <a:endParaRPr kumimoji="0" lang="en-US" dirty="0"/>
          </a:p>
        </p:txBody>
      </p:sp>
      <p:sp>
        <p:nvSpPr>
          <p:cNvPr id="3" name="Espace réservé du texte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fr-FR" dirty="0" smtClean="0"/>
              <a:t>Cliquez pour modifier les styles du texte du masque</a:t>
            </a:r>
          </a:p>
          <a:p>
            <a:pPr lvl="1" eaLnBrk="1" latinLnBrk="0" hangingPunct="1"/>
            <a:r>
              <a:rPr kumimoji="0" lang="fr-FR" dirty="0" smtClean="0"/>
              <a:t>Deuxième niveau</a:t>
            </a:r>
          </a:p>
          <a:p>
            <a:pPr lvl="2" eaLnBrk="1" latinLnBrk="0" hangingPunct="1"/>
            <a:r>
              <a:rPr kumimoji="0" lang="fr-FR" dirty="0" smtClean="0"/>
              <a:t>Troisième niveau</a:t>
            </a:r>
          </a:p>
          <a:p>
            <a:pPr lvl="3" eaLnBrk="1" latinLnBrk="0" hangingPunct="1"/>
            <a:r>
              <a:rPr kumimoji="0" lang="fr-FR" dirty="0" smtClean="0"/>
              <a:t>Quatrième niveau</a:t>
            </a:r>
          </a:p>
          <a:p>
            <a:pPr lvl="4" eaLnBrk="1" latinLnBrk="0" hangingPunct="1"/>
            <a:r>
              <a:rPr kumimoji="0" lang="fr-FR" dirty="0" smtClean="0"/>
              <a:t>Cinquième niveau</a:t>
            </a:r>
            <a:endParaRPr kumimoji="0" lang="en-US" dirty="0"/>
          </a:p>
        </p:txBody>
      </p:sp>
      <p:sp>
        <p:nvSpPr>
          <p:cNvPr id="4" name="Espace réservé de la date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5170E97-64FE-4D90-8142-013D284D26DA}" type="datetime1">
              <a:rPr lang="fr-FR" smtClean="0"/>
              <a:pPr/>
              <a:t>29/03/2018</a:t>
            </a:fld>
            <a:endParaRPr lang="fr-FR"/>
          </a:p>
        </p:txBody>
      </p:sp>
      <p:sp>
        <p:nvSpPr>
          <p:cNvPr id="5" name="Espace réservé du pied de page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fr-FR"/>
          </a:p>
        </p:txBody>
      </p:sp>
      <p:sp>
        <p:nvSpPr>
          <p:cNvPr id="6" name="Espace réservé du numéro de diapositive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D3AADC4-1375-402D-B9F3-64DBF51E8D54}"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500" b="1" kern="1200">
          <a:solidFill>
            <a:schemeClr val="tx2"/>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107504" y="5879013"/>
            <a:ext cx="2808312" cy="584775"/>
          </a:xfrm>
          <a:prstGeom prst="rect">
            <a:avLst/>
          </a:prstGeom>
          <a:noFill/>
        </p:spPr>
        <p:txBody>
          <a:bodyPr wrap="square" rtlCol="0">
            <a:spAutoFit/>
          </a:bodyPr>
          <a:lstStyle/>
          <a:p>
            <a:r>
              <a:rPr lang="fr-FR" sz="1600" dirty="0" smtClean="0">
                <a:latin typeface="Arial" pitchFamily="34" charset="0"/>
                <a:cs typeface="Arial" pitchFamily="34" charset="0"/>
              </a:rPr>
              <a:t>MONTALDI Laura</a:t>
            </a:r>
          </a:p>
          <a:p>
            <a:r>
              <a:rPr lang="fr-FR" sz="1600" dirty="0" smtClean="0">
                <a:latin typeface="Arial" pitchFamily="34" charset="0"/>
                <a:cs typeface="Arial" pitchFamily="34" charset="0"/>
              </a:rPr>
              <a:t>DAE 5 ­ 2017 - 2018</a:t>
            </a:r>
            <a:endParaRPr lang="fr-FR" sz="1600" dirty="0">
              <a:latin typeface="Arial" pitchFamily="34" charset="0"/>
              <a:cs typeface="Arial" pitchFamily="34" charset="0"/>
            </a:endParaRPr>
          </a:p>
        </p:txBody>
      </p:sp>
      <p:pic>
        <p:nvPicPr>
          <p:cNvPr id="3074" name="Picture 2" descr="C:\Users\Nowadays\Documents\DAE 3\Universite_Francois_Rabelais.png"/>
          <p:cNvPicPr>
            <a:picLocks noChangeAspect="1" noChangeArrowheads="1"/>
          </p:cNvPicPr>
          <p:nvPr/>
        </p:nvPicPr>
        <p:blipFill>
          <a:blip r:embed="rId3" cstate="print"/>
          <a:srcRect/>
          <a:stretch>
            <a:fillRect/>
          </a:stretch>
        </p:blipFill>
        <p:spPr bwMode="auto">
          <a:xfrm>
            <a:off x="7655728" y="116632"/>
            <a:ext cx="1315102" cy="936104"/>
          </a:xfrm>
          <a:prstGeom prst="rect">
            <a:avLst/>
          </a:prstGeom>
          <a:noFill/>
        </p:spPr>
      </p:pic>
      <p:pic>
        <p:nvPicPr>
          <p:cNvPr id="3075" name="Picture 3" descr="C:\Users\Nowadays\Documents\DAE 3\PolytechTours-DA.png"/>
          <p:cNvPicPr>
            <a:picLocks noChangeAspect="1" noChangeArrowheads="1"/>
          </p:cNvPicPr>
          <p:nvPr/>
        </p:nvPicPr>
        <p:blipFill>
          <a:blip r:embed="rId4" cstate="print"/>
          <a:srcRect/>
          <a:stretch>
            <a:fillRect/>
          </a:stretch>
        </p:blipFill>
        <p:spPr bwMode="auto">
          <a:xfrm>
            <a:off x="107503" y="188639"/>
            <a:ext cx="2409387" cy="720081"/>
          </a:xfrm>
          <a:prstGeom prst="rect">
            <a:avLst/>
          </a:prstGeom>
          <a:noFill/>
        </p:spPr>
      </p:pic>
      <p:sp>
        <p:nvSpPr>
          <p:cNvPr id="8" name="Titre 1"/>
          <p:cNvSpPr txBox="1">
            <a:spLocks/>
          </p:cNvSpPr>
          <p:nvPr/>
        </p:nvSpPr>
        <p:spPr>
          <a:xfrm>
            <a:off x="1187624" y="3717032"/>
            <a:ext cx="7681664" cy="864096"/>
          </a:xfrm>
          <a:prstGeom prst="rect">
            <a:avLst/>
          </a:prstGeom>
        </p:spPr>
        <p:txBody>
          <a:bodyPr vert="horz" lIns="91440" tIns="0" rIns="45720" bIns="0" rtlCol="0" anchor="t">
            <a:normAutofit/>
            <a:scene3d>
              <a:camera prst="orthographicFront"/>
              <a:lightRig rig="threePt" dir="t">
                <a:rot lat="0" lon="0" rev="4800000"/>
              </a:lightRig>
            </a:scene3d>
            <a:sp3d prstMaterial="matte"/>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200" i="0" u="none" strike="noStrike" kern="1200" cap="all" spc="0" normalizeH="0" noProof="0" dirty="0" smtClean="0">
                <a:ln>
                  <a:noFill/>
                </a:ln>
                <a:solidFill>
                  <a:schemeClr val="bg2"/>
                </a:solidFill>
                <a:effectLst/>
                <a:uLnTx/>
                <a:uFillTx/>
                <a:latin typeface="Arial" pitchFamily="34" charset="0"/>
                <a:ea typeface="+mj-ea"/>
                <a:cs typeface="Arial" pitchFamily="34" charset="0"/>
              </a:rPr>
              <a:t>Le quartier de La Duchère - Lyon</a:t>
            </a:r>
            <a:endParaRPr kumimoji="0" lang="fr-FR" sz="2200" i="0" u="none" strike="noStrike" kern="1200" cap="all" spc="0" normalizeH="0" noProof="0" dirty="0">
              <a:ln>
                <a:noFill/>
              </a:ln>
              <a:solidFill>
                <a:schemeClr val="bg2"/>
              </a:solidFill>
              <a:effectLst/>
              <a:uLnTx/>
              <a:uFillTx/>
              <a:latin typeface="Arial" pitchFamily="34" charset="0"/>
              <a:ea typeface="+mj-ea"/>
              <a:cs typeface="Arial" pitchFamily="34" charset="0"/>
            </a:endParaRPr>
          </a:p>
        </p:txBody>
      </p:sp>
      <p:sp>
        <p:nvSpPr>
          <p:cNvPr id="9" name="Titre 1"/>
          <p:cNvSpPr txBox="1">
            <a:spLocks/>
          </p:cNvSpPr>
          <p:nvPr/>
        </p:nvSpPr>
        <p:spPr>
          <a:xfrm>
            <a:off x="1187624" y="1844824"/>
            <a:ext cx="6912768" cy="1728192"/>
          </a:xfrm>
          <a:prstGeom prst="rect">
            <a:avLst/>
          </a:prstGeom>
        </p:spPr>
        <p:txBody>
          <a:bodyPr vert="horz" lIns="91440" tIns="0" rIns="45720" bIns="0" rtlCol="0" anchor="t">
            <a:noAutofit/>
            <a:scene3d>
              <a:camera prst="orthographicFront"/>
              <a:lightRig rig="threePt" dir="t">
                <a:rot lat="0" lon="0" rev="4800000"/>
              </a:lightRig>
            </a:scene3d>
            <a:sp3d prstMaterial="matte"/>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fr-FR" sz="3200" i="0" u="none" strike="noStrike" kern="1200" cap="all" spc="0" normalizeH="0" baseline="0" noProof="0" dirty="0" smtClean="0">
                <a:ln>
                  <a:noFill/>
                </a:ln>
                <a:solidFill>
                  <a:schemeClr val="bg2">
                    <a:lumMod val="75000"/>
                  </a:schemeClr>
                </a:solidFill>
                <a:effectLst/>
                <a:uLnTx/>
                <a:uFillTx/>
                <a:latin typeface="Arial" pitchFamily="34" charset="0"/>
                <a:ea typeface="+mj-ea"/>
                <a:cs typeface="+mj-cs"/>
              </a:rPr>
              <a:t>École et mixité sociale dans les quartiers en</a:t>
            </a:r>
            <a:r>
              <a:rPr kumimoji="0" lang="fr-FR" sz="3200" i="0" u="none" strike="noStrike" kern="1200" cap="all" spc="0" normalizeH="0" noProof="0" dirty="0" smtClean="0">
                <a:ln>
                  <a:noFill/>
                </a:ln>
                <a:solidFill>
                  <a:schemeClr val="bg2">
                    <a:lumMod val="75000"/>
                  </a:schemeClr>
                </a:solidFill>
                <a:effectLst/>
                <a:uLnTx/>
                <a:uFillTx/>
                <a:latin typeface="Arial" pitchFamily="34" charset="0"/>
                <a:ea typeface="+mj-ea"/>
                <a:cs typeface="+mj-cs"/>
              </a:rPr>
              <a:t> rénovation urbaine</a:t>
            </a:r>
            <a:endParaRPr kumimoji="0" lang="fr-FR" sz="3200" i="0" u="none" strike="noStrike" kern="1200" cap="all" spc="0" normalizeH="0" baseline="0" noProof="0" dirty="0">
              <a:ln>
                <a:noFill/>
              </a:ln>
              <a:solidFill>
                <a:schemeClr val="bg2">
                  <a:lumMod val="75000"/>
                </a:schemeClr>
              </a:solidFill>
              <a:effectLst/>
              <a:uLnTx/>
              <a:uFillTx/>
              <a:latin typeface="Arial" pitchFamily="34" charset="0"/>
              <a:ea typeface="+mj-ea"/>
              <a:cs typeface="+mj-cs"/>
            </a:endParaRPr>
          </a:p>
        </p:txBody>
      </p:sp>
      <p:sp>
        <p:nvSpPr>
          <p:cNvPr id="16" name="Rectangle 15"/>
          <p:cNvSpPr/>
          <p:nvPr/>
        </p:nvSpPr>
        <p:spPr>
          <a:xfrm>
            <a:off x="5724128" y="5879013"/>
            <a:ext cx="3312367" cy="584775"/>
          </a:xfrm>
          <a:prstGeom prst="rect">
            <a:avLst/>
          </a:prstGeom>
        </p:spPr>
        <p:txBody>
          <a:bodyPr wrap="square">
            <a:spAutoFit/>
          </a:bodyPr>
          <a:lstStyle/>
          <a:p>
            <a:pPr algn="r"/>
            <a:r>
              <a:rPr lang="fr-FR" sz="1600" dirty="0" smtClean="0">
                <a:latin typeface="Arial" pitchFamily="34" charset="0"/>
                <a:cs typeface="Arial" pitchFamily="34" charset="0"/>
              </a:rPr>
              <a:t>Directrice de recherche : </a:t>
            </a:r>
          </a:p>
          <a:p>
            <a:pPr algn="r"/>
            <a:r>
              <a:rPr lang="fr-FR" sz="1600" dirty="0" smtClean="0">
                <a:latin typeface="Arial" pitchFamily="34" charset="0"/>
                <a:cs typeface="Arial" pitchFamily="34" charset="0"/>
              </a:rPr>
              <a:t>BREVET Nathalie</a:t>
            </a:r>
            <a:endParaRPr lang="fr-FR" sz="1600" dirty="0">
              <a:latin typeface="Arial" pitchFamily="34" charset="0"/>
              <a:cs typeface="Arial" pitchFamily="34" charset="0"/>
            </a:endParaRPr>
          </a:p>
        </p:txBody>
      </p:sp>
      <p:cxnSp>
        <p:nvCxnSpPr>
          <p:cNvPr id="18" name="Connecteur droit 17"/>
          <p:cNvCxnSpPr/>
          <p:nvPr/>
        </p:nvCxnSpPr>
        <p:spPr>
          <a:xfrm>
            <a:off x="1115616" y="1628800"/>
            <a:ext cx="0" cy="2664296"/>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10</a:t>
            </a:fld>
            <a:endParaRPr lang="fr-FR"/>
          </a:p>
        </p:txBody>
      </p:sp>
      <p:sp>
        <p:nvSpPr>
          <p:cNvPr id="7" name="Titre 1"/>
          <p:cNvSpPr txBox="1">
            <a:spLocks/>
          </p:cNvSpPr>
          <p:nvPr/>
        </p:nvSpPr>
        <p:spPr>
          <a:xfrm>
            <a:off x="971600" y="188640"/>
            <a:ext cx="7200800"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2000" cap="all" dirty="0" smtClean="0">
                <a:solidFill>
                  <a:schemeClr val="tx2"/>
                </a:solidFill>
                <a:latin typeface="Arial" pitchFamily="34" charset="0"/>
                <a:cs typeface="Arial" pitchFamily="34" charset="0"/>
              </a:rPr>
              <a:t>Les limites de la recherche</a:t>
            </a: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79512" y="302749"/>
            <a:ext cx="576064" cy="707886"/>
          </a:xfrm>
          <a:prstGeom prst="rect">
            <a:avLst/>
          </a:prstGeom>
          <a:noFill/>
        </p:spPr>
        <p:txBody>
          <a:bodyPr wrap="square" rtlCol="0" anchor="ctr">
            <a:spAutoFit/>
          </a:bodyPr>
          <a:lstStyle/>
          <a:p>
            <a:pPr algn="ctr"/>
            <a:r>
              <a:rPr lang="fr-FR" sz="4000" dirty="0" smtClean="0">
                <a:solidFill>
                  <a:schemeClr val="tx2">
                    <a:lumMod val="75000"/>
                  </a:schemeClr>
                </a:solidFill>
                <a:latin typeface="Arial" pitchFamily="34" charset="0"/>
                <a:cs typeface="Arial" pitchFamily="34" charset="0"/>
              </a:rPr>
              <a:t>4</a:t>
            </a:r>
            <a:endParaRPr lang="fr-FR" sz="4000" dirty="0">
              <a:solidFill>
                <a:schemeClr val="tx2">
                  <a:lumMod val="75000"/>
                </a:schemeClr>
              </a:solidFill>
              <a:latin typeface="Arial" pitchFamily="34" charset="0"/>
              <a:cs typeface="Arial" pitchFamily="34" charset="0"/>
            </a:endParaRPr>
          </a:p>
        </p:txBody>
      </p:sp>
      <p:sp>
        <p:nvSpPr>
          <p:cNvPr id="6" name="ZoneTexte 5"/>
          <p:cNvSpPr txBox="1"/>
          <p:nvPr/>
        </p:nvSpPr>
        <p:spPr>
          <a:xfrm>
            <a:off x="683568" y="1529203"/>
            <a:ext cx="7776864" cy="5032147"/>
          </a:xfrm>
          <a:prstGeom prst="rect">
            <a:avLst/>
          </a:prstGeom>
          <a:noFill/>
        </p:spPr>
        <p:txBody>
          <a:bodyPr wrap="square" rtlCol="0" anchor="ctr">
            <a:spAutoFit/>
          </a:bodyPr>
          <a:lstStyle/>
          <a:p>
            <a:pPr indent="457200" algn="just" defTabSz="457200">
              <a:lnSpc>
                <a:spcPct val="150000"/>
              </a:lnSpc>
              <a:spcAft>
                <a:spcPts val="2400"/>
              </a:spcAft>
              <a:buClr>
                <a:schemeClr val="bg2">
                  <a:lumMod val="25000"/>
                </a:schemeClr>
              </a:buClr>
              <a:buFont typeface="Wingdings" pitchFamily="2" charset="2"/>
              <a:buChar char="§"/>
            </a:pPr>
            <a:r>
              <a:rPr lang="fr-FR" dirty="0" smtClean="0">
                <a:latin typeface="Arial" pitchFamily="34" charset="0"/>
                <a:cs typeface="Arial" pitchFamily="34" charset="0"/>
              </a:rPr>
              <a:t>Un </a:t>
            </a:r>
            <a:r>
              <a:rPr lang="fr-FR" sz="2400" dirty="0" smtClean="0">
                <a:solidFill>
                  <a:schemeClr val="tx2"/>
                </a:solidFill>
                <a:latin typeface="Arial" pitchFamily="34" charset="0"/>
                <a:cs typeface="Arial" pitchFamily="34" charset="0"/>
              </a:rPr>
              <a:t>échantillon très réduit </a:t>
            </a:r>
            <a:r>
              <a:rPr lang="fr-FR" dirty="0" smtClean="0">
                <a:latin typeface="Arial" pitchFamily="34" charset="0"/>
                <a:cs typeface="Arial" pitchFamily="34" charset="0"/>
              </a:rPr>
              <a:t>qui en permet pas de généraliser les résultats obtenus</a:t>
            </a:r>
          </a:p>
          <a:p>
            <a:pPr indent="457200" algn="just" defTabSz="457200">
              <a:lnSpc>
                <a:spcPct val="150000"/>
              </a:lnSpc>
              <a:spcAft>
                <a:spcPts val="2400"/>
              </a:spcAft>
              <a:buClr>
                <a:schemeClr val="bg2">
                  <a:lumMod val="25000"/>
                </a:schemeClr>
              </a:buClr>
              <a:buFont typeface="Wingdings" pitchFamily="2" charset="2"/>
              <a:buChar char="§"/>
            </a:pPr>
            <a:r>
              <a:rPr lang="fr-FR" dirty="0" smtClean="0">
                <a:latin typeface="Arial" pitchFamily="34" charset="0"/>
                <a:cs typeface="Arial" pitchFamily="34" charset="0"/>
              </a:rPr>
              <a:t>Une </a:t>
            </a:r>
            <a:r>
              <a:rPr lang="fr-FR" sz="2400" dirty="0" smtClean="0">
                <a:solidFill>
                  <a:schemeClr val="tx2"/>
                </a:solidFill>
                <a:latin typeface="Arial" pitchFamily="34" charset="0"/>
                <a:cs typeface="Arial" pitchFamily="34" charset="0"/>
              </a:rPr>
              <a:t>connaissance approximative des entretiens de 2011 </a:t>
            </a:r>
            <a:r>
              <a:rPr lang="fr-FR" dirty="0" smtClean="0">
                <a:latin typeface="Arial" pitchFamily="34" charset="0"/>
                <a:cs typeface="Arial" pitchFamily="34" charset="0"/>
              </a:rPr>
              <a:t>qui rend difficile l’appréciation de l’évolution du discours des enquêtés</a:t>
            </a:r>
          </a:p>
          <a:p>
            <a:pPr indent="457200" algn="just" defTabSz="457200">
              <a:lnSpc>
                <a:spcPct val="150000"/>
              </a:lnSpc>
              <a:spcAft>
                <a:spcPts val="2400"/>
              </a:spcAft>
              <a:buClr>
                <a:schemeClr val="bg2">
                  <a:lumMod val="25000"/>
                </a:schemeClr>
              </a:buClr>
              <a:buFont typeface="Wingdings" pitchFamily="2" charset="2"/>
              <a:buChar char="§"/>
            </a:pPr>
            <a:r>
              <a:rPr lang="fr-FR" dirty="0" smtClean="0">
                <a:latin typeface="Arial" pitchFamily="34" charset="0"/>
                <a:cs typeface="Arial" pitchFamily="34" charset="0"/>
              </a:rPr>
              <a:t>L’image des écoles du quartier </a:t>
            </a:r>
            <a:r>
              <a:rPr lang="fr-FR" sz="2400" dirty="0" smtClean="0">
                <a:solidFill>
                  <a:schemeClr val="tx2"/>
                </a:solidFill>
                <a:latin typeface="Arial" pitchFamily="34" charset="0"/>
                <a:cs typeface="Arial" pitchFamily="34" charset="0"/>
              </a:rPr>
              <a:t>: un changement récemment engagé</a:t>
            </a:r>
          </a:p>
          <a:p>
            <a:pPr indent="457200">
              <a:lnSpc>
                <a:spcPct val="150000"/>
              </a:lnSpc>
              <a:buClr>
                <a:schemeClr val="bg2">
                  <a:lumMod val="25000"/>
                </a:schemeClr>
              </a:buClr>
              <a:buFont typeface="+mj-lt"/>
              <a:buAutoNum type="arabicPeriod"/>
            </a:pPr>
            <a:endParaRPr lang="fr-FR"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11</a:t>
            </a:fld>
            <a:endParaRPr lang="fr-FR" dirty="0"/>
          </a:p>
        </p:txBody>
      </p:sp>
      <p:sp>
        <p:nvSpPr>
          <p:cNvPr id="7" name="Titre 1"/>
          <p:cNvSpPr txBox="1">
            <a:spLocks/>
          </p:cNvSpPr>
          <p:nvPr/>
        </p:nvSpPr>
        <p:spPr>
          <a:xfrm>
            <a:off x="971600" y="188640"/>
            <a:ext cx="6912768"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3200" cap="all" dirty="0" smtClean="0">
                <a:solidFill>
                  <a:schemeClr val="tx2"/>
                </a:solidFill>
                <a:latin typeface="Arial" pitchFamily="34" charset="0"/>
                <a:cs typeface="Arial" pitchFamily="34" charset="0"/>
              </a:rPr>
              <a:t>Conclusion</a:t>
            </a:r>
            <a:endParaRPr lang="fr-FR" sz="3200" cap="all" dirty="0">
              <a:solidFill>
                <a:schemeClr val="tx2"/>
              </a:solidFill>
              <a:latin typeface="Arial" pitchFamily="34" charset="0"/>
              <a:cs typeface="Arial" pitchFamily="34" charset="0"/>
            </a:endParaRP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755576" y="2116062"/>
            <a:ext cx="7632848" cy="3718967"/>
          </a:xfrm>
          <a:prstGeom prst="rect">
            <a:avLst/>
          </a:prstGeom>
          <a:noFill/>
        </p:spPr>
        <p:txBody>
          <a:bodyPr wrap="square" rtlCol="0" anchor="ctr">
            <a:spAutoFit/>
          </a:bodyPr>
          <a:lstStyle/>
          <a:p>
            <a:pPr indent="457200" algn="just" defTabSz="457200">
              <a:lnSpc>
                <a:spcPct val="150000"/>
              </a:lnSpc>
              <a:spcAft>
                <a:spcPts val="3000"/>
              </a:spcAft>
              <a:buClr>
                <a:schemeClr val="bg2">
                  <a:lumMod val="25000"/>
                </a:schemeClr>
              </a:buClr>
              <a:buFont typeface="Wingdings" pitchFamily="2" charset="2"/>
              <a:buChar char="§"/>
            </a:pPr>
            <a:r>
              <a:rPr lang="fr-FR" dirty="0" smtClean="0">
                <a:latin typeface="Arial" pitchFamily="34" charset="0"/>
                <a:cs typeface="Arial" pitchFamily="34" charset="0"/>
              </a:rPr>
              <a:t>Le bilan du PRU de La Duchère entre 2011 et 2017 : </a:t>
            </a:r>
            <a:r>
              <a:rPr lang="fr-FR" sz="2400" dirty="0" smtClean="0">
                <a:solidFill>
                  <a:schemeClr val="tx2"/>
                </a:solidFill>
                <a:latin typeface="Arial" pitchFamily="34" charset="0"/>
                <a:cs typeface="Arial" pitchFamily="34" charset="0"/>
              </a:rPr>
              <a:t>des effets très mitigés </a:t>
            </a:r>
            <a:r>
              <a:rPr lang="fr-FR" dirty="0" smtClean="0">
                <a:latin typeface="Arial" pitchFamily="34" charset="0"/>
                <a:cs typeface="Arial" pitchFamily="34" charset="0"/>
              </a:rPr>
              <a:t>sur la mixité sociale dans les écoles du quartier</a:t>
            </a:r>
          </a:p>
          <a:p>
            <a:pPr indent="457200" algn="just" defTabSz="457200">
              <a:lnSpc>
                <a:spcPct val="150000"/>
              </a:lnSpc>
              <a:spcAft>
                <a:spcPts val="3000"/>
              </a:spcAft>
              <a:buClr>
                <a:schemeClr val="bg2">
                  <a:lumMod val="25000"/>
                </a:schemeClr>
              </a:buClr>
              <a:buFont typeface="Wingdings" pitchFamily="2" charset="2"/>
              <a:buChar char="§"/>
            </a:pPr>
            <a:r>
              <a:rPr lang="fr-FR" dirty="0" smtClean="0">
                <a:latin typeface="Arial" pitchFamily="34" charset="0"/>
                <a:cs typeface="Arial" pitchFamily="34" charset="0"/>
              </a:rPr>
              <a:t>Une valorisation de la mixité sociale qui pourrait se développer sur le </a:t>
            </a:r>
            <a:r>
              <a:rPr lang="fr-FR" sz="2400" dirty="0" smtClean="0">
                <a:solidFill>
                  <a:schemeClr val="tx2"/>
                </a:solidFill>
                <a:latin typeface="Arial" pitchFamily="34" charset="0"/>
                <a:cs typeface="Arial" pitchFamily="34" charset="0"/>
              </a:rPr>
              <a:t>très long terme </a:t>
            </a:r>
            <a:r>
              <a:rPr lang="fr-FR" dirty="0" smtClean="0">
                <a:latin typeface="Arial" pitchFamily="34" charset="0"/>
                <a:cs typeface="Arial" pitchFamily="34" charset="0"/>
              </a:rPr>
              <a:t>et impliquer plusieurs générations de « nouveaux habitants »</a:t>
            </a:r>
          </a:p>
          <a:p>
            <a:pPr indent="457200">
              <a:lnSpc>
                <a:spcPct val="150000"/>
              </a:lnSpc>
              <a:buClr>
                <a:schemeClr val="bg2">
                  <a:lumMod val="25000"/>
                </a:schemeClr>
              </a:buClr>
              <a:buFont typeface="+mj-lt"/>
              <a:buAutoNum type="arabicPeriod"/>
            </a:pPr>
            <a:endParaRPr lang="fr-FR"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2</a:t>
            </a:fld>
            <a:endParaRPr lang="fr-FR" dirty="0"/>
          </a:p>
        </p:txBody>
      </p:sp>
      <p:sp>
        <p:nvSpPr>
          <p:cNvPr id="7" name="Titre 1"/>
          <p:cNvSpPr txBox="1">
            <a:spLocks/>
          </p:cNvSpPr>
          <p:nvPr/>
        </p:nvSpPr>
        <p:spPr>
          <a:xfrm>
            <a:off x="971600" y="188640"/>
            <a:ext cx="6912768"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3200" cap="all" dirty="0" smtClean="0">
                <a:solidFill>
                  <a:schemeClr val="tx2"/>
                </a:solidFill>
                <a:latin typeface="Arial" pitchFamily="34" charset="0"/>
                <a:cs typeface="Arial" pitchFamily="34" charset="0"/>
              </a:rPr>
              <a:t>Sommaire</a:t>
            </a:r>
            <a:endParaRPr lang="fr-FR" sz="3200" cap="all" dirty="0">
              <a:solidFill>
                <a:schemeClr val="tx2"/>
              </a:solidFill>
              <a:latin typeface="Arial" pitchFamily="34" charset="0"/>
              <a:cs typeface="Arial" pitchFamily="34" charset="0"/>
            </a:endParaRP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683568" y="1954602"/>
            <a:ext cx="7776864" cy="3903633"/>
          </a:xfrm>
          <a:prstGeom prst="rect">
            <a:avLst/>
          </a:prstGeom>
          <a:noFill/>
        </p:spPr>
        <p:txBody>
          <a:bodyPr wrap="square" rtlCol="0" anchor="ctr">
            <a:spAutoFit/>
          </a:bodyPr>
          <a:lstStyle/>
          <a:p>
            <a:pPr indent="457200">
              <a:lnSpc>
                <a:spcPct val="150000"/>
              </a:lnSpc>
              <a:spcAft>
                <a:spcPts val="2400"/>
              </a:spcAft>
              <a:buClr>
                <a:schemeClr val="bg2">
                  <a:lumMod val="25000"/>
                </a:schemeClr>
              </a:buClr>
              <a:buFont typeface="+mj-lt"/>
              <a:buAutoNum type="arabicPeriod"/>
            </a:pPr>
            <a:r>
              <a:rPr lang="fr-FR" sz="2400" dirty="0" smtClean="0">
                <a:latin typeface="Arial" pitchFamily="34" charset="0"/>
                <a:cs typeface="Arial" pitchFamily="34" charset="0"/>
              </a:rPr>
              <a:t>Cadre de la recherche</a:t>
            </a:r>
          </a:p>
          <a:p>
            <a:pPr indent="457200">
              <a:lnSpc>
                <a:spcPct val="150000"/>
              </a:lnSpc>
              <a:spcAft>
                <a:spcPts val="2400"/>
              </a:spcAft>
              <a:buClr>
                <a:schemeClr val="bg2">
                  <a:lumMod val="25000"/>
                </a:schemeClr>
              </a:buClr>
              <a:buFont typeface="+mj-lt"/>
              <a:buAutoNum type="arabicPeriod"/>
            </a:pPr>
            <a:r>
              <a:rPr lang="fr-FR" sz="2400" dirty="0" smtClean="0">
                <a:latin typeface="Arial" pitchFamily="34" charset="0"/>
                <a:cs typeface="Arial" pitchFamily="34" charset="0"/>
              </a:rPr>
              <a:t>Problématique et démarche de recherche</a:t>
            </a:r>
          </a:p>
          <a:p>
            <a:pPr indent="457200">
              <a:lnSpc>
                <a:spcPct val="150000"/>
              </a:lnSpc>
              <a:spcAft>
                <a:spcPts val="2400"/>
              </a:spcAft>
              <a:buClr>
                <a:schemeClr val="bg2">
                  <a:lumMod val="25000"/>
                </a:schemeClr>
              </a:buClr>
              <a:buFont typeface="+mj-lt"/>
              <a:buAutoNum type="arabicPeriod"/>
            </a:pPr>
            <a:r>
              <a:rPr lang="fr-FR" sz="2400" dirty="0" smtClean="0">
                <a:latin typeface="Arial" pitchFamily="34" charset="0"/>
                <a:cs typeface="Arial" pitchFamily="34" charset="0"/>
              </a:rPr>
              <a:t>Analyse des entretiens</a:t>
            </a:r>
          </a:p>
          <a:p>
            <a:pPr indent="457200">
              <a:lnSpc>
                <a:spcPct val="150000"/>
              </a:lnSpc>
              <a:spcAft>
                <a:spcPts val="2400"/>
              </a:spcAft>
              <a:buClr>
                <a:schemeClr val="bg2">
                  <a:lumMod val="25000"/>
                </a:schemeClr>
              </a:buClr>
              <a:buFont typeface="+mj-lt"/>
              <a:buAutoNum type="arabicPeriod"/>
            </a:pPr>
            <a:r>
              <a:rPr lang="fr-FR" sz="2400" dirty="0" smtClean="0">
                <a:latin typeface="Arial" pitchFamily="34" charset="0"/>
                <a:cs typeface="Arial" pitchFamily="34" charset="0"/>
              </a:rPr>
              <a:t>Les limites de la recherche</a:t>
            </a:r>
          </a:p>
          <a:p>
            <a:pPr indent="457200">
              <a:lnSpc>
                <a:spcPct val="150000"/>
              </a:lnSpc>
              <a:buClr>
                <a:schemeClr val="bg2">
                  <a:lumMod val="25000"/>
                </a:schemeClr>
              </a:buClr>
              <a:buFont typeface="+mj-lt"/>
              <a:buAutoNum type="arabicPeriod"/>
            </a:pPr>
            <a:endParaRPr lang="fr-FR"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3</a:t>
            </a:fld>
            <a:endParaRPr lang="fr-FR"/>
          </a:p>
        </p:txBody>
      </p:sp>
      <p:sp>
        <p:nvSpPr>
          <p:cNvPr id="7" name="Titre 1"/>
          <p:cNvSpPr txBox="1">
            <a:spLocks/>
          </p:cNvSpPr>
          <p:nvPr/>
        </p:nvSpPr>
        <p:spPr>
          <a:xfrm>
            <a:off x="971600" y="188640"/>
            <a:ext cx="7632848"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2000" cap="all" dirty="0" smtClean="0">
                <a:solidFill>
                  <a:schemeClr val="tx2"/>
                </a:solidFill>
                <a:latin typeface="Arial" pitchFamily="34" charset="0"/>
                <a:cs typeface="Arial" pitchFamily="34" charset="0"/>
              </a:rPr>
              <a:t>Cadre de la recherche : </a:t>
            </a:r>
          </a:p>
          <a:p>
            <a:pPr>
              <a:spcBef>
                <a:spcPct val="0"/>
              </a:spcBef>
            </a:pPr>
            <a:r>
              <a:rPr lang="fr-FR" sz="2000" cap="all" dirty="0" smtClean="0">
                <a:solidFill>
                  <a:schemeClr val="tx2"/>
                </a:solidFill>
                <a:latin typeface="Arial" pitchFamily="34" charset="0"/>
                <a:cs typeface="Arial" pitchFamily="34" charset="0"/>
              </a:rPr>
              <a:t>la mixité sociale à l’école dans les QRU</a:t>
            </a:r>
            <a:endParaRPr lang="fr-FR" sz="2000" cap="all" dirty="0">
              <a:solidFill>
                <a:schemeClr val="tx2"/>
              </a:solidFill>
              <a:latin typeface="Arial" pitchFamily="34" charset="0"/>
              <a:cs typeface="Arial" pitchFamily="34" charset="0"/>
            </a:endParaRP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79512" y="302749"/>
            <a:ext cx="576064" cy="707886"/>
          </a:xfrm>
          <a:prstGeom prst="rect">
            <a:avLst/>
          </a:prstGeom>
          <a:noFill/>
        </p:spPr>
        <p:txBody>
          <a:bodyPr wrap="square" rtlCol="0" anchor="ctr">
            <a:spAutoFit/>
          </a:bodyPr>
          <a:lstStyle/>
          <a:p>
            <a:pPr algn="ctr"/>
            <a:r>
              <a:rPr lang="fr-FR" sz="4000" dirty="0" smtClean="0">
                <a:solidFill>
                  <a:schemeClr val="tx2">
                    <a:lumMod val="75000"/>
                  </a:schemeClr>
                </a:solidFill>
                <a:latin typeface="Arial" pitchFamily="34" charset="0"/>
                <a:cs typeface="Arial" pitchFamily="34" charset="0"/>
              </a:rPr>
              <a:t>1</a:t>
            </a:r>
            <a:endParaRPr lang="fr-FR" sz="4000" dirty="0">
              <a:solidFill>
                <a:schemeClr val="tx2">
                  <a:lumMod val="75000"/>
                </a:schemeClr>
              </a:solidFill>
              <a:latin typeface="Arial" pitchFamily="34" charset="0"/>
              <a:cs typeface="Arial" pitchFamily="34" charset="0"/>
            </a:endParaRPr>
          </a:p>
        </p:txBody>
      </p:sp>
      <p:sp>
        <p:nvSpPr>
          <p:cNvPr id="9" name="ZoneTexte 8"/>
          <p:cNvSpPr txBox="1"/>
          <p:nvPr/>
        </p:nvSpPr>
        <p:spPr>
          <a:xfrm>
            <a:off x="683568" y="1498853"/>
            <a:ext cx="7776864" cy="4893647"/>
          </a:xfrm>
          <a:prstGeom prst="rect">
            <a:avLst/>
          </a:prstGeom>
          <a:noFill/>
        </p:spPr>
        <p:txBody>
          <a:bodyPr wrap="square" rtlCol="0" anchor="ctr">
            <a:spAutoFit/>
          </a:bodyPr>
          <a:lstStyle/>
          <a:p>
            <a:pPr indent="457200" algn="just" defTabSz="457200">
              <a:lnSpc>
                <a:spcPct val="150000"/>
              </a:lnSpc>
              <a:spcAft>
                <a:spcPts val="2400"/>
              </a:spcAft>
              <a:buClr>
                <a:schemeClr val="bg2">
                  <a:lumMod val="25000"/>
                </a:schemeClr>
              </a:buClr>
              <a:buFont typeface="Wingdings" pitchFamily="2" charset="2"/>
              <a:buChar char="§"/>
            </a:pPr>
            <a:r>
              <a:rPr lang="fr-FR" dirty="0" smtClean="0">
                <a:latin typeface="Arial" pitchFamily="34" charset="0"/>
                <a:cs typeface="Arial" pitchFamily="34" charset="0"/>
              </a:rPr>
              <a:t>Le </a:t>
            </a:r>
            <a:r>
              <a:rPr lang="fr-FR" sz="2400" dirty="0" smtClean="0">
                <a:solidFill>
                  <a:schemeClr val="tx2"/>
                </a:solidFill>
                <a:latin typeface="Arial" pitchFamily="34" charset="0"/>
                <a:cs typeface="Arial" pitchFamily="34" charset="0"/>
              </a:rPr>
              <a:t>Programme National de Rénovation Urbaine </a:t>
            </a:r>
            <a:r>
              <a:rPr lang="fr-FR" dirty="0" smtClean="0">
                <a:latin typeface="Arial" pitchFamily="34" charset="0"/>
                <a:cs typeface="Arial" pitchFamily="34" charset="0"/>
              </a:rPr>
              <a:t>(PNRU) : un objectif de mixité social dans les quartier défavorisés</a:t>
            </a:r>
          </a:p>
          <a:p>
            <a:pPr indent="457200" algn="just" defTabSz="457200">
              <a:lnSpc>
                <a:spcPct val="150000"/>
              </a:lnSpc>
              <a:spcAft>
                <a:spcPts val="2400"/>
              </a:spcAft>
              <a:buClr>
                <a:schemeClr val="bg2">
                  <a:lumMod val="25000"/>
                </a:schemeClr>
              </a:buClr>
              <a:buSzPct val="70000"/>
              <a:buFont typeface="Wingdings" pitchFamily="2" charset="2"/>
              <a:buChar char="§"/>
            </a:pPr>
            <a:r>
              <a:rPr lang="fr-FR" sz="2400" dirty="0" smtClean="0">
                <a:solidFill>
                  <a:schemeClr val="tx2"/>
                </a:solidFill>
                <a:latin typeface="Arial" pitchFamily="34" charset="0"/>
                <a:cs typeface="Arial" pitchFamily="34" charset="0"/>
              </a:rPr>
              <a:t>L’école, un espace à enjeu </a:t>
            </a:r>
            <a:r>
              <a:rPr lang="fr-FR" dirty="0" smtClean="0">
                <a:latin typeface="Arial" pitchFamily="34" charset="0"/>
                <a:cs typeface="Arial" pitchFamily="34" charset="0"/>
              </a:rPr>
              <a:t>mesurant les capacité du quartier rénové à produire de nouveaux modes de cohabitation</a:t>
            </a:r>
          </a:p>
          <a:p>
            <a:pPr indent="457200" algn="just" defTabSz="457200">
              <a:lnSpc>
                <a:spcPct val="150000"/>
              </a:lnSpc>
              <a:spcAft>
                <a:spcPts val="2400"/>
              </a:spcAft>
              <a:buClr>
                <a:schemeClr val="bg2">
                  <a:lumMod val="25000"/>
                </a:schemeClr>
              </a:buClr>
              <a:buFont typeface="Wingdings" pitchFamily="2" charset="2"/>
              <a:buChar char="§"/>
            </a:pPr>
            <a:r>
              <a:rPr lang="fr-FR" dirty="0" smtClean="0">
                <a:latin typeface="Arial" pitchFamily="34" charset="0"/>
                <a:cs typeface="Arial" pitchFamily="34" charset="0"/>
              </a:rPr>
              <a:t>La première étude menée en 2011 sur le quartier de La Duchère : </a:t>
            </a:r>
            <a:r>
              <a:rPr lang="fr-FR" sz="2400" dirty="0" smtClean="0">
                <a:solidFill>
                  <a:schemeClr val="tx2"/>
                </a:solidFill>
                <a:latin typeface="Arial" pitchFamily="34" charset="0"/>
                <a:cs typeface="Arial" pitchFamily="34" charset="0"/>
              </a:rPr>
              <a:t>des résultats peu convaincants sur la mixité sociale à l’école</a:t>
            </a:r>
            <a:r>
              <a:rPr lang="fr-FR" sz="2400" dirty="0" smtClean="0">
                <a:latin typeface="Arial" pitchFamily="34" charset="0"/>
                <a:cs typeface="Arial" pitchFamily="34" charset="0"/>
              </a:rPr>
              <a:t>.</a:t>
            </a:r>
          </a:p>
          <a:p>
            <a:pPr indent="457200">
              <a:lnSpc>
                <a:spcPct val="150000"/>
              </a:lnSpc>
              <a:buClr>
                <a:schemeClr val="bg2">
                  <a:lumMod val="25000"/>
                </a:schemeClr>
              </a:buClr>
              <a:buFont typeface="+mj-lt"/>
              <a:buAutoNum type="arabicPeriod"/>
            </a:pPr>
            <a:endParaRPr lang="fr-FR"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4</a:t>
            </a:fld>
            <a:endParaRPr lang="fr-FR"/>
          </a:p>
        </p:txBody>
      </p:sp>
      <p:sp>
        <p:nvSpPr>
          <p:cNvPr id="7" name="Titre 1"/>
          <p:cNvSpPr txBox="1">
            <a:spLocks/>
          </p:cNvSpPr>
          <p:nvPr/>
        </p:nvSpPr>
        <p:spPr>
          <a:xfrm>
            <a:off x="971600" y="188640"/>
            <a:ext cx="6912768"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2000" cap="all" dirty="0" smtClean="0">
                <a:solidFill>
                  <a:schemeClr val="tx2"/>
                </a:solidFill>
                <a:latin typeface="Arial" pitchFamily="34" charset="0"/>
                <a:cs typeface="Arial" pitchFamily="34" charset="0"/>
              </a:rPr>
              <a:t>Problématique et démarche de recherche :</a:t>
            </a:r>
          </a:p>
          <a:p>
            <a:pPr>
              <a:spcBef>
                <a:spcPct val="0"/>
              </a:spcBef>
            </a:pPr>
            <a:r>
              <a:rPr lang="fr-FR" sz="2000" cap="all" dirty="0" smtClean="0">
                <a:solidFill>
                  <a:schemeClr val="tx2"/>
                </a:solidFill>
                <a:latin typeface="Arial" pitchFamily="34" charset="0"/>
                <a:cs typeface="Arial" pitchFamily="34" charset="0"/>
              </a:rPr>
              <a:t>La problématique du suivi des ménages</a:t>
            </a: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79512" y="302749"/>
            <a:ext cx="576064" cy="707886"/>
          </a:xfrm>
          <a:prstGeom prst="rect">
            <a:avLst/>
          </a:prstGeom>
          <a:noFill/>
        </p:spPr>
        <p:txBody>
          <a:bodyPr wrap="square" rtlCol="0" anchor="ctr">
            <a:spAutoFit/>
          </a:bodyPr>
          <a:lstStyle/>
          <a:p>
            <a:pPr algn="ctr"/>
            <a:r>
              <a:rPr lang="fr-FR" sz="4000" dirty="0" smtClean="0">
                <a:solidFill>
                  <a:schemeClr val="tx2">
                    <a:lumMod val="75000"/>
                  </a:schemeClr>
                </a:solidFill>
                <a:latin typeface="Arial" pitchFamily="34" charset="0"/>
                <a:cs typeface="Arial" pitchFamily="34" charset="0"/>
              </a:rPr>
              <a:t>2</a:t>
            </a:r>
            <a:endParaRPr lang="fr-FR" sz="4000" dirty="0">
              <a:solidFill>
                <a:schemeClr val="tx2">
                  <a:lumMod val="75000"/>
                </a:schemeClr>
              </a:solidFill>
              <a:latin typeface="Arial" pitchFamily="34" charset="0"/>
              <a:cs typeface="Arial" pitchFamily="34" charset="0"/>
            </a:endParaRPr>
          </a:p>
        </p:txBody>
      </p:sp>
      <p:sp>
        <p:nvSpPr>
          <p:cNvPr id="11" name="ZoneTexte 10"/>
          <p:cNvSpPr txBox="1"/>
          <p:nvPr/>
        </p:nvSpPr>
        <p:spPr>
          <a:xfrm>
            <a:off x="827584" y="1916832"/>
            <a:ext cx="7344816" cy="1010533"/>
          </a:xfrm>
          <a:prstGeom prst="rect">
            <a:avLst/>
          </a:prstGeom>
          <a:noFill/>
        </p:spPr>
        <p:txBody>
          <a:bodyPr wrap="square" rtlCol="0" anchor="ctr">
            <a:spAutoFit/>
          </a:bodyPr>
          <a:lstStyle/>
          <a:p>
            <a:pPr indent="-457200" algn="just">
              <a:lnSpc>
                <a:spcPct val="150000"/>
              </a:lnSpc>
              <a:spcAft>
                <a:spcPts val="1800"/>
              </a:spcAft>
              <a:buClr>
                <a:schemeClr val="bg2">
                  <a:lumMod val="25000"/>
                </a:schemeClr>
              </a:buClr>
            </a:pPr>
            <a:r>
              <a:rPr lang="fr-FR" dirty="0" smtClean="0"/>
              <a:t>Comment </a:t>
            </a:r>
            <a:r>
              <a:rPr lang="fr-FR" sz="2400" dirty="0" smtClean="0">
                <a:solidFill>
                  <a:schemeClr val="tx2"/>
                </a:solidFill>
              </a:rPr>
              <a:t>le rapport aux écoles du quartier</a:t>
            </a:r>
            <a:r>
              <a:rPr lang="fr-FR" dirty="0" smtClean="0"/>
              <a:t> de ces « nouveaux habitants » a-t-il évolué entre 2011 et 2017 ?</a:t>
            </a:r>
          </a:p>
        </p:txBody>
      </p:sp>
      <p:sp>
        <p:nvSpPr>
          <p:cNvPr id="12" name="ZoneTexte 11"/>
          <p:cNvSpPr txBox="1"/>
          <p:nvPr/>
        </p:nvSpPr>
        <p:spPr>
          <a:xfrm>
            <a:off x="899592" y="3643159"/>
            <a:ext cx="7344816" cy="2169825"/>
          </a:xfrm>
          <a:prstGeom prst="rect">
            <a:avLst/>
          </a:prstGeom>
          <a:noFill/>
        </p:spPr>
        <p:txBody>
          <a:bodyPr wrap="square" rtlCol="0" anchor="ctr">
            <a:spAutoFit/>
          </a:bodyPr>
          <a:lstStyle/>
          <a:p>
            <a:pPr indent="-457200" algn="just">
              <a:lnSpc>
                <a:spcPct val="150000"/>
              </a:lnSpc>
              <a:spcAft>
                <a:spcPts val="1800"/>
              </a:spcAft>
              <a:buClr>
                <a:schemeClr val="bg2">
                  <a:lumMod val="25000"/>
                </a:schemeClr>
              </a:buClr>
            </a:pPr>
            <a:r>
              <a:rPr lang="fr-FR" dirty="0" smtClean="0"/>
              <a:t>Dans quelle mesure </a:t>
            </a:r>
            <a:r>
              <a:rPr lang="fr-FR" sz="2400" dirty="0" smtClean="0">
                <a:solidFill>
                  <a:schemeClr val="tx2"/>
                </a:solidFill>
              </a:rPr>
              <a:t>le statut d’occupation du logement, le parcours résidentiel, l’appartenance sociale ou encore le rapport au quartier</a:t>
            </a:r>
            <a:r>
              <a:rPr lang="fr-FR" dirty="0" smtClean="0"/>
              <a:t> influencent-ils les ménages dans le choix du lieu de scolarisation de leurs enfants ?</a:t>
            </a:r>
            <a:endParaRPr lang="fr-FR"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5</a:t>
            </a:fld>
            <a:endParaRPr lang="fr-FR"/>
          </a:p>
        </p:txBody>
      </p:sp>
      <p:sp>
        <p:nvSpPr>
          <p:cNvPr id="7" name="Titre 1"/>
          <p:cNvSpPr txBox="1">
            <a:spLocks/>
          </p:cNvSpPr>
          <p:nvPr/>
        </p:nvSpPr>
        <p:spPr>
          <a:xfrm>
            <a:off x="971600" y="188640"/>
            <a:ext cx="6912768"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2000" cap="all" dirty="0" smtClean="0">
                <a:solidFill>
                  <a:schemeClr val="tx2"/>
                </a:solidFill>
                <a:latin typeface="Arial" pitchFamily="34" charset="0"/>
                <a:cs typeface="Arial" pitchFamily="34" charset="0"/>
              </a:rPr>
              <a:t>Problématique et démarche de recherche :</a:t>
            </a:r>
          </a:p>
          <a:p>
            <a:pPr>
              <a:spcBef>
                <a:spcPct val="0"/>
              </a:spcBef>
            </a:pPr>
            <a:r>
              <a:rPr lang="fr-FR" sz="2000" cap="all" dirty="0" smtClean="0">
                <a:solidFill>
                  <a:schemeClr val="tx2"/>
                </a:solidFill>
                <a:latin typeface="Arial" pitchFamily="34" charset="0"/>
                <a:cs typeface="Arial" pitchFamily="34" charset="0"/>
              </a:rPr>
              <a:t>3 Hypothèses à vérifier</a:t>
            </a: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79512" y="302749"/>
            <a:ext cx="576064" cy="707886"/>
          </a:xfrm>
          <a:prstGeom prst="rect">
            <a:avLst/>
          </a:prstGeom>
          <a:noFill/>
        </p:spPr>
        <p:txBody>
          <a:bodyPr wrap="square" rtlCol="0" anchor="ctr">
            <a:spAutoFit/>
          </a:bodyPr>
          <a:lstStyle/>
          <a:p>
            <a:pPr algn="ctr"/>
            <a:r>
              <a:rPr lang="fr-FR" sz="4000" dirty="0" smtClean="0">
                <a:solidFill>
                  <a:schemeClr val="tx2">
                    <a:lumMod val="75000"/>
                  </a:schemeClr>
                </a:solidFill>
                <a:latin typeface="Arial" pitchFamily="34" charset="0"/>
                <a:cs typeface="Arial" pitchFamily="34" charset="0"/>
              </a:rPr>
              <a:t>2</a:t>
            </a:r>
            <a:endParaRPr lang="fr-FR" sz="4000" dirty="0">
              <a:solidFill>
                <a:schemeClr val="tx2">
                  <a:lumMod val="75000"/>
                </a:schemeClr>
              </a:solidFill>
              <a:latin typeface="Arial" pitchFamily="34" charset="0"/>
              <a:cs typeface="Arial" pitchFamily="34" charset="0"/>
            </a:endParaRPr>
          </a:p>
        </p:txBody>
      </p:sp>
      <p:sp>
        <p:nvSpPr>
          <p:cNvPr id="9" name="ZoneTexte 8"/>
          <p:cNvSpPr txBox="1"/>
          <p:nvPr/>
        </p:nvSpPr>
        <p:spPr>
          <a:xfrm>
            <a:off x="683568" y="1884056"/>
            <a:ext cx="7776864" cy="4031873"/>
          </a:xfrm>
          <a:prstGeom prst="rect">
            <a:avLst/>
          </a:prstGeom>
          <a:noFill/>
        </p:spPr>
        <p:txBody>
          <a:bodyPr wrap="square" rtlCol="0" anchor="ctr">
            <a:spAutoFit/>
          </a:bodyPr>
          <a:lstStyle/>
          <a:p>
            <a:pPr marL="342900" indent="-342900" algn="just" defTabSz="457200">
              <a:lnSpc>
                <a:spcPct val="150000"/>
              </a:lnSpc>
              <a:spcAft>
                <a:spcPts val="2400"/>
              </a:spcAft>
              <a:buClr>
                <a:schemeClr val="bg2">
                  <a:lumMod val="25000"/>
                </a:schemeClr>
              </a:buClr>
              <a:buFont typeface="+mj-lt"/>
              <a:buAutoNum type="arabicPeriod"/>
            </a:pPr>
            <a:r>
              <a:rPr lang="fr-FR" dirty="0" smtClean="0">
                <a:latin typeface="Arial" pitchFamily="34" charset="0"/>
                <a:cs typeface="Arial" pitchFamily="34" charset="0"/>
              </a:rPr>
              <a:t>Le temps a permis aux ménages qui, en 2011, se </a:t>
            </a:r>
            <a:r>
              <a:rPr lang="fr-FR" dirty="0" smtClean="0"/>
              <a:t>montraient distants dans leur rapport au quartier et à ses écoles de se les approprier davantage</a:t>
            </a:r>
          </a:p>
          <a:p>
            <a:pPr marL="342900" indent="-342900" algn="just" defTabSz="457200">
              <a:lnSpc>
                <a:spcPct val="150000"/>
              </a:lnSpc>
              <a:spcAft>
                <a:spcPts val="2400"/>
              </a:spcAft>
              <a:buClr>
                <a:schemeClr val="bg2">
                  <a:lumMod val="25000"/>
                </a:schemeClr>
              </a:buClr>
              <a:buFont typeface="+mj-lt"/>
              <a:buAutoNum type="arabicPeriod"/>
            </a:pPr>
            <a:r>
              <a:rPr lang="fr-FR" dirty="0" smtClean="0"/>
              <a:t>Les ménages qui, dès 2011, étaient investis pour la cause de la mixité sociale et qui ont placé leurs enfants dans les écoles du quartier ont laissé leurs enfants dans le public</a:t>
            </a:r>
          </a:p>
          <a:p>
            <a:pPr marL="342900" indent="-342900" algn="just" defTabSz="457200">
              <a:lnSpc>
                <a:spcPct val="150000"/>
              </a:lnSpc>
              <a:spcAft>
                <a:spcPts val="2400"/>
              </a:spcAft>
              <a:buClr>
                <a:schemeClr val="bg2">
                  <a:lumMod val="25000"/>
                </a:schemeClr>
              </a:buClr>
              <a:buFont typeface="+mj-lt"/>
              <a:buAutoNum type="arabicPeriod"/>
            </a:pPr>
            <a:r>
              <a:rPr lang="fr-FR" dirty="0" smtClean="0"/>
              <a:t>Les personnes « investies » ou « empathiques » dans leur rapport au quartier sont plus enclines à fréquenter ses écoles</a:t>
            </a:r>
            <a:endParaRPr lang="fr-FR"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6</a:t>
            </a:fld>
            <a:endParaRPr lang="fr-FR"/>
          </a:p>
        </p:txBody>
      </p:sp>
      <p:sp>
        <p:nvSpPr>
          <p:cNvPr id="7" name="Titre 1"/>
          <p:cNvSpPr txBox="1">
            <a:spLocks/>
          </p:cNvSpPr>
          <p:nvPr/>
        </p:nvSpPr>
        <p:spPr>
          <a:xfrm>
            <a:off x="971600" y="188640"/>
            <a:ext cx="6912768"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2000" cap="all" dirty="0" smtClean="0">
                <a:solidFill>
                  <a:schemeClr val="tx2"/>
                </a:solidFill>
                <a:latin typeface="Arial" pitchFamily="34" charset="0"/>
                <a:cs typeface="Arial" pitchFamily="34" charset="0"/>
              </a:rPr>
              <a:t>Problématique et démarche de recherche :</a:t>
            </a:r>
          </a:p>
          <a:p>
            <a:pPr>
              <a:spcBef>
                <a:spcPct val="0"/>
              </a:spcBef>
            </a:pPr>
            <a:r>
              <a:rPr lang="fr-FR" sz="2000" cap="all" dirty="0" smtClean="0">
                <a:solidFill>
                  <a:schemeClr val="tx2"/>
                </a:solidFill>
                <a:latin typeface="Arial" pitchFamily="34" charset="0"/>
                <a:cs typeface="Arial" pitchFamily="34" charset="0"/>
              </a:rPr>
              <a:t>Méthodologie d’analyse des entretiens</a:t>
            </a: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79512" y="302749"/>
            <a:ext cx="576064" cy="707886"/>
          </a:xfrm>
          <a:prstGeom prst="rect">
            <a:avLst/>
          </a:prstGeom>
          <a:noFill/>
        </p:spPr>
        <p:txBody>
          <a:bodyPr wrap="square" rtlCol="0" anchor="ctr">
            <a:spAutoFit/>
          </a:bodyPr>
          <a:lstStyle/>
          <a:p>
            <a:pPr algn="ctr"/>
            <a:r>
              <a:rPr lang="fr-FR" sz="4000" dirty="0" smtClean="0">
                <a:solidFill>
                  <a:schemeClr val="tx2">
                    <a:lumMod val="75000"/>
                  </a:schemeClr>
                </a:solidFill>
                <a:latin typeface="Arial" pitchFamily="34" charset="0"/>
                <a:cs typeface="Arial" pitchFamily="34" charset="0"/>
              </a:rPr>
              <a:t>2</a:t>
            </a:r>
            <a:endParaRPr lang="fr-FR" sz="4000" dirty="0">
              <a:solidFill>
                <a:schemeClr val="tx2">
                  <a:lumMod val="75000"/>
                </a:schemeClr>
              </a:solidFill>
              <a:latin typeface="Arial" pitchFamily="34" charset="0"/>
              <a:cs typeface="Arial" pitchFamily="34" charset="0"/>
            </a:endParaRPr>
          </a:p>
        </p:txBody>
      </p:sp>
      <p:sp>
        <p:nvSpPr>
          <p:cNvPr id="9" name="ZoneTexte 8"/>
          <p:cNvSpPr txBox="1"/>
          <p:nvPr/>
        </p:nvSpPr>
        <p:spPr>
          <a:xfrm>
            <a:off x="683568" y="2915647"/>
            <a:ext cx="7776864" cy="4185761"/>
          </a:xfrm>
          <a:prstGeom prst="rect">
            <a:avLst/>
          </a:prstGeom>
          <a:noFill/>
        </p:spPr>
        <p:txBody>
          <a:bodyPr wrap="square" rtlCol="0" anchor="ctr">
            <a:spAutoFit/>
          </a:bodyPr>
          <a:lstStyle/>
          <a:p>
            <a:pPr indent="457200" algn="just" defTabSz="457200">
              <a:lnSpc>
                <a:spcPct val="150000"/>
              </a:lnSpc>
              <a:spcAft>
                <a:spcPts val="1200"/>
              </a:spcAft>
              <a:buClr>
                <a:schemeClr val="bg2">
                  <a:lumMod val="25000"/>
                </a:schemeClr>
              </a:buClr>
              <a:buFont typeface="Wingdings" pitchFamily="2" charset="2"/>
              <a:buChar char="§"/>
            </a:pPr>
            <a:r>
              <a:rPr lang="fr-FR" dirty="0" smtClean="0">
                <a:latin typeface="Arial" pitchFamily="34" charset="0"/>
                <a:cs typeface="Arial" pitchFamily="34" charset="0"/>
              </a:rPr>
              <a:t>L’étude de </a:t>
            </a:r>
            <a:r>
              <a:rPr lang="fr-FR" sz="2400" dirty="0" smtClean="0">
                <a:solidFill>
                  <a:schemeClr val="tx2"/>
                </a:solidFill>
                <a:latin typeface="Arial" pitchFamily="34" charset="0"/>
                <a:cs typeface="Arial" pitchFamily="34" charset="0"/>
              </a:rPr>
              <a:t>l’évolution du profil et du rapport au quartier </a:t>
            </a:r>
            <a:r>
              <a:rPr lang="fr-FR" dirty="0" smtClean="0">
                <a:latin typeface="Arial" pitchFamily="34" charset="0"/>
                <a:cs typeface="Arial" pitchFamily="34" charset="0"/>
              </a:rPr>
              <a:t>des ménages étudiés</a:t>
            </a:r>
          </a:p>
          <a:p>
            <a:pPr indent="457200" algn="just" defTabSz="457200">
              <a:lnSpc>
                <a:spcPct val="150000"/>
              </a:lnSpc>
              <a:spcAft>
                <a:spcPts val="1200"/>
              </a:spcAft>
              <a:buClr>
                <a:schemeClr val="bg2">
                  <a:lumMod val="25000"/>
                </a:schemeClr>
              </a:buClr>
              <a:buFont typeface="Wingdings" pitchFamily="2" charset="2"/>
              <a:buChar char="§"/>
            </a:pPr>
            <a:r>
              <a:rPr lang="fr-FR" dirty="0" smtClean="0">
                <a:latin typeface="Arial" pitchFamily="34" charset="0"/>
                <a:cs typeface="Arial" pitchFamily="34" charset="0"/>
              </a:rPr>
              <a:t>L’étude approfondie de </a:t>
            </a:r>
            <a:r>
              <a:rPr lang="fr-FR" sz="2400" dirty="0" smtClean="0">
                <a:solidFill>
                  <a:schemeClr val="tx2"/>
                </a:solidFill>
                <a:latin typeface="Arial" pitchFamily="34" charset="0"/>
                <a:cs typeface="Arial" pitchFamily="34" charset="0"/>
              </a:rPr>
              <a:t>leur rapport aux écoles</a:t>
            </a:r>
            <a:r>
              <a:rPr lang="fr-FR" dirty="0" smtClean="0">
                <a:latin typeface="Arial" pitchFamily="34" charset="0"/>
                <a:cs typeface="Arial" pitchFamily="34" charset="0"/>
              </a:rPr>
              <a:t> du quartier</a:t>
            </a:r>
          </a:p>
          <a:p>
            <a:pPr indent="457200" algn="just" defTabSz="457200">
              <a:lnSpc>
                <a:spcPct val="150000"/>
              </a:lnSpc>
              <a:spcAft>
                <a:spcPts val="1200"/>
              </a:spcAft>
              <a:buClr>
                <a:schemeClr val="bg2">
                  <a:lumMod val="25000"/>
                </a:schemeClr>
              </a:buClr>
              <a:buFont typeface="Wingdings" pitchFamily="2" charset="2"/>
              <a:buChar char="§"/>
            </a:pPr>
            <a:r>
              <a:rPr lang="fr-FR" dirty="0" smtClean="0">
                <a:latin typeface="Arial" pitchFamily="34" charset="0"/>
                <a:cs typeface="Arial" pitchFamily="34" charset="0"/>
              </a:rPr>
              <a:t>L’étude du </a:t>
            </a:r>
            <a:r>
              <a:rPr lang="fr-FR" sz="2400" dirty="0" smtClean="0">
                <a:solidFill>
                  <a:schemeClr val="tx2"/>
                </a:solidFill>
                <a:latin typeface="Arial" pitchFamily="34" charset="0"/>
                <a:cs typeface="Arial" pitchFamily="34" charset="0"/>
              </a:rPr>
              <a:t>changement d’image des écoles </a:t>
            </a:r>
            <a:r>
              <a:rPr lang="fr-FR" dirty="0" smtClean="0">
                <a:latin typeface="Arial" pitchFamily="34" charset="0"/>
                <a:cs typeface="Arial" pitchFamily="34" charset="0"/>
              </a:rPr>
              <a:t>à travers le discours des chefs d’établissement et des ménages étudiés.</a:t>
            </a:r>
          </a:p>
          <a:p>
            <a:pPr indent="457200" algn="just" defTabSz="457200">
              <a:lnSpc>
                <a:spcPct val="150000"/>
              </a:lnSpc>
              <a:spcAft>
                <a:spcPts val="2400"/>
              </a:spcAft>
              <a:buClr>
                <a:schemeClr val="bg2">
                  <a:lumMod val="25000"/>
                </a:schemeClr>
              </a:buClr>
              <a:buFont typeface="Wingdings" pitchFamily="2" charset="2"/>
              <a:buChar char="§"/>
            </a:pPr>
            <a:endParaRPr lang="fr-FR" dirty="0" smtClean="0">
              <a:latin typeface="Arial" pitchFamily="34" charset="0"/>
              <a:cs typeface="Arial" pitchFamily="34" charset="0"/>
            </a:endParaRPr>
          </a:p>
          <a:p>
            <a:pPr indent="457200" algn="just" defTabSz="457200">
              <a:lnSpc>
                <a:spcPct val="150000"/>
              </a:lnSpc>
              <a:spcAft>
                <a:spcPts val="2400"/>
              </a:spcAft>
              <a:buClr>
                <a:schemeClr val="bg2">
                  <a:lumMod val="25000"/>
                </a:schemeClr>
              </a:buClr>
              <a:buFont typeface="Wingdings" pitchFamily="2" charset="2"/>
              <a:buChar char="§"/>
            </a:pPr>
            <a:endParaRPr lang="fr-FR" dirty="0">
              <a:latin typeface="Arial" pitchFamily="34" charset="0"/>
              <a:cs typeface="Arial" pitchFamily="34" charset="0"/>
            </a:endParaRPr>
          </a:p>
        </p:txBody>
      </p:sp>
      <p:sp>
        <p:nvSpPr>
          <p:cNvPr id="11" name="ZoneTexte 10"/>
          <p:cNvSpPr txBox="1"/>
          <p:nvPr/>
        </p:nvSpPr>
        <p:spPr>
          <a:xfrm>
            <a:off x="611560" y="1505064"/>
            <a:ext cx="7920880" cy="1131848"/>
          </a:xfrm>
          <a:prstGeom prst="rect">
            <a:avLst/>
          </a:prstGeom>
          <a:noFill/>
        </p:spPr>
        <p:txBody>
          <a:bodyPr wrap="square" rtlCol="0" anchor="ctr">
            <a:spAutoFit/>
          </a:bodyPr>
          <a:lstStyle/>
          <a:p>
            <a:pPr indent="-457200" algn="just">
              <a:lnSpc>
                <a:spcPct val="150000"/>
              </a:lnSpc>
              <a:spcAft>
                <a:spcPts val="1800"/>
              </a:spcAft>
              <a:buClr>
                <a:schemeClr val="bg2">
                  <a:lumMod val="25000"/>
                </a:schemeClr>
              </a:buClr>
            </a:pPr>
            <a:r>
              <a:rPr lang="fr-FR" dirty="0" smtClean="0"/>
              <a:t>L’analyse des entretiens de</a:t>
            </a:r>
            <a:r>
              <a:rPr lang="fr-FR" sz="2000" dirty="0" smtClean="0">
                <a:solidFill>
                  <a:schemeClr val="tx2"/>
                </a:solidFill>
              </a:rPr>
              <a:t> </a:t>
            </a:r>
            <a:r>
              <a:rPr lang="fr-FR" sz="2400" dirty="0" smtClean="0">
                <a:solidFill>
                  <a:schemeClr val="tx2"/>
                </a:solidFill>
              </a:rPr>
              <a:t>7 ménages </a:t>
            </a:r>
            <a:r>
              <a:rPr lang="fr-FR" dirty="0" smtClean="0"/>
              <a:t>et de </a:t>
            </a:r>
            <a:r>
              <a:rPr lang="fr-FR" sz="2400" dirty="0" smtClean="0">
                <a:solidFill>
                  <a:schemeClr val="tx2"/>
                </a:solidFill>
              </a:rPr>
              <a:t>3 chefs d’établissement :</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7</a:t>
            </a:fld>
            <a:endParaRPr lang="fr-FR"/>
          </a:p>
        </p:txBody>
      </p:sp>
      <p:sp>
        <p:nvSpPr>
          <p:cNvPr id="7" name="Titre 1"/>
          <p:cNvSpPr txBox="1">
            <a:spLocks/>
          </p:cNvSpPr>
          <p:nvPr/>
        </p:nvSpPr>
        <p:spPr>
          <a:xfrm>
            <a:off x="971600" y="188640"/>
            <a:ext cx="7200800"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2000" cap="all" dirty="0" smtClean="0">
                <a:solidFill>
                  <a:schemeClr val="tx2"/>
                </a:solidFill>
                <a:latin typeface="Arial" pitchFamily="34" charset="0"/>
                <a:cs typeface="Arial" pitchFamily="34" charset="0"/>
              </a:rPr>
              <a:t>Analyse des entretiens : </a:t>
            </a:r>
          </a:p>
          <a:p>
            <a:pPr>
              <a:spcBef>
                <a:spcPct val="0"/>
              </a:spcBef>
            </a:pPr>
            <a:r>
              <a:rPr lang="fr-FR" sz="2000" cap="all" dirty="0" smtClean="0">
                <a:solidFill>
                  <a:schemeClr val="tx2"/>
                </a:solidFill>
                <a:latin typeface="Arial" pitchFamily="34" charset="0"/>
                <a:cs typeface="Arial" pitchFamily="34" charset="0"/>
              </a:rPr>
              <a:t>le rapport à l’école des ménages interrogés</a:t>
            </a: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79512" y="302749"/>
            <a:ext cx="576064" cy="707886"/>
          </a:xfrm>
          <a:prstGeom prst="rect">
            <a:avLst/>
          </a:prstGeom>
          <a:noFill/>
        </p:spPr>
        <p:txBody>
          <a:bodyPr wrap="square" rtlCol="0" anchor="ctr">
            <a:spAutoFit/>
          </a:bodyPr>
          <a:lstStyle/>
          <a:p>
            <a:pPr algn="ctr"/>
            <a:r>
              <a:rPr lang="fr-FR" sz="4000" dirty="0" smtClean="0">
                <a:solidFill>
                  <a:schemeClr val="tx2">
                    <a:lumMod val="75000"/>
                  </a:schemeClr>
                </a:solidFill>
                <a:latin typeface="Arial" pitchFamily="34" charset="0"/>
                <a:cs typeface="Arial" pitchFamily="34" charset="0"/>
              </a:rPr>
              <a:t>3</a:t>
            </a:r>
            <a:endParaRPr lang="fr-FR" sz="4000" dirty="0">
              <a:solidFill>
                <a:schemeClr val="tx2">
                  <a:lumMod val="75000"/>
                </a:schemeClr>
              </a:solidFill>
              <a:latin typeface="Arial" pitchFamily="34" charset="0"/>
              <a:cs typeface="Arial" pitchFamily="34" charset="0"/>
            </a:endParaRPr>
          </a:p>
        </p:txBody>
      </p:sp>
      <p:graphicFrame>
        <p:nvGraphicFramePr>
          <p:cNvPr id="11" name="Tableau 10"/>
          <p:cNvGraphicFramePr>
            <a:graphicFrameLocks noGrp="1"/>
          </p:cNvGraphicFramePr>
          <p:nvPr/>
        </p:nvGraphicFramePr>
        <p:xfrm>
          <a:off x="107504" y="1268760"/>
          <a:ext cx="4896544" cy="5040561"/>
        </p:xfrm>
        <a:graphic>
          <a:graphicData uri="http://schemas.openxmlformats.org/drawingml/2006/table">
            <a:tbl>
              <a:tblPr/>
              <a:tblGrid>
                <a:gridCol w="720080"/>
                <a:gridCol w="1224136"/>
                <a:gridCol w="1224136"/>
                <a:gridCol w="1728192"/>
              </a:tblGrid>
              <a:tr h="889505">
                <a:tc>
                  <a:txBody>
                    <a:bodyPr/>
                    <a:lstStyle/>
                    <a:p>
                      <a:pPr algn="ctr" fontAlgn="ctr"/>
                      <a:r>
                        <a:rPr lang="fr-FR" sz="1600" b="1" i="0" u="none" strike="noStrike" dirty="0">
                          <a:solidFill>
                            <a:srgbClr val="FFFFFF"/>
                          </a:solidFill>
                          <a:latin typeface="Calibri"/>
                        </a:rPr>
                        <a:t>Enquêté 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ctr"/>
                      <a:r>
                        <a:rPr lang="fr-FR" sz="1600" b="1" i="0" u="none" strike="noStrike" dirty="0">
                          <a:solidFill>
                            <a:srgbClr val="FFFFFF"/>
                          </a:solidFill>
                          <a:latin typeface="Calibri"/>
                        </a:rPr>
                        <a:t>Lieu de scolarisation en 2011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ctr"/>
                      <a:r>
                        <a:rPr lang="fr-FR" sz="1600" b="1" i="0" u="none" strike="noStrike" dirty="0">
                          <a:solidFill>
                            <a:srgbClr val="FFFFFF"/>
                          </a:solidFill>
                          <a:latin typeface="Calibri"/>
                        </a:rPr>
                        <a:t>Lieu de scolarisation en 2017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ctr"/>
                      <a:r>
                        <a:rPr lang="fr-FR" sz="1600" b="1" i="0" u="none" strike="noStrike" dirty="0">
                          <a:solidFill>
                            <a:srgbClr val="FFFFFF"/>
                          </a:solidFill>
                          <a:latin typeface="Calibri"/>
                        </a:rPr>
                        <a:t>Évolution du lieu de scolarisation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r>
              <a:tr h="296504">
                <a:tc rowSpan="2">
                  <a:txBody>
                    <a:bodyPr/>
                    <a:lstStyle/>
                    <a:p>
                      <a:pPr algn="ctr" fontAlgn="ctr"/>
                      <a:r>
                        <a:rPr lang="fr-FR" sz="1600" b="1" i="0" u="none" strike="noStrike">
                          <a:solidFill>
                            <a:srgbClr val="000000"/>
                          </a:solidFill>
                          <a:latin typeface="Calibri"/>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rowSpan="2">
                  <a:txBody>
                    <a:bodyPr/>
                    <a:lstStyle/>
                    <a:p>
                      <a:pPr algn="ctr" fontAlgn="ctr"/>
                      <a:r>
                        <a:rPr lang="fr-FR" sz="1600" b="0" i="0" u="none" strike="noStrike">
                          <a:solidFill>
                            <a:srgbClr val="000000"/>
                          </a:solidFill>
                          <a:latin typeface="Calibri"/>
                        </a:rPr>
                        <a:t>Fidèle au 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296504">
                <a:tc vMerge="1">
                  <a:txBody>
                    <a:bodyPr/>
                    <a:lstStyle/>
                    <a:p>
                      <a:endParaRPr lang="fr-FR"/>
                    </a:p>
                  </a:txBody>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vMerge="1">
                  <a:txBody>
                    <a:bodyPr/>
                    <a:lstStyle/>
                    <a:p>
                      <a:endParaRPr lang="fr-FR"/>
                    </a:p>
                  </a:txBody>
                  <a:tcPr/>
                </a:tc>
              </a:tr>
              <a:tr h="296504">
                <a:tc rowSpan="2">
                  <a:txBody>
                    <a:bodyPr/>
                    <a:lstStyle/>
                    <a:p>
                      <a:pPr algn="ctr" fontAlgn="ctr"/>
                      <a:r>
                        <a:rPr lang="fr-FR" sz="1600" b="1" i="0" u="none" strike="noStrike">
                          <a:solidFill>
                            <a:srgbClr val="000000"/>
                          </a:solidFill>
                          <a:latin typeface="Calibri"/>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a:solidFill>
                            <a:srgbClr val="000000"/>
                          </a:solidFill>
                          <a:latin typeface="Calibri"/>
                        </a:rPr>
                        <a:t>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a:txBody>
                    <a:bodyPr/>
                    <a:lstStyle/>
                    <a:p>
                      <a:pPr algn="ctr" fontAlgn="ctr"/>
                      <a:r>
                        <a:rPr lang="fr-FR" sz="1600" b="0" i="0" u="none" strike="noStrike">
                          <a:solidFill>
                            <a:srgbClr val="000000"/>
                          </a:solidFill>
                          <a:latin typeface="Calibri"/>
                        </a:rPr>
                        <a:t>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rowSpan="2">
                  <a:txBody>
                    <a:bodyPr/>
                    <a:lstStyle/>
                    <a:p>
                      <a:pPr algn="ctr" fontAlgn="ctr"/>
                      <a:r>
                        <a:rPr lang="fr-FR" sz="1600" b="0" i="0" u="none" strike="noStrike">
                          <a:solidFill>
                            <a:srgbClr val="000000"/>
                          </a:solidFill>
                          <a:latin typeface="Calibri"/>
                        </a:rPr>
                        <a:t>Adepte du 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r>
              <a:tr h="296504">
                <a:tc vMerge="1">
                  <a:txBody>
                    <a:bodyPr/>
                    <a:lstStyle/>
                    <a:p>
                      <a:endParaRPr lang="fr-FR"/>
                    </a:p>
                  </a:txBody>
                  <a:tcPr/>
                </a:tc>
                <a:tc>
                  <a:txBody>
                    <a:bodyPr/>
                    <a:lstStyle/>
                    <a:p>
                      <a:pPr algn="ctr" fontAlgn="ctr"/>
                      <a:r>
                        <a:rPr lang="fr-FR" sz="1600" b="0" i="0" u="none" strike="noStrike">
                          <a:solidFill>
                            <a:srgbClr val="000000"/>
                          </a:solidFill>
                          <a:latin typeface="Calibri"/>
                        </a:rPr>
                        <a:t>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a:txBody>
                    <a:bodyPr/>
                    <a:lstStyle/>
                    <a:p>
                      <a:pPr algn="ctr" fontAlgn="ctr"/>
                      <a:r>
                        <a:rPr lang="fr-FR" sz="1600" b="0" i="0" u="none" strike="noStrike">
                          <a:solidFill>
                            <a:srgbClr val="000000"/>
                          </a:solidFill>
                          <a:latin typeface="Calibri"/>
                        </a:rPr>
                        <a:t>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vMerge="1">
                  <a:txBody>
                    <a:bodyPr/>
                    <a:lstStyle/>
                    <a:p>
                      <a:endParaRPr lang="fr-FR"/>
                    </a:p>
                  </a:txBody>
                  <a:tcPr/>
                </a:tc>
              </a:tr>
              <a:tr h="296504">
                <a:tc rowSpan="2">
                  <a:txBody>
                    <a:bodyPr/>
                    <a:lstStyle/>
                    <a:p>
                      <a:pPr algn="ctr" fontAlgn="ctr"/>
                      <a:r>
                        <a:rPr lang="fr-FR" sz="1600" b="1" i="0" u="none" strike="noStrike">
                          <a:solidFill>
                            <a:srgbClr val="000000"/>
                          </a:solidFill>
                          <a:latin typeface="Calibri"/>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a:solidFill>
                            <a:srgbClr val="000000"/>
                          </a:solidFill>
                          <a:latin typeface="Calibri"/>
                        </a:rPr>
                        <a:t>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a:txBody>
                    <a:bodyPr/>
                    <a:lstStyle/>
                    <a:p>
                      <a:pPr algn="ctr" fontAlgn="ctr"/>
                      <a:r>
                        <a:rPr lang="fr-FR" sz="1600" b="0" i="0" u="none" strike="noStrike">
                          <a:solidFill>
                            <a:srgbClr val="000000"/>
                          </a:solidFill>
                          <a:latin typeface="Calibri"/>
                        </a:rPr>
                        <a:t>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rowSpan="2">
                  <a:txBody>
                    <a:bodyPr/>
                    <a:lstStyle/>
                    <a:p>
                      <a:pPr algn="ctr" fontAlgn="ctr"/>
                      <a:r>
                        <a:rPr lang="fr-FR" sz="1600" b="0" i="0" u="none" strike="noStrike">
                          <a:solidFill>
                            <a:srgbClr val="000000"/>
                          </a:solidFill>
                          <a:latin typeface="Calibri"/>
                        </a:rPr>
                        <a:t>Adepte du 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r>
              <a:tr h="296504">
                <a:tc vMerge="1">
                  <a:txBody>
                    <a:bodyPr/>
                    <a:lstStyle/>
                    <a:p>
                      <a:endParaRPr lang="fr-FR"/>
                    </a:p>
                  </a:txBody>
                  <a:tcPr/>
                </a:tc>
                <a:tc>
                  <a:txBody>
                    <a:bodyPr/>
                    <a:lstStyle/>
                    <a:p>
                      <a:pPr algn="ctr" fontAlgn="ctr"/>
                      <a:r>
                        <a:rPr lang="fr-FR" sz="1600" b="0" i="0" u="none" strike="noStrike">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a:solidFill>
                            <a:srgbClr val="000000"/>
                          </a:solidFill>
                          <a:latin typeface="Calibri"/>
                        </a:rPr>
                        <a:t>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vMerge="1">
                  <a:txBody>
                    <a:bodyPr/>
                    <a:lstStyle/>
                    <a:p>
                      <a:endParaRPr lang="fr-FR"/>
                    </a:p>
                  </a:txBody>
                  <a:tcPr/>
                </a:tc>
              </a:tr>
              <a:tr h="296504">
                <a:tc rowSpan="2">
                  <a:txBody>
                    <a:bodyPr/>
                    <a:lstStyle/>
                    <a:p>
                      <a:pPr algn="ctr" fontAlgn="ctr"/>
                      <a:r>
                        <a:rPr lang="fr-FR" sz="1600" b="1" i="0" u="none" strike="noStrike">
                          <a:solidFill>
                            <a:srgbClr val="000000"/>
                          </a:solidFill>
                          <a:latin typeface="Calibri"/>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rowSpan="2">
                  <a:txBody>
                    <a:bodyPr/>
                    <a:lstStyle/>
                    <a:p>
                      <a:pPr algn="ctr" fontAlgn="ctr"/>
                      <a:r>
                        <a:rPr lang="fr-FR" sz="1600" b="0" i="0" u="none" strike="noStrike">
                          <a:solidFill>
                            <a:srgbClr val="000000"/>
                          </a:solidFill>
                          <a:latin typeface="Calibri"/>
                        </a:rPr>
                        <a:t>Fidèle au 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296504">
                <a:tc vMerge="1">
                  <a:txBody>
                    <a:bodyPr/>
                    <a:lstStyle/>
                    <a:p>
                      <a:endParaRPr lang="fr-FR"/>
                    </a:p>
                  </a:txBody>
                  <a:tcPr/>
                </a:tc>
                <a:tc>
                  <a:txBody>
                    <a:bodyPr/>
                    <a:lstStyle/>
                    <a:p>
                      <a:pPr algn="ctr" fontAlgn="ctr"/>
                      <a:r>
                        <a:rPr lang="fr-FR" sz="1600" b="0" i="0" u="none" strike="noStrike">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vMerge="1">
                  <a:txBody>
                    <a:bodyPr/>
                    <a:lstStyle/>
                    <a:p>
                      <a:endParaRPr lang="fr-FR"/>
                    </a:p>
                  </a:txBody>
                  <a:tcPr/>
                </a:tc>
              </a:tr>
              <a:tr h="296504">
                <a:tc rowSpan="3">
                  <a:txBody>
                    <a:bodyPr/>
                    <a:lstStyle/>
                    <a:p>
                      <a:pPr algn="ctr" fontAlgn="ctr"/>
                      <a:r>
                        <a:rPr lang="fr-FR" sz="1600" b="1" i="0" u="none" strike="noStrike">
                          <a:solidFill>
                            <a:srgbClr val="000000"/>
                          </a:solidFill>
                          <a:latin typeface="Calibri"/>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rowSpan="3">
                  <a:txBody>
                    <a:bodyPr/>
                    <a:lstStyle/>
                    <a:p>
                      <a:pPr algn="ctr" fontAlgn="ctr"/>
                      <a:r>
                        <a:rPr lang="fr-FR" sz="1600" b="0" i="0" u="none" strike="noStrike">
                          <a:solidFill>
                            <a:srgbClr val="000000"/>
                          </a:solidFill>
                          <a:latin typeface="Calibri"/>
                        </a:rPr>
                        <a:t>Fidèle au 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296504">
                <a:tc vMerge="1">
                  <a:txBody>
                    <a:bodyPr/>
                    <a:lstStyle/>
                    <a:p>
                      <a:endParaRPr lang="fr-FR"/>
                    </a:p>
                  </a:txBody>
                  <a:tcPr/>
                </a:tc>
                <a:tc>
                  <a:txBody>
                    <a:bodyPr/>
                    <a:lstStyle/>
                    <a:p>
                      <a:pPr algn="ctr" fontAlgn="ctr"/>
                      <a:r>
                        <a:rPr lang="fr-FR" sz="1600" b="0" i="0" u="none" strike="noStrike">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vMerge="1">
                  <a:txBody>
                    <a:bodyPr/>
                    <a:lstStyle/>
                    <a:p>
                      <a:endParaRPr lang="fr-FR"/>
                    </a:p>
                  </a:txBody>
                  <a:tcPr/>
                </a:tc>
              </a:tr>
              <a:tr h="296504">
                <a:tc vMerge="1">
                  <a:txBody>
                    <a:bodyPr/>
                    <a:lstStyle/>
                    <a:p>
                      <a:endParaRPr lang="fr-FR"/>
                    </a:p>
                  </a:txBody>
                  <a:tcPr/>
                </a:tc>
                <a:tc>
                  <a:txBody>
                    <a:bodyPr/>
                    <a:lstStyle/>
                    <a:p>
                      <a:pPr algn="ctr" fontAlgn="ctr"/>
                      <a:r>
                        <a:rPr lang="fr-FR" sz="1600" b="0" i="0" u="none" strike="noStrike">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vMerge="1">
                  <a:txBody>
                    <a:bodyPr/>
                    <a:lstStyle/>
                    <a:p>
                      <a:endParaRPr lang="fr-FR"/>
                    </a:p>
                  </a:txBody>
                  <a:tcPr/>
                </a:tc>
              </a:tr>
              <a:tr h="296504">
                <a:tc rowSpan="2">
                  <a:txBody>
                    <a:bodyPr/>
                    <a:lstStyle/>
                    <a:p>
                      <a:pPr algn="ctr" fontAlgn="ctr"/>
                      <a:r>
                        <a:rPr lang="fr-FR" sz="1600" b="1" i="0" u="none" strike="noStrike">
                          <a:solidFill>
                            <a:srgbClr val="000000"/>
                          </a:solidFill>
                          <a:latin typeface="Calibri"/>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a:solidFill>
                            <a:srgbClr val="000000"/>
                          </a:solidFill>
                          <a:latin typeface="Calibri"/>
                        </a:rPr>
                        <a:t>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ctr"/>
                      <a:r>
                        <a:rPr lang="fr-FR" sz="1600" b="0" i="0" u="none" strike="noStrike">
                          <a:solidFill>
                            <a:srgbClr val="000000"/>
                          </a:solidFill>
                          <a:latin typeface="Calibri"/>
                        </a:rPr>
                        <a:t>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rowSpan="2">
                  <a:txBody>
                    <a:bodyPr/>
                    <a:lstStyle/>
                    <a:p>
                      <a:pPr algn="ctr" fontAlgn="ctr"/>
                      <a:r>
                        <a:rPr lang="fr-FR" sz="1600" b="0" i="0" u="none" strike="noStrike">
                          <a:solidFill>
                            <a:srgbClr val="000000"/>
                          </a:solidFill>
                          <a:latin typeface="Calibri"/>
                        </a:rPr>
                        <a:t>Indécis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296504">
                <a:tc vMerge="1">
                  <a:txBody>
                    <a:bodyPr/>
                    <a:lstStyle/>
                    <a:p>
                      <a:endParaRPr lang="fr-FR"/>
                    </a:p>
                  </a:txBody>
                  <a:tcPr/>
                </a:tc>
                <a:tc>
                  <a:txBody>
                    <a:bodyPr/>
                    <a:lstStyle/>
                    <a:p>
                      <a:pPr algn="ctr" fontAlgn="ctr"/>
                      <a:r>
                        <a:rPr lang="fr-FR" sz="1600" b="0" i="0" u="none" strike="noStrike">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1600" b="0" i="0" u="none" strike="noStrike">
                          <a:solidFill>
                            <a:srgbClr val="000000"/>
                          </a:solidFill>
                          <a:latin typeface="Calibri"/>
                        </a:rPr>
                        <a:t>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vMerge="1">
                  <a:txBody>
                    <a:bodyPr/>
                    <a:lstStyle/>
                    <a:p>
                      <a:endParaRPr lang="fr-FR"/>
                    </a:p>
                  </a:txBody>
                  <a:tcPr/>
                </a:tc>
              </a:tr>
              <a:tr h="296504">
                <a:tc>
                  <a:txBody>
                    <a:bodyPr/>
                    <a:lstStyle/>
                    <a:p>
                      <a:pPr algn="ctr" fontAlgn="ctr"/>
                      <a:r>
                        <a:rPr lang="fr-FR" sz="1600" b="1" i="0" u="none" strike="noStrike">
                          <a:solidFill>
                            <a:srgbClr val="000000"/>
                          </a:solidFill>
                          <a:latin typeface="Calibri"/>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a:solidFill>
                            <a:srgbClr val="000000"/>
                          </a:solidFill>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ctr" fontAlgn="ctr"/>
                      <a:r>
                        <a:rPr lang="fr-FR" sz="1600" b="0" i="0" u="none" strike="noStrike" dirty="0">
                          <a:solidFill>
                            <a:srgbClr val="000000"/>
                          </a:solidFill>
                          <a:latin typeface="Calibri"/>
                        </a:rPr>
                        <a:t>Fidèle au 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bl>
          </a:graphicData>
        </a:graphic>
      </p:graphicFrame>
      <p:sp>
        <p:nvSpPr>
          <p:cNvPr id="12" name="ZoneTexte 11"/>
          <p:cNvSpPr txBox="1"/>
          <p:nvPr/>
        </p:nvSpPr>
        <p:spPr>
          <a:xfrm>
            <a:off x="5076056" y="1844824"/>
            <a:ext cx="3744416" cy="4534768"/>
          </a:xfrm>
          <a:prstGeom prst="rect">
            <a:avLst/>
          </a:prstGeom>
          <a:noFill/>
        </p:spPr>
        <p:txBody>
          <a:bodyPr wrap="square" rtlCol="0" anchor="ctr">
            <a:spAutoFit/>
          </a:bodyPr>
          <a:lstStyle/>
          <a:p>
            <a:pPr indent="457200" algn="just" defTabSz="457200">
              <a:lnSpc>
                <a:spcPct val="150000"/>
              </a:lnSpc>
              <a:spcAft>
                <a:spcPts val="3000"/>
              </a:spcAft>
              <a:buClr>
                <a:schemeClr val="bg2">
                  <a:lumMod val="25000"/>
                </a:schemeClr>
              </a:buClr>
              <a:buSzPct val="70000"/>
              <a:buFont typeface="Wingdings" pitchFamily="2" charset="2"/>
              <a:buChar char="§"/>
            </a:pPr>
            <a:r>
              <a:rPr lang="fr-FR" sz="2400" dirty="0" smtClean="0">
                <a:solidFill>
                  <a:schemeClr val="tx2"/>
                </a:solidFill>
                <a:latin typeface="Arial" pitchFamily="34" charset="0"/>
                <a:cs typeface="Arial" pitchFamily="34" charset="0"/>
              </a:rPr>
              <a:t>7 enfants sur 13</a:t>
            </a:r>
            <a:r>
              <a:rPr lang="fr-FR" dirty="0" smtClean="0">
                <a:latin typeface="Arial" pitchFamily="34" charset="0"/>
                <a:cs typeface="Arial" pitchFamily="34" charset="0"/>
              </a:rPr>
              <a:t> scolarisés dans les écoles publiques du </a:t>
            </a:r>
            <a:r>
              <a:rPr lang="fr-FR" dirty="0" smtClean="0">
                <a:latin typeface="Arial" pitchFamily="34" charset="0"/>
                <a:cs typeface="Arial" pitchFamily="34" charset="0"/>
              </a:rPr>
              <a:t>quartier en 2017</a:t>
            </a:r>
            <a:endParaRPr lang="fr-FR" dirty="0" smtClean="0">
              <a:latin typeface="Arial" pitchFamily="34" charset="0"/>
              <a:cs typeface="Arial" pitchFamily="34" charset="0"/>
            </a:endParaRPr>
          </a:p>
          <a:p>
            <a:pPr indent="457200" algn="just" defTabSz="457200">
              <a:lnSpc>
                <a:spcPct val="150000"/>
              </a:lnSpc>
              <a:spcAft>
                <a:spcPts val="3000"/>
              </a:spcAft>
              <a:buClr>
                <a:schemeClr val="bg2">
                  <a:lumMod val="25000"/>
                </a:schemeClr>
              </a:buClr>
              <a:buSzPct val="70000"/>
              <a:buFont typeface="Wingdings" pitchFamily="2" charset="2"/>
              <a:buChar char="§"/>
            </a:pPr>
            <a:r>
              <a:rPr lang="fr-FR" sz="2400" dirty="0" smtClean="0">
                <a:solidFill>
                  <a:schemeClr val="tx2"/>
                </a:solidFill>
                <a:latin typeface="Arial" pitchFamily="34" charset="0"/>
                <a:cs typeface="Arial" pitchFamily="34" charset="0"/>
              </a:rPr>
              <a:t>3 types de ménages </a:t>
            </a:r>
            <a:r>
              <a:rPr lang="fr-FR" dirty="0" smtClean="0">
                <a:latin typeface="Arial" pitchFamily="34" charset="0"/>
                <a:cs typeface="Arial" pitchFamily="34" charset="0"/>
              </a:rPr>
              <a:t>: les « adaptes du privé », les « fidèles au public » et les « indécis »</a:t>
            </a:r>
          </a:p>
          <a:p>
            <a:pPr indent="457200">
              <a:lnSpc>
                <a:spcPct val="150000"/>
              </a:lnSpc>
              <a:buClr>
                <a:schemeClr val="bg2">
                  <a:lumMod val="25000"/>
                </a:schemeClr>
              </a:buClr>
              <a:buFont typeface="+mj-lt"/>
              <a:buAutoNum type="arabicPeriod"/>
            </a:pPr>
            <a:endParaRPr lang="fr-FR" dirty="0">
              <a:latin typeface="Arial" pitchFamily="34" charset="0"/>
              <a:cs typeface="Arial" pitchFamily="34" charset="0"/>
            </a:endParaRPr>
          </a:p>
        </p:txBody>
      </p:sp>
      <p:sp>
        <p:nvSpPr>
          <p:cNvPr id="14" name="ZoneTexte 13"/>
          <p:cNvSpPr txBox="1"/>
          <p:nvPr/>
        </p:nvSpPr>
        <p:spPr>
          <a:xfrm>
            <a:off x="107504" y="6381328"/>
            <a:ext cx="7992888" cy="307777"/>
          </a:xfrm>
          <a:prstGeom prst="rect">
            <a:avLst/>
          </a:prstGeom>
          <a:noFill/>
        </p:spPr>
        <p:txBody>
          <a:bodyPr wrap="square" rtlCol="0">
            <a:spAutoFit/>
          </a:bodyPr>
          <a:lstStyle/>
          <a:p>
            <a:r>
              <a:rPr lang="fr-FR" sz="1400" dirty="0" smtClean="0">
                <a:solidFill>
                  <a:schemeClr val="tx1">
                    <a:lumMod val="50000"/>
                    <a:lumOff val="50000"/>
                  </a:schemeClr>
                </a:solidFill>
              </a:rPr>
              <a:t>Évolution du lieu de scolarisation des enfants des ménages étudiés entre 2011 et 2017.</a:t>
            </a:r>
            <a:endParaRPr lang="fr-FR" sz="1400" dirty="0">
              <a:solidFill>
                <a:schemeClr val="tx1">
                  <a:lumMod val="50000"/>
                  <a:lumOff val="50000"/>
                </a:schemeClr>
              </a:solidFill>
            </a:endParaRPr>
          </a:p>
        </p:txBody>
      </p:sp>
      <p:sp>
        <p:nvSpPr>
          <p:cNvPr id="15" name="ZoneTexte 14"/>
          <p:cNvSpPr txBox="1"/>
          <p:nvPr/>
        </p:nvSpPr>
        <p:spPr>
          <a:xfrm rot="21003700">
            <a:off x="727112" y="2916609"/>
            <a:ext cx="7514132" cy="1157918"/>
          </a:xfrm>
          <a:prstGeom prst="rect">
            <a:avLst/>
          </a:prstGeom>
          <a:solidFill>
            <a:schemeClr val="bg1"/>
          </a:solidFill>
          <a:ln w="38100">
            <a:solidFill>
              <a:schemeClr val="accent2"/>
            </a:solidFill>
          </a:ln>
        </p:spPr>
        <p:txBody>
          <a:bodyPr wrap="square" lIns="360000" tIns="360000" rIns="360000" bIns="360000" rtlCol="0">
            <a:spAutoFit/>
          </a:bodyPr>
          <a:lstStyle/>
          <a:p>
            <a:pPr algn="ctr"/>
            <a:r>
              <a:rPr lang="fr-FR" sz="2800" cap="all" dirty="0" smtClean="0"/>
              <a:t>Hypothèses n°1 et 2 : infirmées</a:t>
            </a:r>
            <a:endParaRPr lang="fr-FR"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bg/>
                                          </p:spTgt>
                                        </p:tgtEl>
                                        <p:attrNameLst>
                                          <p:attrName>style.visibility</p:attrName>
                                        </p:attrNameLst>
                                      </p:cBhvr>
                                      <p:to>
                                        <p:strVal val="visible"/>
                                      </p:to>
                                    </p:set>
                                    <p:animEffect transition="in" filter="fade">
                                      <p:cBhvr>
                                        <p:cTn id="7" dur="1000"/>
                                        <p:tgtEl>
                                          <p:spTgt spid="1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xEl>
                                              <p:pRg st="0" end="0"/>
                                            </p:txEl>
                                          </p:spTgt>
                                        </p:tgtEl>
                                        <p:attrNameLst>
                                          <p:attrName>style.visibility</p:attrName>
                                        </p:attrNameLst>
                                      </p:cBhvr>
                                      <p:to>
                                        <p:strVal val="visible"/>
                                      </p:to>
                                    </p:set>
                                    <p:animEffect transition="in" filter="fade">
                                      <p:cBhvr>
                                        <p:cTn id="10" dur="10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8</a:t>
            </a:fld>
            <a:endParaRPr lang="fr-FR"/>
          </a:p>
        </p:txBody>
      </p:sp>
      <p:sp>
        <p:nvSpPr>
          <p:cNvPr id="7" name="Titre 1"/>
          <p:cNvSpPr txBox="1">
            <a:spLocks/>
          </p:cNvSpPr>
          <p:nvPr/>
        </p:nvSpPr>
        <p:spPr>
          <a:xfrm>
            <a:off x="971600" y="188640"/>
            <a:ext cx="7200800"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2000" cap="all" dirty="0" smtClean="0">
                <a:solidFill>
                  <a:schemeClr val="tx2"/>
                </a:solidFill>
                <a:latin typeface="Arial" pitchFamily="34" charset="0"/>
                <a:cs typeface="Arial" pitchFamily="34" charset="0"/>
              </a:rPr>
              <a:t>Analyse des entretiens : </a:t>
            </a:r>
          </a:p>
          <a:p>
            <a:pPr>
              <a:spcBef>
                <a:spcPct val="0"/>
              </a:spcBef>
            </a:pPr>
            <a:r>
              <a:rPr lang="fr-FR" sz="2000" cap="all" dirty="0" smtClean="0">
                <a:solidFill>
                  <a:schemeClr val="tx2"/>
                </a:solidFill>
                <a:latin typeface="Arial" pitchFamily="34" charset="0"/>
                <a:cs typeface="Arial" pitchFamily="34" charset="0"/>
              </a:rPr>
              <a:t>le rapport à l’école des ménages interrogés</a:t>
            </a: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79512" y="302749"/>
            <a:ext cx="576064" cy="707886"/>
          </a:xfrm>
          <a:prstGeom prst="rect">
            <a:avLst/>
          </a:prstGeom>
          <a:noFill/>
        </p:spPr>
        <p:txBody>
          <a:bodyPr wrap="square" rtlCol="0" anchor="ctr">
            <a:spAutoFit/>
          </a:bodyPr>
          <a:lstStyle/>
          <a:p>
            <a:pPr algn="ctr"/>
            <a:r>
              <a:rPr lang="fr-FR" sz="4000" dirty="0" smtClean="0">
                <a:solidFill>
                  <a:schemeClr val="tx2">
                    <a:lumMod val="75000"/>
                  </a:schemeClr>
                </a:solidFill>
                <a:latin typeface="Arial" pitchFamily="34" charset="0"/>
                <a:cs typeface="Arial" pitchFamily="34" charset="0"/>
              </a:rPr>
              <a:t>3</a:t>
            </a:r>
            <a:endParaRPr lang="fr-FR" sz="4000" dirty="0">
              <a:solidFill>
                <a:schemeClr val="tx2">
                  <a:lumMod val="75000"/>
                </a:schemeClr>
              </a:solidFill>
              <a:latin typeface="Arial" pitchFamily="34" charset="0"/>
              <a:cs typeface="Arial" pitchFamily="34" charset="0"/>
            </a:endParaRPr>
          </a:p>
        </p:txBody>
      </p:sp>
      <p:sp>
        <p:nvSpPr>
          <p:cNvPr id="10" name="ZoneTexte 9"/>
          <p:cNvSpPr txBox="1"/>
          <p:nvPr/>
        </p:nvSpPr>
        <p:spPr>
          <a:xfrm>
            <a:off x="683568" y="1792484"/>
            <a:ext cx="7560840" cy="4570482"/>
          </a:xfrm>
          <a:prstGeom prst="rect">
            <a:avLst/>
          </a:prstGeom>
          <a:noFill/>
        </p:spPr>
        <p:txBody>
          <a:bodyPr wrap="square" rtlCol="0" anchor="ctr">
            <a:spAutoFit/>
          </a:bodyPr>
          <a:lstStyle/>
          <a:p>
            <a:pPr indent="457200" algn="just" defTabSz="457200">
              <a:lnSpc>
                <a:spcPct val="150000"/>
              </a:lnSpc>
              <a:spcAft>
                <a:spcPts val="3000"/>
              </a:spcAft>
              <a:buClr>
                <a:schemeClr val="bg2">
                  <a:lumMod val="25000"/>
                </a:schemeClr>
              </a:buClr>
              <a:buSzPct val="70000"/>
              <a:buFont typeface="Wingdings" pitchFamily="2" charset="2"/>
              <a:buChar char="§"/>
            </a:pPr>
            <a:r>
              <a:rPr lang="fr-FR" dirty="0" smtClean="0">
                <a:latin typeface="Arial" pitchFamily="34" charset="0"/>
                <a:cs typeface="Arial" pitchFamily="34" charset="0"/>
              </a:rPr>
              <a:t>Les « </a:t>
            </a:r>
            <a:r>
              <a:rPr lang="fr-FR" sz="2400" dirty="0" smtClean="0">
                <a:solidFill>
                  <a:schemeClr val="tx2"/>
                </a:solidFill>
                <a:latin typeface="Arial" pitchFamily="34" charset="0"/>
                <a:cs typeface="Arial" pitchFamily="34" charset="0"/>
              </a:rPr>
              <a:t>adeptes du privé</a:t>
            </a:r>
            <a:r>
              <a:rPr lang="fr-FR" dirty="0" smtClean="0">
                <a:latin typeface="Arial" pitchFamily="34" charset="0"/>
                <a:cs typeface="Arial" pitchFamily="34" charset="0"/>
              </a:rPr>
              <a:t> » : certains de faire le bon choix pour leurs enfants</a:t>
            </a:r>
          </a:p>
          <a:p>
            <a:pPr indent="457200" algn="just" defTabSz="457200">
              <a:lnSpc>
                <a:spcPct val="150000"/>
              </a:lnSpc>
              <a:spcAft>
                <a:spcPts val="3000"/>
              </a:spcAft>
              <a:buClr>
                <a:schemeClr val="bg2">
                  <a:lumMod val="25000"/>
                </a:schemeClr>
              </a:buClr>
              <a:buSzPct val="70000"/>
              <a:buFont typeface="Wingdings" pitchFamily="2" charset="2"/>
              <a:buChar char="§"/>
            </a:pPr>
            <a:r>
              <a:rPr lang="fr-FR" dirty="0" smtClean="0">
                <a:latin typeface="Arial" pitchFamily="34" charset="0"/>
                <a:cs typeface="Arial" pitchFamily="34" charset="0"/>
              </a:rPr>
              <a:t>Les « </a:t>
            </a:r>
            <a:r>
              <a:rPr lang="fr-FR" sz="2400" dirty="0" smtClean="0">
                <a:solidFill>
                  <a:schemeClr val="tx2"/>
                </a:solidFill>
                <a:latin typeface="Arial" pitchFamily="34" charset="0"/>
                <a:cs typeface="Arial" pitchFamily="34" charset="0"/>
              </a:rPr>
              <a:t>fidèles au public</a:t>
            </a:r>
            <a:r>
              <a:rPr lang="fr-FR" dirty="0" smtClean="0">
                <a:latin typeface="Arial" pitchFamily="34" charset="0"/>
                <a:cs typeface="Arial" pitchFamily="34" charset="0"/>
              </a:rPr>
              <a:t> » : une volonté fragile de valoriser la mixité sociale</a:t>
            </a:r>
          </a:p>
          <a:p>
            <a:pPr indent="457200" algn="just" defTabSz="457200">
              <a:lnSpc>
                <a:spcPct val="150000"/>
              </a:lnSpc>
              <a:spcAft>
                <a:spcPts val="3000"/>
              </a:spcAft>
              <a:buClr>
                <a:schemeClr val="bg2">
                  <a:lumMod val="25000"/>
                </a:schemeClr>
              </a:buClr>
              <a:buSzPct val="70000"/>
              <a:buFont typeface="Wingdings" pitchFamily="2" charset="2"/>
              <a:buChar char="§"/>
            </a:pPr>
            <a:r>
              <a:rPr lang="fr-FR" dirty="0" smtClean="0">
                <a:latin typeface="Arial" pitchFamily="34" charset="0"/>
                <a:cs typeface="Arial" pitchFamily="34" charset="0"/>
              </a:rPr>
              <a:t>Les « </a:t>
            </a:r>
            <a:r>
              <a:rPr lang="fr-FR" sz="2400" dirty="0" smtClean="0">
                <a:solidFill>
                  <a:schemeClr val="tx2"/>
                </a:solidFill>
                <a:latin typeface="Arial" pitchFamily="34" charset="0"/>
                <a:cs typeface="Arial" pitchFamily="34" charset="0"/>
              </a:rPr>
              <a:t>indécis </a:t>
            </a:r>
            <a:r>
              <a:rPr lang="fr-FR" dirty="0" smtClean="0">
                <a:latin typeface="Arial" pitchFamily="34" charset="0"/>
                <a:cs typeface="Arial" pitchFamily="34" charset="0"/>
              </a:rPr>
              <a:t>» : peu convaincus par leur expérience de la mixité sociale à l’école</a:t>
            </a:r>
          </a:p>
          <a:p>
            <a:pPr indent="457200">
              <a:lnSpc>
                <a:spcPct val="150000"/>
              </a:lnSpc>
              <a:buClr>
                <a:schemeClr val="bg2">
                  <a:lumMod val="25000"/>
                </a:schemeClr>
              </a:buClr>
              <a:buFont typeface="+mj-lt"/>
              <a:buAutoNum type="arabicPeriod"/>
            </a:pPr>
            <a:endParaRPr lang="fr-FR"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D3AADC4-1375-402D-B9F3-64DBF51E8D54}" type="slidenum">
              <a:rPr lang="fr-FR" smtClean="0"/>
              <a:pPr/>
              <a:t>9</a:t>
            </a:fld>
            <a:endParaRPr lang="fr-FR"/>
          </a:p>
        </p:txBody>
      </p:sp>
      <p:sp>
        <p:nvSpPr>
          <p:cNvPr id="7" name="Titre 1"/>
          <p:cNvSpPr txBox="1">
            <a:spLocks/>
          </p:cNvSpPr>
          <p:nvPr/>
        </p:nvSpPr>
        <p:spPr>
          <a:xfrm>
            <a:off x="971600" y="188640"/>
            <a:ext cx="7344816" cy="936104"/>
          </a:xfrm>
          <a:prstGeom prst="rect">
            <a:avLst/>
          </a:prstGeom>
        </p:spPr>
        <p:txBody>
          <a:bodyPr vert="horz" lIns="91440" tIns="0" rIns="45720" bIns="0" rtlCol="0" anchor="ctr">
            <a:noAutofit/>
            <a:scene3d>
              <a:camera prst="orthographicFront"/>
              <a:lightRig rig="threePt" dir="t">
                <a:rot lat="0" lon="0" rev="4800000"/>
              </a:lightRig>
            </a:scene3d>
            <a:sp3d prstMaterial="matte"/>
          </a:bodyPr>
          <a:lstStyle/>
          <a:p>
            <a:pPr>
              <a:spcBef>
                <a:spcPct val="0"/>
              </a:spcBef>
            </a:pPr>
            <a:r>
              <a:rPr lang="fr-FR" sz="2000" cap="all" dirty="0" smtClean="0">
                <a:solidFill>
                  <a:schemeClr val="tx2"/>
                </a:solidFill>
                <a:latin typeface="Arial" pitchFamily="34" charset="0"/>
                <a:cs typeface="Arial" pitchFamily="34" charset="0"/>
              </a:rPr>
              <a:t>Analyse des entretiens : </a:t>
            </a:r>
          </a:p>
          <a:p>
            <a:pPr>
              <a:spcBef>
                <a:spcPct val="0"/>
              </a:spcBef>
            </a:pPr>
            <a:r>
              <a:rPr lang="fr-FR" sz="2000" cap="all" dirty="0" smtClean="0">
                <a:solidFill>
                  <a:schemeClr val="tx2"/>
                </a:solidFill>
                <a:latin typeface="Arial" pitchFamily="34" charset="0"/>
                <a:cs typeface="Arial" pitchFamily="34" charset="0"/>
              </a:rPr>
              <a:t>Les facteurs influençant le rapport aux écoles</a:t>
            </a:r>
          </a:p>
        </p:txBody>
      </p:sp>
      <p:cxnSp>
        <p:nvCxnSpPr>
          <p:cNvPr id="8" name="Connecteur droit 7"/>
          <p:cNvCxnSpPr/>
          <p:nvPr/>
        </p:nvCxnSpPr>
        <p:spPr>
          <a:xfrm>
            <a:off x="827584" y="188640"/>
            <a:ext cx="0" cy="936104"/>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179512" y="302749"/>
            <a:ext cx="576064" cy="707886"/>
          </a:xfrm>
          <a:prstGeom prst="rect">
            <a:avLst/>
          </a:prstGeom>
          <a:noFill/>
        </p:spPr>
        <p:txBody>
          <a:bodyPr wrap="square" rtlCol="0" anchor="ctr">
            <a:spAutoFit/>
          </a:bodyPr>
          <a:lstStyle/>
          <a:p>
            <a:pPr algn="ctr"/>
            <a:r>
              <a:rPr lang="fr-FR" sz="4000" dirty="0" smtClean="0">
                <a:solidFill>
                  <a:schemeClr val="tx2">
                    <a:lumMod val="75000"/>
                  </a:schemeClr>
                </a:solidFill>
                <a:latin typeface="Arial" pitchFamily="34" charset="0"/>
                <a:cs typeface="Arial" pitchFamily="34" charset="0"/>
              </a:rPr>
              <a:t>3</a:t>
            </a:r>
            <a:endParaRPr lang="fr-FR" sz="4000" dirty="0">
              <a:solidFill>
                <a:schemeClr val="tx2">
                  <a:lumMod val="75000"/>
                </a:schemeClr>
              </a:solidFill>
              <a:latin typeface="Arial" pitchFamily="34" charset="0"/>
              <a:cs typeface="Arial" pitchFamily="34" charset="0"/>
            </a:endParaRPr>
          </a:p>
        </p:txBody>
      </p:sp>
      <p:sp>
        <p:nvSpPr>
          <p:cNvPr id="10" name="ZoneTexte 9"/>
          <p:cNvSpPr txBox="1"/>
          <p:nvPr/>
        </p:nvSpPr>
        <p:spPr>
          <a:xfrm>
            <a:off x="683568" y="1790818"/>
            <a:ext cx="4104456" cy="4462760"/>
          </a:xfrm>
          <a:prstGeom prst="rect">
            <a:avLst/>
          </a:prstGeom>
          <a:noFill/>
        </p:spPr>
        <p:txBody>
          <a:bodyPr wrap="square" rtlCol="0" anchor="ctr">
            <a:spAutoFit/>
          </a:bodyPr>
          <a:lstStyle/>
          <a:p>
            <a:pPr indent="457200" algn="just" defTabSz="457200">
              <a:lnSpc>
                <a:spcPct val="150000"/>
              </a:lnSpc>
              <a:spcAft>
                <a:spcPts val="3000"/>
              </a:spcAft>
              <a:buClr>
                <a:schemeClr val="bg2">
                  <a:lumMod val="25000"/>
                </a:schemeClr>
              </a:buClr>
              <a:buSzPct val="100000"/>
              <a:buFont typeface="Wingdings" pitchFamily="2" charset="2"/>
              <a:buChar char="§"/>
            </a:pPr>
            <a:r>
              <a:rPr lang="fr-FR" dirty="0" smtClean="0">
                <a:latin typeface="Arial" pitchFamily="34" charset="0"/>
                <a:cs typeface="Arial" pitchFamily="34" charset="0"/>
              </a:rPr>
              <a:t>Le statut d’occupation, le parcours résidentiel ou l’appartenance sociale : une influence non constatée sur le rapport aux écoles</a:t>
            </a:r>
          </a:p>
          <a:p>
            <a:pPr indent="457200" algn="just" defTabSz="457200">
              <a:lnSpc>
                <a:spcPct val="150000"/>
              </a:lnSpc>
              <a:spcAft>
                <a:spcPts val="3000"/>
              </a:spcAft>
              <a:buClr>
                <a:schemeClr val="bg2">
                  <a:lumMod val="25000"/>
                </a:schemeClr>
              </a:buClr>
              <a:buSzPct val="100000"/>
              <a:buFont typeface="Wingdings" pitchFamily="2" charset="2"/>
              <a:buChar char="§"/>
            </a:pPr>
            <a:r>
              <a:rPr lang="fr-FR" dirty="0" smtClean="0">
                <a:latin typeface="Arial" pitchFamily="34" charset="0"/>
                <a:cs typeface="Arial" pitchFamily="34" charset="0"/>
              </a:rPr>
              <a:t>Un lien potentiellement fort entre </a:t>
            </a:r>
            <a:r>
              <a:rPr lang="fr-FR" sz="2400" dirty="0" smtClean="0">
                <a:solidFill>
                  <a:schemeClr val="tx2"/>
                </a:solidFill>
                <a:latin typeface="Arial" pitchFamily="34" charset="0"/>
                <a:cs typeface="Arial" pitchFamily="34" charset="0"/>
              </a:rPr>
              <a:t>rapport au quartier </a:t>
            </a:r>
            <a:r>
              <a:rPr lang="fr-FR" dirty="0" smtClean="0">
                <a:latin typeface="Arial" pitchFamily="34" charset="0"/>
                <a:cs typeface="Arial" pitchFamily="34" charset="0"/>
              </a:rPr>
              <a:t>et </a:t>
            </a:r>
            <a:r>
              <a:rPr lang="fr-FR" sz="2400" dirty="0" smtClean="0">
                <a:solidFill>
                  <a:schemeClr val="tx2"/>
                </a:solidFill>
                <a:latin typeface="Arial" pitchFamily="34" charset="0"/>
                <a:cs typeface="Arial" pitchFamily="34" charset="0"/>
              </a:rPr>
              <a:t>rapport aux écoles </a:t>
            </a:r>
          </a:p>
          <a:p>
            <a:pPr indent="457200">
              <a:lnSpc>
                <a:spcPct val="150000"/>
              </a:lnSpc>
              <a:buClr>
                <a:schemeClr val="bg2">
                  <a:lumMod val="25000"/>
                </a:schemeClr>
              </a:buClr>
              <a:buFont typeface="+mj-lt"/>
              <a:buAutoNum type="arabicPeriod"/>
            </a:pPr>
            <a:endParaRPr lang="fr-FR" dirty="0">
              <a:latin typeface="Arial" pitchFamily="34" charset="0"/>
              <a:cs typeface="Arial" pitchFamily="34" charset="0"/>
            </a:endParaRPr>
          </a:p>
        </p:txBody>
      </p:sp>
      <p:graphicFrame>
        <p:nvGraphicFramePr>
          <p:cNvPr id="11" name="Tableau 10"/>
          <p:cNvGraphicFramePr>
            <a:graphicFrameLocks noGrp="1"/>
          </p:cNvGraphicFramePr>
          <p:nvPr/>
        </p:nvGraphicFramePr>
        <p:xfrm>
          <a:off x="4932041" y="1268760"/>
          <a:ext cx="4104455" cy="4680525"/>
        </p:xfrm>
        <a:graphic>
          <a:graphicData uri="http://schemas.openxmlformats.org/drawingml/2006/table">
            <a:tbl>
              <a:tblPr/>
              <a:tblGrid>
                <a:gridCol w="720629"/>
                <a:gridCol w="1691913"/>
                <a:gridCol w="1691913"/>
              </a:tblGrid>
              <a:tr h="786033">
                <a:tc>
                  <a:txBody>
                    <a:bodyPr/>
                    <a:lstStyle/>
                    <a:p>
                      <a:pPr algn="ctr" fontAlgn="ctr"/>
                      <a:r>
                        <a:rPr lang="fr-FR" sz="1600" b="1" i="0" u="none" strike="noStrike" dirty="0">
                          <a:solidFill>
                            <a:srgbClr val="FFFFFF"/>
                          </a:solidFill>
                          <a:latin typeface="Calibri"/>
                        </a:rPr>
                        <a:t>Enquêté 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ctr"/>
                      <a:r>
                        <a:rPr lang="fr-FR" sz="1600" b="1" i="0" u="none" strike="noStrike">
                          <a:solidFill>
                            <a:srgbClr val="FFFFFF"/>
                          </a:solidFill>
                          <a:latin typeface="Calibri"/>
                        </a:rPr>
                        <a:t>Évolution du lieu de scolarisation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ctr"/>
                      <a:r>
                        <a:rPr lang="fr-FR" sz="1600" b="1" i="0" u="none" strike="noStrike" dirty="0">
                          <a:solidFill>
                            <a:srgbClr val="FFFFFF"/>
                          </a:solidFill>
                          <a:latin typeface="Calibri"/>
                        </a:rPr>
                        <a:t>Rapport au quartier en 2017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r>
              <a:tr h="556356">
                <a:tc>
                  <a:txBody>
                    <a:bodyPr/>
                    <a:lstStyle/>
                    <a:p>
                      <a:pPr algn="ctr" fontAlgn="ctr"/>
                      <a:r>
                        <a:rPr lang="fr-FR" sz="1600" b="1" i="0" u="none" strike="noStrike" dirty="0">
                          <a:solidFill>
                            <a:srgbClr val="000000"/>
                          </a:solidFill>
                          <a:latin typeface="Calibri"/>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dirty="0">
                          <a:solidFill>
                            <a:srgbClr val="000000"/>
                          </a:solidFill>
                          <a:latin typeface="Calibri"/>
                        </a:rPr>
                        <a:t>Fidèle au 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ctr"/>
                      <a:r>
                        <a:rPr lang="fr-FR" sz="1600" b="0" i="0" u="none" strike="noStrike">
                          <a:solidFill>
                            <a:srgbClr val="000000"/>
                          </a:solidFill>
                          <a:latin typeface="Calibri"/>
                        </a:rPr>
                        <a:t>Investissement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556356">
                <a:tc>
                  <a:txBody>
                    <a:bodyPr/>
                    <a:lstStyle/>
                    <a:p>
                      <a:pPr algn="ctr" fontAlgn="ctr"/>
                      <a:r>
                        <a:rPr lang="fr-FR" sz="1600" b="1" i="0" u="none" strike="noStrike" dirty="0">
                          <a:solidFill>
                            <a:srgbClr val="000000"/>
                          </a:solidFill>
                          <a:latin typeface="Calibri"/>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dirty="0">
                          <a:solidFill>
                            <a:srgbClr val="000000"/>
                          </a:solidFill>
                          <a:latin typeface="Calibri"/>
                        </a:rPr>
                        <a:t>Adepte du 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a:txBody>
                    <a:bodyPr/>
                    <a:lstStyle/>
                    <a:p>
                      <a:pPr algn="ctr" fontAlgn="ctr"/>
                      <a:r>
                        <a:rPr lang="fr-FR" sz="1600" b="0" i="0" u="none" strike="noStrike">
                          <a:solidFill>
                            <a:srgbClr val="000000"/>
                          </a:solidFill>
                          <a:latin typeface="Calibri"/>
                        </a:rPr>
                        <a:t>Distance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r>
              <a:tr h="556356">
                <a:tc>
                  <a:txBody>
                    <a:bodyPr/>
                    <a:lstStyle/>
                    <a:p>
                      <a:pPr algn="ctr" fontAlgn="ctr"/>
                      <a:r>
                        <a:rPr lang="fr-FR" sz="1600" b="1" i="0" u="none" strike="noStrike">
                          <a:solidFill>
                            <a:srgbClr val="000000"/>
                          </a:solidFill>
                          <a:latin typeface="Calibri"/>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dirty="0">
                          <a:solidFill>
                            <a:srgbClr val="000000"/>
                          </a:solidFill>
                          <a:latin typeface="Calibri"/>
                        </a:rPr>
                        <a:t>Adepte du privé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c>
                  <a:txBody>
                    <a:bodyPr/>
                    <a:lstStyle/>
                    <a:p>
                      <a:pPr algn="ctr" fontAlgn="ctr"/>
                      <a:r>
                        <a:rPr lang="fr-FR" sz="1600" b="0" i="0" u="none" strike="noStrike">
                          <a:solidFill>
                            <a:srgbClr val="000000"/>
                          </a:solidFill>
                          <a:latin typeface="Calibri"/>
                        </a:rPr>
                        <a:t>Distance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r>
              <a:tr h="556356">
                <a:tc>
                  <a:txBody>
                    <a:bodyPr/>
                    <a:lstStyle/>
                    <a:p>
                      <a:pPr algn="ctr" fontAlgn="ctr"/>
                      <a:r>
                        <a:rPr lang="fr-FR" sz="1600" b="1" i="0" u="none" strike="noStrike">
                          <a:solidFill>
                            <a:srgbClr val="000000"/>
                          </a:solidFill>
                          <a:latin typeface="Calibri"/>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a:solidFill>
                            <a:srgbClr val="000000"/>
                          </a:solidFill>
                          <a:latin typeface="Calibri"/>
                        </a:rPr>
                        <a:t>Fidèle au 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ctr"/>
                      <a:r>
                        <a:rPr lang="fr-FR" sz="1600" b="0" i="0" u="none" strike="noStrike" dirty="0">
                          <a:solidFill>
                            <a:srgbClr val="000000"/>
                          </a:solidFill>
                          <a:latin typeface="Calibri"/>
                        </a:rPr>
                        <a:t>Empathie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556356">
                <a:tc>
                  <a:txBody>
                    <a:bodyPr/>
                    <a:lstStyle/>
                    <a:p>
                      <a:pPr algn="ctr" fontAlgn="ctr"/>
                      <a:r>
                        <a:rPr lang="fr-FR" sz="1600" b="1" i="0" u="none" strike="noStrike">
                          <a:solidFill>
                            <a:srgbClr val="000000"/>
                          </a:solidFill>
                          <a:latin typeface="Calibri"/>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a:solidFill>
                            <a:srgbClr val="000000"/>
                          </a:solidFill>
                          <a:latin typeface="Calibri"/>
                        </a:rPr>
                        <a:t>Fidèle au 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ctr"/>
                      <a:r>
                        <a:rPr lang="fr-FR" sz="1600" b="0" i="0" u="none" strike="noStrike" dirty="0">
                          <a:solidFill>
                            <a:srgbClr val="000000"/>
                          </a:solidFill>
                          <a:latin typeface="Calibri"/>
                        </a:rPr>
                        <a:t>Distance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9646"/>
                    </a:solidFill>
                  </a:tcPr>
                </a:tc>
              </a:tr>
              <a:tr h="556356">
                <a:tc>
                  <a:txBody>
                    <a:bodyPr/>
                    <a:lstStyle/>
                    <a:p>
                      <a:pPr algn="ctr" fontAlgn="ctr"/>
                      <a:r>
                        <a:rPr lang="fr-FR" sz="1600" b="1" i="0" u="none" strike="noStrike" dirty="0">
                          <a:solidFill>
                            <a:srgbClr val="000000"/>
                          </a:solidFill>
                          <a:latin typeface="Calibri"/>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a:solidFill>
                            <a:srgbClr val="000000"/>
                          </a:solidFill>
                          <a:latin typeface="Calibri"/>
                        </a:rPr>
                        <a:t>Indécis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ctr"/>
                      <a:r>
                        <a:rPr lang="fr-FR" sz="1600" b="0" i="0" u="none" strike="noStrike" dirty="0">
                          <a:solidFill>
                            <a:srgbClr val="000000"/>
                          </a:solidFill>
                          <a:latin typeface="Calibri"/>
                        </a:rPr>
                        <a:t>Empathie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556356">
                <a:tc>
                  <a:txBody>
                    <a:bodyPr/>
                    <a:lstStyle/>
                    <a:p>
                      <a:pPr algn="ctr" fontAlgn="ctr"/>
                      <a:r>
                        <a:rPr lang="fr-FR" sz="1600" b="1" i="0" u="none" strike="noStrike">
                          <a:solidFill>
                            <a:srgbClr val="000000"/>
                          </a:solidFill>
                          <a:latin typeface="Calibri"/>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600" b="0" i="0" u="none" strike="noStrike">
                          <a:solidFill>
                            <a:srgbClr val="000000"/>
                          </a:solidFill>
                          <a:latin typeface="Calibri"/>
                        </a:rPr>
                        <a:t>Fidèle au 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c>
                  <a:txBody>
                    <a:bodyPr/>
                    <a:lstStyle/>
                    <a:p>
                      <a:pPr algn="ctr" fontAlgn="ctr"/>
                      <a:r>
                        <a:rPr lang="fr-FR" sz="1600" b="0" i="0" u="none" strike="noStrike" dirty="0">
                          <a:solidFill>
                            <a:srgbClr val="000000"/>
                          </a:solidFill>
                          <a:latin typeface="Calibri"/>
                        </a:rPr>
                        <a:t>Empathie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bl>
          </a:graphicData>
        </a:graphic>
      </p:graphicFrame>
      <p:sp>
        <p:nvSpPr>
          <p:cNvPr id="12" name="ZoneTexte 11"/>
          <p:cNvSpPr txBox="1"/>
          <p:nvPr/>
        </p:nvSpPr>
        <p:spPr>
          <a:xfrm>
            <a:off x="3779912" y="6021288"/>
            <a:ext cx="5364088" cy="523220"/>
          </a:xfrm>
          <a:prstGeom prst="rect">
            <a:avLst/>
          </a:prstGeom>
          <a:noFill/>
        </p:spPr>
        <p:txBody>
          <a:bodyPr wrap="square" rtlCol="0">
            <a:spAutoFit/>
          </a:bodyPr>
          <a:lstStyle/>
          <a:p>
            <a:pPr algn="r"/>
            <a:r>
              <a:rPr lang="fr-FR" sz="1400" dirty="0" smtClean="0">
                <a:solidFill>
                  <a:schemeClr val="tx1">
                    <a:lumMod val="50000"/>
                    <a:lumOff val="50000"/>
                  </a:schemeClr>
                </a:solidFill>
              </a:rPr>
              <a:t>Mise en perspective de l’évolution du lieu de scolarisation et du rapport au quartier en 2017 des ménages étudiés</a:t>
            </a:r>
            <a:endParaRPr lang="fr-FR" sz="1400" dirty="0">
              <a:solidFill>
                <a:schemeClr val="tx1">
                  <a:lumMod val="50000"/>
                  <a:lumOff val="50000"/>
                </a:schemeClr>
              </a:solidFill>
            </a:endParaRPr>
          </a:p>
        </p:txBody>
      </p:sp>
      <p:sp>
        <p:nvSpPr>
          <p:cNvPr id="14" name="ZoneTexte 13"/>
          <p:cNvSpPr txBox="1"/>
          <p:nvPr/>
        </p:nvSpPr>
        <p:spPr>
          <a:xfrm rot="21003700">
            <a:off x="1164290" y="2929613"/>
            <a:ext cx="6830374" cy="1157918"/>
          </a:xfrm>
          <a:prstGeom prst="rect">
            <a:avLst/>
          </a:prstGeom>
          <a:solidFill>
            <a:schemeClr val="bg1"/>
          </a:solidFill>
          <a:ln w="38100">
            <a:solidFill>
              <a:schemeClr val="accent2"/>
            </a:solidFill>
          </a:ln>
        </p:spPr>
        <p:txBody>
          <a:bodyPr wrap="square" lIns="360000" tIns="360000" rIns="360000" bIns="360000" rtlCol="0">
            <a:spAutoFit/>
          </a:bodyPr>
          <a:lstStyle/>
          <a:p>
            <a:pPr algn="ctr"/>
            <a:r>
              <a:rPr lang="fr-FR" sz="2800" cap="all" dirty="0" smtClean="0"/>
              <a:t>Hypothèse n°3 : confirmée</a:t>
            </a:r>
            <a:endParaRPr lang="fr-FR"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bg/>
                                          </p:spTgt>
                                        </p:tgtEl>
                                        <p:attrNameLst>
                                          <p:attrName>style.visibility</p:attrName>
                                        </p:attrNameLst>
                                      </p:cBhvr>
                                      <p:to>
                                        <p:strVal val="visible"/>
                                      </p:to>
                                    </p:set>
                                    <p:animEffect transition="in" filter="fade">
                                      <p:cBhvr>
                                        <p:cTn id="7" dur="1000"/>
                                        <p:tgtEl>
                                          <p:spTgt spid="1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fade">
                                      <p:cBhvr>
                                        <p:cTn id="10" dur="1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allAtOnce"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Personnalisé 3">
      <a:dk1>
        <a:sysClr val="windowText" lastClr="000000"/>
      </a:dk1>
      <a:lt1>
        <a:sysClr val="window" lastClr="FFFFFF"/>
      </a:lt1>
      <a:dk2>
        <a:srgbClr val="76923C"/>
      </a:dk2>
      <a:lt2>
        <a:srgbClr val="EBF1DD"/>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nalisé 1">
      <a:majorFont>
        <a:latin typeface="Arial"/>
        <a:ea typeface=""/>
        <a:cs typeface=""/>
      </a:majorFont>
      <a:minorFont>
        <a:latin typeface="Arial"/>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4571</TotalTime>
  <Words>695</Words>
  <Application>Microsoft Office PowerPoint</Application>
  <PresentationFormat>Affichage à l'écran (4:3)</PresentationFormat>
  <Paragraphs>144</Paragraphs>
  <Slides>11</Slides>
  <Notes>1</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Module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Nowadays</dc:creator>
  <cp:lastModifiedBy>Nowadays</cp:lastModifiedBy>
  <cp:revision>120</cp:revision>
  <dcterms:created xsi:type="dcterms:W3CDTF">2016-01-20T09:29:01Z</dcterms:created>
  <dcterms:modified xsi:type="dcterms:W3CDTF">2018-03-29T07:50:56Z</dcterms:modified>
</cp:coreProperties>
</file>