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62" r:id="rId3"/>
    <p:sldId id="257" r:id="rId4"/>
    <p:sldId id="258" r:id="rId5"/>
    <p:sldId id="259" r:id="rId6"/>
    <p:sldId id="260" r:id="rId7"/>
    <p:sldId id="263" r:id="rId8"/>
    <p:sldId id="269" r:id="rId9"/>
    <p:sldId id="264" r:id="rId10"/>
    <p:sldId id="265" r:id="rId11"/>
    <p:sldId id="266" r:id="rId12"/>
    <p:sldId id="267" r:id="rId13"/>
    <p:sldId id="268" r:id="rId14"/>
    <p:sldId id="26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03"/>
    <p:restoredTop sz="91846"/>
  </p:normalViewPr>
  <p:slideViewPr>
    <p:cSldViewPr snapToGrid="0" snapToObjects="1">
      <p:cViewPr>
        <p:scale>
          <a:sx n="104" d="100"/>
          <a:sy n="104" d="100"/>
        </p:scale>
        <p:origin x="28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45F760-9C88-924D-9523-D917A21B8953}" type="datetimeFigureOut">
              <a:rPr lang="fr-FR" smtClean="0"/>
              <a:t>28/03/2018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785A1-98EB-8041-9C9A-583F3C87E70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784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Je vais</a:t>
            </a:r>
            <a:r>
              <a:rPr lang="fr-FR" baseline="0" dirty="0" smtClean="0"/>
              <a:t> vous présenter les résultats de mon </a:t>
            </a:r>
            <a:r>
              <a:rPr lang="fr-FR" baseline="0" dirty="0" err="1" smtClean="0"/>
              <a:t>pfe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785A1-98EB-8041-9C9A-583F3C87E70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0933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Plus de logements sociaux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785A1-98EB-8041-9C9A-583F3C87E702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48655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Deux métier</a:t>
            </a:r>
            <a:r>
              <a:rPr lang="fr-FR" baseline="0" dirty="0" smtClean="0"/>
              <a:t> qui ne collaboraient pas et ayant des logiques différentes : 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Promoteurs : logique économique 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Bailleurs : gestion, long terme, qualité logement </a:t>
            </a:r>
          </a:p>
          <a:p>
            <a:pPr marL="171450" indent="-171450">
              <a:buFontTx/>
              <a:buChar char="-"/>
            </a:pPr>
            <a:endParaRPr lang="fr-FR" baseline="0" dirty="0" smtClean="0"/>
          </a:p>
          <a:p>
            <a:pPr marL="0" indent="0">
              <a:buFontTx/>
              <a:buNone/>
            </a:pPr>
            <a:r>
              <a:rPr lang="fr-FR" baseline="0" dirty="0" smtClean="0"/>
              <a:t>Obligation de travailler ensemble désormais. Quels conséquences ? </a:t>
            </a:r>
          </a:p>
          <a:p>
            <a:pPr marL="0" indent="0">
              <a:buFontTx/>
              <a:buNone/>
            </a:pPr>
            <a:endParaRPr lang="fr-FR" baseline="0" dirty="0" smtClean="0"/>
          </a:p>
          <a:p>
            <a:pPr marL="0" indent="0">
              <a:buFontTx/>
              <a:buNone/>
            </a:pPr>
            <a:r>
              <a:rPr lang="fr-FR" baseline="0" dirty="0" smtClean="0"/>
              <a:t>Pas seul dans les processus de négociation. ESH : Action Logement derrière, OPH, collectivités locales. </a:t>
            </a:r>
          </a:p>
          <a:p>
            <a:pPr marL="0" indent="0">
              <a:buFontTx/>
              <a:buNone/>
            </a:pPr>
            <a:endParaRPr lang="fr-FR" baseline="0" dirty="0" smtClean="0"/>
          </a:p>
          <a:p>
            <a:pPr marL="0" indent="0">
              <a:buFontTx/>
              <a:buNone/>
            </a:pPr>
            <a:r>
              <a:rPr lang="fr-FR" baseline="0" dirty="0" smtClean="0"/>
              <a:t>Légalement, vefa possible que après permis de construire mais dans les faits bailleurs et promoteurs s’entendent sur le programme bien avant, communes obligent même les promoteurs à aller dans ce sens là. </a:t>
            </a:r>
          </a:p>
          <a:p>
            <a:pPr marL="0" indent="0">
              <a:buFontTx/>
              <a:buNone/>
            </a:pPr>
            <a:endParaRPr lang="fr-FR" baseline="0" dirty="0" smtClean="0"/>
          </a:p>
          <a:p>
            <a:pPr marL="0" indent="0">
              <a:buFontTx/>
              <a:buNone/>
            </a:pPr>
            <a:r>
              <a:rPr lang="fr-FR" baseline="0" dirty="0" smtClean="0"/>
              <a:t>Comme vu précédemment du coup, les marchés sont fonctions des zones, la ou les promoteurs ne peuvent monter leurs opérations tous seul, demande de l’aide aux bailleurs.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785A1-98EB-8041-9C9A-583F3C87E702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7973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Changement de méthode de travail </a:t>
            </a:r>
          </a:p>
          <a:p>
            <a:endParaRPr lang="fr-FR" dirty="0" smtClean="0"/>
          </a:p>
          <a:p>
            <a:r>
              <a:rPr lang="fr-FR" dirty="0" smtClean="0"/>
              <a:t>Promoteurs </a:t>
            </a:r>
          </a:p>
          <a:p>
            <a:r>
              <a:rPr lang="fr-FR" dirty="0" smtClean="0"/>
              <a:t>-</a:t>
            </a:r>
            <a:r>
              <a:rPr lang="fr-FR" baseline="0" dirty="0" smtClean="0"/>
              <a:t> logement social plafonné : réduction des marges sur les </a:t>
            </a:r>
            <a:r>
              <a:rPr lang="fr-FR" baseline="0" dirty="0" err="1" smtClean="0"/>
              <a:t>vefas</a:t>
            </a:r>
            <a:endParaRPr lang="fr-FR" baseline="0" dirty="0" smtClean="0"/>
          </a:p>
          <a:p>
            <a:pPr marL="171450" indent="-171450">
              <a:buFontTx/>
              <a:buChar char="-"/>
            </a:pPr>
            <a:r>
              <a:rPr lang="fr-FR" baseline="0" dirty="0" smtClean="0"/>
              <a:t>Qualité de construction obligatoire, les bailleurs </a:t>
            </a:r>
            <a:r>
              <a:rPr lang="fr-FR" baseline="0" dirty="0" smtClean="0"/>
              <a:t>sont plus exigeant lors du contrat et sont capable de suivre la construction </a:t>
            </a:r>
            <a:endParaRPr lang="fr-FR" baseline="0" dirty="0" smtClean="0"/>
          </a:p>
          <a:p>
            <a:pPr marL="171450" indent="-171450">
              <a:buFontTx/>
              <a:buChar char="-"/>
            </a:pPr>
            <a:r>
              <a:rPr lang="fr-FR" baseline="0" dirty="0" smtClean="0"/>
              <a:t>Obligation parfois de travailler avec des </a:t>
            </a:r>
            <a:r>
              <a:rPr lang="fr-FR" baseline="0" dirty="0" smtClean="0"/>
              <a:t>bailleurs</a:t>
            </a:r>
          </a:p>
          <a:p>
            <a:pPr marL="171450" indent="-171450">
              <a:buFontTx/>
              <a:buChar char="-"/>
            </a:pPr>
            <a:endParaRPr lang="fr-FR" baseline="0" dirty="0" smtClean="0"/>
          </a:p>
          <a:p>
            <a:pPr marL="0" indent="0">
              <a:buFontTx/>
              <a:buNone/>
            </a:pPr>
            <a:r>
              <a:rPr lang="fr-FR" baseline="0" dirty="0" smtClean="0"/>
              <a:t>Bailleurs : 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Peur de la perte de compétence de MOD si la vefa prend trop de place, de devenir uniquement acheteur et de ne plus être capable de savoir ce qu’ils achètent. 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Donc appels à réduire/limiter la vefa. Peu probable que ca marche cependant, vefa risque de prendre de plus en plus de place, mais disparition de la MOD peu probable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Avantage : découvertes de méthodes du privé et application au sein de leurs programmes.</a:t>
            </a:r>
          </a:p>
          <a:p>
            <a:pPr marL="171450" indent="-171450">
              <a:buFontTx/>
              <a:buChar char="-"/>
            </a:pPr>
            <a:endParaRPr lang="fr-FR" baseline="0" dirty="0" smtClean="0"/>
          </a:p>
          <a:p>
            <a:pPr marL="0" indent="0" algn="l">
              <a:buFontTx/>
              <a:buNone/>
            </a:pPr>
            <a:r>
              <a:rPr lang="fr-FR" baseline="0" dirty="0" smtClean="0"/>
              <a:t>Inégalités : plafond (normal pour le logement social, mais donc plus dur pour les bailleurs sociaux, problématique de la réduction des </a:t>
            </a:r>
            <a:r>
              <a:rPr lang="fr-FR" baseline="0" dirty="0" err="1" smtClean="0"/>
              <a:t>apl</a:t>
            </a:r>
            <a:r>
              <a:rPr lang="fr-FR" baseline="0" dirty="0" smtClean="0"/>
              <a:t>), concours d’architecte</a:t>
            </a:r>
            <a:r>
              <a:rPr lang="mr-IN" baseline="0" dirty="0" smtClean="0"/>
              <a:t>…</a:t>
            </a:r>
            <a:r>
              <a:rPr lang="fr-FR" baseline="0" dirty="0" smtClean="0"/>
              <a:t> </a:t>
            </a:r>
          </a:p>
          <a:p>
            <a:pPr marL="0" indent="0" algn="l">
              <a:buFontTx/>
              <a:buNone/>
            </a:pPr>
            <a:endParaRPr lang="fr-FR" baseline="0" dirty="0" smtClean="0"/>
          </a:p>
          <a:p>
            <a:pPr marL="0" indent="0" algn="l">
              <a:buFontTx/>
              <a:buNone/>
            </a:pPr>
            <a:r>
              <a:rPr lang="fr-FR" baseline="0" dirty="0" smtClean="0"/>
              <a:t>Monde qui va continuer à évoluer.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785A1-98EB-8041-9C9A-583F3C87E702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182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On a donc un monde qui</a:t>
            </a:r>
            <a:r>
              <a:rPr lang="fr-FR" baseline="0" dirty="0" smtClean="0"/>
              <a:t> à énormément changé ces dernières années, et qui ne va pas cesser au vu du projet de la future loi logement ELAN (évolution du logement et aménagement numérique) : 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Regroupement des organismes HLM pour atteindre un seuil minimum de 15 000 logements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Assouplissement des règles pour les bailleurs sociaux : réduction inégalité p/r à promoteurs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Accélération de l’accession (logement social tremplin pas situation définitive) : nouvelle compétence de vente à acquérir pour les bailleurs sociaux ? 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Reprise de l’encadrement des loyers ? (loi ALUR)</a:t>
            </a:r>
          </a:p>
          <a:p>
            <a:pPr marL="171450" indent="-171450">
              <a:buFontTx/>
              <a:buChar char="-"/>
            </a:pPr>
            <a:endParaRPr lang="fr-FR" baseline="0" dirty="0" smtClean="0"/>
          </a:p>
          <a:p>
            <a:pPr marL="0" indent="0">
              <a:buFontTx/>
              <a:buNone/>
            </a:pPr>
            <a:r>
              <a:rPr lang="fr-FR" baseline="0" dirty="0" smtClean="0"/>
              <a:t>A voir comment la vefa va évoluer, si elle va prendre plus de place ou si on va voir un recul</a:t>
            </a:r>
          </a:p>
          <a:p>
            <a:pPr marL="0" indent="0">
              <a:buFontTx/>
              <a:buNone/>
            </a:pPr>
            <a:endParaRPr lang="fr-F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Etudier plus en détail les différents aspects de ce </a:t>
            </a:r>
            <a:r>
              <a:rPr lang="fr-FR" dirty="0" err="1" smtClean="0"/>
              <a:t>pfe</a:t>
            </a:r>
            <a:r>
              <a:rPr lang="fr-FR" dirty="0" smtClean="0"/>
              <a:t>.</a:t>
            </a:r>
          </a:p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785A1-98EB-8041-9C9A-583F3C87E702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276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Dans</a:t>
            </a:r>
            <a:r>
              <a:rPr lang="fr-FR" baseline="0" dirty="0" smtClean="0"/>
              <a:t> un premier temps</a:t>
            </a:r>
            <a:r>
              <a:rPr lang="mr-IN" baseline="0" dirty="0" smtClean="0"/>
              <a:t>…</a:t>
            </a:r>
            <a:r>
              <a:rPr lang="fr-FR" baseline="0" dirty="0" smtClean="0"/>
              <a:t>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785A1-98EB-8041-9C9A-583F3C87E702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5571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Un</a:t>
            </a:r>
            <a:r>
              <a:rPr lang="fr-FR" baseline="0" dirty="0" smtClean="0"/>
              <a:t> peu de contexte</a:t>
            </a:r>
          </a:p>
          <a:p>
            <a:endParaRPr lang="fr-FR" baseline="0" dirty="0" smtClean="0"/>
          </a:p>
          <a:p>
            <a:r>
              <a:rPr lang="fr-FR" baseline="0" dirty="0" smtClean="0"/>
              <a:t>Chronologie des évènements importants traités dans le </a:t>
            </a:r>
            <a:r>
              <a:rPr lang="fr-FR" baseline="0" dirty="0" err="1" smtClean="0"/>
              <a:t>pfe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Qu’est ce qu’un collecteur : organisme chargée de la collecte de la </a:t>
            </a:r>
            <a:r>
              <a:rPr lang="fr-FR" dirty="0" err="1" smtClean="0"/>
              <a:t>peec</a:t>
            </a:r>
            <a:r>
              <a:rPr lang="fr-FR" dirty="0" smtClean="0"/>
              <a:t>,</a:t>
            </a:r>
            <a:r>
              <a:rPr lang="fr-FR" baseline="0" dirty="0" smtClean="0"/>
              <a:t> puis construction/gestion de logements pour les employés des entreprises cotisantes. Se sont souvent des CIL (Comité Interprofessionnel du Logement). Les CIL sont aussi les actionnaires majoritaires des ESL (organismes HLM)</a:t>
            </a:r>
          </a:p>
          <a:p>
            <a:r>
              <a:rPr lang="fr-FR" baseline="0" dirty="0" smtClean="0"/>
              <a:t>Instance de tutelle : UESL (Union d’Economie Sociale du Logement)</a:t>
            </a:r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785A1-98EB-8041-9C9A-583F3C87E702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2527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Qu’est ce qu’un collecteur : organisme chargée de la collecte de la </a:t>
            </a:r>
            <a:r>
              <a:rPr lang="fr-FR" dirty="0" err="1" smtClean="0"/>
              <a:t>peec</a:t>
            </a:r>
            <a:r>
              <a:rPr lang="fr-FR" dirty="0" smtClean="0"/>
              <a:t>,</a:t>
            </a:r>
            <a:r>
              <a:rPr lang="fr-FR" baseline="0" dirty="0" smtClean="0"/>
              <a:t> puis construction/gestion de logements pour les employés des entreprises cotisantes. Se sont souvent des CIL (Comité Interprofessionnel du Logement). Les CIL sont aussi les actionnaires majoritaires des ESL (organismes HLM)</a:t>
            </a:r>
          </a:p>
          <a:p>
            <a:r>
              <a:rPr lang="fr-FR" baseline="0" dirty="0" smtClean="0"/>
              <a:t>Instance de tutelle : UESL (Union d’Economie Sociale du Logement)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2006 :</a:t>
            </a:r>
            <a:r>
              <a:rPr lang="fr-FR" baseline="0" dirty="0" smtClean="0"/>
              <a:t> Cours des Comptes critique la gestion des CIL et de la collecte de la </a:t>
            </a:r>
            <a:r>
              <a:rPr lang="fr-FR" baseline="0" dirty="0" err="1" smtClean="0"/>
              <a:t>peec</a:t>
            </a:r>
            <a:r>
              <a:rPr lang="fr-FR" baseline="0" dirty="0" smtClean="0"/>
              <a:t> par l’Etat à la suite de la condamnation de CIL à cause d’irrégularités financière</a:t>
            </a:r>
          </a:p>
          <a:p>
            <a:endParaRPr lang="fr-FR" baseline="0" dirty="0" smtClean="0"/>
          </a:p>
          <a:p>
            <a:r>
              <a:rPr lang="fr-FR" baseline="0" dirty="0" smtClean="0"/>
              <a:t>2009 : Loi MOLLE vise à reprendre en main le système, réduction de la concurrence et des frais de gestion des collecteurs.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MOLLE : Mobilisation pour le Logement et Lutte contre l’Exclusion</a:t>
            </a:r>
          </a:p>
          <a:p>
            <a:endParaRPr lang="fr-FR" baseline="0" dirty="0" smtClean="0"/>
          </a:p>
          <a:p>
            <a:r>
              <a:rPr lang="fr-FR" baseline="0" dirty="0" smtClean="0"/>
              <a:t>Résultats : Diminution des CIL ok, mais toujours une concurrence. Frais de gestion en baisse aussi mais atteint une limite en 2014. </a:t>
            </a:r>
          </a:p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785A1-98EB-8041-9C9A-583F3C87E702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9840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Continuité de la loi MOLLE. But : supprimer définitivement la concurrence entre CIL, continuer à réduire les couts de fonctionnement. </a:t>
            </a:r>
          </a:p>
          <a:p>
            <a:endParaRPr lang="fr-FR" dirty="0" smtClean="0"/>
          </a:p>
          <a:p>
            <a:r>
              <a:rPr lang="fr-FR" dirty="0" smtClean="0"/>
              <a:t>Actée</a:t>
            </a:r>
            <a:r>
              <a:rPr lang="fr-FR" baseline="0" dirty="0" smtClean="0"/>
              <a:t> par action logement et non par le gouvernement </a:t>
            </a:r>
          </a:p>
          <a:p>
            <a:endParaRPr lang="fr-FR" baseline="0" dirty="0" smtClean="0"/>
          </a:p>
          <a:p>
            <a:r>
              <a:rPr lang="fr-FR" baseline="0" dirty="0" smtClean="0"/>
              <a:t>Disparition des CIL, un seul groupe réparti en 3 structures : 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Structure </a:t>
            </a:r>
            <a:r>
              <a:rPr lang="fr-FR" baseline="0" dirty="0" err="1" smtClean="0"/>
              <a:t>faitiere</a:t>
            </a:r>
            <a:r>
              <a:rPr lang="fr-FR" baseline="0" dirty="0" smtClean="0"/>
              <a:t> de pilotage : </a:t>
            </a:r>
            <a:r>
              <a:rPr lang="fr-FR" baseline="0" dirty="0" err="1" smtClean="0"/>
              <a:t>decide</a:t>
            </a:r>
            <a:r>
              <a:rPr lang="fr-FR" baseline="0" dirty="0" smtClean="0"/>
              <a:t> de la politique nationale, suivi et évaluation du groupe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Structure de service : collecte et redistribution de la </a:t>
            </a:r>
            <a:r>
              <a:rPr lang="fr-FR" baseline="0" dirty="0" err="1" smtClean="0"/>
              <a:t>peec</a:t>
            </a:r>
            <a:r>
              <a:rPr lang="fr-FR" baseline="0" dirty="0" smtClean="0"/>
              <a:t>, s’</a:t>
            </a:r>
            <a:r>
              <a:rPr lang="fr-FR" baseline="0" dirty="0" err="1" smtClean="0"/>
              <a:t>appuye</a:t>
            </a:r>
            <a:r>
              <a:rPr lang="fr-FR" baseline="0" dirty="0" smtClean="0"/>
              <a:t> sur les antennes régionales pour appliquer la politique du groupe à un niveau régional. </a:t>
            </a:r>
          </a:p>
          <a:p>
            <a:pPr marL="171450" indent="-171450">
              <a:buFontTx/>
              <a:buChar char="-"/>
            </a:pPr>
            <a:r>
              <a:rPr lang="fr-FR" baseline="0" dirty="0" smtClean="0"/>
              <a:t>Structure immobilière : reprend les ESH, adapte la politique du groupe à un niveau local </a:t>
            </a:r>
          </a:p>
          <a:p>
            <a:pPr marL="171450" indent="-171450">
              <a:buFontTx/>
              <a:buChar char="-"/>
            </a:pPr>
            <a:endParaRPr lang="fr-FR" baseline="0" dirty="0" smtClean="0"/>
          </a:p>
          <a:p>
            <a:pPr marL="0" indent="0">
              <a:buFontTx/>
              <a:buNone/>
            </a:pPr>
            <a:r>
              <a:rPr lang="fr-FR" baseline="0" dirty="0" smtClean="0"/>
              <a:t>AFL : Action Foncière Logement : création de logement sociaux aux bénéfice de caisses de retraites privées</a:t>
            </a:r>
          </a:p>
          <a:p>
            <a:pPr marL="0" indent="0">
              <a:buFontTx/>
              <a:buNone/>
            </a:pPr>
            <a:r>
              <a:rPr lang="fr-FR" baseline="0" dirty="0" smtClean="0"/>
              <a:t>APAGL : Association Pour l’Accès aux Garanties Locatives : association en charge de gérer les dispositifs de sécurisation du parc locatif privé. </a:t>
            </a:r>
          </a:p>
          <a:p>
            <a:pPr marL="0" indent="0">
              <a:buFontTx/>
              <a:buNone/>
            </a:pPr>
            <a:endParaRPr lang="fr-FR" baseline="0" dirty="0" smtClean="0"/>
          </a:p>
          <a:p>
            <a:pPr marL="0" indent="0">
              <a:buFontTx/>
              <a:buNone/>
            </a:pPr>
            <a:r>
              <a:rPr lang="fr-FR" baseline="0" dirty="0" smtClean="0"/>
              <a:t>Senat et Cour des Comptes </a:t>
            </a:r>
            <a:r>
              <a:rPr lang="fr-FR" baseline="0" dirty="0" err="1" smtClean="0"/>
              <a:t>plutot</a:t>
            </a:r>
            <a:r>
              <a:rPr lang="fr-FR" baseline="0" dirty="0" smtClean="0"/>
              <a:t> satisfait de cette réforme qui permet </a:t>
            </a:r>
            <a:r>
              <a:rPr lang="fr-FR" baseline="0" dirty="0" err="1" smtClean="0"/>
              <a:t>enfiin</a:t>
            </a:r>
            <a:r>
              <a:rPr lang="fr-FR" baseline="0" dirty="0" smtClean="0"/>
              <a:t> une meilleure transparence du système</a:t>
            </a:r>
          </a:p>
          <a:p>
            <a:endParaRPr lang="fr-FR" baseline="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785A1-98EB-8041-9C9A-583F3C87E702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7618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Mais</a:t>
            </a:r>
            <a:r>
              <a:rPr lang="fr-FR" baseline="0" dirty="0" smtClean="0"/>
              <a:t> cette réforme ne plait pas à tout le monde, entre autre à </a:t>
            </a:r>
            <a:r>
              <a:rPr lang="fr-FR" baseline="0" dirty="0" smtClean="0"/>
              <a:t>l’USH, </a:t>
            </a:r>
            <a:r>
              <a:rPr lang="fr-FR" dirty="0" smtClean="0"/>
              <a:t>Remise</a:t>
            </a:r>
            <a:r>
              <a:rPr lang="fr-FR" baseline="0" dirty="0" smtClean="0"/>
              <a:t> en cause de la légalité du système de collecte, </a:t>
            </a:r>
            <a:endParaRPr lang="fr-FR" baseline="0" dirty="0" smtClean="0"/>
          </a:p>
          <a:p>
            <a:endParaRPr lang="fr-FR" dirty="0" smtClean="0"/>
          </a:p>
          <a:p>
            <a:r>
              <a:rPr lang="fr-FR" dirty="0" err="1" smtClean="0"/>
              <a:t>Peec</a:t>
            </a:r>
            <a:r>
              <a:rPr lang="fr-FR" dirty="0" smtClean="0"/>
              <a:t> =</a:t>
            </a:r>
            <a:r>
              <a:rPr lang="fr-FR" baseline="0" dirty="0" smtClean="0"/>
              <a:t> taxe donc devrait </a:t>
            </a:r>
            <a:r>
              <a:rPr lang="fr-FR" baseline="0" dirty="0" err="1" smtClean="0"/>
              <a:t>etre</a:t>
            </a:r>
            <a:r>
              <a:rPr lang="fr-FR" baseline="0" dirty="0" smtClean="0"/>
              <a:t> collecté par l’Etat. Action Logement : si assigné au budget de l’Etat, rien ne garantit que ce budget soit alloué au logement, et les entreprises pourraient ne pas </a:t>
            </a:r>
            <a:r>
              <a:rPr lang="fr-FR" baseline="0" dirty="0" err="1" smtClean="0"/>
              <a:t>etre</a:t>
            </a:r>
            <a:r>
              <a:rPr lang="fr-FR" baseline="0" dirty="0" smtClean="0"/>
              <a:t> d’accord. </a:t>
            </a:r>
            <a:endParaRPr lang="fr-FR" dirty="0" smtClean="0"/>
          </a:p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785A1-98EB-8041-9C9A-583F3C87E702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1018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Qu’est ce que la vefa ? Vente en </a:t>
            </a:r>
            <a:r>
              <a:rPr lang="fr-FR" dirty="0" err="1" smtClean="0"/>
              <a:t>etat</a:t>
            </a:r>
            <a:r>
              <a:rPr lang="fr-FR" dirty="0" smtClean="0"/>
              <a:t> futur d’</a:t>
            </a:r>
            <a:r>
              <a:rPr lang="fr-FR" dirty="0" err="1" smtClean="0"/>
              <a:t>achevement</a:t>
            </a:r>
            <a:r>
              <a:rPr lang="fr-FR" dirty="0" smtClean="0"/>
              <a:t>, ou vente sur plan. 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Existe depuis</a:t>
            </a:r>
            <a:r>
              <a:rPr lang="fr-FR" baseline="0" dirty="0" smtClean="0"/>
              <a:t> les années 70 pour les particuliers, ouvert aux bailleurs 2000 mais trop de contraintes, pas utilisé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2009 : crise immobilière : promoteur ont du mal à lancer les opérations.</a:t>
            </a:r>
            <a:r>
              <a:rPr lang="fr-FR" baseline="0" dirty="0" smtClean="0"/>
              <a:t> L’Etat vient à leur secours (</a:t>
            </a:r>
            <a:r>
              <a:rPr lang="fr-FR" baseline="0" dirty="0" err="1" smtClean="0"/>
              <a:t>N.Sarkozy</a:t>
            </a:r>
            <a:r>
              <a:rPr lang="fr-FR" baseline="0" dirty="0" smtClean="0"/>
              <a:t>) avec plan de relance 30 000 vefa : les bailleurs sociaux vont acheter aux promoteur. </a:t>
            </a:r>
            <a:r>
              <a:rPr lang="fr-FR" baseline="0" dirty="0" smtClean="0"/>
              <a:t>Les limites vont êtres pour la plupart levées. </a:t>
            </a:r>
            <a:endParaRPr lang="fr-FR" baseline="0" dirty="0" smtClean="0"/>
          </a:p>
          <a:p>
            <a:endParaRPr lang="fr-FR" baseline="0" dirty="0" smtClean="0"/>
          </a:p>
          <a:p>
            <a:r>
              <a:rPr lang="fr-FR" baseline="0" dirty="0" smtClean="0"/>
              <a:t>Aujourd’hui, la vefa représente 40% de la production de logements sociaux.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785A1-98EB-8041-9C9A-583F3C87E702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052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Aspect statistique</a:t>
            </a:r>
            <a:r>
              <a:rPr lang="fr-FR" baseline="0" dirty="0" smtClean="0"/>
              <a:t> des opérations de vefa sociale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Etude</a:t>
            </a:r>
            <a:r>
              <a:rPr lang="fr-FR" baseline="0" dirty="0" smtClean="0"/>
              <a:t> </a:t>
            </a:r>
            <a:r>
              <a:rPr lang="fr-FR" baseline="0" dirty="0" smtClean="0"/>
              <a:t>statistique de l’USH : la vefa est a destination de étudiants, jeunes en insertion, personnes </a:t>
            </a:r>
            <a:r>
              <a:rPr lang="fr-FR" baseline="0" dirty="0" err="1" smtClean="0"/>
              <a:t>agés</a:t>
            </a:r>
            <a:r>
              <a:rPr lang="fr-FR" baseline="0" dirty="0" smtClean="0"/>
              <a:t>. </a:t>
            </a:r>
          </a:p>
          <a:p>
            <a:r>
              <a:rPr lang="fr-FR" baseline="0" dirty="0" smtClean="0"/>
              <a:t>Taille des opérations majoritaire entre 6 et 20 logements.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785A1-98EB-8041-9C9A-583F3C87E702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0972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Des</a:t>
            </a:r>
            <a:r>
              <a:rPr lang="fr-FR" baseline="0" dirty="0" smtClean="0"/>
              <a:t> opérations qui sont situés dans les zones tendus. Normal, c’est la que les promoteurs sont le plus présent (pas d’</a:t>
            </a:r>
            <a:r>
              <a:rPr lang="fr-FR" baseline="0" dirty="0" err="1" smtClean="0"/>
              <a:t>opé</a:t>
            </a:r>
            <a:r>
              <a:rPr lang="fr-FR" baseline="0" dirty="0" smtClean="0"/>
              <a:t> en rase campagne) et que la demande de logement social est la plus forte. </a:t>
            </a:r>
          </a:p>
          <a:p>
            <a:endParaRPr lang="fr-FR" baseline="0" dirty="0" smtClean="0"/>
          </a:p>
          <a:p>
            <a:r>
              <a:rPr lang="fr-FR" baseline="0" dirty="0" smtClean="0"/>
              <a:t>Toujours eu débat sur prix </a:t>
            </a:r>
            <a:r>
              <a:rPr lang="fr-FR" baseline="0" dirty="0" smtClean="0"/>
              <a:t>des logements vefa plus </a:t>
            </a:r>
            <a:r>
              <a:rPr lang="fr-FR" baseline="0" dirty="0" smtClean="0"/>
              <a:t>important. Consensus sur le fait que c’est plus cher, mais pas de chiffres précis (pas de méthodes communes, bases de données peu exploitables. </a:t>
            </a:r>
          </a:p>
          <a:p>
            <a:endParaRPr lang="fr-FR" baseline="0" dirty="0" smtClean="0"/>
          </a:p>
          <a:p>
            <a:r>
              <a:rPr lang="fr-FR" baseline="0" dirty="0" smtClean="0"/>
              <a:t>CDC explique que c’est car les opérations sont situées en zone tendus, donc fait monter le prix moyen des vefa (car foncier et maitrise d’œuvre plus cher). </a:t>
            </a:r>
          </a:p>
          <a:p>
            <a:endParaRPr lang="fr-FR" baseline="0" dirty="0" smtClean="0"/>
          </a:p>
          <a:p>
            <a:r>
              <a:rPr lang="fr-FR" baseline="0" dirty="0" smtClean="0"/>
              <a:t>Cependant pas d’effet </a:t>
            </a:r>
            <a:r>
              <a:rPr lang="fr-FR" baseline="0" dirty="0" err="1" smtClean="0"/>
              <a:t>inflationiste</a:t>
            </a:r>
            <a:r>
              <a:rPr lang="fr-FR" baseline="0" dirty="0" smtClean="0"/>
              <a:t>. </a:t>
            </a:r>
          </a:p>
          <a:p>
            <a:endParaRPr lang="fr-FR" baseline="0" dirty="0" smtClean="0"/>
          </a:p>
          <a:p>
            <a:r>
              <a:rPr lang="fr-FR" baseline="0" dirty="0" smtClean="0"/>
              <a:t>Nouvelle étude récente menée dans le nord avec de nouvelles bases de donnés pour une meilleure appréciation de cette </a:t>
            </a:r>
            <a:r>
              <a:rPr lang="fr-FR" baseline="0" dirty="0" smtClean="0"/>
              <a:t>différence, a faire sur le territoire pour pouvoir mieux apprécier cette différence et les éléments l’</a:t>
            </a:r>
            <a:r>
              <a:rPr lang="fr-FR" baseline="0" dirty="0" err="1" smtClean="0"/>
              <a:t>influencant</a:t>
            </a:r>
            <a:r>
              <a:rPr lang="fr-FR" baseline="0" dirty="0" smtClean="0"/>
              <a:t>. 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785A1-98EB-8041-9C9A-583F3C87E70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1779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sz="3600" dirty="0" smtClean="0"/>
              <a:t>Regroupement des organismes collecteurs et achat en vefa à des promoteurs</a:t>
            </a:r>
            <a:endParaRPr lang="fr-FR" sz="3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2000" dirty="0" smtClean="0"/>
              <a:t>Facilitation de construction et </a:t>
            </a:r>
            <a:r>
              <a:rPr lang="fr-FR" sz="2000" dirty="0" smtClean="0"/>
              <a:t>émergence </a:t>
            </a:r>
            <a:r>
              <a:rPr lang="fr-FR" sz="2000" dirty="0" smtClean="0"/>
              <a:t>de partenariats entre les organismes HLM et les promoteurs</a:t>
            </a:r>
            <a:endParaRPr lang="fr-FR" sz="2000" dirty="0"/>
          </a:p>
        </p:txBody>
      </p:sp>
      <p:pic>
        <p:nvPicPr>
          <p:cNvPr id="4" name="Image 3" descr="C:\Users\pascale.lehalper\Desktop\Communication\PolytechTours-DA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327" y="255451"/>
            <a:ext cx="2407285" cy="751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96" y="378958"/>
            <a:ext cx="1940560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9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vefa sociale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Avantages</a:t>
            </a:r>
          </a:p>
          <a:p>
            <a:pPr lvl="1"/>
            <a:r>
              <a:rPr lang="fr-FR" dirty="0" smtClean="0"/>
              <a:t>Plus de logements sociaux</a:t>
            </a:r>
          </a:p>
          <a:p>
            <a:pPr lvl="1"/>
            <a:r>
              <a:rPr lang="fr-FR" dirty="0" smtClean="0"/>
              <a:t>Accès au foncier en marché tendu </a:t>
            </a:r>
          </a:p>
          <a:p>
            <a:pPr lvl="1"/>
            <a:r>
              <a:rPr lang="fr-FR" dirty="0" smtClean="0"/>
              <a:t>Mixité sociale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Inconvénients</a:t>
            </a:r>
          </a:p>
          <a:p>
            <a:pPr lvl="1"/>
            <a:r>
              <a:rPr lang="fr-FR" dirty="0" smtClean="0"/>
              <a:t>Gestion de copropriété</a:t>
            </a:r>
          </a:p>
          <a:p>
            <a:pPr lvl="1"/>
            <a:r>
              <a:rPr lang="fr-FR" dirty="0" smtClean="0"/>
              <a:t>Dépendance aux promoteurs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66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Partenariats Promoteurs/Bailleurs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Deux métiers similaires mais avec des logiques différentes</a:t>
            </a:r>
            <a:endParaRPr lang="fr-FR" dirty="0"/>
          </a:p>
          <a:p>
            <a:endParaRPr lang="fr-FR" dirty="0" smtClean="0"/>
          </a:p>
          <a:p>
            <a:r>
              <a:rPr lang="fr-FR" dirty="0" smtClean="0"/>
              <a:t>Rôle des collectivités locales</a:t>
            </a:r>
          </a:p>
          <a:p>
            <a:endParaRPr lang="fr-FR" dirty="0"/>
          </a:p>
          <a:p>
            <a:r>
              <a:rPr lang="fr-FR" dirty="0" smtClean="0"/>
              <a:t>En fonction du marché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7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Partenariats Promoteurs/Bailleurs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Promoteurs </a:t>
            </a:r>
          </a:p>
          <a:p>
            <a:pPr lvl="1"/>
            <a:r>
              <a:rPr lang="fr-FR" dirty="0"/>
              <a:t>Réduction des marges</a:t>
            </a:r>
          </a:p>
          <a:p>
            <a:pPr lvl="1"/>
            <a:r>
              <a:rPr lang="fr-FR" dirty="0"/>
              <a:t>Qualité de construction </a:t>
            </a:r>
          </a:p>
          <a:p>
            <a:endParaRPr lang="fr-FR" dirty="0" smtClean="0"/>
          </a:p>
          <a:p>
            <a:r>
              <a:rPr lang="fr-FR" dirty="0" smtClean="0"/>
              <a:t>Bailleurs </a:t>
            </a:r>
          </a:p>
          <a:p>
            <a:pPr lvl="1"/>
            <a:r>
              <a:rPr lang="fr-FR" dirty="0" smtClean="0"/>
              <a:t>Perte de compétences </a:t>
            </a:r>
          </a:p>
          <a:p>
            <a:pPr lvl="1"/>
            <a:r>
              <a:rPr lang="fr-FR" dirty="0" smtClean="0"/>
              <a:t>Nouvelles méthodes issues du modèle privé</a:t>
            </a:r>
          </a:p>
          <a:p>
            <a:pPr lvl="1"/>
            <a:endParaRPr lang="fr-FR" dirty="0"/>
          </a:p>
          <a:p>
            <a:r>
              <a:rPr lang="fr-FR" dirty="0" smtClean="0"/>
              <a:t>Inégalités ?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 monde en constante évolution </a:t>
            </a:r>
          </a:p>
          <a:p>
            <a:endParaRPr lang="fr-FR" dirty="0"/>
          </a:p>
          <a:p>
            <a:r>
              <a:rPr lang="fr-FR" dirty="0" smtClean="0"/>
              <a:t>Loi ELAN</a:t>
            </a:r>
          </a:p>
          <a:p>
            <a:endParaRPr lang="fr-FR" dirty="0"/>
          </a:p>
          <a:p>
            <a:r>
              <a:rPr lang="fr-FR" dirty="0" smtClean="0"/>
              <a:t>Plus ou moins de vefa </a:t>
            </a:r>
            <a:r>
              <a:rPr lang="fr-FR" dirty="0" smtClean="0"/>
              <a:t>? </a:t>
            </a:r>
          </a:p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23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Sources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1504949"/>
            <a:ext cx="8915400" cy="4625487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>
                <a:solidFill>
                  <a:schemeClr val="tx1"/>
                </a:solidFill>
              </a:rPr>
              <a:t>Page 4 : </a:t>
            </a:r>
            <a:r>
              <a:rPr lang="fr-FR" dirty="0" smtClean="0">
                <a:solidFill>
                  <a:schemeClr val="tx1"/>
                </a:solidFill>
                <a:ea typeface="Calibri" charset="0"/>
                <a:cs typeface="Times New Roman" charset="0"/>
              </a:rPr>
              <a:t>ANCOLS</a:t>
            </a:r>
            <a:r>
              <a:rPr lang="fr-FR" dirty="0">
                <a:solidFill>
                  <a:schemeClr val="tx1"/>
                </a:solidFill>
                <a:ea typeface="Calibri" charset="0"/>
                <a:cs typeface="Times New Roman" charset="0"/>
              </a:rPr>
              <a:t>, in </a:t>
            </a:r>
            <a:r>
              <a:rPr lang="fr-FR" dirty="0" err="1">
                <a:solidFill>
                  <a:schemeClr val="tx1"/>
                </a:solidFill>
                <a:ea typeface="Calibri" charset="0"/>
                <a:cs typeface="Times New Roman" charset="0"/>
              </a:rPr>
              <a:t>Létard</a:t>
            </a:r>
            <a:r>
              <a:rPr lang="fr-FR" dirty="0">
                <a:solidFill>
                  <a:schemeClr val="tx1"/>
                </a:solidFill>
                <a:ea typeface="Calibri" charset="0"/>
                <a:cs typeface="Times New Roman" charset="0"/>
              </a:rPr>
              <a:t>, V. (2016). Rapport relatif à l’organisation de la PEEC (No. 596). Sénat.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Page 5 : </a:t>
            </a:r>
            <a:r>
              <a:rPr lang="fr-FR" dirty="0">
                <a:solidFill>
                  <a:schemeClr val="tx1"/>
                </a:solidFill>
                <a:ea typeface="Calibri" charset="0"/>
                <a:cs typeface="Times New Roman" charset="0"/>
              </a:rPr>
              <a:t>UESL, Présentation de la réforme d’Action Logement, 7 juillet 2015, in </a:t>
            </a:r>
            <a:r>
              <a:rPr lang="fr-FR" dirty="0" err="1">
                <a:solidFill>
                  <a:schemeClr val="tx1"/>
                </a:solidFill>
                <a:ea typeface="Calibri" charset="0"/>
                <a:cs typeface="Times New Roman" charset="0"/>
              </a:rPr>
              <a:t>Létard</a:t>
            </a:r>
            <a:r>
              <a:rPr lang="fr-FR" dirty="0">
                <a:solidFill>
                  <a:schemeClr val="tx1"/>
                </a:solidFill>
                <a:ea typeface="Calibri" charset="0"/>
                <a:cs typeface="Times New Roman" charset="0"/>
              </a:rPr>
              <a:t>, V. (2016). Rapport relatif à l’organisation de la PEEC (No. 596). Sénat</a:t>
            </a:r>
            <a:r>
              <a:rPr lang="fr-FR" dirty="0" smtClean="0">
                <a:solidFill>
                  <a:schemeClr val="tx1"/>
                </a:solidFill>
                <a:ea typeface="Calibri" charset="0"/>
                <a:cs typeface="Times New Roman" charset="0"/>
              </a:rPr>
              <a:t>.</a:t>
            </a:r>
          </a:p>
          <a:p>
            <a:r>
              <a:rPr lang="fr-FR" dirty="0" smtClean="0">
                <a:solidFill>
                  <a:schemeClr val="tx1"/>
                </a:solidFill>
                <a:ea typeface="Calibri" charset="0"/>
                <a:cs typeface="Times New Roman" charset="0"/>
              </a:rPr>
              <a:t>Page 6 : </a:t>
            </a:r>
            <a:r>
              <a:rPr lang="fr-FR" dirty="0">
                <a:solidFill>
                  <a:schemeClr val="tx1"/>
                </a:solidFill>
              </a:rPr>
              <a:t>J.Y Guérin, </a:t>
            </a:r>
            <a:r>
              <a:rPr lang="fr-FR" dirty="0" smtClean="0">
                <a:solidFill>
                  <a:schemeClr val="tx1"/>
                </a:solidFill>
              </a:rPr>
              <a:t>Le Figaro, 14 février 2018 (en bas à gauche) et 19 février 2018 (en haut à droite)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Page 7 : </a:t>
            </a:r>
            <a:r>
              <a:rPr lang="fr-FR" dirty="0">
                <a:solidFill>
                  <a:schemeClr val="tx1"/>
                </a:solidFill>
                <a:ea typeface="Times New Roman" charset="0"/>
              </a:rPr>
              <a:t>Caisse des Dépôts. (</a:t>
            </a:r>
            <a:r>
              <a:rPr lang="fr-FR" dirty="0" smtClean="0">
                <a:solidFill>
                  <a:schemeClr val="tx1"/>
                </a:solidFill>
                <a:ea typeface="Times New Roman" charset="0"/>
              </a:rPr>
              <a:t>2015a, </a:t>
            </a:r>
            <a:r>
              <a:rPr lang="fr-FR" dirty="0">
                <a:solidFill>
                  <a:schemeClr val="tx1"/>
                </a:solidFill>
                <a:ea typeface="Times New Roman" charset="0"/>
              </a:rPr>
              <a:t>mai). Logements sociaux produits en Vefa : Retours d’expérience. Éclairages, (7</a:t>
            </a:r>
            <a:r>
              <a:rPr lang="fr-FR" dirty="0" smtClean="0">
                <a:solidFill>
                  <a:schemeClr val="tx1"/>
                </a:solidFill>
                <a:ea typeface="Times New Roman" charset="0"/>
              </a:rPr>
              <a:t>).</a:t>
            </a:r>
          </a:p>
          <a:p>
            <a:pPr marL="342900" lvl="1" indent="-342900"/>
            <a:r>
              <a:rPr lang="fr-FR" dirty="0" smtClean="0">
                <a:solidFill>
                  <a:schemeClr val="tx1"/>
                </a:solidFill>
                <a:ea typeface="Times New Roman" charset="0"/>
              </a:rPr>
              <a:t>Page 8 : </a:t>
            </a:r>
            <a:r>
              <a:rPr lang="fr-FR" dirty="0">
                <a:solidFill>
                  <a:schemeClr val="tx1"/>
                </a:solidFill>
              </a:rPr>
              <a:t>USH, C. des D. (2015). Analyse qualitative d’opérations en VEFA au regard des enjeux d’usage et de gestion en locatif social</a:t>
            </a:r>
            <a:r>
              <a:rPr lang="fr-FR" dirty="0" smtClean="0">
                <a:solidFill>
                  <a:schemeClr val="tx1"/>
                </a:solidFill>
              </a:rPr>
              <a:t>. p 7-8</a:t>
            </a:r>
            <a:endParaRPr lang="fr-FR" dirty="0">
              <a:solidFill>
                <a:schemeClr val="tx1"/>
              </a:solidFill>
              <a:ea typeface="Times New Roman" charset="0"/>
            </a:endParaRPr>
          </a:p>
          <a:p>
            <a:r>
              <a:rPr lang="fr-FR" dirty="0" smtClean="0">
                <a:solidFill>
                  <a:schemeClr val="tx1"/>
                </a:solidFill>
              </a:rPr>
              <a:t>Page 9 : (de gauche à droite) 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USH, C. des D. (2015). Analyse qualitative d’opérations en VEFA au regard des enjeux d’usage et de gestion en locatif social</a:t>
            </a:r>
            <a:r>
              <a:rPr lang="fr-FR" dirty="0" smtClean="0">
                <a:solidFill>
                  <a:schemeClr val="tx1"/>
                </a:solidFill>
              </a:rPr>
              <a:t>. p 8</a:t>
            </a:r>
          </a:p>
          <a:p>
            <a:pPr lvl="1"/>
            <a:r>
              <a:rPr lang="fr-FR" dirty="0" smtClean="0">
                <a:solidFill>
                  <a:schemeClr val="tx1"/>
                </a:solidFill>
              </a:rPr>
              <a:t>Commissariat Général à l’Egalité des Territoires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Caisse des Dépôts. (</a:t>
            </a:r>
            <a:r>
              <a:rPr lang="fr-FR" dirty="0" smtClean="0">
                <a:solidFill>
                  <a:schemeClr val="tx1"/>
                </a:solidFill>
              </a:rPr>
              <a:t>2015b, </a:t>
            </a:r>
            <a:r>
              <a:rPr lang="fr-FR" dirty="0">
                <a:solidFill>
                  <a:schemeClr val="tx1"/>
                </a:solidFill>
              </a:rPr>
              <a:t>mai). Les coûts de production du logement social. Tendances nationales et spécificités de l’Île-de-France. éclairages, (4</a:t>
            </a:r>
            <a:r>
              <a:rPr lang="fr-FR" dirty="0" smtClean="0">
                <a:solidFill>
                  <a:schemeClr val="tx1"/>
                </a:solidFill>
              </a:rPr>
              <a:t>). p10</a:t>
            </a:r>
            <a:endParaRPr lang="fr-FR" dirty="0">
              <a:solidFill>
                <a:schemeClr val="tx1"/>
              </a:solidFill>
            </a:endParaRPr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>
              <a:ea typeface="Calibri" charset="0"/>
              <a:cs typeface="Times New Roman" charset="0"/>
            </a:endParaRPr>
          </a:p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7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sz="2400" dirty="0" smtClean="0"/>
              <a:t>Réforme des collecteurs</a:t>
            </a:r>
          </a:p>
          <a:p>
            <a:endParaRPr lang="fr-FR" sz="2400" dirty="0"/>
          </a:p>
          <a:p>
            <a:endParaRPr lang="fr-FR" sz="2400" dirty="0" smtClean="0"/>
          </a:p>
          <a:p>
            <a:r>
              <a:rPr lang="fr-FR" sz="2400" dirty="0" smtClean="0"/>
              <a:t>La vefa sociale</a:t>
            </a:r>
          </a:p>
          <a:p>
            <a:endParaRPr lang="fr-FR" sz="2400" dirty="0"/>
          </a:p>
          <a:p>
            <a:endParaRPr lang="fr-FR" sz="2400" dirty="0" smtClean="0"/>
          </a:p>
          <a:p>
            <a:r>
              <a:rPr lang="fr-FR" sz="2400" dirty="0" smtClean="0"/>
              <a:t>Partenariats entre promoteurs et bailleurs</a:t>
            </a:r>
            <a:endParaRPr lang="fr-FR" sz="240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20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2587137"/>
            <a:ext cx="8915400" cy="3429000"/>
          </a:xfrm>
        </p:spPr>
        <p:txBody>
          <a:bodyPr/>
          <a:lstStyle/>
          <a:p>
            <a:r>
              <a:rPr lang="fr-FR" dirty="0" smtClean="0"/>
              <a:t>2006 : La Cour des Comptes critique la gestion de la </a:t>
            </a:r>
            <a:r>
              <a:rPr lang="fr-FR" dirty="0" err="1" smtClean="0"/>
              <a:t>peec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2009 : Loi MOLLE, crise immobilière, plan « 30 000 </a:t>
            </a:r>
            <a:r>
              <a:rPr lang="fr-FR" dirty="0" err="1" smtClean="0"/>
              <a:t>vefas</a:t>
            </a:r>
            <a:r>
              <a:rPr lang="fr-FR" dirty="0" smtClean="0"/>
              <a:t> »</a:t>
            </a:r>
          </a:p>
          <a:p>
            <a:endParaRPr lang="fr-FR" dirty="0" smtClean="0"/>
          </a:p>
          <a:p>
            <a:r>
              <a:rPr lang="fr-FR" dirty="0" smtClean="0"/>
              <a:t>2015 : Groupe Action </a:t>
            </a:r>
            <a:r>
              <a:rPr lang="fr-FR" dirty="0" smtClean="0"/>
              <a:t>Logement</a:t>
            </a:r>
            <a:endParaRPr lang="fr-FR" dirty="0"/>
          </a:p>
          <a:p>
            <a:endParaRPr lang="fr-FR" dirty="0" smtClean="0"/>
          </a:p>
          <a:p>
            <a:r>
              <a:rPr lang="fr-FR" dirty="0" smtClean="0"/>
              <a:t>Situation actuelle et Loi ELAN</a:t>
            </a:r>
            <a:endParaRPr lang="fr-FR" dirty="0"/>
          </a:p>
        </p:txBody>
      </p:sp>
      <p:sp>
        <p:nvSpPr>
          <p:cNvPr id="4" name="Flèche vers la droite 3"/>
          <p:cNvSpPr/>
          <p:nvPr/>
        </p:nvSpPr>
        <p:spPr>
          <a:xfrm rot="5400000">
            <a:off x="182478" y="3683670"/>
            <a:ext cx="4062664" cy="9625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21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Réforme des collecteurs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2009 : Loi MOLLE : Fusion des CIL</a:t>
            </a:r>
          </a:p>
          <a:p>
            <a:pPr lvl="1"/>
            <a:r>
              <a:rPr lang="fr-FR" dirty="0" smtClean="0"/>
              <a:t>Supprimer la concurrence entre collecteurs</a:t>
            </a:r>
          </a:p>
          <a:p>
            <a:pPr lvl="1"/>
            <a:r>
              <a:rPr lang="fr-FR" dirty="0" smtClean="0"/>
              <a:t>Réduire les frais de gestion</a:t>
            </a:r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Image 6"/>
          <p:cNvPicPr/>
          <p:nvPr/>
        </p:nvPicPr>
        <p:blipFill>
          <a:blip r:embed="rId3"/>
          <a:stretch>
            <a:fillRect/>
          </a:stretch>
        </p:blipFill>
        <p:spPr>
          <a:xfrm>
            <a:off x="2589212" y="3393206"/>
            <a:ext cx="5716153" cy="251801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305365" y="4272142"/>
            <a:ext cx="3327113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fr-FR" sz="900" dirty="0" smtClean="0">
                <a:ea typeface="Calibri" charset="0"/>
                <a:cs typeface="Times New Roman" charset="0"/>
              </a:rPr>
              <a:t>Evolution </a:t>
            </a:r>
            <a:r>
              <a:rPr lang="fr-FR" sz="900" dirty="0">
                <a:ea typeface="Calibri" charset="0"/>
                <a:cs typeface="Times New Roman" charset="0"/>
              </a:rPr>
              <a:t>du nombre de </a:t>
            </a:r>
            <a:r>
              <a:rPr lang="fr-FR" sz="900" dirty="0" err="1" smtClean="0">
                <a:ea typeface="Calibri" charset="0"/>
                <a:cs typeface="Times New Roman" charset="0"/>
              </a:rPr>
              <a:t>collecteursI</a:t>
            </a:r>
            <a:r>
              <a:rPr lang="fr-FR" sz="900" dirty="0" smtClean="0">
                <a:ea typeface="Calibri" charset="0"/>
                <a:cs typeface="Times New Roman" charset="0"/>
              </a:rPr>
              <a:t> </a:t>
            </a:r>
            <a:r>
              <a:rPr lang="fr-FR" sz="900" dirty="0">
                <a:ea typeface="Calibri" charset="0"/>
                <a:cs typeface="Times New Roman" charset="0"/>
              </a:rPr>
              <a:t>entre 1990 et 2014. </a:t>
            </a:r>
            <a:endParaRPr lang="fr-FR" sz="900" dirty="0" smtClean="0"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17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Réforme des collecteurs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2015 : Disparition des CIL et Groupe Action </a:t>
            </a:r>
            <a:r>
              <a:rPr lang="fr-FR" dirty="0" smtClean="0"/>
              <a:t>Logement</a:t>
            </a:r>
            <a:endParaRPr lang="fr-FR" dirty="0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Image 6"/>
          <p:cNvPicPr/>
          <p:nvPr/>
        </p:nvPicPr>
        <p:blipFill>
          <a:blip r:embed="rId3"/>
          <a:stretch>
            <a:fillRect/>
          </a:stretch>
        </p:blipFill>
        <p:spPr>
          <a:xfrm>
            <a:off x="2589212" y="2935705"/>
            <a:ext cx="4244725" cy="320411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930190" y="4264740"/>
            <a:ext cx="3544095" cy="27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fr-FR" sz="900" dirty="0" smtClean="0">
                <a:ea typeface="Calibri" charset="0"/>
                <a:cs typeface="Times New Roman" charset="0"/>
              </a:rPr>
              <a:t>Schéma </a:t>
            </a:r>
            <a:r>
              <a:rPr lang="fr-FR" sz="900" dirty="0">
                <a:ea typeface="Calibri" charset="0"/>
                <a:cs typeface="Times New Roman" charset="0"/>
              </a:rPr>
              <a:t>de la nouvelle structure d'Action </a:t>
            </a:r>
            <a:r>
              <a:rPr lang="fr-FR" sz="900">
                <a:ea typeface="Calibri" charset="0"/>
                <a:cs typeface="Times New Roman" charset="0"/>
              </a:rPr>
              <a:t>Logement </a:t>
            </a:r>
            <a:endParaRPr lang="fr-FR" sz="900" dirty="0" smtClean="0"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21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Réforme des collecteurs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 système de collecte devant la Commission Européenne</a:t>
            </a:r>
            <a:endParaRPr lang="fr-FR" dirty="0"/>
          </a:p>
          <a:p>
            <a:r>
              <a:rPr lang="fr-FR" dirty="0" smtClean="0"/>
              <a:t>Tensions entre l’USH et Action Logement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882" y="3016206"/>
            <a:ext cx="6674118" cy="2458885"/>
          </a:xfrm>
          <a:prstGeom prst="rect">
            <a:avLst/>
          </a:prstGeom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Soutenance</a:t>
            </a:r>
            <a:r>
              <a:rPr lang="en-US" dirty="0" smtClean="0"/>
              <a:t> PFE Grégoire Mallégol</a:t>
            </a:r>
            <a:endParaRPr lang="en-US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5" y="3724516"/>
            <a:ext cx="6993021" cy="313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28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vefa sociale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2009 : crise immobilière</a:t>
            </a:r>
          </a:p>
          <a:p>
            <a:pPr lvl="1"/>
            <a:r>
              <a:rPr lang="fr-FR" dirty="0" smtClean="0"/>
              <a:t>Plan « 30 000 </a:t>
            </a:r>
            <a:r>
              <a:rPr lang="fr-FR" dirty="0" err="1" smtClean="0"/>
              <a:t>vefas</a:t>
            </a:r>
            <a:r>
              <a:rPr lang="fr-FR" dirty="0" smtClean="0"/>
              <a:t> »</a:t>
            </a:r>
          </a:p>
          <a:p>
            <a:pPr lvl="1"/>
            <a:r>
              <a:rPr lang="fr-FR" dirty="0" smtClean="0"/>
              <a:t>Relance du secteur immobilier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Imag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3308684"/>
            <a:ext cx="3859714" cy="271214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705600" y="4022410"/>
            <a:ext cx="50731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900" dirty="0" smtClean="0">
                <a:latin typeface="+mj-lt"/>
                <a:ea typeface="Times New Roman" charset="0"/>
              </a:rPr>
              <a:t>Mode </a:t>
            </a:r>
            <a:r>
              <a:rPr lang="fr-FR" sz="900" dirty="0">
                <a:latin typeface="+mj-lt"/>
                <a:ea typeface="Times New Roman" charset="0"/>
              </a:rPr>
              <a:t>de production des logements sociaux (en milliers de logement et en </a:t>
            </a:r>
            <a:r>
              <a:rPr lang="fr-FR" sz="900">
                <a:latin typeface="+mj-lt"/>
                <a:ea typeface="Times New Roman" charset="0"/>
              </a:rPr>
              <a:t>pourcentage</a:t>
            </a:r>
            <a:r>
              <a:rPr lang="fr-FR" sz="900" smtClean="0">
                <a:latin typeface="+mj-lt"/>
                <a:ea typeface="Times New Roman" charset="0"/>
              </a:rPr>
              <a:t>)</a:t>
            </a:r>
            <a:endParaRPr lang="fr-FR" sz="900" dirty="0">
              <a:effectLst/>
              <a:latin typeface="+mj-lt"/>
              <a:ea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30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vefa sociale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Public particulier</a:t>
            </a:r>
          </a:p>
          <a:p>
            <a:endParaRPr lang="fr-FR" dirty="0"/>
          </a:p>
          <a:p>
            <a:r>
              <a:rPr lang="fr-FR" dirty="0" smtClean="0"/>
              <a:t>Taille des opérations 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349" y="624110"/>
            <a:ext cx="3894263" cy="24003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353300" y="3022178"/>
            <a:ext cx="507311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900" dirty="0" smtClean="0">
                <a:latin typeface="+mj-lt"/>
                <a:ea typeface="Times New Roman" charset="0"/>
              </a:rPr>
              <a:t>Public </a:t>
            </a:r>
            <a:r>
              <a:rPr lang="fr-FR" sz="900" smtClean="0">
                <a:latin typeface="+mj-lt"/>
                <a:ea typeface="Times New Roman" charset="0"/>
              </a:rPr>
              <a:t>de destination de 72 opérations vefa analysées (pour 5235 logements</a:t>
            </a:r>
            <a:endParaRPr lang="fr-FR" sz="900" dirty="0">
              <a:effectLst/>
              <a:latin typeface="+mj-lt"/>
              <a:ea typeface="Times New Roman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136" y="3605530"/>
            <a:ext cx="4068764" cy="230569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904705" y="5309593"/>
            <a:ext cx="4343400" cy="27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fr-FR" sz="900" dirty="0" smtClean="0">
                <a:ea typeface="Calibri" charset="0"/>
                <a:cs typeface="Times New Roman" charset="0"/>
              </a:rPr>
              <a:t>Répartition </a:t>
            </a:r>
            <a:r>
              <a:rPr lang="fr-FR" sz="900" dirty="0">
                <a:ea typeface="Calibri" charset="0"/>
                <a:cs typeface="Times New Roman" charset="0"/>
              </a:rPr>
              <a:t>des opérations en fonction du nombre de logements</a:t>
            </a:r>
            <a:endParaRPr lang="fr-FR" sz="900" dirty="0">
              <a:effectLst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37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vefa sociale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 mars 2018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Soutenance PFE Grégoire Mallégol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3" y="1809226"/>
            <a:ext cx="3617082" cy="2607344"/>
          </a:xfrm>
          <a:prstGeom prst="rect">
            <a:avLst/>
          </a:prstGeom>
        </p:spPr>
      </p:pic>
      <p:pic>
        <p:nvPicPr>
          <p:cNvPr id="8" name="Imag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1" y="4400625"/>
            <a:ext cx="3617082" cy="61381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291" y="1809226"/>
            <a:ext cx="3007381" cy="394286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072" y="2319228"/>
            <a:ext cx="4610559" cy="251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6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olute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Mèche</Template>
  <TotalTime>1001</TotalTime>
  <Words>1652</Words>
  <Application>Microsoft Macintosh PowerPoint</Application>
  <PresentationFormat>Grand écran</PresentationFormat>
  <Paragraphs>229</Paragraphs>
  <Slides>14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Calibri</vt:lpstr>
      <vt:lpstr>Century Gothic</vt:lpstr>
      <vt:lpstr>Mangal</vt:lpstr>
      <vt:lpstr>Times New Roman</vt:lpstr>
      <vt:lpstr>Wingdings 3</vt:lpstr>
      <vt:lpstr>Arial</vt:lpstr>
      <vt:lpstr>Volute</vt:lpstr>
      <vt:lpstr>Regroupement des organismes collecteurs et achat en vefa à des promoteurs</vt:lpstr>
      <vt:lpstr>Sommaire</vt:lpstr>
      <vt:lpstr>Chronologie</vt:lpstr>
      <vt:lpstr>Réforme des collecteurs</vt:lpstr>
      <vt:lpstr>Réforme des collecteurs</vt:lpstr>
      <vt:lpstr>Réforme des collecteurs</vt:lpstr>
      <vt:lpstr>La vefa sociale</vt:lpstr>
      <vt:lpstr>La vefa sociale</vt:lpstr>
      <vt:lpstr>La vefa sociale</vt:lpstr>
      <vt:lpstr>La vefa sociale</vt:lpstr>
      <vt:lpstr>Partenariats Promoteurs/Bailleurs</vt:lpstr>
      <vt:lpstr>Partenariats Promoteurs/Bailleurs</vt:lpstr>
      <vt:lpstr>Conclusion</vt:lpstr>
      <vt:lpstr>Sources</vt:lpstr>
    </vt:vector>
  </TitlesOfParts>
  <Company/>
  <LinksUpToDate>false</LinksUpToDate>
  <SharedDoc>false</SharedDoc>
  <HyperlinksChanged>false</HyperlinksChanged>
  <AppVersion>15.0025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</dc:title>
  <dc:creator>Grégoire Mallégol</dc:creator>
  <cp:lastModifiedBy>Grégoire Mallégol</cp:lastModifiedBy>
  <cp:revision>22</cp:revision>
  <dcterms:created xsi:type="dcterms:W3CDTF">2018-03-27T19:25:07Z</dcterms:created>
  <dcterms:modified xsi:type="dcterms:W3CDTF">2018-03-28T13:05:20Z</dcterms:modified>
</cp:coreProperties>
</file>