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62" autoAdjust="0"/>
    <p:restoredTop sz="94660"/>
  </p:normalViewPr>
  <p:slideViewPr>
    <p:cSldViewPr snapToGrid="0">
      <p:cViewPr varScale="1">
        <p:scale>
          <a:sx n="70" d="100"/>
          <a:sy n="70" d="100"/>
        </p:scale>
        <p:origin x="7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21FF-73D8-4489-AD5B-50B418E82469}" type="datetimeFigureOut">
              <a:rPr lang="fr-FR" smtClean="0"/>
              <a:t>28/03/2018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B45E9-4033-42F2-9266-5CA5E53D23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5864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21FF-73D8-4489-AD5B-50B418E82469}" type="datetimeFigureOut">
              <a:rPr lang="fr-FR" smtClean="0"/>
              <a:t>28/03/2018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B45E9-4033-42F2-9266-5CA5E53D23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441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21FF-73D8-4489-AD5B-50B418E82469}" type="datetimeFigureOut">
              <a:rPr lang="fr-FR" smtClean="0"/>
              <a:t>28/03/2018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B45E9-4033-42F2-9266-5CA5E53D23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7554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21FF-73D8-4489-AD5B-50B418E82469}" type="datetimeFigureOut">
              <a:rPr lang="fr-FR" smtClean="0"/>
              <a:t>28/03/2018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B45E9-4033-42F2-9266-5CA5E53D23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9703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21FF-73D8-4489-AD5B-50B418E82469}" type="datetimeFigureOut">
              <a:rPr lang="fr-FR" smtClean="0"/>
              <a:t>28/03/2018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B45E9-4033-42F2-9266-5CA5E53D23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2593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21FF-73D8-4489-AD5B-50B418E82469}" type="datetimeFigureOut">
              <a:rPr lang="fr-FR" smtClean="0"/>
              <a:t>28/03/2018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B45E9-4033-42F2-9266-5CA5E53D23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7682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21FF-73D8-4489-AD5B-50B418E82469}" type="datetimeFigureOut">
              <a:rPr lang="fr-FR" smtClean="0"/>
              <a:t>28/03/2018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B45E9-4033-42F2-9266-5CA5E53D23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7458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21FF-73D8-4489-AD5B-50B418E82469}" type="datetimeFigureOut">
              <a:rPr lang="fr-FR" smtClean="0"/>
              <a:t>28/03/2018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B45E9-4033-42F2-9266-5CA5E53D23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9525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21FF-73D8-4489-AD5B-50B418E82469}" type="datetimeFigureOut">
              <a:rPr lang="fr-FR" smtClean="0"/>
              <a:t>28/03/2018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B45E9-4033-42F2-9266-5CA5E53D23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2166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21FF-73D8-4489-AD5B-50B418E82469}" type="datetimeFigureOut">
              <a:rPr lang="fr-FR" smtClean="0"/>
              <a:t>28/03/2018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B45E9-4033-42F2-9266-5CA5E53D23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8104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21FF-73D8-4489-AD5B-50B418E82469}" type="datetimeFigureOut">
              <a:rPr lang="fr-FR" smtClean="0"/>
              <a:t>28/03/2018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B45E9-4033-42F2-9266-5CA5E53D23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1345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C21FF-73D8-4489-AD5B-50B418E82469}" type="datetimeFigureOut">
              <a:rPr lang="fr-FR" smtClean="0"/>
              <a:t>28/03/2018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B45E9-4033-42F2-9266-5CA5E53D236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9989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72286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Projet de fin d’étude : quel mode de déplacement en milieu urbain ?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6004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3. Les politiques d’incitation à l’usage des transports collectifs (3)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Une tarification sociale pour des transports abordables pour chacun</a:t>
            </a:r>
          </a:p>
          <a:p>
            <a:endParaRPr lang="fr-FR" dirty="0" smtClean="0"/>
          </a:p>
          <a:p>
            <a:r>
              <a:rPr lang="fr-FR" dirty="0" smtClean="0"/>
              <a:t>Objectif de permettre aux personnes en difficulté de se déplacer</a:t>
            </a:r>
          </a:p>
          <a:p>
            <a:endParaRPr lang="fr-FR" dirty="0" smtClean="0"/>
          </a:p>
          <a:p>
            <a:r>
              <a:rPr lang="fr-FR" dirty="0" smtClean="0"/>
              <a:t>La mise en œuvre des tarifs sociaux posent quelques problèmes</a:t>
            </a:r>
          </a:p>
          <a:p>
            <a:endParaRPr lang="fr-FR" dirty="0" smtClean="0"/>
          </a:p>
          <a:p>
            <a:r>
              <a:rPr lang="fr-FR" dirty="0" smtClean="0"/>
              <a:t>La gratuité des transports est-elle efficace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7959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 mobilité doit répondre à de multiples enjeux : environnementaux, sociaux et économiques</a:t>
            </a:r>
          </a:p>
          <a:p>
            <a:r>
              <a:rPr lang="fr-FR" dirty="0" smtClean="0"/>
              <a:t>Le tramway comme ligne directrice pour avoir une alternative efficace face au « tout-automobile »</a:t>
            </a:r>
          </a:p>
          <a:p>
            <a:r>
              <a:rPr lang="fr-FR" dirty="0" smtClean="0"/>
              <a:t>D’autres modes alternatifs à la voiture à impacts positifs mais qui restent à éclaircir</a:t>
            </a:r>
          </a:p>
          <a:p>
            <a:r>
              <a:rPr lang="fr-FR" dirty="0" smtClean="0"/>
              <a:t>Les politiques de transports urbain se doivent d’être coordonnées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26689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QUESTION D’OUVERTURE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péage urbain peut-il se faire une place en France ?</a:t>
            </a:r>
          </a:p>
          <a:p>
            <a:r>
              <a:rPr lang="fr-FR" dirty="0" smtClean="0"/>
              <a:t>Quel est l’impact des nouvelles pratiques cyclables sur la mobilité automobile ?</a:t>
            </a:r>
          </a:p>
          <a:p>
            <a:r>
              <a:rPr lang="fr-FR" dirty="0" smtClean="0"/>
              <a:t>Quelles sont les impacts des pratiques informelles de covoiturage sur la mobilité automobile ?</a:t>
            </a:r>
          </a:p>
          <a:p>
            <a:r>
              <a:rPr lang="fr-FR" dirty="0" smtClean="0"/>
              <a:t>Peut-on oser la gratuité des transports dans des agglomérations de plus de 100 000 habitants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891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Une croissance considérable de la mobilité automobile avec ses conséquences néfastes</a:t>
            </a:r>
          </a:p>
          <a:p>
            <a:endParaRPr lang="fr-FR" dirty="0" smtClean="0"/>
          </a:p>
          <a:p>
            <a:r>
              <a:rPr lang="fr-FR" dirty="0" smtClean="0"/>
              <a:t>Le transport est le premier poste de consommation d’énergie fossile</a:t>
            </a:r>
          </a:p>
          <a:p>
            <a:endParaRPr lang="fr-FR" dirty="0" smtClean="0"/>
          </a:p>
          <a:p>
            <a:r>
              <a:rPr lang="fr-FR" dirty="0" smtClean="0"/>
              <a:t>La mobilité durable à la convergence de multiples enjeux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804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HYPOTHESES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Le « tout-voiture » n’est pas un modèle acceptable à long terme</a:t>
            </a:r>
          </a:p>
          <a:p>
            <a:endParaRPr lang="fr-FR" dirty="0" smtClean="0"/>
          </a:p>
          <a:p>
            <a:r>
              <a:rPr lang="fr-FR" dirty="0" smtClean="0"/>
              <a:t>Sous certaines conditions, le tramway est le moyen de transport le plus approprié pour répondre aux nouveaux enjeux de mobilité</a:t>
            </a:r>
          </a:p>
          <a:p>
            <a:endParaRPr lang="fr-FR" dirty="0" smtClean="0"/>
          </a:p>
          <a:p>
            <a:r>
              <a:rPr lang="fr-FR" dirty="0" smtClean="0"/>
              <a:t>Les modes de voitures partagées permettent de faire diminuer la mobilité automobile</a:t>
            </a:r>
          </a:p>
          <a:p>
            <a:endParaRPr lang="fr-FR" dirty="0" smtClean="0"/>
          </a:p>
          <a:p>
            <a:r>
              <a:rPr lang="fr-FR" dirty="0" smtClean="0"/>
              <a:t>Les politiques d’incitation peuvent guider l’usager vers des modes plus responsables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169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DEMARCHES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Etat des lieux des solutions existantes présentant une alternative à l’automobile</a:t>
            </a:r>
          </a:p>
          <a:p>
            <a:endParaRPr lang="fr-FR" dirty="0" smtClean="0"/>
          </a:p>
          <a:p>
            <a:r>
              <a:rPr lang="fr-FR" dirty="0" smtClean="0"/>
              <a:t>Evaluation de leur impacts respectif sur la mobilité automobile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47999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1. Le tramway, principal élément de la solution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Parties intégrantes des TCSP, un mode basé sur la qualité et le niveau de service</a:t>
            </a:r>
          </a:p>
          <a:p>
            <a:endParaRPr lang="fr-FR" dirty="0" smtClean="0"/>
          </a:p>
          <a:p>
            <a:r>
              <a:rPr lang="fr-FR" dirty="0" smtClean="0"/>
              <a:t>On répertorie différents types de matériels utilisés (tramway sur pneu et sur fer) </a:t>
            </a:r>
          </a:p>
          <a:p>
            <a:endParaRPr lang="fr-FR" dirty="0" smtClean="0"/>
          </a:p>
          <a:p>
            <a:r>
              <a:rPr lang="fr-FR" dirty="0" smtClean="0"/>
              <a:t>Comparaison avec le BHNS (Bus à Haut Niveau de Service)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813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1. Le tramway, principal élément de la solution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Un avantage pour le tramway en terme d’image</a:t>
            </a:r>
          </a:p>
          <a:p>
            <a:endParaRPr lang="fr-FR" dirty="0" smtClean="0"/>
          </a:p>
          <a:p>
            <a:r>
              <a:rPr lang="fr-FR" dirty="0" smtClean="0"/>
              <a:t>Un avantage économique : un coût annuel de la place offerte à l’avantage du tramway</a:t>
            </a:r>
          </a:p>
          <a:p>
            <a:endParaRPr lang="fr-FR" dirty="0" smtClean="0"/>
          </a:p>
          <a:p>
            <a:r>
              <a:rPr lang="fr-FR" dirty="0" smtClean="0"/>
              <a:t>Avantage environnemental : un bilan carbone moins élevé pour le tramway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617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2. Les autres mobilités alternatives à la voiture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Vélo, covoiturage, </a:t>
            </a:r>
            <a:r>
              <a:rPr lang="fr-FR" dirty="0" err="1" smtClean="0"/>
              <a:t>autopartage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Un impact global positif de la voiture partagée sur la mobilité automobile, mais qui révèle quelques ambiguïtés</a:t>
            </a:r>
          </a:p>
          <a:p>
            <a:endParaRPr lang="fr-FR" dirty="0" smtClean="0"/>
          </a:p>
          <a:p>
            <a:r>
              <a:rPr lang="fr-FR" dirty="0" smtClean="0"/>
              <a:t>Un impact parfois difficile à mesurer puisque seuls certains types de covoiturage/</a:t>
            </a:r>
            <a:r>
              <a:rPr lang="fr-FR" dirty="0" err="1" smtClean="0"/>
              <a:t>autopartage</a:t>
            </a:r>
            <a:r>
              <a:rPr lang="fr-FR" dirty="0" smtClean="0"/>
              <a:t> sont mesurables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926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3. Les politiques d’incitation à l’usage des modes alternatifs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r>
              <a:rPr lang="fr-FR" dirty="0" smtClean="0"/>
              <a:t>Le péage urbain comme une bonne expérience venant de l’étranger avec une réduction de la congestion</a:t>
            </a:r>
          </a:p>
          <a:p>
            <a:endParaRPr lang="fr-FR" dirty="0" smtClean="0"/>
          </a:p>
          <a:p>
            <a:r>
              <a:rPr lang="fr-FR" dirty="0" smtClean="0"/>
              <a:t>Des effets à court et long terme : une réduction du trafic et des choix de mobilité différents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1985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3. Les politiques d’incitation à l’usage des modes alternatifs (2)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 politique de stationnement comme puissant levier pour les politiques de stationnement urbain</a:t>
            </a:r>
          </a:p>
          <a:p>
            <a:endParaRPr lang="fr-FR" dirty="0" smtClean="0"/>
          </a:p>
          <a:p>
            <a:r>
              <a:rPr lang="fr-FR" dirty="0" smtClean="0"/>
              <a:t>Le stationnement permet entre autre d’agir sur le choix modal</a:t>
            </a:r>
          </a:p>
          <a:p>
            <a:endParaRPr lang="fr-FR" dirty="0" smtClean="0"/>
          </a:p>
          <a:p>
            <a:r>
              <a:rPr lang="fr-FR" dirty="0" smtClean="0"/>
              <a:t>Un ensemble de pratiques qui doivent être penser dans leurs complémentarités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64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443</Words>
  <Application>Microsoft Office PowerPoint</Application>
  <PresentationFormat>Grand écran</PresentationFormat>
  <Paragraphs>66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Thème Office</vt:lpstr>
      <vt:lpstr>Projet de fin d’étude : quel mode de déplacement en milieu urbain ? </vt:lpstr>
      <vt:lpstr>INTRODUCTION</vt:lpstr>
      <vt:lpstr>HYPOTHESES</vt:lpstr>
      <vt:lpstr>DEMARCHES</vt:lpstr>
      <vt:lpstr>1. Le tramway, principal élément de la solution (1)</vt:lpstr>
      <vt:lpstr>1. Le tramway, principal élément de la solution (2)</vt:lpstr>
      <vt:lpstr>2. Les autres mobilités alternatives à la voiture</vt:lpstr>
      <vt:lpstr>3. Les politiques d’incitation à l’usage des modes alternatifs (1)</vt:lpstr>
      <vt:lpstr>3. Les politiques d’incitation à l’usage des modes alternatifs (2) </vt:lpstr>
      <vt:lpstr>3. Les politiques d’incitation à l’usage des transports collectifs (3) </vt:lpstr>
      <vt:lpstr>CONCLUSION</vt:lpstr>
      <vt:lpstr>QUESTION D’OUVERTURE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de fin d’étude : quel mode de déplacement en milieu urbain ?</dc:title>
  <dc:creator>Maxence l</dc:creator>
  <cp:lastModifiedBy>Maxence l</cp:lastModifiedBy>
  <cp:revision>5</cp:revision>
  <dcterms:created xsi:type="dcterms:W3CDTF">2018-03-28T11:03:10Z</dcterms:created>
  <dcterms:modified xsi:type="dcterms:W3CDTF">2018-03-28T11:23:09Z</dcterms:modified>
</cp:coreProperties>
</file>