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83" r:id="rId8"/>
    <p:sldId id="278" r:id="rId9"/>
    <p:sldId id="279" r:id="rId10"/>
    <p:sldId id="284" r:id="rId11"/>
    <p:sldId id="280" r:id="rId12"/>
    <p:sldId id="285" r:id="rId13"/>
    <p:sldId id="281" r:id="rId14"/>
    <p:sldId id="282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7DCEA-7D1C-4B6D-AA11-BC017243EC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122F21-4887-4C33-824A-F40CFB160602}">
      <dgm:prSet phldrT="[Texte]" custT="1"/>
      <dgm:spPr>
        <a:solidFill>
          <a:schemeClr val="bg2"/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Reconquête réussie pour Lyon</a:t>
          </a:r>
          <a:endParaRPr lang="fr-F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E90D1-3985-4BF7-9939-DFA62E58AFDB}" type="parTrans" cxnId="{B360905B-B741-4F76-B9A4-D90373AF81B1}">
      <dgm:prSet/>
      <dgm:spPr/>
      <dgm:t>
        <a:bodyPr/>
        <a:lstStyle/>
        <a:p>
          <a:endParaRPr lang="fr-FR"/>
        </a:p>
      </dgm:t>
    </dgm:pt>
    <dgm:pt modelId="{DD0ACDB5-829A-49EC-B5F3-BA5562447852}" type="sibTrans" cxnId="{B360905B-B741-4F76-B9A4-D90373AF81B1}">
      <dgm:prSet/>
      <dgm:spPr/>
      <dgm:t>
        <a:bodyPr/>
        <a:lstStyle/>
        <a:p>
          <a:endParaRPr lang="fr-FR"/>
        </a:p>
      </dgm:t>
    </dgm:pt>
    <dgm:pt modelId="{7EA62735-F5E2-4C54-B6AF-473D8202B8C6}">
      <dgm:prSet phldrT="[Texte]" custT="1"/>
      <dgm:spPr>
        <a:solidFill>
          <a:schemeClr val="bg2"/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 possibilités d’améliorations</a:t>
          </a:r>
          <a:endParaRPr lang="fr-F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DB4866-8925-403E-893E-524DDCA736B7}" type="parTrans" cxnId="{CEB0FDC2-B9D7-4844-B67B-7A4BAEB54AAB}">
      <dgm:prSet/>
      <dgm:spPr/>
      <dgm:t>
        <a:bodyPr/>
        <a:lstStyle/>
        <a:p>
          <a:endParaRPr lang="fr-FR"/>
        </a:p>
      </dgm:t>
    </dgm:pt>
    <dgm:pt modelId="{F3409F9F-AF17-4B10-9474-1AEC4CA28004}" type="sibTrans" cxnId="{CEB0FDC2-B9D7-4844-B67B-7A4BAEB54AAB}">
      <dgm:prSet/>
      <dgm:spPr/>
      <dgm:t>
        <a:bodyPr/>
        <a:lstStyle/>
        <a:p>
          <a:endParaRPr lang="fr-FR"/>
        </a:p>
      </dgm:t>
    </dgm:pt>
    <dgm:pt modelId="{9B061736-66FD-42E9-AE3A-B65276275452}">
      <dgm:prSet phldrT="[Texte]" custT="1"/>
      <dgm:spPr>
        <a:solidFill>
          <a:schemeClr val="bg2"/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 projets pas accessibles pour toutes les communes</a:t>
          </a:r>
          <a:endParaRPr lang="fr-F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D4125-D6A3-4FE8-AFFB-794AEA045111}" type="parTrans" cxnId="{09B90CA5-C3C3-4A38-842A-86C98977CD13}">
      <dgm:prSet/>
      <dgm:spPr/>
      <dgm:t>
        <a:bodyPr/>
        <a:lstStyle/>
        <a:p>
          <a:endParaRPr lang="fr-FR"/>
        </a:p>
      </dgm:t>
    </dgm:pt>
    <dgm:pt modelId="{22903F51-0A9B-4BEF-88E3-88D457EA857F}" type="sibTrans" cxnId="{09B90CA5-C3C3-4A38-842A-86C98977CD13}">
      <dgm:prSet/>
      <dgm:spPr/>
      <dgm:t>
        <a:bodyPr/>
        <a:lstStyle/>
        <a:p>
          <a:endParaRPr lang="fr-FR"/>
        </a:p>
      </dgm:t>
    </dgm:pt>
    <dgm:pt modelId="{42585A66-30D1-42CE-A58E-C36337041B5A}">
      <dgm:prSet custT="1"/>
      <dgm:spPr>
        <a:solidFill>
          <a:schemeClr val="bg2"/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budget très important </a:t>
          </a:r>
          <a:endParaRPr lang="fr-FR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209CF-C192-47F1-B048-F8252C082880}" type="parTrans" cxnId="{DF5CBF2F-5C3E-4CE1-BE6D-75072D6EA72C}">
      <dgm:prSet/>
      <dgm:spPr/>
      <dgm:t>
        <a:bodyPr/>
        <a:lstStyle/>
        <a:p>
          <a:endParaRPr lang="fr-FR"/>
        </a:p>
      </dgm:t>
    </dgm:pt>
    <dgm:pt modelId="{0F3EDDF6-8A7A-4D6E-8C02-130EF19E149F}" type="sibTrans" cxnId="{DF5CBF2F-5C3E-4CE1-BE6D-75072D6EA72C}">
      <dgm:prSet/>
      <dgm:spPr/>
      <dgm:t>
        <a:bodyPr/>
        <a:lstStyle/>
        <a:p>
          <a:endParaRPr lang="fr-FR"/>
        </a:p>
      </dgm:t>
    </dgm:pt>
    <dgm:pt modelId="{DEE96DC6-B19C-41FB-B1AA-809F0642A17E}" type="pres">
      <dgm:prSet presAssocID="{4B97DCEA-7D1C-4B6D-AA11-BC017243EC4C}" presName="Name0" presStyleCnt="0">
        <dgm:presLayoutVars>
          <dgm:chMax val="7"/>
          <dgm:chPref val="7"/>
          <dgm:dir/>
        </dgm:presLayoutVars>
      </dgm:prSet>
      <dgm:spPr/>
    </dgm:pt>
    <dgm:pt modelId="{38BF7C21-B013-4BB7-9D8F-5D20ACBADDA7}" type="pres">
      <dgm:prSet presAssocID="{4B97DCEA-7D1C-4B6D-AA11-BC017243EC4C}" presName="Name1" presStyleCnt="0"/>
      <dgm:spPr/>
    </dgm:pt>
    <dgm:pt modelId="{A5ACD6F4-BC6F-4BB5-A991-B5A8E8D41936}" type="pres">
      <dgm:prSet presAssocID="{4B97DCEA-7D1C-4B6D-AA11-BC017243EC4C}" presName="cycle" presStyleCnt="0"/>
      <dgm:spPr/>
    </dgm:pt>
    <dgm:pt modelId="{516AD0E8-532E-44AE-AEE8-2C57153F5561}" type="pres">
      <dgm:prSet presAssocID="{4B97DCEA-7D1C-4B6D-AA11-BC017243EC4C}" presName="srcNode" presStyleLbl="node1" presStyleIdx="0" presStyleCnt="4"/>
      <dgm:spPr/>
    </dgm:pt>
    <dgm:pt modelId="{7EB6B8DD-5C84-4E0E-B715-055059663BF3}" type="pres">
      <dgm:prSet presAssocID="{4B97DCEA-7D1C-4B6D-AA11-BC017243EC4C}" presName="conn" presStyleLbl="parChTrans1D2" presStyleIdx="0" presStyleCnt="1"/>
      <dgm:spPr/>
    </dgm:pt>
    <dgm:pt modelId="{441115DF-E406-49DD-924C-84FB4C680E28}" type="pres">
      <dgm:prSet presAssocID="{4B97DCEA-7D1C-4B6D-AA11-BC017243EC4C}" presName="extraNode" presStyleLbl="node1" presStyleIdx="0" presStyleCnt="4"/>
      <dgm:spPr/>
    </dgm:pt>
    <dgm:pt modelId="{678B6C3D-A051-4B41-ACD6-C851177F8372}" type="pres">
      <dgm:prSet presAssocID="{4B97DCEA-7D1C-4B6D-AA11-BC017243EC4C}" presName="dstNode" presStyleLbl="node1" presStyleIdx="0" presStyleCnt="4"/>
      <dgm:spPr/>
    </dgm:pt>
    <dgm:pt modelId="{928F3B7F-4407-4F3A-8E7A-E23CDA5FBC1B}" type="pres">
      <dgm:prSet presAssocID="{FB122F21-4887-4C33-824A-F40CFB16060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0E7BA2-CFC4-4B20-AA6D-414A45B31941}" type="pres">
      <dgm:prSet presAssocID="{FB122F21-4887-4C33-824A-F40CFB160602}" presName="accent_1" presStyleCnt="0"/>
      <dgm:spPr/>
    </dgm:pt>
    <dgm:pt modelId="{ADF31F09-840A-4BBD-9715-A895104E6FD4}" type="pres">
      <dgm:prSet presAssocID="{FB122F21-4887-4C33-824A-F40CFB160602}" presName="accentRepeatNode" presStyleLbl="solidFgAcc1" presStyleIdx="0" presStyleCnt="4" custLinFactNeighborX="337" custLinFactNeighborY="-2337"/>
      <dgm:spPr>
        <a:solidFill>
          <a:schemeClr val="accent2"/>
        </a:solidFill>
      </dgm:spPr>
    </dgm:pt>
    <dgm:pt modelId="{FB032889-69E8-4942-A4A1-389E19B84B11}" type="pres">
      <dgm:prSet presAssocID="{7EA62735-F5E2-4C54-B6AF-473D8202B8C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24DB4C-48D4-40E5-801F-0B132B4C5193}" type="pres">
      <dgm:prSet presAssocID="{7EA62735-F5E2-4C54-B6AF-473D8202B8C6}" presName="accent_2" presStyleCnt="0"/>
      <dgm:spPr/>
    </dgm:pt>
    <dgm:pt modelId="{15D5FEA7-C1D0-4390-A2FC-FF03F6613189}" type="pres">
      <dgm:prSet presAssocID="{7EA62735-F5E2-4C54-B6AF-473D8202B8C6}" presName="accentRepeatNode" presStyleLbl="solidFgAcc1" presStyleIdx="1" presStyleCnt="4"/>
      <dgm:spPr>
        <a:solidFill>
          <a:srgbClr val="92D050"/>
        </a:solidFill>
      </dgm:spPr>
    </dgm:pt>
    <dgm:pt modelId="{CB5ADB6A-6522-44B4-8EB6-F53486EDE9C5}" type="pres">
      <dgm:prSet presAssocID="{42585A66-30D1-42CE-A58E-C36337041B5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BBED8-B874-4565-8B3A-942DE6FF31C7}" type="pres">
      <dgm:prSet presAssocID="{42585A66-30D1-42CE-A58E-C36337041B5A}" presName="accent_3" presStyleCnt="0"/>
      <dgm:spPr/>
    </dgm:pt>
    <dgm:pt modelId="{48B3283E-9B07-4017-BB99-AD513C481741}" type="pres">
      <dgm:prSet presAssocID="{42585A66-30D1-42CE-A58E-C36337041B5A}" presName="accentRepeatNode" presStyleLbl="solidFgAcc1" presStyleIdx="2" presStyleCnt="4"/>
      <dgm:spPr>
        <a:solidFill>
          <a:srgbClr val="FFFF00"/>
        </a:solidFill>
      </dgm:spPr>
    </dgm:pt>
    <dgm:pt modelId="{65FEF238-F351-42B2-ADC3-397E24EB48AC}" type="pres">
      <dgm:prSet presAssocID="{9B061736-66FD-42E9-AE3A-B6527627545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70A7F6-BCFC-4EE9-97CA-FC70CC88C98A}" type="pres">
      <dgm:prSet presAssocID="{9B061736-66FD-42E9-AE3A-B65276275452}" presName="accent_4" presStyleCnt="0"/>
      <dgm:spPr/>
    </dgm:pt>
    <dgm:pt modelId="{9FF98ED6-F171-497D-8152-C295AD023837}" type="pres">
      <dgm:prSet presAssocID="{9B061736-66FD-42E9-AE3A-B65276275452}" presName="accentRepeatNode" presStyleLbl="solidFgAcc1" presStyleIdx="3" presStyleCnt="4"/>
      <dgm:spPr>
        <a:solidFill>
          <a:srgbClr val="FF0000"/>
        </a:solidFill>
      </dgm:spPr>
    </dgm:pt>
  </dgm:ptLst>
  <dgm:cxnLst>
    <dgm:cxn modelId="{09B90CA5-C3C3-4A38-842A-86C98977CD13}" srcId="{4B97DCEA-7D1C-4B6D-AA11-BC017243EC4C}" destId="{9B061736-66FD-42E9-AE3A-B65276275452}" srcOrd="3" destOrd="0" parTransId="{A9FD4125-D6A3-4FE8-AFFB-794AEA045111}" sibTransId="{22903F51-0A9B-4BEF-88E3-88D457EA857F}"/>
    <dgm:cxn modelId="{C7072C39-3836-4017-BD19-93E7C569DEB5}" type="presOf" srcId="{7EA62735-F5E2-4C54-B6AF-473D8202B8C6}" destId="{FB032889-69E8-4942-A4A1-389E19B84B11}" srcOrd="0" destOrd="0" presId="urn:microsoft.com/office/officeart/2008/layout/VerticalCurvedList"/>
    <dgm:cxn modelId="{CEB0FDC2-B9D7-4844-B67B-7A4BAEB54AAB}" srcId="{4B97DCEA-7D1C-4B6D-AA11-BC017243EC4C}" destId="{7EA62735-F5E2-4C54-B6AF-473D8202B8C6}" srcOrd="1" destOrd="0" parTransId="{DDDB4866-8925-403E-893E-524DDCA736B7}" sibTransId="{F3409F9F-AF17-4B10-9474-1AEC4CA28004}"/>
    <dgm:cxn modelId="{E83174A6-D31C-48F1-9F8F-2FD0D46557DC}" type="presOf" srcId="{9B061736-66FD-42E9-AE3A-B65276275452}" destId="{65FEF238-F351-42B2-ADC3-397E24EB48AC}" srcOrd="0" destOrd="0" presId="urn:microsoft.com/office/officeart/2008/layout/VerticalCurvedList"/>
    <dgm:cxn modelId="{45E01A4E-F29D-4059-A68A-134290627A7C}" type="presOf" srcId="{42585A66-30D1-42CE-A58E-C36337041B5A}" destId="{CB5ADB6A-6522-44B4-8EB6-F53486EDE9C5}" srcOrd="0" destOrd="0" presId="urn:microsoft.com/office/officeart/2008/layout/VerticalCurvedList"/>
    <dgm:cxn modelId="{8B719246-0166-4876-A165-74695F34C72C}" type="presOf" srcId="{4B97DCEA-7D1C-4B6D-AA11-BC017243EC4C}" destId="{DEE96DC6-B19C-41FB-B1AA-809F0642A17E}" srcOrd="0" destOrd="0" presId="urn:microsoft.com/office/officeart/2008/layout/VerticalCurvedList"/>
    <dgm:cxn modelId="{4766862E-7299-4289-BEA2-0710BAA6549B}" type="presOf" srcId="{DD0ACDB5-829A-49EC-B5F3-BA5562447852}" destId="{7EB6B8DD-5C84-4E0E-B715-055059663BF3}" srcOrd="0" destOrd="0" presId="urn:microsoft.com/office/officeart/2008/layout/VerticalCurvedList"/>
    <dgm:cxn modelId="{8CE98EDA-62FF-4C58-BF12-741199D20CB5}" type="presOf" srcId="{FB122F21-4887-4C33-824A-F40CFB160602}" destId="{928F3B7F-4407-4F3A-8E7A-E23CDA5FBC1B}" srcOrd="0" destOrd="0" presId="urn:microsoft.com/office/officeart/2008/layout/VerticalCurvedList"/>
    <dgm:cxn modelId="{DF5CBF2F-5C3E-4CE1-BE6D-75072D6EA72C}" srcId="{4B97DCEA-7D1C-4B6D-AA11-BC017243EC4C}" destId="{42585A66-30D1-42CE-A58E-C36337041B5A}" srcOrd="2" destOrd="0" parTransId="{E0D209CF-C192-47F1-B048-F8252C082880}" sibTransId="{0F3EDDF6-8A7A-4D6E-8C02-130EF19E149F}"/>
    <dgm:cxn modelId="{B360905B-B741-4F76-B9A4-D90373AF81B1}" srcId="{4B97DCEA-7D1C-4B6D-AA11-BC017243EC4C}" destId="{FB122F21-4887-4C33-824A-F40CFB160602}" srcOrd="0" destOrd="0" parTransId="{999E90D1-3985-4BF7-9939-DFA62E58AFDB}" sibTransId="{DD0ACDB5-829A-49EC-B5F3-BA5562447852}"/>
    <dgm:cxn modelId="{4EF0F07E-991E-481F-8627-3FC9825A7B83}" type="presParOf" srcId="{DEE96DC6-B19C-41FB-B1AA-809F0642A17E}" destId="{38BF7C21-B013-4BB7-9D8F-5D20ACBADDA7}" srcOrd="0" destOrd="0" presId="urn:microsoft.com/office/officeart/2008/layout/VerticalCurvedList"/>
    <dgm:cxn modelId="{5C8AC8C2-A7EB-427E-91C8-CD665401B6A2}" type="presParOf" srcId="{38BF7C21-B013-4BB7-9D8F-5D20ACBADDA7}" destId="{A5ACD6F4-BC6F-4BB5-A991-B5A8E8D41936}" srcOrd="0" destOrd="0" presId="urn:microsoft.com/office/officeart/2008/layout/VerticalCurvedList"/>
    <dgm:cxn modelId="{8F822615-112B-4F7D-93C6-681C53B00712}" type="presParOf" srcId="{A5ACD6F4-BC6F-4BB5-A991-B5A8E8D41936}" destId="{516AD0E8-532E-44AE-AEE8-2C57153F5561}" srcOrd="0" destOrd="0" presId="urn:microsoft.com/office/officeart/2008/layout/VerticalCurvedList"/>
    <dgm:cxn modelId="{EE950D96-07A4-4B1B-9426-86C69D8D4170}" type="presParOf" srcId="{A5ACD6F4-BC6F-4BB5-A991-B5A8E8D41936}" destId="{7EB6B8DD-5C84-4E0E-B715-055059663BF3}" srcOrd="1" destOrd="0" presId="urn:microsoft.com/office/officeart/2008/layout/VerticalCurvedList"/>
    <dgm:cxn modelId="{7259FDEA-261F-496E-9ABD-FA0B5614A364}" type="presParOf" srcId="{A5ACD6F4-BC6F-4BB5-A991-B5A8E8D41936}" destId="{441115DF-E406-49DD-924C-84FB4C680E28}" srcOrd="2" destOrd="0" presId="urn:microsoft.com/office/officeart/2008/layout/VerticalCurvedList"/>
    <dgm:cxn modelId="{BC3F1A45-C15C-44D7-AAC3-6E58E2F2B729}" type="presParOf" srcId="{A5ACD6F4-BC6F-4BB5-A991-B5A8E8D41936}" destId="{678B6C3D-A051-4B41-ACD6-C851177F8372}" srcOrd="3" destOrd="0" presId="urn:microsoft.com/office/officeart/2008/layout/VerticalCurvedList"/>
    <dgm:cxn modelId="{BF854780-2B44-4B4C-8006-E5E777D69980}" type="presParOf" srcId="{38BF7C21-B013-4BB7-9D8F-5D20ACBADDA7}" destId="{928F3B7F-4407-4F3A-8E7A-E23CDA5FBC1B}" srcOrd="1" destOrd="0" presId="urn:microsoft.com/office/officeart/2008/layout/VerticalCurvedList"/>
    <dgm:cxn modelId="{D34152DC-36DD-459C-A801-48FA91D9E80A}" type="presParOf" srcId="{38BF7C21-B013-4BB7-9D8F-5D20ACBADDA7}" destId="{530E7BA2-CFC4-4B20-AA6D-414A45B31941}" srcOrd="2" destOrd="0" presId="urn:microsoft.com/office/officeart/2008/layout/VerticalCurvedList"/>
    <dgm:cxn modelId="{6B12605B-617B-489A-844B-4DA8F00E3134}" type="presParOf" srcId="{530E7BA2-CFC4-4B20-AA6D-414A45B31941}" destId="{ADF31F09-840A-4BBD-9715-A895104E6FD4}" srcOrd="0" destOrd="0" presId="urn:microsoft.com/office/officeart/2008/layout/VerticalCurvedList"/>
    <dgm:cxn modelId="{636FFB38-0C53-46F5-A571-5695868BBCA3}" type="presParOf" srcId="{38BF7C21-B013-4BB7-9D8F-5D20ACBADDA7}" destId="{FB032889-69E8-4942-A4A1-389E19B84B11}" srcOrd="3" destOrd="0" presId="urn:microsoft.com/office/officeart/2008/layout/VerticalCurvedList"/>
    <dgm:cxn modelId="{7E993C32-D6CE-410C-8976-2332721DAB02}" type="presParOf" srcId="{38BF7C21-B013-4BB7-9D8F-5D20ACBADDA7}" destId="{0624DB4C-48D4-40E5-801F-0B132B4C5193}" srcOrd="4" destOrd="0" presId="urn:microsoft.com/office/officeart/2008/layout/VerticalCurvedList"/>
    <dgm:cxn modelId="{55E5EF04-D2DE-40D7-80F5-8806360DAD01}" type="presParOf" srcId="{0624DB4C-48D4-40E5-801F-0B132B4C5193}" destId="{15D5FEA7-C1D0-4390-A2FC-FF03F6613189}" srcOrd="0" destOrd="0" presId="urn:microsoft.com/office/officeart/2008/layout/VerticalCurvedList"/>
    <dgm:cxn modelId="{91D33E72-E040-47CF-878B-3911D60A3451}" type="presParOf" srcId="{38BF7C21-B013-4BB7-9D8F-5D20ACBADDA7}" destId="{CB5ADB6A-6522-44B4-8EB6-F53486EDE9C5}" srcOrd="5" destOrd="0" presId="urn:microsoft.com/office/officeart/2008/layout/VerticalCurvedList"/>
    <dgm:cxn modelId="{1691DD20-958D-4B40-9CE8-967E84BB40D7}" type="presParOf" srcId="{38BF7C21-B013-4BB7-9D8F-5D20ACBADDA7}" destId="{206BBED8-B874-4565-8B3A-942DE6FF31C7}" srcOrd="6" destOrd="0" presId="urn:microsoft.com/office/officeart/2008/layout/VerticalCurvedList"/>
    <dgm:cxn modelId="{487C5A75-B787-4B1E-A48B-7D708D1E9342}" type="presParOf" srcId="{206BBED8-B874-4565-8B3A-942DE6FF31C7}" destId="{48B3283E-9B07-4017-BB99-AD513C481741}" srcOrd="0" destOrd="0" presId="urn:microsoft.com/office/officeart/2008/layout/VerticalCurvedList"/>
    <dgm:cxn modelId="{BBE407AB-EB1C-48B6-82FD-C7B8FE609437}" type="presParOf" srcId="{38BF7C21-B013-4BB7-9D8F-5D20ACBADDA7}" destId="{65FEF238-F351-42B2-ADC3-397E24EB48AC}" srcOrd="7" destOrd="0" presId="urn:microsoft.com/office/officeart/2008/layout/VerticalCurvedList"/>
    <dgm:cxn modelId="{7111AE02-D38B-4A57-ADB8-608696811AD9}" type="presParOf" srcId="{38BF7C21-B013-4BB7-9D8F-5D20ACBADDA7}" destId="{6470A7F6-BCFC-4EE9-97CA-FC70CC88C98A}" srcOrd="8" destOrd="0" presId="urn:microsoft.com/office/officeart/2008/layout/VerticalCurvedList"/>
    <dgm:cxn modelId="{B65278CA-C737-4E48-AD6B-E217F7A09A91}" type="presParOf" srcId="{6470A7F6-BCFC-4EE9-97CA-FC70CC88C98A}" destId="{9FF98ED6-F171-497D-8152-C295AD0238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6B8DD-5C84-4E0E-B715-055059663BF3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F3B7F-4407-4F3A-8E7A-E23CDA5FBC1B}">
      <dsp:nvSpPr>
        <dsp:cNvPr id="0" name=""/>
        <dsp:cNvSpPr/>
      </dsp:nvSpPr>
      <dsp:spPr>
        <a:xfrm>
          <a:off x="528566" y="359838"/>
          <a:ext cx="7255382" cy="72005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Reconquête réussie pour Lyon</a:t>
          </a:r>
          <a:endParaRPr lang="fr-F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66" y="359838"/>
        <a:ext cx="7255382" cy="720051"/>
      </dsp:txXfrm>
    </dsp:sp>
    <dsp:sp modelId="{ADF31F09-840A-4BBD-9715-A895104E6FD4}">
      <dsp:nvSpPr>
        <dsp:cNvPr id="0" name=""/>
        <dsp:cNvSpPr/>
      </dsp:nvSpPr>
      <dsp:spPr>
        <a:xfrm>
          <a:off x="81567" y="248797"/>
          <a:ext cx="900063" cy="90006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32889-69E8-4942-A4A1-389E19B84B11}">
      <dsp:nvSpPr>
        <dsp:cNvPr id="0" name=""/>
        <dsp:cNvSpPr/>
      </dsp:nvSpPr>
      <dsp:spPr>
        <a:xfrm>
          <a:off x="941387" y="1440102"/>
          <a:ext cx="6842560" cy="72005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 possibilités d’améliorations</a:t>
          </a:r>
          <a:endParaRPr lang="fr-F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1387" y="1440102"/>
        <a:ext cx="6842560" cy="720051"/>
      </dsp:txXfrm>
    </dsp:sp>
    <dsp:sp modelId="{15D5FEA7-C1D0-4390-A2FC-FF03F6613189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ADB6A-6522-44B4-8EB6-F53486EDE9C5}">
      <dsp:nvSpPr>
        <dsp:cNvPr id="0" name=""/>
        <dsp:cNvSpPr/>
      </dsp:nvSpPr>
      <dsp:spPr>
        <a:xfrm>
          <a:off x="941387" y="2520366"/>
          <a:ext cx="6842560" cy="72005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budget très important </a:t>
          </a:r>
          <a:endParaRPr lang="fr-FR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1387" y="2520366"/>
        <a:ext cx="6842560" cy="720051"/>
      </dsp:txXfrm>
    </dsp:sp>
    <dsp:sp modelId="{48B3283E-9B07-4017-BB99-AD513C481741}">
      <dsp:nvSpPr>
        <dsp:cNvPr id="0" name=""/>
        <dsp:cNvSpPr/>
      </dsp:nvSpPr>
      <dsp:spPr>
        <a:xfrm>
          <a:off x="491355" y="2430360"/>
          <a:ext cx="900063" cy="90006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EF238-F351-42B2-ADC3-397E24EB48AC}">
      <dsp:nvSpPr>
        <dsp:cNvPr id="0" name=""/>
        <dsp:cNvSpPr/>
      </dsp:nvSpPr>
      <dsp:spPr>
        <a:xfrm>
          <a:off x="528566" y="3600630"/>
          <a:ext cx="7255382" cy="72005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 projets pas accessibles pour toutes les communes</a:t>
          </a:r>
          <a:endParaRPr lang="fr-F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66" y="3600630"/>
        <a:ext cx="7255382" cy="720051"/>
      </dsp:txXfrm>
    </dsp:sp>
    <dsp:sp modelId="{9FF98ED6-F171-497D-8152-C295AD023837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428724-8C59-4E7A-86B0-9B454E4AA767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34F010B-A763-421A-BDA3-B8A55FB69E9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344815" cy="1224136"/>
          </a:xfrm>
        </p:spPr>
        <p:txBody>
          <a:bodyPr>
            <a:normAutofit/>
          </a:bodyPr>
          <a:lstStyle/>
          <a:p>
            <a:r>
              <a:rPr lang="fr-FR" sz="2800" b="1" cap="small" dirty="0">
                <a:solidFill>
                  <a:schemeClr val="tx1"/>
                </a:solidFill>
              </a:rPr>
              <a:t>Est-il possible de rattacher une ville comme Lyon à ses « </a:t>
            </a:r>
            <a:r>
              <a:rPr lang="fr-FR" sz="2800" b="1" cap="small" dirty="0" smtClean="0">
                <a:solidFill>
                  <a:schemeClr val="tx1"/>
                </a:solidFill>
              </a:rPr>
              <a:t>fleuves</a:t>
            </a:r>
            <a:r>
              <a:rPr lang="fr-FR" sz="2800" b="1" cap="small" dirty="0">
                <a:solidFill>
                  <a:schemeClr val="tx1"/>
                </a:solidFill>
              </a:rPr>
              <a:t> » ?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36904" cy="1058974"/>
          </a:xfrm>
        </p:spPr>
        <p:txBody>
          <a:bodyPr>
            <a:normAutofit fontScale="90000"/>
          </a:bodyPr>
          <a:lstStyle/>
          <a:p>
            <a:r>
              <a:rPr lang="fr-FR" b="1" cap="small" dirty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b="1" cap="small" dirty="0"/>
              <a:t> </a:t>
            </a:r>
            <a:r>
              <a:rPr lang="fr-FR" dirty="0"/>
              <a:t/>
            </a:r>
            <a:br>
              <a:rPr lang="fr-FR" dirty="0"/>
            </a:br>
            <a:r>
              <a:rPr lang="fr-FR" sz="3100" b="1" cap="small" dirty="0"/>
              <a:t>Le Réaménagement des Fronts D’Eau Urbains à Lyon : 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 descr="C:\Users\pascale.lehalper\Desktop\Communication\PolytechTours-DA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228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Polytech'Tours+Univ"/>
          <p:cNvPicPr/>
          <p:nvPr/>
        </p:nvPicPr>
        <p:blipFill>
          <a:blip r:embed="rId3" cstate="print"/>
          <a:srcRect t="63881"/>
          <a:stretch>
            <a:fillRect/>
          </a:stretch>
        </p:blipFill>
        <p:spPr bwMode="auto">
          <a:xfrm>
            <a:off x="6300192" y="188640"/>
            <a:ext cx="267002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6311" y="5661248"/>
            <a:ext cx="3432175" cy="904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effectLst/>
                <a:latin typeface="Arial Black"/>
                <a:ea typeface="Times New Roman"/>
              </a:rPr>
              <a:t>2017-2018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Arial Black"/>
                <a:ea typeface="Times New Roman"/>
              </a:rPr>
              <a:t>Directeur de </a:t>
            </a:r>
            <a:r>
              <a:rPr lang="fr-FR" sz="1600" dirty="0" smtClean="0">
                <a:effectLst/>
                <a:latin typeface="Arial Black"/>
                <a:ea typeface="Times New Roman"/>
              </a:rPr>
              <a:t>recherche :</a:t>
            </a:r>
            <a:endParaRPr lang="fr-FR" sz="16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effectLst/>
                <a:latin typeface="Arial Black"/>
                <a:ea typeface="Times New Roman"/>
              </a:rPr>
              <a:t>ROTGE Vincent</a:t>
            </a:r>
            <a:endParaRPr lang="fr-FR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83849" y="5661248"/>
            <a:ext cx="4091305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1800" dirty="0">
                <a:effectLst/>
                <a:latin typeface="Arial Black"/>
                <a:ea typeface="Times New Roman"/>
              </a:rPr>
              <a:t>LECLERC </a:t>
            </a:r>
            <a:r>
              <a:rPr lang="fr-FR" sz="1800" dirty="0" smtClean="0">
                <a:effectLst/>
                <a:latin typeface="Arial Black"/>
                <a:ea typeface="Times New Roman"/>
              </a:rPr>
              <a:t>Nicolas</a:t>
            </a:r>
          </a:p>
          <a:p>
            <a:pPr algn="r">
              <a:spcAft>
                <a:spcPts val="0"/>
              </a:spcAft>
            </a:pPr>
            <a:r>
              <a:rPr lang="fr-FR" dirty="0" smtClean="0">
                <a:latin typeface="Arial Black"/>
                <a:ea typeface="Times New Roman"/>
              </a:rPr>
              <a:t>DAE 5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8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 des Résultats Obtenus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Qualité d’air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Madrid </a:t>
            </a:r>
            <a:endParaRPr lang="fr-FR" dirty="0"/>
          </a:p>
        </p:txBody>
      </p:sp>
      <p:pic>
        <p:nvPicPr>
          <p:cNvPr id="4" name="Image 3" descr="Fig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89654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0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 des résultats obtenus avec Lyon</a:t>
            </a:r>
            <a:endParaRPr lang="fr-F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568952" cy="5544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Apport économique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Lyon </a:t>
            </a:r>
          </a:p>
          <a:p>
            <a:pPr algn="just">
              <a:buFontTx/>
              <a:buChar char="-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Fréquentations des sites touristiques passants de 530 885 à 775 363 entre 2012 et 2016</a:t>
            </a:r>
          </a:p>
          <a:p>
            <a:pPr marL="0" indent="0" algn="just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Vienne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6" name="Image 5" descr="Résultat de recherche d'images pour &quot;Entwicklung Touristen in Wien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878"/>
            <a:ext cx="6048672" cy="3816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 des résultats obtenus avec Lyon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Apport économique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Madrid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4" name="image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2492896"/>
            <a:ext cx="50405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Possibilités d’améliorations pour Lyon</a:t>
            </a:r>
            <a:endParaRPr lang="fr-F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Accentuer la notion environnementale </a:t>
            </a:r>
          </a:p>
          <a:p>
            <a:pPr>
              <a:buFontTx/>
              <a:buChar char="-"/>
            </a:pPr>
            <a:r>
              <a:rPr lang="fr-FR" dirty="0" smtClean="0"/>
              <a:t>Création de parcs </a:t>
            </a:r>
          </a:p>
          <a:p>
            <a:pPr>
              <a:buFontTx/>
              <a:buChar char="-"/>
            </a:pPr>
            <a:r>
              <a:rPr lang="fr-FR" dirty="0" smtClean="0"/>
              <a:t>Statut de protection sur certaines zones</a:t>
            </a:r>
          </a:p>
          <a:p>
            <a:pPr>
              <a:buFontTx/>
              <a:buChar char="-"/>
            </a:pPr>
            <a:r>
              <a:rPr lang="fr-FR" dirty="0" smtClean="0"/>
              <a:t>Impacter directement le fleuve par un aménagement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 smtClean="0"/>
              <a:t>Régler la problématique de l’autoroute A7</a:t>
            </a:r>
          </a:p>
          <a:p>
            <a:pPr>
              <a:buFontTx/>
              <a:buChar char="-"/>
            </a:pPr>
            <a:r>
              <a:rPr lang="fr-FR" dirty="0" smtClean="0"/>
              <a:t>Possibilité avec l’enfouissement 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1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860198536"/>
              </p:ext>
            </p:extLst>
          </p:nvPr>
        </p:nvGraphicFramePr>
        <p:xfrm>
          <a:off x="683568" y="1412776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3068960"/>
            <a:ext cx="7772400" cy="829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Merci de votre attention </a:t>
            </a:r>
            <a:endParaRPr lang="fr-F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772400" cy="457200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Rappel du premier semestre : </a:t>
            </a:r>
          </a:p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 d’étude de Lyon</a:t>
            </a:r>
          </a:p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Nombreux aménagements</a:t>
            </a:r>
          </a:p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 positifs </a:t>
            </a:r>
          </a:p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critiques possibles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5300464" cy="27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43" y="1276222"/>
            <a:ext cx="49752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7809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endParaRPr lang="fr-F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772400" cy="5040560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bilan positif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Attractivité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Impression de nature en cœur urbain</a:t>
            </a:r>
          </a:p>
          <a:p>
            <a:pPr>
              <a:buFontTx/>
              <a:buChar char="-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Quelques contraintes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Financières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Accessibilité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Certaines critiques possibles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Projets trop politisés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Environnement parfois négligé pour le rapport économique </a:t>
            </a:r>
          </a:p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fr-F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Une reconquête réussie pour Lyon 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moyens importants 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Nouvelles problématiques 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Autres cas d’études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Vienne en Autriche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Madrid en Espagne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 Vienne en Autriche</a:t>
            </a:r>
            <a:endParaRPr lang="fr-F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Traversée par 4 bras du Danube</a:t>
            </a: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Volonté de favoriser l’attractivité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Restaurants, activités nautiques, évènements </a:t>
            </a:r>
          </a:p>
          <a:p>
            <a:pPr>
              <a:buFontTx/>
              <a:buChar char="-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Très fort intérêt environnemental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Tous les aménagements représentent des zones végétalisées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Parc National Donau Auen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Projet Life+</a:t>
            </a:r>
          </a:p>
          <a:p>
            <a:pPr>
              <a:buFontTx/>
              <a:buChar char="-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Prise en compte de l’inondation 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Île Danube (Copa Cagrana)</a:t>
            </a:r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49364"/>
            <a:ext cx="3616898" cy="24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96" y="476672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 Madrid en Espagne </a:t>
            </a:r>
            <a:endParaRPr lang="fr-F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Très ressemblant à Lyon</a:t>
            </a:r>
          </a:p>
          <a:p>
            <a:r>
              <a:rPr lang="fr-FR" dirty="0" smtClean="0"/>
              <a:t>Traversée par la Manzanares</a:t>
            </a:r>
          </a:p>
          <a:p>
            <a:r>
              <a:rPr lang="fr-FR" dirty="0" smtClean="0"/>
              <a:t>Projet Madrid Rio</a:t>
            </a:r>
          </a:p>
          <a:p>
            <a:r>
              <a:rPr lang="fr-FR" dirty="0" smtClean="0"/>
              <a:t>Très fort intérêt économique 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70459"/>
            <a:ext cx="32131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39"/>
            <a:ext cx="32004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 Madrid en Espagne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Une capitale aussi tournée vers l’environnement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Création de parcs </a:t>
            </a:r>
          </a:p>
          <a:p>
            <a:pPr>
              <a:buFontTx/>
              <a:buChar char="-"/>
            </a:pPr>
            <a:r>
              <a:rPr lang="fr-FR" dirty="0" smtClean="0"/>
              <a:t>Salon des pins</a:t>
            </a:r>
          </a:p>
          <a:p>
            <a:pPr>
              <a:buFontTx/>
              <a:buChar char="-"/>
            </a:pPr>
            <a:r>
              <a:rPr lang="fr-FR" dirty="0" smtClean="0"/>
              <a:t>Parc de l'</a:t>
            </a:r>
            <a:r>
              <a:rPr lang="fr-FR" dirty="0" err="1" smtClean="0"/>
              <a:t>Arganzuela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Apport de biodiversité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4520"/>
            <a:ext cx="371316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 des Résultats Obtenus avec Lyon</a:t>
            </a:r>
            <a:endParaRPr lang="fr-F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496944" cy="51495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biodiversité :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Lyon </a:t>
            </a:r>
          </a:p>
          <a:p>
            <a:pPr>
              <a:buFontTx/>
              <a:buChar char="-"/>
            </a:pP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50 000 m² d’espaces végétalisés</a:t>
            </a:r>
          </a:p>
          <a:p>
            <a:pPr>
              <a:buFontTx/>
              <a:buChar char="-"/>
            </a:pP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Nombreuses espèces végétales</a:t>
            </a:r>
          </a:p>
          <a:p>
            <a:pPr marL="0" indent="0">
              <a:buNone/>
            </a:pPr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et animales</a:t>
            </a:r>
          </a:p>
          <a:p>
            <a:pPr>
              <a:buFontTx/>
              <a:buChar char="-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Vienne</a:t>
            </a:r>
          </a:p>
          <a:p>
            <a:pPr>
              <a:buFontTx/>
              <a:buChar char="-"/>
            </a:pP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200km² d’espaces verts</a:t>
            </a:r>
          </a:p>
          <a:p>
            <a:pPr>
              <a:buFontTx/>
              <a:buChar char="-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8 532ha d’espaces boisés, 1 900ha de parcs et 2 500ha en parc </a:t>
            </a: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</a:p>
          <a:p>
            <a:pPr>
              <a:buFontTx/>
              <a:buChar char="-"/>
            </a:pP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Espèces protégées</a:t>
            </a:r>
          </a:p>
          <a:p>
            <a:pPr>
              <a:buFontTx/>
              <a:buChar char="-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</a:p>
          <a:p>
            <a:pPr>
              <a:buFontTx/>
              <a:buChar char="-"/>
            </a:pP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1,2 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km² de parc </a:t>
            </a: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linéaire</a:t>
            </a:r>
          </a:p>
          <a:p>
            <a:pPr>
              <a:buFontTx/>
              <a:buChar char="-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33.623 nouveaux arbres </a:t>
            </a: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470.844 arbustes </a:t>
            </a: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de 47 espèces différentes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04109"/>
            <a:ext cx="4397861" cy="31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9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 des Résultats Obtenus</a:t>
            </a:r>
            <a:endParaRPr lang="fr-F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Qualité d’air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Lyon</a:t>
            </a:r>
          </a:p>
          <a:p>
            <a:pPr>
              <a:buFontTx/>
              <a:buChar char="-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SO2 diminuant de 5 à 1 µg/m3 entre 2008 et 2015</a:t>
            </a:r>
          </a:p>
          <a:p>
            <a:pPr>
              <a:buFontTx/>
              <a:buChar char="-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Particules fines passant de 35 à 26 µg/m3</a:t>
            </a:r>
          </a:p>
          <a:p>
            <a:pPr>
              <a:buFontTx/>
              <a:buChar char="-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Vienne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451751"/>
            <a:ext cx="4302663" cy="322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1751"/>
            <a:ext cx="4201408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7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4981</TotalTime>
  <Words>355</Words>
  <Application>Microsoft Office PowerPoint</Application>
  <PresentationFormat>Affichage à l'écran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Capitaux</vt:lpstr>
      <vt:lpstr>    Le Réaménagement des Fronts D’Eau Urbains à Lyon :   </vt:lpstr>
      <vt:lpstr>Introduction </vt:lpstr>
      <vt:lpstr>Discussions</vt:lpstr>
      <vt:lpstr>Bilan</vt:lpstr>
      <vt:lpstr>Cas de Vienne en Autriche</vt:lpstr>
      <vt:lpstr>Cas de Madrid en Espagne </vt:lpstr>
      <vt:lpstr>Cas de Madrid en Espagne </vt:lpstr>
      <vt:lpstr>Comparaison des Résultats Obtenus avec Lyon</vt:lpstr>
      <vt:lpstr>Comparaison des Résultats Obtenus</vt:lpstr>
      <vt:lpstr>Comparaison des Résultats Obtenus</vt:lpstr>
      <vt:lpstr>Comparaison des résultats obtenus avec Lyon</vt:lpstr>
      <vt:lpstr>Comparaison des résultats obtenus avec Lyon</vt:lpstr>
      <vt:lpstr>Possibilités d’améliorations pour Lyon</vt:lpstr>
      <vt:lpstr>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Réaménagement des Fronts D’Eau Urbains à Lyon :</dc:title>
  <dc:creator>nicolas leclerc</dc:creator>
  <cp:lastModifiedBy>nicolas leclerc</cp:lastModifiedBy>
  <cp:revision>55</cp:revision>
  <dcterms:created xsi:type="dcterms:W3CDTF">2017-12-18T12:51:34Z</dcterms:created>
  <dcterms:modified xsi:type="dcterms:W3CDTF">2018-03-29T07:48:14Z</dcterms:modified>
</cp:coreProperties>
</file>