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6" r:id="rId3"/>
    <p:sldId id="337" r:id="rId4"/>
    <p:sldId id="340" r:id="rId5"/>
    <p:sldId id="338" r:id="rId6"/>
    <p:sldId id="339" r:id="rId7"/>
    <p:sldId id="341" r:id="rId8"/>
    <p:sldId id="342" r:id="rId9"/>
    <p:sldId id="343" r:id="rId10"/>
    <p:sldId id="344" r:id="rId11"/>
    <p:sldId id="346" r:id="rId12"/>
    <p:sldId id="275" r:id="rId13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5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702" y="-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ie\Desktop\5A\Cours\Semestre%2010\PFE\Graphique%20nuage%20de%20point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baseline="0">
                <a:latin typeface="Arial"/>
                <a:ea typeface="Arial"/>
                <a:cs typeface="Arial"/>
              </a:defRPr>
            </a:pPr>
            <a:r>
              <a:rPr lang="fr-FR" sz="2400" baseline="0" dirty="0">
                <a:latin typeface="Tw Cen MT" pitchFamily="34" charset="0"/>
              </a:rPr>
              <a:t>Projection des variables sur le plan factoriel après analyse Hill Smith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2.2016321235707605E-2"/>
          <c:y val="0.13300838291567721"/>
          <c:w val="0.95802199294053814"/>
          <c:h val="0.84057398734153466"/>
        </c:manualLayout>
      </c:layout>
      <c:scatterChart>
        <c:scatterStyle val="lineMarker"/>
        <c:ser>
          <c:idx val="0"/>
          <c:order val="0"/>
          <c:tx>
            <c:v/>
          </c:tx>
          <c:spPr>
            <a:ln w="28575">
              <a:noFill/>
            </a:ln>
            <a:effectLst/>
          </c:spPr>
          <c:marker>
            <c:symbol val="circle"/>
            <c:size val="3"/>
            <c:spPr>
              <a:solidFill>
                <a:srgbClr val="003CE6"/>
              </a:solidFill>
              <a:ln>
                <a:solidFill>
                  <a:srgbClr val="003CE6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4.5751651733188556E-2"/>
                  <c:y val="-3.0300523416250547E-2"/>
                </c:manualLayout>
              </c:layout>
              <c:tx>
                <c:rich>
                  <a:bodyPr/>
                  <a:lstStyle/>
                  <a:p>
                    <a:r>
                      <a:rPr lang="fr-FR" sz="1800" baseline="0" dirty="0"/>
                      <a:t>a</a:t>
                    </a:r>
                    <a:r>
                      <a:rPr lang="fr-FR" dirty="0"/>
                      <a:t>bondance</a:t>
                    </a:r>
                  </a:p>
                </c:rich>
              </c:tx>
              <c:dLblPos val="r"/>
              <c:showCatName val="1"/>
            </c:dLbl>
            <c:dLbl>
              <c:idx val="1"/>
              <c:layout>
                <c:manualLayout>
                  <c:x val="-0.14333333333333353"/>
                  <c:y val="-0.27513346480763046"/>
                </c:manualLayout>
              </c:layout>
              <c:tx>
                <c:rich>
                  <a:bodyPr/>
                  <a:lstStyle/>
                  <a:p>
                    <a:r>
                      <a:rPr lang="fr-FR" sz="1800" baseline="0"/>
                      <a:t>v</a:t>
                    </a:r>
                    <a:r>
                      <a:rPr lang="fr-FR"/>
                      <a:t>courant</a:t>
                    </a:r>
                  </a:p>
                </c:rich>
              </c:tx>
              <c:dLblPos val="r"/>
              <c:showCatName val="1"/>
            </c:dLbl>
            <c:dLbl>
              <c:idx val="2"/>
              <c:layout>
                <c:manualLayout>
                  <c:x val="-7.7705976408121477E-2"/>
                  <c:y val="4.118606675015582E-2"/>
                </c:manualLayout>
              </c:layout>
              <c:tx>
                <c:rich>
                  <a:bodyPr/>
                  <a:lstStyle/>
                  <a:p>
                    <a:r>
                      <a:rPr lang="fr-FR" sz="1800" baseline="0"/>
                      <a:t>d</a:t>
                    </a:r>
                    <a:r>
                      <a:rPr lang="fr-FR"/>
                      <a:t>ioxygene</a:t>
                    </a:r>
                  </a:p>
                </c:rich>
              </c:tx>
              <c:dLblPos val="r"/>
              <c:showCatName val="1"/>
            </c:dLbl>
            <c:dLbl>
              <c:idx val="3"/>
              <c:layout>
                <c:manualLayout>
                  <c:x val="-9.7543382616741229E-3"/>
                  <c:y val="0.27517442477120635"/>
                </c:manualLayout>
              </c:layout>
              <c:tx>
                <c:rich>
                  <a:bodyPr/>
                  <a:lstStyle/>
                  <a:p>
                    <a:r>
                      <a:rPr lang="fr-FR" sz="1800" baseline="0"/>
                      <a:t>h</a:t>
                    </a:r>
                    <a:r>
                      <a:rPr lang="fr-FR"/>
                      <a:t>auteur_eau</a:t>
                    </a:r>
                  </a:p>
                </c:rich>
              </c:tx>
              <c:dLblPos val="r"/>
              <c:showCatName val="1"/>
            </c:dLbl>
            <c:dLbl>
              <c:idx val="4"/>
              <c:layout>
                <c:manualLayout>
                  <c:x val="-3.76053639846744E-2"/>
                  <c:y val="4.118606675015582E-2"/>
                </c:manualLayout>
              </c:layout>
              <c:tx>
                <c:rich>
                  <a:bodyPr/>
                  <a:lstStyle/>
                  <a:p>
                    <a:r>
                      <a:rPr lang="fr-FR" sz="1800" baseline="0"/>
                      <a:t>s</a:t>
                    </a:r>
                    <a:r>
                      <a:rPr lang="fr-FR"/>
                      <a:t>ubst,s</a:t>
                    </a:r>
                  </a:p>
                </c:rich>
              </c:tx>
              <c:dLblPos val="r"/>
              <c:showCatName val="1"/>
            </c:dLbl>
            <c:dLbl>
              <c:idx val="5"/>
              <c:layout>
                <c:manualLayout>
                  <c:x val="-8.4300841705131663E-2"/>
                  <c:y val="-2.380174249203177E-2"/>
                </c:manualLayout>
              </c:layout>
              <c:tx>
                <c:rich>
                  <a:bodyPr/>
                  <a:lstStyle/>
                  <a:p>
                    <a:r>
                      <a:rPr lang="fr-FR" sz="1800" baseline="0"/>
                      <a:t>s</a:t>
                    </a:r>
                    <a:r>
                      <a:rPr lang="fr-FR"/>
                      <a:t>ubst,sgr</a:t>
                    </a:r>
                  </a:p>
                </c:rich>
              </c:tx>
              <c:dLblPos val="r"/>
              <c:showCatName val="1"/>
            </c:dLbl>
            <c:txPr>
              <a:bodyPr/>
              <a:lstStyle/>
              <a:p>
                <a:pPr>
                  <a:defRPr sz="1800" baseline="0"/>
                </a:pPr>
                <a:endParaRPr lang="fr-FR"/>
              </a:p>
            </c:txPr>
            <c:dLblPos val="t"/>
            <c:showCatName val="1"/>
          </c:dLbls>
          <c:xVal>
            <c:numRef>
              <c:f>SCA1_HID!$A$1:$A$6</c:f>
              <c:numCache>
                <c:formatCode>General</c:formatCode>
                <c:ptCount val="6"/>
                <c:pt idx="0">
                  <c:v>-0.73067648000000041</c:v>
                </c:pt>
                <c:pt idx="1">
                  <c:v>-0.60216731999999951</c:v>
                </c:pt>
                <c:pt idx="2">
                  <c:v>-1.5975470000000012E-2</c:v>
                </c:pt>
                <c:pt idx="3">
                  <c:v>-0.68714244000000047</c:v>
                </c:pt>
                <c:pt idx="4">
                  <c:v>0.23726106999999999</c:v>
                </c:pt>
                <c:pt idx="5">
                  <c:v>-0.34557591000000043</c:v>
                </c:pt>
              </c:numCache>
            </c:numRef>
          </c:xVal>
          <c:yVal>
            <c:numRef>
              <c:f>SCA1_HID!$B$1:$B$6</c:f>
              <c:numCache>
                <c:formatCode>General</c:formatCode>
                <c:ptCount val="6"/>
                <c:pt idx="0">
                  <c:v>0.48182570000000036</c:v>
                </c:pt>
                <c:pt idx="1">
                  <c:v>-0.57168940000000046</c:v>
                </c:pt>
                <c:pt idx="2">
                  <c:v>-0.6862573000000004</c:v>
                </c:pt>
                <c:pt idx="3">
                  <c:v>-0.17514830000000012</c:v>
                </c:pt>
                <c:pt idx="4">
                  <c:v>-0.35740080000000035</c:v>
                </c:pt>
                <c:pt idx="5">
                  <c:v>0.52056199999999941</c:v>
                </c:pt>
              </c:numCache>
            </c:numRef>
          </c:yVal>
        </c:ser>
        <c:axId val="84784256"/>
        <c:axId val="84786176"/>
      </c:scatterChart>
      <c:valAx>
        <c:axId val="84784256"/>
        <c:scaling>
          <c:orientation val="minMax"/>
          <c:max val="0.4"/>
          <c:min val="-0.8"/>
        </c:scaling>
        <c:axPos val="b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X1</a:t>
                </a:r>
              </a:p>
            </c:rich>
          </c:tx>
          <c:layout/>
        </c:title>
        <c:numFmt formatCode="General" sourceLinked="0"/>
        <c:majorTickMark val="cross"/>
        <c:tickLblPos val="nextTo"/>
        <c:txPr>
          <a:bodyPr rot="0" vert="horz"/>
          <a:lstStyle/>
          <a:p>
            <a:pPr>
              <a:defRPr sz="700"/>
            </a:pPr>
            <a:endParaRPr lang="fr-FR"/>
          </a:p>
        </c:txPr>
        <c:crossAx val="84786176"/>
        <c:crosses val="autoZero"/>
        <c:crossBetween val="midCat"/>
      </c:valAx>
      <c:valAx>
        <c:axId val="84786176"/>
        <c:scaling>
          <c:orientation val="minMax"/>
          <c:max val="0.60000000000000064"/>
          <c:min val="-0.8"/>
        </c:scaling>
        <c:axPos val="l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Y1</a:t>
                </a:r>
              </a:p>
            </c:rich>
          </c:tx>
          <c:layout/>
        </c:title>
        <c:numFmt formatCode="General" sourceLinked="0"/>
        <c:majorTickMark val="cross"/>
        <c:tickLblPos val="nextTo"/>
        <c:txPr>
          <a:bodyPr/>
          <a:lstStyle/>
          <a:p>
            <a:pPr>
              <a:defRPr sz="700"/>
            </a:pPr>
            <a:endParaRPr lang="fr-FR"/>
          </a:p>
        </c:txPr>
        <c:crossAx val="84784256"/>
        <c:crosses val="autoZero"/>
        <c:crossBetween val="midCat"/>
      </c:valAx>
      <c:spPr>
        <a:ln>
          <a:solidFill>
            <a:srgbClr val="C0C0C0"/>
          </a:solidFill>
          <a:prstDash val="solid"/>
        </a:ln>
      </c:spPr>
    </c:plotArea>
    <c:plotVisOnly val="1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9B060E-0B63-471C-BB3A-6A0038C0E516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BCF17C6-549D-4A87-BC86-15A26D863376}">
      <dgm:prSet phldrT="[Texte]"/>
      <dgm:spPr/>
      <dgm:t>
        <a:bodyPr/>
        <a:lstStyle/>
        <a:p>
          <a:r>
            <a:rPr lang="fr-FR" dirty="0" smtClean="0"/>
            <a:t>Contexte</a:t>
          </a:r>
          <a:endParaRPr lang="fr-FR" dirty="0"/>
        </a:p>
      </dgm:t>
    </dgm:pt>
    <dgm:pt modelId="{5EBB2FEF-3F98-4387-98B5-82897E549037}" type="parTrans" cxnId="{0CE0E664-224D-49F1-A997-CD9D098B3A73}">
      <dgm:prSet/>
      <dgm:spPr/>
      <dgm:t>
        <a:bodyPr/>
        <a:lstStyle/>
        <a:p>
          <a:endParaRPr lang="fr-FR"/>
        </a:p>
      </dgm:t>
    </dgm:pt>
    <dgm:pt modelId="{66FBBF12-6214-4E23-AC92-33E21F776A9A}" type="sibTrans" cxnId="{0CE0E664-224D-49F1-A997-CD9D098B3A73}">
      <dgm:prSet/>
      <dgm:spPr/>
      <dgm:t>
        <a:bodyPr/>
        <a:lstStyle/>
        <a:p>
          <a:endParaRPr lang="fr-FR"/>
        </a:p>
      </dgm:t>
    </dgm:pt>
    <dgm:pt modelId="{62309B8A-F0A3-4C5A-AA74-824801F26840}">
      <dgm:prSet phldrT="[Texte]"/>
      <dgm:spPr/>
      <dgm:t>
        <a:bodyPr/>
        <a:lstStyle/>
        <a:p>
          <a:r>
            <a:rPr lang="fr-FR" dirty="0" smtClean="0"/>
            <a:t>Contrat pour la Loire et ses Annexes 2015-2020</a:t>
          </a:r>
          <a:endParaRPr lang="fr-FR" dirty="0"/>
        </a:p>
      </dgm:t>
    </dgm:pt>
    <dgm:pt modelId="{EA0738A1-4972-4C5D-B292-1F09349A09A4}" type="parTrans" cxnId="{F4E82B14-BF93-415E-B404-CC697D90B8DE}">
      <dgm:prSet/>
      <dgm:spPr/>
      <dgm:t>
        <a:bodyPr/>
        <a:lstStyle/>
        <a:p>
          <a:endParaRPr lang="fr-FR"/>
        </a:p>
      </dgm:t>
    </dgm:pt>
    <dgm:pt modelId="{4D502ABA-B09F-4F09-A999-1298B1B7E810}" type="sibTrans" cxnId="{F4E82B14-BF93-415E-B404-CC697D90B8DE}">
      <dgm:prSet/>
      <dgm:spPr/>
      <dgm:t>
        <a:bodyPr/>
        <a:lstStyle/>
        <a:p>
          <a:endParaRPr lang="fr-FR"/>
        </a:p>
      </dgm:t>
    </dgm:pt>
    <dgm:pt modelId="{710C9400-908C-4D9E-85DE-ABD673A615EC}">
      <dgm:prSet phldrT="[Texte]"/>
      <dgm:spPr/>
      <dgm:t>
        <a:bodyPr/>
        <a:lstStyle/>
        <a:p>
          <a:r>
            <a:rPr lang="fr-FR" dirty="0" smtClean="0"/>
            <a:t>Employabilité du logiciel </a:t>
          </a:r>
          <a:r>
            <a:rPr lang="fr-FR" dirty="0" err="1" smtClean="0"/>
            <a:t>MaxEnt</a:t>
          </a:r>
          <a:endParaRPr lang="fr-FR" dirty="0"/>
        </a:p>
      </dgm:t>
    </dgm:pt>
    <dgm:pt modelId="{2EDDBE8F-35F4-4F08-88A5-ED16A3EBFA61}" type="parTrans" cxnId="{F17617A0-DD8F-4A75-A346-B823C3C99357}">
      <dgm:prSet/>
      <dgm:spPr/>
      <dgm:t>
        <a:bodyPr/>
        <a:lstStyle/>
        <a:p>
          <a:endParaRPr lang="fr-FR"/>
        </a:p>
      </dgm:t>
    </dgm:pt>
    <dgm:pt modelId="{08CB49F0-29CD-4C61-94E4-4511B405AEBE}" type="sibTrans" cxnId="{F17617A0-DD8F-4A75-A346-B823C3C99357}">
      <dgm:prSet/>
      <dgm:spPr/>
      <dgm:t>
        <a:bodyPr/>
        <a:lstStyle/>
        <a:p>
          <a:endParaRPr lang="fr-FR"/>
        </a:p>
      </dgm:t>
    </dgm:pt>
    <dgm:pt modelId="{6AB80550-4255-49EE-B12B-7C0D038CCF42}">
      <dgm:prSet phldrT="[Texte]"/>
      <dgm:spPr/>
      <dgm:t>
        <a:bodyPr/>
        <a:lstStyle/>
        <a:p>
          <a:r>
            <a:rPr lang="fr-FR" dirty="0" smtClean="0"/>
            <a:t>Incompatibilité entre les conditions d’application et les données récoltées</a:t>
          </a:r>
          <a:endParaRPr lang="fr-FR" dirty="0"/>
        </a:p>
      </dgm:t>
    </dgm:pt>
    <dgm:pt modelId="{12368403-1F2C-4B4F-95EA-D71D90D11FB2}" type="parTrans" cxnId="{E084870B-1A58-4827-8E35-FCA815EAE0B8}">
      <dgm:prSet/>
      <dgm:spPr/>
      <dgm:t>
        <a:bodyPr/>
        <a:lstStyle/>
        <a:p>
          <a:endParaRPr lang="fr-FR"/>
        </a:p>
      </dgm:t>
    </dgm:pt>
    <dgm:pt modelId="{A34F5CC0-718E-41B7-92D6-0F3BD027FBF7}" type="sibTrans" cxnId="{E084870B-1A58-4827-8E35-FCA815EAE0B8}">
      <dgm:prSet/>
      <dgm:spPr/>
      <dgm:t>
        <a:bodyPr/>
        <a:lstStyle/>
        <a:p>
          <a:endParaRPr lang="fr-FR"/>
        </a:p>
      </dgm:t>
    </dgm:pt>
    <dgm:pt modelId="{CAA0896E-C7B5-41D4-A778-E8E19F43E205}">
      <dgm:prSet phldrT="[Texte]"/>
      <dgm:spPr/>
      <dgm:t>
        <a:bodyPr/>
        <a:lstStyle/>
        <a:p>
          <a:r>
            <a:rPr lang="fr-FR" dirty="0" smtClean="0"/>
            <a:t>Tests statistiques</a:t>
          </a:r>
          <a:endParaRPr lang="fr-FR" dirty="0"/>
        </a:p>
      </dgm:t>
    </dgm:pt>
    <dgm:pt modelId="{B4276105-AACD-459F-B43E-B14EE2CCEE81}" type="parTrans" cxnId="{610A16A5-2F75-4A02-B8CA-5628241F3E34}">
      <dgm:prSet/>
      <dgm:spPr/>
      <dgm:t>
        <a:bodyPr/>
        <a:lstStyle/>
        <a:p>
          <a:endParaRPr lang="fr-FR"/>
        </a:p>
      </dgm:t>
    </dgm:pt>
    <dgm:pt modelId="{EC394D44-9D2C-414E-AC21-F21EECE8F889}" type="sibTrans" cxnId="{610A16A5-2F75-4A02-B8CA-5628241F3E34}">
      <dgm:prSet/>
      <dgm:spPr/>
      <dgm:t>
        <a:bodyPr/>
        <a:lstStyle/>
        <a:p>
          <a:endParaRPr lang="fr-FR"/>
        </a:p>
      </dgm:t>
    </dgm:pt>
    <dgm:pt modelId="{54304D52-1BE1-4165-88EA-F60D013207EF}">
      <dgm:prSet phldrT="[Texte]"/>
      <dgm:spPr/>
      <dgm:t>
        <a:bodyPr/>
        <a:lstStyle/>
        <a:p>
          <a:r>
            <a:rPr lang="fr-FR" dirty="0" smtClean="0"/>
            <a:t>Quelles variables environnementales influencent le plus la répartition des individus? </a:t>
          </a:r>
          <a:endParaRPr lang="fr-FR" dirty="0"/>
        </a:p>
      </dgm:t>
    </dgm:pt>
    <dgm:pt modelId="{288D2C6E-95D6-4328-90E6-EDAF096F1316}" type="parTrans" cxnId="{FD3F1F71-B044-4602-AC70-5B4517BA1026}">
      <dgm:prSet/>
      <dgm:spPr/>
      <dgm:t>
        <a:bodyPr/>
        <a:lstStyle/>
        <a:p>
          <a:endParaRPr lang="fr-FR"/>
        </a:p>
      </dgm:t>
    </dgm:pt>
    <dgm:pt modelId="{EA9F4367-E59C-4CA6-8C85-A2B2D777DC04}" type="sibTrans" cxnId="{FD3F1F71-B044-4602-AC70-5B4517BA1026}">
      <dgm:prSet/>
      <dgm:spPr/>
      <dgm:t>
        <a:bodyPr/>
        <a:lstStyle/>
        <a:p>
          <a:endParaRPr lang="fr-FR"/>
        </a:p>
      </dgm:t>
    </dgm:pt>
    <dgm:pt modelId="{C48CA3C3-802D-465D-9A9E-873373C3BDB6}">
      <dgm:prSet phldrT="[Texte]"/>
      <dgm:spPr/>
      <dgm:t>
        <a:bodyPr/>
        <a:lstStyle/>
        <a:p>
          <a:r>
            <a:rPr lang="fr-FR" dirty="0" smtClean="0"/>
            <a:t>Quel outil d’analyse utiliser pour évaluer la répartition des </a:t>
          </a:r>
          <a:r>
            <a:rPr lang="fr-FR" i="1" dirty="0" err="1" smtClean="0"/>
            <a:t>Gomphidae</a:t>
          </a:r>
          <a:r>
            <a:rPr lang="fr-FR" dirty="0" smtClean="0"/>
            <a:t> en Loire? </a:t>
          </a:r>
          <a:endParaRPr lang="fr-FR" dirty="0"/>
        </a:p>
      </dgm:t>
    </dgm:pt>
    <dgm:pt modelId="{263B554B-592C-4D51-85AD-9920A82EDDB1}" type="parTrans" cxnId="{22AF103F-F611-43E2-BCBC-C8160AD209D5}">
      <dgm:prSet/>
      <dgm:spPr/>
      <dgm:t>
        <a:bodyPr/>
        <a:lstStyle/>
        <a:p>
          <a:endParaRPr lang="fr-FR"/>
        </a:p>
      </dgm:t>
    </dgm:pt>
    <dgm:pt modelId="{24DB7C61-8B72-4514-92FB-D67EC2CFFB8F}" type="sibTrans" cxnId="{22AF103F-F611-43E2-BCBC-C8160AD209D5}">
      <dgm:prSet/>
      <dgm:spPr/>
      <dgm:t>
        <a:bodyPr/>
        <a:lstStyle/>
        <a:p>
          <a:endParaRPr lang="fr-FR"/>
        </a:p>
      </dgm:t>
    </dgm:pt>
    <dgm:pt modelId="{262EB61C-7BC2-4BA4-9A36-F3EABD45075C}">
      <dgm:prSet phldrT="[Texte]"/>
      <dgm:spPr/>
      <dgm:t>
        <a:bodyPr/>
        <a:lstStyle/>
        <a:p>
          <a:r>
            <a:rPr lang="fr-FR" dirty="0" smtClean="0"/>
            <a:t>Quels tests statistiques utiliser? </a:t>
          </a:r>
          <a:endParaRPr lang="fr-FR" dirty="0"/>
        </a:p>
      </dgm:t>
    </dgm:pt>
    <dgm:pt modelId="{7AC11348-1027-4008-A7E8-393E92CDEBE4}" type="parTrans" cxnId="{F9CEEFB4-1D0B-46EA-9DDD-08E3190922EC}">
      <dgm:prSet/>
      <dgm:spPr/>
      <dgm:t>
        <a:bodyPr/>
        <a:lstStyle/>
        <a:p>
          <a:endParaRPr lang="fr-FR"/>
        </a:p>
      </dgm:t>
    </dgm:pt>
    <dgm:pt modelId="{FFEB9107-92A6-494D-A926-E84EF7D4029F}" type="sibTrans" cxnId="{F9CEEFB4-1D0B-46EA-9DDD-08E3190922EC}">
      <dgm:prSet/>
      <dgm:spPr/>
      <dgm:t>
        <a:bodyPr/>
        <a:lstStyle/>
        <a:p>
          <a:endParaRPr lang="fr-FR"/>
        </a:p>
      </dgm:t>
    </dgm:pt>
    <dgm:pt modelId="{59F3F313-3AFA-4EF1-A714-388124EE9616}" type="pres">
      <dgm:prSet presAssocID="{AE9B060E-0B63-471C-BB3A-6A0038C0E51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7E85D45-5B78-4271-A590-855801728A59}" type="pres">
      <dgm:prSet presAssocID="{AE9B060E-0B63-471C-BB3A-6A0038C0E516}" presName="tSp" presStyleCnt="0"/>
      <dgm:spPr/>
    </dgm:pt>
    <dgm:pt modelId="{9473DEE9-2191-4847-AB4F-982A43C0470D}" type="pres">
      <dgm:prSet presAssocID="{AE9B060E-0B63-471C-BB3A-6A0038C0E516}" presName="bSp" presStyleCnt="0"/>
      <dgm:spPr/>
    </dgm:pt>
    <dgm:pt modelId="{EEA546D0-1B3F-499C-AFCD-8569C5387854}" type="pres">
      <dgm:prSet presAssocID="{AE9B060E-0B63-471C-BB3A-6A0038C0E516}" presName="process" presStyleCnt="0"/>
      <dgm:spPr/>
    </dgm:pt>
    <dgm:pt modelId="{DE601C65-87EE-44FE-AE2B-F8B9F3E9651A}" type="pres">
      <dgm:prSet presAssocID="{ABCF17C6-549D-4A87-BC86-15A26D863376}" presName="composite1" presStyleCnt="0"/>
      <dgm:spPr/>
    </dgm:pt>
    <dgm:pt modelId="{6E7F4CC2-F331-447A-B113-838657263A1C}" type="pres">
      <dgm:prSet presAssocID="{ABCF17C6-549D-4A87-BC86-15A26D863376}" presName="dummyNode1" presStyleLbl="node1" presStyleIdx="0" presStyleCnt="3"/>
      <dgm:spPr/>
    </dgm:pt>
    <dgm:pt modelId="{014915D7-6E29-4DB7-A17C-24A5D28E4A43}" type="pres">
      <dgm:prSet presAssocID="{ABCF17C6-549D-4A87-BC86-15A26D863376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89DFC0-A9DB-4FFC-B183-13D613A1885A}" type="pres">
      <dgm:prSet presAssocID="{ABCF17C6-549D-4A87-BC86-15A26D863376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AA32DD-D615-445F-AC87-B688E3248E95}" type="pres">
      <dgm:prSet presAssocID="{ABCF17C6-549D-4A87-BC86-15A26D863376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9167EA-4B54-4B2C-8F2C-C270BFFCA030}" type="pres">
      <dgm:prSet presAssocID="{ABCF17C6-549D-4A87-BC86-15A26D863376}" presName="connSite1" presStyleCnt="0"/>
      <dgm:spPr/>
    </dgm:pt>
    <dgm:pt modelId="{0FC2971C-4BD0-479D-A4C3-0A023C68F50A}" type="pres">
      <dgm:prSet presAssocID="{66FBBF12-6214-4E23-AC92-33E21F776A9A}" presName="Name9" presStyleLbl="sibTrans2D1" presStyleIdx="0" presStyleCnt="2"/>
      <dgm:spPr/>
      <dgm:t>
        <a:bodyPr/>
        <a:lstStyle/>
        <a:p>
          <a:endParaRPr lang="fr-FR"/>
        </a:p>
      </dgm:t>
    </dgm:pt>
    <dgm:pt modelId="{EF7A3444-C106-45BD-9EB6-02EC0E4DBC68}" type="pres">
      <dgm:prSet presAssocID="{710C9400-908C-4D9E-85DE-ABD673A615EC}" presName="composite2" presStyleCnt="0"/>
      <dgm:spPr/>
    </dgm:pt>
    <dgm:pt modelId="{4D8C6DFF-564F-4854-B583-0F4E7AD01FE1}" type="pres">
      <dgm:prSet presAssocID="{710C9400-908C-4D9E-85DE-ABD673A615EC}" presName="dummyNode2" presStyleLbl="node1" presStyleIdx="0" presStyleCnt="3"/>
      <dgm:spPr/>
    </dgm:pt>
    <dgm:pt modelId="{6D66732E-C053-4996-BA96-49E17123DE5A}" type="pres">
      <dgm:prSet presAssocID="{710C9400-908C-4D9E-85DE-ABD673A615EC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DD3606-E4D0-4748-AF03-D20B977C3A76}" type="pres">
      <dgm:prSet presAssocID="{710C9400-908C-4D9E-85DE-ABD673A615E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703D35-EB2A-44FB-B074-76C37F2A8F0E}" type="pres">
      <dgm:prSet presAssocID="{710C9400-908C-4D9E-85DE-ABD673A615EC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728D015-B645-4064-88F9-48AACC6C4840}" type="pres">
      <dgm:prSet presAssocID="{710C9400-908C-4D9E-85DE-ABD673A615EC}" presName="connSite2" presStyleCnt="0"/>
      <dgm:spPr/>
    </dgm:pt>
    <dgm:pt modelId="{211BB397-F063-44AB-99E1-62E8F333E2BB}" type="pres">
      <dgm:prSet presAssocID="{08CB49F0-29CD-4C61-94E4-4511B405AEBE}" presName="Name18" presStyleLbl="sibTrans2D1" presStyleIdx="1" presStyleCnt="2"/>
      <dgm:spPr/>
      <dgm:t>
        <a:bodyPr/>
        <a:lstStyle/>
        <a:p>
          <a:endParaRPr lang="fr-FR"/>
        </a:p>
      </dgm:t>
    </dgm:pt>
    <dgm:pt modelId="{5A8663C8-0CEC-47E0-A6F9-BA97EF3C093C}" type="pres">
      <dgm:prSet presAssocID="{CAA0896E-C7B5-41D4-A778-E8E19F43E205}" presName="composite1" presStyleCnt="0"/>
      <dgm:spPr/>
    </dgm:pt>
    <dgm:pt modelId="{E2E9F9E2-2E5A-45A8-B276-D0C21EF44FDD}" type="pres">
      <dgm:prSet presAssocID="{CAA0896E-C7B5-41D4-A778-E8E19F43E205}" presName="dummyNode1" presStyleLbl="node1" presStyleIdx="1" presStyleCnt="3"/>
      <dgm:spPr/>
    </dgm:pt>
    <dgm:pt modelId="{EBC21E17-6A33-40DA-92E6-BFDC6B6C6C85}" type="pres">
      <dgm:prSet presAssocID="{CAA0896E-C7B5-41D4-A778-E8E19F43E205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0FD109-462A-459C-834D-54FFC30730C3}" type="pres">
      <dgm:prSet presAssocID="{CAA0896E-C7B5-41D4-A778-E8E19F43E20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00AE20-50B5-45C6-82BB-E11179BFC045}" type="pres">
      <dgm:prSet presAssocID="{CAA0896E-C7B5-41D4-A778-E8E19F43E205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56D767-0702-4964-84FF-F68D65CFA99F}" type="pres">
      <dgm:prSet presAssocID="{CAA0896E-C7B5-41D4-A778-E8E19F43E205}" presName="connSite1" presStyleCnt="0"/>
      <dgm:spPr/>
    </dgm:pt>
  </dgm:ptLst>
  <dgm:cxnLst>
    <dgm:cxn modelId="{D8C03A95-ED7B-4E65-8785-55C15C6C5D39}" type="presOf" srcId="{AE9B060E-0B63-471C-BB3A-6A0038C0E516}" destId="{59F3F313-3AFA-4EF1-A714-388124EE9616}" srcOrd="0" destOrd="0" presId="urn:microsoft.com/office/officeart/2005/8/layout/hProcess4"/>
    <dgm:cxn modelId="{22AF103F-F611-43E2-BCBC-C8160AD209D5}" srcId="{ABCF17C6-549D-4A87-BC86-15A26D863376}" destId="{C48CA3C3-802D-465D-9A9E-873373C3BDB6}" srcOrd="1" destOrd="0" parTransId="{263B554B-592C-4D51-85AD-9920A82EDDB1}" sibTransId="{24DB7C61-8B72-4514-92FB-D67EC2CFFB8F}"/>
    <dgm:cxn modelId="{1EA036C4-0E57-411B-828E-BA4CA45669BF}" type="presOf" srcId="{54304D52-1BE1-4165-88EA-F60D013207EF}" destId="{AE0FD109-462A-459C-834D-54FFC30730C3}" srcOrd="1" destOrd="1" presId="urn:microsoft.com/office/officeart/2005/8/layout/hProcess4"/>
    <dgm:cxn modelId="{C195ACFB-3782-428D-A096-3CA5C6FC8D07}" type="presOf" srcId="{62309B8A-F0A3-4C5A-AA74-824801F26840}" destId="{014915D7-6E29-4DB7-A17C-24A5D28E4A43}" srcOrd="0" destOrd="0" presId="urn:microsoft.com/office/officeart/2005/8/layout/hProcess4"/>
    <dgm:cxn modelId="{043635E0-B183-4121-9779-4CBEE9360B11}" type="presOf" srcId="{66FBBF12-6214-4E23-AC92-33E21F776A9A}" destId="{0FC2971C-4BD0-479D-A4C3-0A023C68F50A}" srcOrd="0" destOrd="0" presId="urn:microsoft.com/office/officeart/2005/8/layout/hProcess4"/>
    <dgm:cxn modelId="{9E825552-4C1D-40D6-9868-095E32A5BE4B}" type="presOf" srcId="{262EB61C-7BC2-4BA4-9A36-F3EABD45075C}" destId="{EBC21E17-6A33-40DA-92E6-BFDC6B6C6C85}" srcOrd="0" destOrd="0" presId="urn:microsoft.com/office/officeart/2005/8/layout/hProcess4"/>
    <dgm:cxn modelId="{9221135C-1AC2-4B27-A6F7-C9893C3DF7C5}" type="presOf" srcId="{C48CA3C3-802D-465D-9A9E-873373C3BDB6}" destId="{0389DFC0-A9DB-4FFC-B183-13D613A1885A}" srcOrd="1" destOrd="1" presId="urn:microsoft.com/office/officeart/2005/8/layout/hProcess4"/>
    <dgm:cxn modelId="{4EDD8564-CA80-496F-8BCC-0B312AE9A15A}" type="presOf" srcId="{6AB80550-4255-49EE-B12B-7C0D038CCF42}" destId="{4BDD3606-E4D0-4748-AF03-D20B977C3A76}" srcOrd="1" destOrd="0" presId="urn:microsoft.com/office/officeart/2005/8/layout/hProcess4"/>
    <dgm:cxn modelId="{7E740ECA-6DE2-4BC6-8461-1E1285631C4A}" type="presOf" srcId="{710C9400-908C-4D9E-85DE-ABD673A615EC}" destId="{51703D35-EB2A-44FB-B074-76C37F2A8F0E}" srcOrd="0" destOrd="0" presId="urn:microsoft.com/office/officeart/2005/8/layout/hProcess4"/>
    <dgm:cxn modelId="{F9CEEFB4-1D0B-46EA-9DDD-08E3190922EC}" srcId="{CAA0896E-C7B5-41D4-A778-E8E19F43E205}" destId="{262EB61C-7BC2-4BA4-9A36-F3EABD45075C}" srcOrd="0" destOrd="0" parTransId="{7AC11348-1027-4008-A7E8-393E92CDEBE4}" sibTransId="{FFEB9107-92A6-494D-A926-E84EF7D4029F}"/>
    <dgm:cxn modelId="{0CE0E664-224D-49F1-A997-CD9D098B3A73}" srcId="{AE9B060E-0B63-471C-BB3A-6A0038C0E516}" destId="{ABCF17C6-549D-4A87-BC86-15A26D863376}" srcOrd="0" destOrd="0" parTransId="{5EBB2FEF-3F98-4387-98B5-82897E549037}" sibTransId="{66FBBF12-6214-4E23-AC92-33E21F776A9A}"/>
    <dgm:cxn modelId="{2E6E7653-AB47-4BE0-9382-10C3EEBF018A}" type="presOf" srcId="{ABCF17C6-549D-4A87-BC86-15A26D863376}" destId="{E4AA32DD-D615-445F-AC87-B688E3248E95}" srcOrd="0" destOrd="0" presId="urn:microsoft.com/office/officeart/2005/8/layout/hProcess4"/>
    <dgm:cxn modelId="{735A3AC9-DFBA-4E49-A538-1754EE4D8F38}" type="presOf" srcId="{08CB49F0-29CD-4C61-94E4-4511B405AEBE}" destId="{211BB397-F063-44AB-99E1-62E8F333E2BB}" srcOrd="0" destOrd="0" presId="urn:microsoft.com/office/officeart/2005/8/layout/hProcess4"/>
    <dgm:cxn modelId="{F17617A0-DD8F-4A75-A346-B823C3C99357}" srcId="{AE9B060E-0B63-471C-BB3A-6A0038C0E516}" destId="{710C9400-908C-4D9E-85DE-ABD673A615EC}" srcOrd="1" destOrd="0" parTransId="{2EDDBE8F-35F4-4F08-88A5-ED16A3EBFA61}" sibTransId="{08CB49F0-29CD-4C61-94E4-4511B405AEBE}"/>
    <dgm:cxn modelId="{F4E82B14-BF93-415E-B404-CC697D90B8DE}" srcId="{ABCF17C6-549D-4A87-BC86-15A26D863376}" destId="{62309B8A-F0A3-4C5A-AA74-824801F26840}" srcOrd="0" destOrd="0" parTransId="{EA0738A1-4972-4C5D-B292-1F09349A09A4}" sibTransId="{4D502ABA-B09F-4F09-A999-1298B1B7E810}"/>
    <dgm:cxn modelId="{610A16A5-2F75-4A02-B8CA-5628241F3E34}" srcId="{AE9B060E-0B63-471C-BB3A-6A0038C0E516}" destId="{CAA0896E-C7B5-41D4-A778-E8E19F43E205}" srcOrd="2" destOrd="0" parTransId="{B4276105-AACD-459F-B43E-B14EE2CCEE81}" sibTransId="{EC394D44-9D2C-414E-AC21-F21EECE8F889}"/>
    <dgm:cxn modelId="{642C2555-3212-4B4D-92D1-EB38F66D25AA}" type="presOf" srcId="{262EB61C-7BC2-4BA4-9A36-F3EABD45075C}" destId="{AE0FD109-462A-459C-834D-54FFC30730C3}" srcOrd="1" destOrd="0" presId="urn:microsoft.com/office/officeart/2005/8/layout/hProcess4"/>
    <dgm:cxn modelId="{FD3F1F71-B044-4602-AC70-5B4517BA1026}" srcId="{CAA0896E-C7B5-41D4-A778-E8E19F43E205}" destId="{54304D52-1BE1-4165-88EA-F60D013207EF}" srcOrd="1" destOrd="0" parTransId="{288D2C6E-95D6-4328-90E6-EDAF096F1316}" sibTransId="{EA9F4367-E59C-4CA6-8C85-A2B2D777DC04}"/>
    <dgm:cxn modelId="{A2D85726-6B8D-4F30-AC2F-C3C921146753}" type="presOf" srcId="{6AB80550-4255-49EE-B12B-7C0D038CCF42}" destId="{6D66732E-C053-4996-BA96-49E17123DE5A}" srcOrd="0" destOrd="0" presId="urn:microsoft.com/office/officeart/2005/8/layout/hProcess4"/>
    <dgm:cxn modelId="{DA725261-FA5F-4DBB-8A1F-E9F891C88C05}" type="presOf" srcId="{54304D52-1BE1-4165-88EA-F60D013207EF}" destId="{EBC21E17-6A33-40DA-92E6-BFDC6B6C6C85}" srcOrd="0" destOrd="1" presId="urn:microsoft.com/office/officeart/2005/8/layout/hProcess4"/>
    <dgm:cxn modelId="{C3D2AD61-4C84-4317-B247-8DEEE3EEAC7B}" type="presOf" srcId="{62309B8A-F0A3-4C5A-AA74-824801F26840}" destId="{0389DFC0-A9DB-4FFC-B183-13D613A1885A}" srcOrd="1" destOrd="0" presId="urn:microsoft.com/office/officeart/2005/8/layout/hProcess4"/>
    <dgm:cxn modelId="{E084870B-1A58-4827-8E35-FCA815EAE0B8}" srcId="{710C9400-908C-4D9E-85DE-ABD673A615EC}" destId="{6AB80550-4255-49EE-B12B-7C0D038CCF42}" srcOrd="0" destOrd="0" parTransId="{12368403-1F2C-4B4F-95EA-D71D90D11FB2}" sibTransId="{A34F5CC0-718E-41B7-92D6-0F3BD027FBF7}"/>
    <dgm:cxn modelId="{90E706F8-E633-4432-BFD3-5F48C984AF48}" type="presOf" srcId="{CAA0896E-C7B5-41D4-A778-E8E19F43E205}" destId="{8800AE20-50B5-45C6-82BB-E11179BFC045}" srcOrd="0" destOrd="0" presId="urn:microsoft.com/office/officeart/2005/8/layout/hProcess4"/>
    <dgm:cxn modelId="{E67DD019-E58F-4B2B-A8AC-02FC85B602F1}" type="presOf" srcId="{C48CA3C3-802D-465D-9A9E-873373C3BDB6}" destId="{014915D7-6E29-4DB7-A17C-24A5D28E4A43}" srcOrd="0" destOrd="1" presId="urn:microsoft.com/office/officeart/2005/8/layout/hProcess4"/>
    <dgm:cxn modelId="{85E6CC85-1CA1-435E-BEB9-9FA391E08D9F}" type="presParOf" srcId="{59F3F313-3AFA-4EF1-A714-388124EE9616}" destId="{67E85D45-5B78-4271-A590-855801728A59}" srcOrd="0" destOrd="0" presId="urn:microsoft.com/office/officeart/2005/8/layout/hProcess4"/>
    <dgm:cxn modelId="{F3EB1472-A202-425B-957E-71706FA6C87C}" type="presParOf" srcId="{59F3F313-3AFA-4EF1-A714-388124EE9616}" destId="{9473DEE9-2191-4847-AB4F-982A43C0470D}" srcOrd="1" destOrd="0" presId="urn:microsoft.com/office/officeart/2005/8/layout/hProcess4"/>
    <dgm:cxn modelId="{AD2B8D73-63CF-4425-8B2D-C7AC497F6889}" type="presParOf" srcId="{59F3F313-3AFA-4EF1-A714-388124EE9616}" destId="{EEA546D0-1B3F-499C-AFCD-8569C5387854}" srcOrd="2" destOrd="0" presId="urn:microsoft.com/office/officeart/2005/8/layout/hProcess4"/>
    <dgm:cxn modelId="{B51D6746-198C-4BBC-9EDA-3AC06D35A464}" type="presParOf" srcId="{EEA546D0-1B3F-499C-AFCD-8569C5387854}" destId="{DE601C65-87EE-44FE-AE2B-F8B9F3E9651A}" srcOrd="0" destOrd="0" presId="urn:microsoft.com/office/officeart/2005/8/layout/hProcess4"/>
    <dgm:cxn modelId="{95120B94-9C34-40A2-98EC-6A5994250D4B}" type="presParOf" srcId="{DE601C65-87EE-44FE-AE2B-F8B9F3E9651A}" destId="{6E7F4CC2-F331-447A-B113-838657263A1C}" srcOrd="0" destOrd="0" presId="urn:microsoft.com/office/officeart/2005/8/layout/hProcess4"/>
    <dgm:cxn modelId="{AF46C0B9-76D9-42D9-A9A9-B59E3299FCA9}" type="presParOf" srcId="{DE601C65-87EE-44FE-AE2B-F8B9F3E9651A}" destId="{014915D7-6E29-4DB7-A17C-24A5D28E4A43}" srcOrd="1" destOrd="0" presId="urn:microsoft.com/office/officeart/2005/8/layout/hProcess4"/>
    <dgm:cxn modelId="{36DD0825-22BA-47E2-B55E-EE8E95B8D33B}" type="presParOf" srcId="{DE601C65-87EE-44FE-AE2B-F8B9F3E9651A}" destId="{0389DFC0-A9DB-4FFC-B183-13D613A1885A}" srcOrd="2" destOrd="0" presId="urn:microsoft.com/office/officeart/2005/8/layout/hProcess4"/>
    <dgm:cxn modelId="{7277A242-D9C1-4DC0-AF3B-BAF05C47436C}" type="presParOf" srcId="{DE601C65-87EE-44FE-AE2B-F8B9F3E9651A}" destId="{E4AA32DD-D615-445F-AC87-B688E3248E95}" srcOrd="3" destOrd="0" presId="urn:microsoft.com/office/officeart/2005/8/layout/hProcess4"/>
    <dgm:cxn modelId="{A8CB5060-08B3-4881-9D04-58C7A7119888}" type="presParOf" srcId="{DE601C65-87EE-44FE-AE2B-F8B9F3E9651A}" destId="{249167EA-4B54-4B2C-8F2C-C270BFFCA030}" srcOrd="4" destOrd="0" presId="urn:microsoft.com/office/officeart/2005/8/layout/hProcess4"/>
    <dgm:cxn modelId="{67C455DC-B9F1-4FC2-AD74-8EDA29A43F4A}" type="presParOf" srcId="{EEA546D0-1B3F-499C-AFCD-8569C5387854}" destId="{0FC2971C-4BD0-479D-A4C3-0A023C68F50A}" srcOrd="1" destOrd="0" presId="urn:microsoft.com/office/officeart/2005/8/layout/hProcess4"/>
    <dgm:cxn modelId="{B99C6258-CC34-4E09-8BE5-246C26A4B3D3}" type="presParOf" srcId="{EEA546D0-1B3F-499C-AFCD-8569C5387854}" destId="{EF7A3444-C106-45BD-9EB6-02EC0E4DBC68}" srcOrd="2" destOrd="0" presId="urn:microsoft.com/office/officeart/2005/8/layout/hProcess4"/>
    <dgm:cxn modelId="{7EE1FA6F-5A60-4E43-B49F-0C0C8EF1E54B}" type="presParOf" srcId="{EF7A3444-C106-45BD-9EB6-02EC0E4DBC68}" destId="{4D8C6DFF-564F-4854-B583-0F4E7AD01FE1}" srcOrd="0" destOrd="0" presId="urn:microsoft.com/office/officeart/2005/8/layout/hProcess4"/>
    <dgm:cxn modelId="{26763351-40CF-47DD-AA65-C15EE80877A4}" type="presParOf" srcId="{EF7A3444-C106-45BD-9EB6-02EC0E4DBC68}" destId="{6D66732E-C053-4996-BA96-49E17123DE5A}" srcOrd="1" destOrd="0" presId="urn:microsoft.com/office/officeart/2005/8/layout/hProcess4"/>
    <dgm:cxn modelId="{92B7CF47-C4A1-474B-B0D9-D2C969D45CBE}" type="presParOf" srcId="{EF7A3444-C106-45BD-9EB6-02EC0E4DBC68}" destId="{4BDD3606-E4D0-4748-AF03-D20B977C3A76}" srcOrd="2" destOrd="0" presId="urn:microsoft.com/office/officeart/2005/8/layout/hProcess4"/>
    <dgm:cxn modelId="{FEE0581A-6FBD-4008-B8FD-10DA7E6233B1}" type="presParOf" srcId="{EF7A3444-C106-45BD-9EB6-02EC0E4DBC68}" destId="{51703D35-EB2A-44FB-B074-76C37F2A8F0E}" srcOrd="3" destOrd="0" presId="urn:microsoft.com/office/officeart/2005/8/layout/hProcess4"/>
    <dgm:cxn modelId="{7587533E-3980-4735-9AD1-5C556BAB519A}" type="presParOf" srcId="{EF7A3444-C106-45BD-9EB6-02EC0E4DBC68}" destId="{4728D015-B645-4064-88F9-48AACC6C4840}" srcOrd="4" destOrd="0" presId="urn:microsoft.com/office/officeart/2005/8/layout/hProcess4"/>
    <dgm:cxn modelId="{92DF1E92-B5C5-453E-B563-8929B826B8FB}" type="presParOf" srcId="{EEA546D0-1B3F-499C-AFCD-8569C5387854}" destId="{211BB397-F063-44AB-99E1-62E8F333E2BB}" srcOrd="3" destOrd="0" presId="urn:microsoft.com/office/officeart/2005/8/layout/hProcess4"/>
    <dgm:cxn modelId="{71B28852-D8E1-47F9-8128-7FFD6E4CA53A}" type="presParOf" srcId="{EEA546D0-1B3F-499C-AFCD-8569C5387854}" destId="{5A8663C8-0CEC-47E0-A6F9-BA97EF3C093C}" srcOrd="4" destOrd="0" presId="urn:microsoft.com/office/officeart/2005/8/layout/hProcess4"/>
    <dgm:cxn modelId="{47BD7F9F-CB51-47B5-B3CE-B0EB86314908}" type="presParOf" srcId="{5A8663C8-0CEC-47E0-A6F9-BA97EF3C093C}" destId="{E2E9F9E2-2E5A-45A8-B276-D0C21EF44FDD}" srcOrd="0" destOrd="0" presId="urn:microsoft.com/office/officeart/2005/8/layout/hProcess4"/>
    <dgm:cxn modelId="{2885A876-A0FD-4204-ACFA-7E616A88FABE}" type="presParOf" srcId="{5A8663C8-0CEC-47E0-A6F9-BA97EF3C093C}" destId="{EBC21E17-6A33-40DA-92E6-BFDC6B6C6C85}" srcOrd="1" destOrd="0" presId="urn:microsoft.com/office/officeart/2005/8/layout/hProcess4"/>
    <dgm:cxn modelId="{533DFAE4-1EA2-4345-ADA6-18CDAA6F3722}" type="presParOf" srcId="{5A8663C8-0CEC-47E0-A6F9-BA97EF3C093C}" destId="{AE0FD109-462A-459C-834D-54FFC30730C3}" srcOrd="2" destOrd="0" presId="urn:microsoft.com/office/officeart/2005/8/layout/hProcess4"/>
    <dgm:cxn modelId="{D8D38E5D-448D-4CF4-8494-8DECEE75BA98}" type="presParOf" srcId="{5A8663C8-0CEC-47E0-A6F9-BA97EF3C093C}" destId="{8800AE20-50B5-45C6-82BB-E11179BFC045}" srcOrd="3" destOrd="0" presId="urn:microsoft.com/office/officeart/2005/8/layout/hProcess4"/>
    <dgm:cxn modelId="{C302737A-D1B7-4B60-8C5E-8ACE799EF3DC}" type="presParOf" srcId="{5A8663C8-0CEC-47E0-A6F9-BA97EF3C093C}" destId="{9A56D767-0702-4964-84FF-F68D65CFA99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99F44A-302D-4213-8F76-4013C5E79187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532D80F-9FFC-4010-8638-98A360308D5A}">
      <dgm:prSet phldrT="[Texte]" custT="1"/>
      <dgm:spPr/>
      <dgm:t>
        <a:bodyPr/>
        <a:lstStyle/>
        <a:p>
          <a:r>
            <a:rPr lang="fr-FR" sz="2400" dirty="0" smtClean="0"/>
            <a:t>Méthode prometteuse. </a:t>
          </a:r>
        </a:p>
        <a:p>
          <a:r>
            <a:rPr lang="fr-FR" sz="2400" dirty="0" smtClean="0"/>
            <a:t>Aperçu des corrélations s’entretenant entre les variables de manière claire.</a:t>
          </a:r>
        </a:p>
        <a:p>
          <a:r>
            <a:rPr lang="fr-FR" sz="2400" dirty="0" smtClean="0"/>
            <a:t>Facile à implémenter.</a:t>
          </a:r>
        </a:p>
        <a:p>
          <a:r>
            <a:rPr lang="fr-FR" sz="2400" dirty="0" smtClean="0"/>
            <a:t>Analyse de données mixtes.</a:t>
          </a:r>
        </a:p>
      </dgm:t>
    </dgm:pt>
    <dgm:pt modelId="{8FE49474-D141-419E-A1F9-9F43F9A32248}" type="parTrans" cxnId="{E1763513-A308-47B3-9402-EB753CB5E1D4}">
      <dgm:prSet/>
      <dgm:spPr/>
      <dgm:t>
        <a:bodyPr/>
        <a:lstStyle/>
        <a:p>
          <a:endParaRPr lang="fr-FR"/>
        </a:p>
      </dgm:t>
    </dgm:pt>
    <dgm:pt modelId="{D818478D-EF11-44C6-9F49-B9DB3BF85A73}" type="sibTrans" cxnId="{E1763513-A308-47B3-9402-EB753CB5E1D4}">
      <dgm:prSet/>
      <dgm:spPr/>
      <dgm:t>
        <a:bodyPr/>
        <a:lstStyle/>
        <a:p>
          <a:endParaRPr lang="fr-FR"/>
        </a:p>
      </dgm:t>
    </dgm:pt>
    <dgm:pt modelId="{A4F4D8E9-D8FC-4454-AE21-CCFAFC127D16}">
      <dgm:prSet phldrT="[Texte]" custT="1"/>
      <dgm:spPr/>
      <dgm:t>
        <a:bodyPr/>
        <a:lstStyle/>
        <a:p>
          <a:r>
            <a:rPr lang="fr-FR" sz="2400" dirty="0" smtClean="0"/>
            <a:t>Pas de quantification.</a:t>
          </a:r>
        </a:p>
        <a:p>
          <a:r>
            <a:rPr lang="fr-FR" sz="2400" dirty="0" smtClean="0"/>
            <a:t>Doit être couplée à d’autres tests statistiques.</a:t>
          </a:r>
        </a:p>
        <a:p>
          <a:r>
            <a:rPr lang="fr-FR" sz="2400" dirty="0" smtClean="0"/>
            <a:t>Difficile de juger sa pertinence avec le genre </a:t>
          </a:r>
          <a:r>
            <a:rPr lang="fr-FR" sz="2400" i="1" dirty="0" err="1" smtClean="0"/>
            <a:t>Caenis</a:t>
          </a:r>
          <a:r>
            <a:rPr lang="fr-FR" sz="2400" i="1" dirty="0" smtClean="0"/>
            <a:t>.</a:t>
          </a:r>
        </a:p>
        <a:p>
          <a:r>
            <a:rPr lang="fr-FR" sz="2400" i="0" dirty="0" smtClean="0"/>
            <a:t>Peut être insuffisante pour des études plus poussées. </a:t>
          </a:r>
        </a:p>
        <a:p>
          <a:endParaRPr lang="fr-FR" sz="1800" dirty="0"/>
        </a:p>
      </dgm:t>
    </dgm:pt>
    <dgm:pt modelId="{EB8576A4-80BE-449F-9BF1-468948742315}" type="parTrans" cxnId="{049EDA68-C380-47F2-9B67-E35601C62F60}">
      <dgm:prSet/>
      <dgm:spPr/>
      <dgm:t>
        <a:bodyPr/>
        <a:lstStyle/>
        <a:p>
          <a:endParaRPr lang="fr-FR"/>
        </a:p>
      </dgm:t>
    </dgm:pt>
    <dgm:pt modelId="{CF318761-B95E-48F5-B022-67DE7DDE374A}" type="sibTrans" cxnId="{049EDA68-C380-47F2-9B67-E35601C62F60}">
      <dgm:prSet/>
      <dgm:spPr/>
      <dgm:t>
        <a:bodyPr/>
        <a:lstStyle/>
        <a:p>
          <a:endParaRPr lang="fr-FR"/>
        </a:p>
      </dgm:t>
    </dgm:pt>
    <dgm:pt modelId="{C1E47FE6-2F42-4059-8B7E-5B1C2FED4E91}" type="pres">
      <dgm:prSet presAssocID="{A599F44A-302D-4213-8F76-4013C5E7918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E76CF2F-5A6D-4D19-8AE9-8EB6D04EE130}" type="pres">
      <dgm:prSet presAssocID="{A599F44A-302D-4213-8F76-4013C5E79187}" presName="divider" presStyleLbl="fgShp" presStyleIdx="0" presStyleCnt="1" custScaleX="99805" custScaleY="59937"/>
      <dgm:spPr/>
    </dgm:pt>
    <dgm:pt modelId="{CB6014EC-D3CF-4EDB-9366-6AA96E756D55}" type="pres">
      <dgm:prSet presAssocID="{1532D80F-9FFC-4010-8638-98A360308D5A}" presName="downArrow" presStyleLbl="node1" presStyleIdx="0" presStyleCnt="2" custScaleX="40641" custScaleY="100226"/>
      <dgm:spPr/>
    </dgm:pt>
    <dgm:pt modelId="{70F3A3B0-48E9-4B12-A90D-952811CE0EC6}" type="pres">
      <dgm:prSet presAssocID="{1532D80F-9FFC-4010-8638-98A360308D5A}" presName="downArrowText" presStyleLbl="revTx" presStyleIdx="0" presStyleCnt="2" custScaleX="1465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C3A823-CA06-4CAF-BFCE-6499D250E4E5}" type="pres">
      <dgm:prSet presAssocID="{A4F4D8E9-D8FC-4454-AE21-CCFAFC127D16}" presName="upArrow" presStyleLbl="node1" presStyleIdx="1" presStyleCnt="2" custScaleX="44769" custScaleY="104475"/>
      <dgm:spPr/>
    </dgm:pt>
    <dgm:pt modelId="{28DA489A-416E-4E7D-8AFF-4AFA28614DD1}" type="pres">
      <dgm:prSet presAssocID="{A4F4D8E9-D8FC-4454-AE21-CCFAFC127D16}" presName="upArrowText" presStyleLbl="revTx" presStyleIdx="1" presStyleCnt="2" custScaleX="181517" custScaleY="937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0254917-E6B5-4E80-B551-62C2C3ACB413}" type="presOf" srcId="{A4F4D8E9-D8FC-4454-AE21-CCFAFC127D16}" destId="{28DA489A-416E-4E7D-8AFF-4AFA28614DD1}" srcOrd="0" destOrd="0" presId="urn:microsoft.com/office/officeart/2005/8/layout/arrow3"/>
    <dgm:cxn modelId="{E1763513-A308-47B3-9402-EB753CB5E1D4}" srcId="{A599F44A-302D-4213-8F76-4013C5E79187}" destId="{1532D80F-9FFC-4010-8638-98A360308D5A}" srcOrd="0" destOrd="0" parTransId="{8FE49474-D141-419E-A1F9-9F43F9A32248}" sibTransId="{D818478D-EF11-44C6-9F49-B9DB3BF85A73}"/>
    <dgm:cxn modelId="{EDB843ED-7FAF-41EE-8056-C3AF1474976A}" type="presOf" srcId="{A599F44A-302D-4213-8F76-4013C5E79187}" destId="{C1E47FE6-2F42-4059-8B7E-5B1C2FED4E91}" srcOrd="0" destOrd="0" presId="urn:microsoft.com/office/officeart/2005/8/layout/arrow3"/>
    <dgm:cxn modelId="{049EDA68-C380-47F2-9B67-E35601C62F60}" srcId="{A599F44A-302D-4213-8F76-4013C5E79187}" destId="{A4F4D8E9-D8FC-4454-AE21-CCFAFC127D16}" srcOrd="1" destOrd="0" parTransId="{EB8576A4-80BE-449F-9BF1-468948742315}" sibTransId="{CF318761-B95E-48F5-B022-67DE7DDE374A}"/>
    <dgm:cxn modelId="{5EA30F9C-A15A-49AB-8B5F-3513C52A7BAD}" type="presOf" srcId="{1532D80F-9FFC-4010-8638-98A360308D5A}" destId="{70F3A3B0-48E9-4B12-A90D-952811CE0EC6}" srcOrd="0" destOrd="0" presId="urn:microsoft.com/office/officeart/2005/8/layout/arrow3"/>
    <dgm:cxn modelId="{8AF805BB-EE96-45A6-824E-498C613B53C9}" type="presParOf" srcId="{C1E47FE6-2F42-4059-8B7E-5B1C2FED4E91}" destId="{6E76CF2F-5A6D-4D19-8AE9-8EB6D04EE130}" srcOrd="0" destOrd="0" presId="urn:microsoft.com/office/officeart/2005/8/layout/arrow3"/>
    <dgm:cxn modelId="{F617924B-D1B9-4EDC-8358-DFF0617F1437}" type="presParOf" srcId="{C1E47FE6-2F42-4059-8B7E-5B1C2FED4E91}" destId="{CB6014EC-D3CF-4EDB-9366-6AA96E756D55}" srcOrd="1" destOrd="0" presId="urn:microsoft.com/office/officeart/2005/8/layout/arrow3"/>
    <dgm:cxn modelId="{3A44E02D-1542-400D-B3C5-25111DEE2992}" type="presParOf" srcId="{C1E47FE6-2F42-4059-8B7E-5B1C2FED4E91}" destId="{70F3A3B0-48E9-4B12-A90D-952811CE0EC6}" srcOrd="2" destOrd="0" presId="urn:microsoft.com/office/officeart/2005/8/layout/arrow3"/>
    <dgm:cxn modelId="{A979C32B-F71E-4511-A9EC-BD5DDDF3C0CD}" type="presParOf" srcId="{C1E47FE6-2F42-4059-8B7E-5B1C2FED4E91}" destId="{C0C3A823-CA06-4CAF-BFCE-6499D250E4E5}" srcOrd="3" destOrd="0" presId="urn:microsoft.com/office/officeart/2005/8/layout/arrow3"/>
    <dgm:cxn modelId="{B55D537F-6733-4AD1-BFF8-325573C6B362}" type="presParOf" srcId="{C1E47FE6-2F42-4059-8B7E-5B1C2FED4E91}" destId="{28DA489A-416E-4E7D-8AFF-4AFA28614DD1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24EAEF-DDD6-4502-A8AE-B8C22D1EAAC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7567BA1-2A0B-4C5D-87DD-12CECA358FB2}">
      <dgm:prSet phldrT="[Texte]"/>
      <dgm:spPr/>
      <dgm:t>
        <a:bodyPr/>
        <a:lstStyle/>
        <a:p>
          <a:r>
            <a:rPr lang="fr-FR" dirty="0" smtClean="0"/>
            <a:t>Tester la validité de l’analyse Hill Smith</a:t>
          </a:r>
        </a:p>
      </dgm:t>
    </dgm:pt>
    <dgm:pt modelId="{CAC6CB9A-934F-4194-B891-B6234CA211DC}" type="parTrans" cxnId="{E689620D-AF38-402E-AA3C-392DDD794B5B}">
      <dgm:prSet/>
      <dgm:spPr/>
      <dgm:t>
        <a:bodyPr/>
        <a:lstStyle/>
        <a:p>
          <a:endParaRPr lang="fr-FR"/>
        </a:p>
      </dgm:t>
    </dgm:pt>
    <dgm:pt modelId="{BEA4D654-D4DE-41A9-AC70-6320C0A76094}" type="sibTrans" cxnId="{E689620D-AF38-402E-AA3C-392DDD794B5B}">
      <dgm:prSet/>
      <dgm:spPr/>
      <dgm:t>
        <a:bodyPr/>
        <a:lstStyle/>
        <a:p>
          <a:endParaRPr lang="fr-FR"/>
        </a:p>
      </dgm:t>
    </dgm:pt>
    <dgm:pt modelId="{6F4800A0-9155-43D0-AB85-768EBB54E6A1}">
      <dgm:prSet phldrT="[Texte]"/>
      <dgm:spPr/>
      <dgm:t>
        <a:bodyPr/>
        <a:lstStyle/>
        <a:p>
          <a:r>
            <a:rPr lang="fr-FR" dirty="0" smtClean="0"/>
            <a:t>Définir les variables environnementales influençant la répartition des </a:t>
          </a:r>
          <a:r>
            <a:rPr lang="fr-FR" i="1" dirty="0" err="1" smtClean="0"/>
            <a:t>Gomphidae</a:t>
          </a:r>
          <a:endParaRPr lang="fr-FR" i="1" dirty="0"/>
        </a:p>
      </dgm:t>
    </dgm:pt>
    <dgm:pt modelId="{B554F91C-F7E6-42F9-B680-067125532CBA}" type="parTrans" cxnId="{3867E996-4192-4AC5-9109-9B967488C97F}">
      <dgm:prSet/>
      <dgm:spPr/>
      <dgm:t>
        <a:bodyPr/>
        <a:lstStyle/>
        <a:p>
          <a:endParaRPr lang="fr-FR"/>
        </a:p>
      </dgm:t>
    </dgm:pt>
    <dgm:pt modelId="{4A71EBEC-C1CC-4749-81F8-C3A84D790357}" type="sibTrans" cxnId="{3867E996-4192-4AC5-9109-9B967488C97F}">
      <dgm:prSet/>
      <dgm:spPr/>
      <dgm:t>
        <a:bodyPr/>
        <a:lstStyle/>
        <a:p>
          <a:endParaRPr lang="fr-FR"/>
        </a:p>
      </dgm:t>
    </dgm:pt>
    <dgm:pt modelId="{1E702E16-D229-4453-8E16-27DD2174E85B}">
      <dgm:prSet/>
      <dgm:spPr/>
      <dgm:t>
        <a:bodyPr/>
        <a:lstStyle/>
        <a:p>
          <a:r>
            <a:rPr lang="fr-FR" dirty="0" smtClean="0"/>
            <a:t>Réaliser l’analyse avec des individus d’un genre plus exigeant</a:t>
          </a:r>
          <a:endParaRPr lang="fr-FR" dirty="0"/>
        </a:p>
      </dgm:t>
    </dgm:pt>
    <dgm:pt modelId="{655A52B7-4D3E-4490-A263-FFAB2212F6AF}" type="parTrans" cxnId="{0C2696F4-0E26-4A5D-9B41-20B3E6555152}">
      <dgm:prSet/>
      <dgm:spPr/>
      <dgm:t>
        <a:bodyPr/>
        <a:lstStyle/>
        <a:p>
          <a:endParaRPr lang="fr-FR"/>
        </a:p>
      </dgm:t>
    </dgm:pt>
    <dgm:pt modelId="{8BA7155C-CD2B-42A6-B19C-22AD1E7FB3D4}" type="sibTrans" cxnId="{0C2696F4-0E26-4A5D-9B41-20B3E6555152}">
      <dgm:prSet/>
      <dgm:spPr/>
      <dgm:t>
        <a:bodyPr/>
        <a:lstStyle/>
        <a:p>
          <a:endParaRPr lang="fr-FR"/>
        </a:p>
      </dgm:t>
    </dgm:pt>
    <dgm:pt modelId="{267522B4-5B5D-4B25-BE85-43F388CB2ECA}">
      <dgm:prSet/>
      <dgm:spPr/>
      <dgm:t>
        <a:bodyPr/>
        <a:lstStyle/>
        <a:p>
          <a:r>
            <a:rPr lang="fr-FR" dirty="0" smtClean="0"/>
            <a:t>Comparer les résultats avec la littérature</a:t>
          </a:r>
          <a:endParaRPr lang="fr-FR" dirty="0"/>
        </a:p>
      </dgm:t>
    </dgm:pt>
    <dgm:pt modelId="{1AE08AE5-A18A-424C-9E87-871580EB4098}" type="parTrans" cxnId="{8D67FF4F-48DB-41AB-AB09-EAF6186B81E5}">
      <dgm:prSet/>
      <dgm:spPr/>
      <dgm:t>
        <a:bodyPr/>
        <a:lstStyle/>
        <a:p>
          <a:endParaRPr lang="fr-FR"/>
        </a:p>
      </dgm:t>
    </dgm:pt>
    <dgm:pt modelId="{E8B9D21C-CF03-44CF-AC02-9DCB1AA341CB}" type="sibTrans" cxnId="{8D67FF4F-48DB-41AB-AB09-EAF6186B81E5}">
      <dgm:prSet/>
      <dgm:spPr/>
      <dgm:t>
        <a:bodyPr/>
        <a:lstStyle/>
        <a:p>
          <a:endParaRPr lang="fr-FR"/>
        </a:p>
      </dgm:t>
    </dgm:pt>
    <dgm:pt modelId="{E015D332-BC79-45A1-B27E-AA8F343E97B0}">
      <dgm:prSet/>
      <dgm:spPr/>
      <dgm:t>
        <a:bodyPr/>
        <a:lstStyle/>
        <a:p>
          <a:r>
            <a:rPr lang="fr-FR" dirty="0" smtClean="0"/>
            <a:t>Faire de nouvelles campagnes de prélèvement</a:t>
          </a:r>
          <a:endParaRPr lang="fr-FR" dirty="0"/>
        </a:p>
      </dgm:t>
    </dgm:pt>
    <dgm:pt modelId="{7CC69A85-BAE1-40B7-9D8C-B1DDF840576A}" type="parTrans" cxnId="{F1EC4FAB-54A9-4CB3-B553-28324894585B}">
      <dgm:prSet/>
      <dgm:spPr/>
      <dgm:t>
        <a:bodyPr/>
        <a:lstStyle/>
        <a:p>
          <a:endParaRPr lang="fr-FR"/>
        </a:p>
      </dgm:t>
    </dgm:pt>
    <dgm:pt modelId="{B8AAF06B-D905-4C1B-A586-43DE2486A6B2}" type="sibTrans" cxnId="{F1EC4FAB-54A9-4CB3-B553-28324894585B}">
      <dgm:prSet/>
      <dgm:spPr/>
      <dgm:t>
        <a:bodyPr/>
        <a:lstStyle/>
        <a:p>
          <a:endParaRPr lang="fr-FR"/>
        </a:p>
      </dgm:t>
    </dgm:pt>
    <dgm:pt modelId="{8468B526-0DB9-48E5-ADA5-C46162CB670B}">
      <dgm:prSet/>
      <dgm:spPr/>
      <dgm:t>
        <a:bodyPr/>
        <a:lstStyle/>
        <a:p>
          <a:r>
            <a:rPr lang="fr-FR" dirty="0" smtClean="0"/>
            <a:t>Chercher/tester de nouveaux tests statistiques (modèles linéaires, AFM)</a:t>
          </a:r>
          <a:endParaRPr lang="fr-FR" dirty="0"/>
        </a:p>
      </dgm:t>
    </dgm:pt>
    <dgm:pt modelId="{183F3CD2-FBD8-4AC6-84D0-D267B5969AE4}" type="parTrans" cxnId="{EC031D9A-B325-406B-8021-23123E89C986}">
      <dgm:prSet/>
      <dgm:spPr/>
      <dgm:t>
        <a:bodyPr/>
        <a:lstStyle/>
        <a:p>
          <a:endParaRPr lang="fr-FR"/>
        </a:p>
      </dgm:t>
    </dgm:pt>
    <dgm:pt modelId="{D88765AA-E7D8-4E55-AB47-D2DC95580E39}" type="sibTrans" cxnId="{EC031D9A-B325-406B-8021-23123E89C986}">
      <dgm:prSet/>
      <dgm:spPr/>
      <dgm:t>
        <a:bodyPr/>
        <a:lstStyle/>
        <a:p>
          <a:endParaRPr lang="fr-FR"/>
        </a:p>
      </dgm:t>
    </dgm:pt>
    <dgm:pt modelId="{760B871B-E9E5-4C7C-B5AE-E6AE94CC802D}">
      <dgm:prSet/>
      <dgm:spPr/>
      <dgm:t>
        <a:bodyPr/>
        <a:lstStyle/>
        <a:p>
          <a:r>
            <a:rPr lang="fr-FR" dirty="0" smtClean="0"/>
            <a:t>Chercher/tester de nouveaux outils d’analyse (XLSTAT-</a:t>
          </a:r>
          <a:r>
            <a:rPr lang="fr-FR" dirty="0" err="1" smtClean="0"/>
            <a:t>Ecology</a:t>
          </a:r>
          <a:r>
            <a:rPr lang="fr-FR" dirty="0" smtClean="0"/>
            <a:t>)</a:t>
          </a:r>
          <a:endParaRPr lang="fr-FR" dirty="0"/>
        </a:p>
      </dgm:t>
    </dgm:pt>
    <dgm:pt modelId="{B4D44427-951B-4CA6-BA50-3E61DFB0FF71}" type="parTrans" cxnId="{17EBB8DB-8E20-4802-AC5F-93EF8E44F922}">
      <dgm:prSet/>
      <dgm:spPr/>
      <dgm:t>
        <a:bodyPr/>
        <a:lstStyle/>
        <a:p>
          <a:endParaRPr lang="fr-FR"/>
        </a:p>
      </dgm:t>
    </dgm:pt>
    <dgm:pt modelId="{73C107F2-EA62-442F-8B98-8BAC8DF7D88D}" type="sibTrans" cxnId="{17EBB8DB-8E20-4802-AC5F-93EF8E44F922}">
      <dgm:prSet/>
      <dgm:spPr/>
      <dgm:t>
        <a:bodyPr/>
        <a:lstStyle/>
        <a:p>
          <a:endParaRPr lang="fr-FR"/>
        </a:p>
      </dgm:t>
    </dgm:pt>
    <dgm:pt modelId="{CE27E870-A9DF-4301-BB3F-1549717BAE78}">
      <dgm:prSet phldrT="[Texte]"/>
      <dgm:spPr/>
      <dgm:t>
        <a:bodyPr/>
        <a:lstStyle/>
        <a:p>
          <a:r>
            <a:rPr lang="fr-FR" dirty="0" smtClean="0"/>
            <a:t>S’assurer que l’analyse Hill Smith soit la plus pertinente</a:t>
          </a:r>
          <a:endParaRPr lang="fr-FR" dirty="0"/>
        </a:p>
      </dgm:t>
    </dgm:pt>
    <dgm:pt modelId="{BA80B7D8-9F28-451B-A050-143C2A8B66C8}" type="parTrans" cxnId="{08E62E02-35C3-4F10-9DC7-026B3C6B875A}">
      <dgm:prSet/>
      <dgm:spPr/>
      <dgm:t>
        <a:bodyPr/>
        <a:lstStyle/>
        <a:p>
          <a:endParaRPr lang="fr-FR"/>
        </a:p>
      </dgm:t>
    </dgm:pt>
    <dgm:pt modelId="{310E0975-0C0B-4532-903F-4177C8ECD7F7}" type="sibTrans" cxnId="{08E62E02-35C3-4F10-9DC7-026B3C6B875A}">
      <dgm:prSet/>
      <dgm:spPr/>
      <dgm:t>
        <a:bodyPr/>
        <a:lstStyle/>
        <a:p>
          <a:endParaRPr lang="fr-FR"/>
        </a:p>
      </dgm:t>
    </dgm:pt>
    <dgm:pt modelId="{8918035C-2310-45CB-B9C2-D625922F48AB}">
      <dgm:prSet/>
      <dgm:spPr/>
      <dgm:t>
        <a:bodyPr/>
        <a:lstStyle/>
        <a:p>
          <a:r>
            <a:rPr lang="fr-FR" dirty="0" smtClean="0"/>
            <a:t>Implémenter les tests statistiques sur ces populations</a:t>
          </a:r>
          <a:endParaRPr lang="fr-FR" dirty="0"/>
        </a:p>
      </dgm:t>
    </dgm:pt>
    <dgm:pt modelId="{DC57A4DE-679A-4095-86EE-5961E0B81F47}" type="parTrans" cxnId="{C5BE2AC0-43FE-4D07-9949-E56AF87475B8}">
      <dgm:prSet/>
      <dgm:spPr/>
      <dgm:t>
        <a:bodyPr/>
        <a:lstStyle/>
        <a:p>
          <a:endParaRPr lang="fr-FR"/>
        </a:p>
      </dgm:t>
    </dgm:pt>
    <dgm:pt modelId="{1267EBF7-149C-4DA2-B417-F65D6C5EF1DE}" type="sibTrans" cxnId="{C5BE2AC0-43FE-4D07-9949-E56AF87475B8}">
      <dgm:prSet/>
      <dgm:spPr/>
      <dgm:t>
        <a:bodyPr/>
        <a:lstStyle/>
        <a:p>
          <a:endParaRPr lang="fr-FR"/>
        </a:p>
      </dgm:t>
    </dgm:pt>
    <dgm:pt modelId="{4964C8E2-28B6-41AE-AD54-FC8603844106}" type="pres">
      <dgm:prSet presAssocID="{E224EAEF-DDD6-4502-A8AE-B8C22D1EAAC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A749D3E-9E0F-4E94-8C9C-B9AD741C158F}" type="pres">
      <dgm:prSet presAssocID="{E7567BA1-2A0B-4C5D-87DD-12CECA358FB2}" presName="parentLin" presStyleCnt="0"/>
      <dgm:spPr/>
    </dgm:pt>
    <dgm:pt modelId="{2A9C198F-F870-4743-812B-F531349C288B}" type="pres">
      <dgm:prSet presAssocID="{E7567BA1-2A0B-4C5D-87DD-12CECA358FB2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872A1C7F-E032-4798-A415-76FA8833B008}" type="pres">
      <dgm:prSet presAssocID="{E7567BA1-2A0B-4C5D-87DD-12CECA358FB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A21B70-DC5F-4412-9848-A9905E005FAE}" type="pres">
      <dgm:prSet presAssocID="{E7567BA1-2A0B-4C5D-87DD-12CECA358FB2}" presName="negativeSpace" presStyleCnt="0"/>
      <dgm:spPr/>
    </dgm:pt>
    <dgm:pt modelId="{B4F4CF47-1475-4BB2-BE08-6C5D5CBD04F7}" type="pres">
      <dgm:prSet presAssocID="{E7567BA1-2A0B-4C5D-87DD-12CECA358FB2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3191DA-10C0-4497-B671-F2053C95BFB0}" type="pres">
      <dgm:prSet presAssocID="{BEA4D654-D4DE-41A9-AC70-6320C0A76094}" presName="spaceBetweenRectangles" presStyleCnt="0"/>
      <dgm:spPr/>
    </dgm:pt>
    <dgm:pt modelId="{0559BF14-B1FF-4F94-86EB-5BF498C3F392}" type="pres">
      <dgm:prSet presAssocID="{6F4800A0-9155-43D0-AB85-768EBB54E6A1}" presName="parentLin" presStyleCnt="0"/>
      <dgm:spPr/>
    </dgm:pt>
    <dgm:pt modelId="{DB82B05A-7E6B-4291-B41C-07A974FDF16F}" type="pres">
      <dgm:prSet presAssocID="{6F4800A0-9155-43D0-AB85-768EBB54E6A1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04984F5D-5A7A-4E7C-8EB0-FBC68BB27BCF}" type="pres">
      <dgm:prSet presAssocID="{6F4800A0-9155-43D0-AB85-768EBB54E6A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7B76B7-5B24-4733-B6FD-C50EAA6AE0D3}" type="pres">
      <dgm:prSet presAssocID="{6F4800A0-9155-43D0-AB85-768EBB54E6A1}" presName="negativeSpace" presStyleCnt="0"/>
      <dgm:spPr/>
    </dgm:pt>
    <dgm:pt modelId="{C2544936-5649-46C9-8EC7-945BE8DFDB17}" type="pres">
      <dgm:prSet presAssocID="{6F4800A0-9155-43D0-AB85-768EBB54E6A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3DCCF4-B811-413E-8E84-126A24991A1C}" type="pres">
      <dgm:prSet presAssocID="{4A71EBEC-C1CC-4749-81F8-C3A84D790357}" presName="spaceBetweenRectangles" presStyleCnt="0"/>
      <dgm:spPr/>
    </dgm:pt>
    <dgm:pt modelId="{110F67D8-DE65-4DBA-AE52-83ADD2C0ADC6}" type="pres">
      <dgm:prSet presAssocID="{CE27E870-A9DF-4301-BB3F-1549717BAE78}" presName="parentLin" presStyleCnt="0"/>
      <dgm:spPr/>
    </dgm:pt>
    <dgm:pt modelId="{40698445-E6A5-4137-B2E9-BDB144AA56DC}" type="pres">
      <dgm:prSet presAssocID="{CE27E870-A9DF-4301-BB3F-1549717BAE78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077C5BC6-4C7A-4832-A313-FEB51D662D09}" type="pres">
      <dgm:prSet presAssocID="{CE27E870-A9DF-4301-BB3F-1549717BAE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8EF762B-B6E9-4812-866F-4F86F68294A0}" type="pres">
      <dgm:prSet presAssocID="{CE27E870-A9DF-4301-BB3F-1549717BAE78}" presName="negativeSpace" presStyleCnt="0"/>
      <dgm:spPr/>
    </dgm:pt>
    <dgm:pt modelId="{5A72DCBE-5464-4D36-A862-E2C95CE47A06}" type="pres">
      <dgm:prSet presAssocID="{CE27E870-A9DF-4301-BB3F-1549717BAE7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39EF42B-D824-40C1-AEFD-61BA9914556C}" type="presOf" srcId="{CE27E870-A9DF-4301-BB3F-1549717BAE78}" destId="{40698445-E6A5-4137-B2E9-BDB144AA56DC}" srcOrd="0" destOrd="0" presId="urn:microsoft.com/office/officeart/2005/8/layout/list1"/>
    <dgm:cxn modelId="{2CBA2F48-B92B-4C1B-BD01-944ACA0CDC73}" type="presOf" srcId="{CE27E870-A9DF-4301-BB3F-1549717BAE78}" destId="{077C5BC6-4C7A-4832-A313-FEB51D662D09}" srcOrd="1" destOrd="0" presId="urn:microsoft.com/office/officeart/2005/8/layout/list1"/>
    <dgm:cxn modelId="{F1EC4FAB-54A9-4CB3-B553-28324894585B}" srcId="{6F4800A0-9155-43D0-AB85-768EBB54E6A1}" destId="{E015D332-BC79-45A1-B27E-AA8F343E97B0}" srcOrd="0" destOrd="0" parTransId="{7CC69A85-BAE1-40B7-9D8C-B1DDF840576A}" sibTransId="{B8AAF06B-D905-4C1B-A586-43DE2486A6B2}"/>
    <dgm:cxn modelId="{E689620D-AF38-402E-AA3C-392DDD794B5B}" srcId="{E224EAEF-DDD6-4502-A8AE-B8C22D1EAAC6}" destId="{E7567BA1-2A0B-4C5D-87DD-12CECA358FB2}" srcOrd="0" destOrd="0" parTransId="{CAC6CB9A-934F-4194-B891-B6234CA211DC}" sibTransId="{BEA4D654-D4DE-41A9-AC70-6320C0A76094}"/>
    <dgm:cxn modelId="{B71FB92C-9DE1-4009-A375-661DE2B4A684}" type="presOf" srcId="{E7567BA1-2A0B-4C5D-87DD-12CECA358FB2}" destId="{872A1C7F-E032-4798-A415-76FA8833B008}" srcOrd="1" destOrd="0" presId="urn:microsoft.com/office/officeart/2005/8/layout/list1"/>
    <dgm:cxn modelId="{C5BE2AC0-43FE-4D07-9949-E56AF87475B8}" srcId="{6F4800A0-9155-43D0-AB85-768EBB54E6A1}" destId="{8918035C-2310-45CB-B9C2-D625922F48AB}" srcOrd="1" destOrd="0" parTransId="{DC57A4DE-679A-4095-86EE-5961E0B81F47}" sibTransId="{1267EBF7-149C-4DA2-B417-F65D6C5EF1DE}"/>
    <dgm:cxn modelId="{D54384E1-A0D8-4062-BBE5-27DCD26C2BF1}" type="presOf" srcId="{8918035C-2310-45CB-B9C2-D625922F48AB}" destId="{C2544936-5649-46C9-8EC7-945BE8DFDB17}" srcOrd="0" destOrd="1" presId="urn:microsoft.com/office/officeart/2005/8/layout/list1"/>
    <dgm:cxn modelId="{25DD0D94-0037-41CA-8762-3FA86401938F}" type="presOf" srcId="{8468B526-0DB9-48E5-ADA5-C46162CB670B}" destId="{5A72DCBE-5464-4D36-A862-E2C95CE47A06}" srcOrd="0" destOrd="0" presId="urn:microsoft.com/office/officeart/2005/8/layout/list1"/>
    <dgm:cxn modelId="{EC031D9A-B325-406B-8021-23123E89C986}" srcId="{CE27E870-A9DF-4301-BB3F-1549717BAE78}" destId="{8468B526-0DB9-48E5-ADA5-C46162CB670B}" srcOrd="0" destOrd="0" parTransId="{183F3CD2-FBD8-4AC6-84D0-D267B5969AE4}" sibTransId="{D88765AA-E7D8-4E55-AB47-D2DC95580E39}"/>
    <dgm:cxn modelId="{2680C5AC-371D-4085-AE54-C9EDC7D996A3}" type="presOf" srcId="{1E702E16-D229-4453-8E16-27DD2174E85B}" destId="{B4F4CF47-1475-4BB2-BE08-6C5D5CBD04F7}" srcOrd="0" destOrd="0" presId="urn:microsoft.com/office/officeart/2005/8/layout/list1"/>
    <dgm:cxn modelId="{E83D57ED-9484-4345-A0E1-A5B58E7017B8}" type="presOf" srcId="{6F4800A0-9155-43D0-AB85-768EBB54E6A1}" destId="{04984F5D-5A7A-4E7C-8EB0-FBC68BB27BCF}" srcOrd="1" destOrd="0" presId="urn:microsoft.com/office/officeart/2005/8/layout/list1"/>
    <dgm:cxn modelId="{08E62E02-35C3-4F10-9DC7-026B3C6B875A}" srcId="{E224EAEF-DDD6-4502-A8AE-B8C22D1EAAC6}" destId="{CE27E870-A9DF-4301-BB3F-1549717BAE78}" srcOrd="2" destOrd="0" parTransId="{BA80B7D8-9F28-451B-A050-143C2A8B66C8}" sibTransId="{310E0975-0C0B-4532-903F-4177C8ECD7F7}"/>
    <dgm:cxn modelId="{8D67FF4F-48DB-41AB-AB09-EAF6186B81E5}" srcId="{E7567BA1-2A0B-4C5D-87DD-12CECA358FB2}" destId="{267522B4-5B5D-4B25-BE85-43F388CB2ECA}" srcOrd="1" destOrd="0" parTransId="{1AE08AE5-A18A-424C-9E87-871580EB4098}" sibTransId="{E8B9D21C-CF03-44CF-AC02-9DCB1AA341CB}"/>
    <dgm:cxn modelId="{17EBB8DB-8E20-4802-AC5F-93EF8E44F922}" srcId="{CE27E870-A9DF-4301-BB3F-1549717BAE78}" destId="{760B871B-E9E5-4C7C-B5AE-E6AE94CC802D}" srcOrd="1" destOrd="0" parTransId="{B4D44427-951B-4CA6-BA50-3E61DFB0FF71}" sibTransId="{73C107F2-EA62-442F-8B98-8BAC8DF7D88D}"/>
    <dgm:cxn modelId="{0258BBDD-F3E3-473C-91DD-4632831AFAD3}" type="presOf" srcId="{E7567BA1-2A0B-4C5D-87DD-12CECA358FB2}" destId="{2A9C198F-F870-4743-812B-F531349C288B}" srcOrd="0" destOrd="0" presId="urn:microsoft.com/office/officeart/2005/8/layout/list1"/>
    <dgm:cxn modelId="{4DC924DD-9CC0-4EC1-BF7D-435389CE0B9B}" type="presOf" srcId="{6F4800A0-9155-43D0-AB85-768EBB54E6A1}" destId="{DB82B05A-7E6B-4291-B41C-07A974FDF16F}" srcOrd="0" destOrd="0" presId="urn:microsoft.com/office/officeart/2005/8/layout/list1"/>
    <dgm:cxn modelId="{B4DBABB5-E095-48BE-A2AC-8BE7D1D2349A}" type="presOf" srcId="{760B871B-E9E5-4C7C-B5AE-E6AE94CC802D}" destId="{5A72DCBE-5464-4D36-A862-E2C95CE47A06}" srcOrd="0" destOrd="1" presId="urn:microsoft.com/office/officeart/2005/8/layout/list1"/>
    <dgm:cxn modelId="{3867E996-4192-4AC5-9109-9B967488C97F}" srcId="{E224EAEF-DDD6-4502-A8AE-B8C22D1EAAC6}" destId="{6F4800A0-9155-43D0-AB85-768EBB54E6A1}" srcOrd="1" destOrd="0" parTransId="{B554F91C-F7E6-42F9-B680-067125532CBA}" sibTransId="{4A71EBEC-C1CC-4749-81F8-C3A84D790357}"/>
    <dgm:cxn modelId="{BA53BEDD-2C04-4066-852E-40B24AA7137A}" type="presOf" srcId="{E015D332-BC79-45A1-B27E-AA8F343E97B0}" destId="{C2544936-5649-46C9-8EC7-945BE8DFDB17}" srcOrd="0" destOrd="0" presId="urn:microsoft.com/office/officeart/2005/8/layout/list1"/>
    <dgm:cxn modelId="{D442133C-04DA-46E0-9A0A-F02F024B49FB}" type="presOf" srcId="{267522B4-5B5D-4B25-BE85-43F388CB2ECA}" destId="{B4F4CF47-1475-4BB2-BE08-6C5D5CBD04F7}" srcOrd="0" destOrd="1" presId="urn:microsoft.com/office/officeart/2005/8/layout/list1"/>
    <dgm:cxn modelId="{FED0ADD7-1B58-477B-B365-9FA4BCC30E2E}" type="presOf" srcId="{E224EAEF-DDD6-4502-A8AE-B8C22D1EAAC6}" destId="{4964C8E2-28B6-41AE-AD54-FC8603844106}" srcOrd="0" destOrd="0" presId="urn:microsoft.com/office/officeart/2005/8/layout/list1"/>
    <dgm:cxn modelId="{0C2696F4-0E26-4A5D-9B41-20B3E6555152}" srcId="{E7567BA1-2A0B-4C5D-87DD-12CECA358FB2}" destId="{1E702E16-D229-4453-8E16-27DD2174E85B}" srcOrd="0" destOrd="0" parTransId="{655A52B7-4D3E-4490-A263-FFAB2212F6AF}" sibTransId="{8BA7155C-CD2B-42A6-B19C-22AD1E7FB3D4}"/>
    <dgm:cxn modelId="{713A0517-7156-4CD2-94BE-ED2E0880815E}" type="presParOf" srcId="{4964C8E2-28B6-41AE-AD54-FC8603844106}" destId="{5A749D3E-9E0F-4E94-8C9C-B9AD741C158F}" srcOrd="0" destOrd="0" presId="urn:microsoft.com/office/officeart/2005/8/layout/list1"/>
    <dgm:cxn modelId="{4520BF8C-A6FD-4BF0-89C6-8F53220A98E8}" type="presParOf" srcId="{5A749D3E-9E0F-4E94-8C9C-B9AD741C158F}" destId="{2A9C198F-F870-4743-812B-F531349C288B}" srcOrd="0" destOrd="0" presId="urn:microsoft.com/office/officeart/2005/8/layout/list1"/>
    <dgm:cxn modelId="{28103408-98A6-4048-8BF5-6D6134ADD9A0}" type="presParOf" srcId="{5A749D3E-9E0F-4E94-8C9C-B9AD741C158F}" destId="{872A1C7F-E032-4798-A415-76FA8833B008}" srcOrd="1" destOrd="0" presId="urn:microsoft.com/office/officeart/2005/8/layout/list1"/>
    <dgm:cxn modelId="{30766E7E-32EF-4BC7-A38D-B75B293640B4}" type="presParOf" srcId="{4964C8E2-28B6-41AE-AD54-FC8603844106}" destId="{B6A21B70-DC5F-4412-9848-A9905E005FAE}" srcOrd="1" destOrd="0" presId="urn:microsoft.com/office/officeart/2005/8/layout/list1"/>
    <dgm:cxn modelId="{ADD71117-FB3D-4371-9D54-975842E62E11}" type="presParOf" srcId="{4964C8E2-28B6-41AE-AD54-FC8603844106}" destId="{B4F4CF47-1475-4BB2-BE08-6C5D5CBD04F7}" srcOrd="2" destOrd="0" presId="urn:microsoft.com/office/officeart/2005/8/layout/list1"/>
    <dgm:cxn modelId="{AB662725-3B3C-4A71-85A8-AA6AEB08252B}" type="presParOf" srcId="{4964C8E2-28B6-41AE-AD54-FC8603844106}" destId="{153191DA-10C0-4497-B671-F2053C95BFB0}" srcOrd="3" destOrd="0" presId="urn:microsoft.com/office/officeart/2005/8/layout/list1"/>
    <dgm:cxn modelId="{EAEA9CBB-F8D6-4047-B490-F12677B817A2}" type="presParOf" srcId="{4964C8E2-28B6-41AE-AD54-FC8603844106}" destId="{0559BF14-B1FF-4F94-86EB-5BF498C3F392}" srcOrd="4" destOrd="0" presId="urn:microsoft.com/office/officeart/2005/8/layout/list1"/>
    <dgm:cxn modelId="{960F0364-36DE-473E-A86D-309912836E4E}" type="presParOf" srcId="{0559BF14-B1FF-4F94-86EB-5BF498C3F392}" destId="{DB82B05A-7E6B-4291-B41C-07A974FDF16F}" srcOrd="0" destOrd="0" presId="urn:microsoft.com/office/officeart/2005/8/layout/list1"/>
    <dgm:cxn modelId="{0E9C2348-9B57-4B0F-8005-713193356864}" type="presParOf" srcId="{0559BF14-B1FF-4F94-86EB-5BF498C3F392}" destId="{04984F5D-5A7A-4E7C-8EB0-FBC68BB27BCF}" srcOrd="1" destOrd="0" presId="urn:microsoft.com/office/officeart/2005/8/layout/list1"/>
    <dgm:cxn modelId="{884C418D-3E19-4D0E-B523-92C7303AECEB}" type="presParOf" srcId="{4964C8E2-28B6-41AE-AD54-FC8603844106}" destId="{1E7B76B7-5B24-4733-B6FD-C50EAA6AE0D3}" srcOrd="5" destOrd="0" presId="urn:microsoft.com/office/officeart/2005/8/layout/list1"/>
    <dgm:cxn modelId="{8749A2CA-8853-466F-B030-9B692D90BCD2}" type="presParOf" srcId="{4964C8E2-28B6-41AE-AD54-FC8603844106}" destId="{C2544936-5649-46C9-8EC7-945BE8DFDB17}" srcOrd="6" destOrd="0" presId="urn:microsoft.com/office/officeart/2005/8/layout/list1"/>
    <dgm:cxn modelId="{D7117330-0BD9-4595-9ED4-C3E759C6074D}" type="presParOf" srcId="{4964C8E2-28B6-41AE-AD54-FC8603844106}" destId="{763DCCF4-B811-413E-8E84-126A24991A1C}" srcOrd="7" destOrd="0" presId="urn:microsoft.com/office/officeart/2005/8/layout/list1"/>
    <dgm:cxn modelId="{3B953A67-1095-477D-B238-2829B2B5D3BA}" type="presParOf" srcId="{4964C8E2-28B6-41AE-AD54-FC8603844106}" destId="{110F67D8-DE65-4DBA-AE52-83ADD2C0ADC6}" srcOrd="8" destOrd="0" presId="urn:microsoft.com/office/officeart/2005/8/layout/list1"/>
    <dgm:cxn modelId="{F33C6AB7-F4BD-4A1F-A38A-56F45F1CF3F8}" type="presParOf" srcId="{110F67D8-DE65-4DBA-AE52-83ADD2C0ADC6}" destId="{40698445-E6A5-4137-B2E9-BDB144AA56DC}" srcOrd="0" destOrd="0" presId="urn:microsoft.com/office/officeart/2005/8/layout/list1"/>
    <dgm:cxn modelId="{4D3000F8-9FF9-4029-842C-C12A5CE0D900}" type="presParOf" srcId="{110F67D8-DE65-4DBA-AE52-83ADD2C0ADC6}" destId="{077C5BC6-4C7A-4832-A313-FEB51D662D09}" srcOrd="1" destOrd="0" presId="urn:microsoft.com/office/officeart/2005/8/layout/list1"/>
    <dgm:cxn modelId="{01DEED56-EB7A-4D41-A0EA-5C69F7375C17}" type="presParOf" srcId="{4964C8E2-28B6-41AE-AD54-FC8603844106}" destId="{D8EF762B-B6E9-4812-866F-4F86F68294A0}" srcOrd="9" destOrd="0" presId="urn:microsoft.com/office/officeart/2005/8/layout/list1"/>
    <dgm:cxn modelId="{FB291BE0-61D2-43CC-9E32-FA4451DD92B9}" type="presParOf" srcId="{4964C8E2-28B6-41AE-AD54-FC8603844106}" destId="{5A72DCBE-5464-4D36-A862-E2C95CE47A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4915D7-6E29-4DB7-A17C-24A5D28E4A43}">
      <dsp:nvSpPr>
        <dsp:cNvPr id="0" name=""/>
        <dsp:cNvSpPr/>
      </dsp:nvSpPr>
      <dsp:spPr>
        <a:xfrm>
          <a:off x="1574" y="1472398"/>
          <a:ext cx="3220091" cy="26559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Contrat pour la Loire et ses Annexes 2015-2020</a:t>
          </a:r>
          <a:endParaRPr lang="fr-F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Quel outil d’analyse utiliser pour évaluer la répartition des </a:t>
          </a:r>
          <a:r>
            <a:rPr lang="fr-FR" sz="2200" i="1" kern="1200" dirty="0" err="1" smtClean="0"/>
            <a:t>Gomphidae</a:t>
          </a:r>
          <a:r>
            <a:rPr lang="fr-FR" sz="2200" kern="1200" dirty="0" smtClean="0"/>
            <a:t> en Loire? </a:t>
          </a:r>
          <a:endParaRPr lang="fr-FR" sz="2200" kern="1200" dirty="0"/>
        </a:p>
      </dsp:txBody>
      <dsp:txXfrm>
        <a:off x="1574" y="1472398"/>
        <a:ext cx="3220091" cy="2086780"/>
      </dsp:txXfrm>
    </dsp:sp>
    <dsp:sp modelId="{0FC2971C-4BD0-479D-A4C3-0A023C68F50A}">
      <dsp:nvSpPr>
        <dsp:cNvPr id="0" name=""/>
        <dsp:cNvSpPr/>
      </dsp:nvSpPr>
      <dsp:spPr>
        <a:xfrm>
          <a:off x="1798539" y="2059545"/>
          <a:ext cx="3618243" cy="3618243"/>
        </a:xfrm>
        <a:prstGeom prst="leftCircularArrow">
          <a:avLst>
            <a:gd name="adj1" fmla="val 3338"/>
            <a:gd name="adj2" fmla="val 412635"/>
            <a:gd name="adj3" fmla="val 2188146"/>
            <a:gd name="adj4" fmla="val 9024489"/>
            <a:gd name="adj5" fmla="val 389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AA32DD-D615-445F-AC87-B688E3248E95}">
      <dsp:nvSpPr>
        <dsp:cNvPr id="0" name=""/>
        <dsp:cNvSpPr/>
      </dsp:nvSpPr>
      <dsp:spPr>
        <a:xfrm>
          <a:off x="717150" y="3559179"/>
          <a:ext cx="2862303" cy="1138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Contexte</a:t>
          </a:r>
          <a:endParaRPr lang="fr-FR" sz="3100" kern="1200" dirty="0"/>
        </a:p>
      </dsp:txBody>
      <dsp:txXfrm>
        <a:off x="717150" y="3559179"/>
        <a:ext cx="2862303" cy="1138243"/>
      </dsp:txXfrm>
    </dsp:sp>
    <dsp:sp modelId="{6D66732E-C053-4996-BA96-49E17123DE5A}">
      <dsp:nvSpPr>
        <dsp:cNvPr id="0" name=""/>
        <dsp:cNvSpPr/>
      </dsp:nvSpPr>
      <dsp:spPr>
        <a:xfrm>
          <a:off x="4154660" y="1472398"/>
          <a:ext cx="3220091" cy="26559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Incompatibilité entre les conditions d’application et les données récoltées</a:t>
          </a:r>
          <a:endParaRPr lang="fr-FR" sz="2200" kern="1200" dirty="0"/>
        </a:p>
      </dsp:txBody>
      <dsp:txXfrm>
        <a:off x="4154660" y="2041520"/>
        <a:ext cx="3220091" cy="2086780"/>
      </dsp:txXfrm>
    </dsp:sp>
    <dsp:sp modelId="{211BB397-F063-44AB-99E1-62E8F333E2BB}">
      <dsp:nvSpPr>
        <dsp:cNvPr id="0" name=""/>
        <dsp:cNvSpPr/>
      </dsp:nvSpPr>
      <dsp:spPr>
        <a:xfrm>
          <a:off x="5924790" y="-181224"/>
          <a:ext cx="4029699" cy="4029699"/>
        </a:xfrm>
        <a:prstGeom prst="circularArrow">
          <a:avLst>
            <a:gd name="adj1" fmla="val 2998"/>
            <a:gd name="adj2" fmla="val 367530"/>
            <a:gd name="adj3" fmla="val 19456959"/>
            <a:gd name="adj4" fmla="val 12575511"/>
            <a:gd name="adj5" fmla="val 349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03D35-EB2A-44FB-B074-76C37F2A8F0E}">
      <dsp:nvSpPr>
        <dsp:cNvPr id="0" name=""/>
        <dsp:cNvSpPr/>
      </dsp:nvSpPr>
      <dsp:spPr>
        <a:xfrm>
          <a:off x="4870236" y="903276"/>
          <a:ext cx="2862303" cy="1138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Employabilité du logiciel </a:t>
          </a:r>
          <a:r>
            <a:rPr lang="fr-FR" sz="3100" kern="1200" dirty="0" err="1" smtClean="0"/>
            <a:t>MaxEnt</a:t>
          </a:r>
          <a:endParaRPr lang="fr-FR" sz="3100" kern="1200" dirty="0"/>
        </a:p>
      </dsp:txBody>
      <dsp:txXfrm>
        <a:off x="4870236" y="903276"/>
        <a:ext cx="2862303" cy="1138243"/>
      </dsp:txXfrm>
    </dsp:sp>
    <dsp:sp modelId="{EBC21E17-6A33-40DA-92E6-BFDC6B6C6C85}">
      <dsp:nvSpPr>
        <dsp:cNvPr id="0" name=""/>
        <dsp:cNvSpPr/>
      </dsp:nvSpPr>
      <dsp:spPr>
        <a:xfrm>
          <a:off x="8307745" y="1472398"/>
          <a:ext cx="3220091" cy="26559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Quels tests statistiques utiliser? </a:t>
          </a:r>
          <a:endParaRPr lang="fr-F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smtClean="0"/>
            <a:t>Quelles variables environnementales influencent le plus la répartition des individus? </a:t>
          </a:r>
          <a:endParaRPr lang="fr-FR" sz="2200" kern="1200" dirty="0"/>
        </a:p>
      </dsp:txBody>
      <dsp:txXfrm>
        <a:off x="8307745" y="1472398"/>
        <a:ext cx="3220091" cy="2086780"/>
      </dsp:txXfrm>
    </dsp:sp>
    <dsp:sp modelId="{8800AE20-50B5-45C6-82BB-E11179BFC045}">
      <dsp:nvSpPr>
        <dsp:cNvPr id="0" name=""/>
        <dsp:cNvSpPr/>
      </dsp:nvSpPr>
      <dsp:spPr>
        <a:xfrm>
          <a:off x="9023321" y="3559179"/>
          <a:ext cx="2862303" cy="1138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Tests statistiques</a:t>
          </a:r>
          <a:endParaRPr lang="fr-FR" sz="3100" kern="1200" dirty="0"/>
        </a:p>
      </dsp:txBody>
      <dsp:txXfrm>
        <a:off x="9023321" y="3559179"/>
        <a:ext cx="2862303" cy="113824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76CF2F-5A6D-4D19-8AE9-8EB6D04EE130}">
      <dsp:nvSpPr>
        <dsp:cNvPr id="0" name=""/>
        <dsp:cNvSpPr/>
      </dsp:nvSpPr>
      <dsp:spPr>
        <a:xfrm rot="21300000">
          <a:off x="1671757" y="2604220"/>
          <a:ext cx="7362584" cy="644142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014EC-D3CF-4EDB-9366-6AA96E756D55}">
      <dsp:nvSpPr>
        <dsp:cNvPr id="0" name=""/>
        <dsp:cNvSpPr/>
      </dsp:nvSpPr>
      <dsp:spPr>
        <a:xfrm>
          <a:off x="2237987" y="289983"/>
          <a:ext cx="1305319" cy="234632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F3A3B0-48E9-4B12-A90D-952811CE0EC6}">
      <dsp:nvSpPr>
        <dsp:cNvPr id="0" name=""/>
        <dsp:cNvSpPr/>
      </dsp:nvSpPr>
      <dsp:spPr>
        <a:xfrm>
          <a:off x="4876808" y="0"/>
          <a:ext cx="5020801" cy="245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Méthode prometteuse.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Aperçu des corrélations s’entretenant entre les variables de manière claire.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Facile à implémenter.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Analyse de données mixtes.</a:t>
          </a:r>
        </a:p>
      </dsp:txBody>
      <dsp:txXfrm>
        <a:off x="4876808" y="0"/>
        <a:ext cx="5020801" cy="2458085"/>
      </dsp:txXfrm>
    </dsp:sp>
    <dsp:sp modelId="{C0C3A823-CA06-4CAF-BFCE-6499D250E4E5}">
      <dsp:nvSpPr>
        <dsp:cNvPr id="0" name=""/>
        <dsp:cNvSpPr/>
      </dsp:nvSpPr>
      <dsp:spPr>
        <a:xfrm>
          <a:off x="7096500" y="3166540"/>
          <a:ext cx="1437904" cy="244579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DA489A-416E-4E7D-8AFF-4AFA28614DD1}">
      <dsp:nvSpPr>
        <dsp:cNvPr id="0" name=""/>
        <dsp:cNvSpPr/>
      </dsp:nvSpPr>
      <dsp:spPr>
        <a:xfrm>
          <a:off x="209548" y="3471338"/>
          <a:ext cx="6218685" cy="2304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Pas de quantification.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Doit être couplée à d’autres tests statistiques.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Difficile de juger sa pertinence avec le genre </a:t>
          </a:r>
          <a:r>
            <a:rPr lang="fr-FR" sz="2400" i="1" kern="1200" dirty="0" err="1" smtClean="0"/>
            <a:t>Caenis</a:t>
          </a:r>
          <a:r>
            <a:rPr lang="fr-FR" sz="2400" i="1" kern="1200" dirty="0" smtClean="0"/>
            <a:t>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i="0" kern="1200" dirty="0" smtClean="0"/>
            <a:t>Peut être insuffisante pour des études plus poussées.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 dirty="0"/>
        </a:p>
      </dsp:txBody>
      <dsp:txXfrm>
        <a:off x="209548" y="3471338"/>
        <a:ext cx="6218685" cy="230440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F4CF47-1475-4BB2-BE08-6C5D5CBD04F7}">
      <dsp:nvSpPr>
        <dsp:cNvPr id="0" name=""/>
        <dsp:cNvSpPr/>
      </dsp:nvSpPr>
      <dsp:spPr>
        <a:xfrm>
          <a:off x="0" y="539604"/>
          <a:ext cx="10896600" cy="1378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5697" tIns="520700" rIns="84569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500" kern="1200" dirty="0" smtClean="0"/>
            <a:t>Réaliser l’analyse avec des individus d’un genre plus exigeant</a:t>
          </a:r>
          <a:endParaRPr lang="fr-FR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500" kern="1200" dirty="0" smtClean="0"/>
            <a:t>Comparer les résultats avec la littérature</a:t>
          </a:r>
          <a:endParaRPr lang="fr-FR" sz="2500" kern="1200" dirty="0"/>
        </a:p>
      </dsp:txBody>
      <dsp:txXfrm>
        <a:off x="0" y="539604"/>
        <a:ext cx="10896600" cy="1378125"/>
      </dsp:txXfrm>
    </dsp:sp>
    <dsp:sp modelId="{872A1C7F-E032-4798-A415-76FA8833B008}">
      <dsp:nvSpPr>
        <dsp:cNvPr id="0" name=""/>
        <dsp:cNvSpPr/>
      </dsp:nvSpPr>
      <dsp:spPr>
        <a:xfrm>
          <a:off x="544830" y="170604"/>
          <a:ext cx="76276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306" tIns="0" rIns="288306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Tester la validité de l’analyse Hill Smith</a:t>
          </a:r>
        </a:p>
      </dsp:txBody>
      <dsp:txXfrm>
        <a:off x="544830" y="170604"/>
        <a:ext cx="7627620" cy="738000"/>
      </dsp:txXfrm>
    </dsp:sp>
    <dsp:sp modelId="{C2544936-5649-46C9-8EC7-945BE8DFDB17}">
      <dsp:nvSpPr>
        <dsp:cNvPr id="0" name=""/>
        <dsp:cNvSpPr/>
      </dsp:nvSpPr>
      <dsp:spPr>
        <a:xfrm>
          <a:off x="0" y="2421729"/>
          <a:ext cx="10896600" cy="1378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5697" tIns="520700" rIns="84569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500" kern="1200" dirty="0" smtClean="0"/>
            <a:t>Faire de nouvelles campagnes de prélèvement</a:t>
          </a:r>
          <a:endParaRPr lang="fr-FR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500" kern="1200" dirty="0" smtClean="0"/>
            <a:t>Implémenter les tests statistiques sur ces populations</a:t>
          </a:r>
          <a:endParaRPr lang="fr-FR" sz="2500" kern="1200" dirty="0"/>
        </a:p>
      </dsp:txBody>
      <dsp:txXfrm>
        <a:off x="0" y="2421729"/>
        <a:ext cx="10896600" cy="1378125"/>
      </dsp:txXfrm>
    </dsp:sp>
    <dsp:sp modelId="{04984F5D-5A7A-4E7C-8EB0-FBC68BB27BCF}">
      <dsp:nvSpPr>
        <dsp:cNvPr id="0" name=""/>
        <dsp:cNvSpPr/>
      </dsp:nvSpPr>
      <dsp:spPr>
        <a:xfrm>
          <a:off x="544830" y="2052729"/>
          <a:ext cx="76276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306" tIns="0" rIns="288306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Définir les variables environnementales influençant la répartition des </a:t>
          </a:r>
          <a:r>
            <a:rPr lang="fr-FR" sz="2500" i="1" kern="1200" dirty="0" err="1" smtClean="0"/>
            <a:t>Gomphidae</a:t>
          </a:r>
          <a:endParaRPr lang="fr-FR" sz="2500" i="1" kern="1200" dirty="0"/>
        </a:p>
      </dsp:txBody>
      <dsp:txXfrm>
        <a:off x="544830" y="2052729"/>
        <a:ext cx="7627620" cy="738000"/>
      </dsp:txXfrm>
    </dsp:sp>
    <dsp:sp modelId="{5A72DCBE-5464-4D36-A862-E2C95CE47A06}">
      <dsp:nvSpPr>
        <dsp:cNvPr id="0" name=""/>
        <dsp:cNvSpPr/>
      </dsp:nvSpPr>
      <dsp:spPr>
        <a:xfrm>
          <a:off x="0" y="4303854"/>
          <a:ext cx="10896600" cy="1378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5697" tIns="520700" rIns="84569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500" kern="1200" dirty="0" smtClean="0"/>
            <a:t>Chercher/tester de nouveaux tests statistiques (modèles linéaires, AFM)</a:t>
          </a:r>
          <a:endParaRPr lang="fr-FR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500" kern="1200" dirty="0" smtClean="0"/>
            <a:t>Chercher/tester de nouveaux outils d’analyse (XLSTAT-</a:t>
          </a:r>
          <a:r>
            <a:rPr lang="fr-FR" sz="2500" kern="1200" dirty="0" err="1" smtClean="0"/>
            <a:t>Ecology</a:t>
          </a:r>
          <a:r>
            <a:rPr lang="fr-FR" sz="2500" kern="1200" dirty="0" smtClean="0"/>
            <a:t>)</a:t>
          </a:r>
          <a:endParaRPr lang="fr-FR" sz="2500" kern="1200" dirty="0"/>
        </a:p>
      </dsp:txBody>
      <dsp:txXfrm>
        <a:off x="0" y="4303854"/>
        <a:ext cx="10896600" cy="1378125"/>
      </dsp:txXfrm>
    </dsp:sp>
    <dsp:sp modelId="{077C5BC6-4C7A-4832-A313-FEB51D662D09}">
      <dsp:nvSpPr>
        <dsp:cNvPr id="0" name=""/>
        <dsp:cNvSpPr/>
      </dsp:nvSpPr>
      <dsp:spPr>
        <a:xfrm>
          <a:off x="544830" y="3934854"/>
          <a:ext cx="76276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306" tIns="0" rIns="288306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S’assurer que l’analyse Hill Smith soit la plus pertinente</a:t>
          </a:r>
          <a:endParaRPr lang="fr-FR" sz="2500" kern="1200" dirty="0"/>
        </a:p>
      </dsp:txBody>
      <dsp:txXfrm>
        <a:off x="544830" y="3934854"/>
        <a:ext cx="7627620" cy="73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B182D5A-8174-4C2D-AA9E-3A1D332D9482}" type="datetimeFigureOut">
              <a:rPr lang="fr-FR"/>
              <a:pPr>
                <a:defRPr/>
              </a:pPr>
              <a:t>29/03/2018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B998970-A93F-48C8-9028-FF8E04C0AC5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321229-5DB1-40F1-B209-E69F17093DB3}" type="datetimeFigureOut">
              <a:rPr lang="fr-FR"/>
              <a:pPr>
                <a:defRPr/>
              </a:pPr>
              <a:t>29/03/2018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4A0C18-7A22-47B2-A4DD-EBD860C7E37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AD6B8F-818F-4A58-845C-051CC889331C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/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FBDD909A-3359-4451-AD69-E926C0EF2BE0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E9C19-06D2-4FF0-A693-65377BD796E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65D83-4CC3-4353-A656-28D423821541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9AACB-6A3F-4507-9BCB-2E99DA2997C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10058400" y="58738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BFDE7-2BE6-408F-B960-6D8F2C9CB2B9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F8656-29D1-47F3-9854-168E3F70051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388AA-058B-4F72-83F7-BC731432A095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7C514-4341-448F-BE34-A51B7B15BF3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/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6F79E-D9BD-410F-B5D4-DFF9D4E9424D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0EC94-544C-498F-A5F7-0BD17135624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D3C6-483D-485F-B47F-D0C09FBC7A6C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87A8D-EBC1-4A2E-8199-8FD565C2D77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D41FB-4C00-48E4-842E-62941F62A28F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56FA0-C634-4FF7-9C01-298B485488F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1E7A4-4C0C-4BF3-8B81-6E450A1DB558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530AE-AF0B-408C-8C89-4542354AF98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4E9D0-0175-45BE-8D67-A8340FD7A543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E6FE9-1073-434F-863B-B891F6C013D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BB742-C2D1-410C-8173-14AA6D475516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09833-516D-489A-87EB-6028E2344C9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5F682-A3C9-478D-8795-E162E7851A95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EA7AB-FDC9-4B97-A679-B090741D95D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3938" y="585788"/>
            <a:ext cx="9720262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23938" y="2286000"/>
            <a:ext cx="9720262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3938" y="6470650"/>
            <a:ext cx="21542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98DBFD3C-1D8E-46D4-928D-48523FDF7EDB}" type="datetime1">
              <a:rPr lang="en-US" smtClean="0"/>
              <a:pPr>
                <a:defRPr/>
              </a:pPr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3463" y="6470650"/>
            <a:ext cx="59007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8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441D2EDB-26E9-464E-A2DD-BEBDC44324F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7088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1" r:id="rId2"/>
    <p:sldLayoutId id="2147483738" r:id="rId3"/>
    <p:sldLayoutId id="2147483732" r:id="rId4"/>
    <p:sldLayoutId id="2147483733" r:id="rId5"/>
    <p:sldLayoutId id="2147483734" r:id="rId6"/>
    <p:sldLayoutId id="2147483739" r:id="rId7"/>
    <p:sldLayoutId id="2147483735" r:id="rId8"/>
    <p:sldLayoutId id="2147483740" r:id="rId9"/>
    <p:sldLayoutId id="2147483736" r:id="rId10"/>
    <p:sldLayoutId id="2147483741" r:id="rId11"/>
  </p:sldLayoutIdLst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474233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474233"/>
          </a:solidFill>
          <a:latin typeface="Tw Cen MT Condensed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474233"/>
          </a:solidFill>
          <a:latin typeface="Tw Cen MT Condensed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474233"/>
          </a:solidFill>
          <a:latin typeface="Tw Cen MT Condensed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474233"/>
          </a:solidFill>
          <a:latin typeface="Tw Cen MT Condensed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474233"/>
          </a:solidFill>
          <a:latin typeface="Tw Cen MT Condensed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474233"/>
          </a:solidFill>
          <a:latin typeface="Tw Cen MT Condensed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474233"/>
          </a:solidFill>
          <a:latin typeface="Tw Cen MT Condensed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474233"/>
          </a:solidFill>
          <a:latin typeface="Tw Cen MT Condensed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57200" y="4959350"/>
            <a:ext cx="7772400" cy="14636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Quel outil d’analyse utiliser pour expliquer la répartition des </a:t>
            </a:r>
            <a:r>
              <a:rPr lang="fr-FR" i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Gomphidae</a:t>
            </a:r>
            <a:r>
              <a:rPr lang="fr-F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en Loire ? </a:t>
            </a:r>
            <a:endParaRPr lang="fr-FR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171" name="ZoneTexte 4"/>
          <p:cNvSpPr txBox="1">
            <a:spLocks noChangeArrowheads="1"/>
          </p:cNvSpPr>
          <p:nvPr/>
        </p:nvSpPr>
        <p:spPr bwMode="auto">
          <a:xfrm>
            <a:off x="730797" y="1909686"/>
            <a:ext cx="21161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>
                <a:latin typeface="Century Gothic" pitchFamily="34" charset="0"/>
              </a:rPr>
              <a:t>LOISEAU Marie</a:t>
            </a:r>
          </a:p>
          <a:p>
            <a:r>
              <a:rPr lang="fr-FR" dirty="0" smtClean="0">
                <a:latin typeface="Century Gothic" pitchFamily="34" charset="0"/>
              </a:rPr>
              <a:t>2017 - 2018</a:t>
            </a:r>
            <a:endParaRPr lang="fr-FR" dirty="0">
              <a:latin typeface="Century Gothic" pitchFamily="34" charset="0"/>
            </a:endParaRPr>
          </a:p>
        </p:txBody>
      </p:sp>
      <p:sp>
        <p:nvSpPr>
          <p:cNvPr id="7172" name="ZoneTexte 5"/>
          <p:cNvSpPr txBox="1">
            <a:spLocks noChangeArrowheads="1"/>
          </p:cNvSpPr>
          <p:nvPr/>
        </p:nvSpPr>
        <p:spPr bwMode="auto">
          <a:xfrm>
            <a:off x="248197" y="1457248"/>
            <a:ext cx="21066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>
                <a:latin typeface="BankGothic Lt BT" pitchFamily="34" charset="0"/>
              </a:rPr>
              <a:t>Réalisation par</a:t>
            </a:r>
            <a:endParaRPr lang="fr-FR" dirty="0">
              <a:latin typeface="BankGothic Lt BT" pitchFamily="34" charset="0"/>
            </a:endParaRPr>
          </a:p>
        </p:txBody>
      </p:sp>
      <p:pic>
        <p:nvPicPr>
          <p:cNvPr id="7173" name="Imag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16332" y="5865223"/>
            <a:ext cx="2770399" cy="769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ZoneTexte 11"/>
          <p:cNvSpPr txBox="1">
            <a:spLocks noChangeArrowheads="1"/>
          </p:cNvSpPr>
          <p:nvPr/>
        </p:nvSpPr>
        <p:spPr bwMode="auto">
          <a:xfrm>
            <a:off x="248197" y="2981248"/>
            <a:ext cx="17377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>
                <a:latin typeface="BankGothic Lt BT" pitchFamily="34" charset="0"/>
              </a:rPr>
              <a:t>Encadré par</a:t>
            </a:r>
            <a:endParaRPr lang="fr-FR" dirty="0">
              <a:latin typeface="BankGothic Lt BT" pitchFamily="34" charset="0"/>
            </a:endParaRPr>
          </a:p>
        </p:txBody>
      </p:sp>
      <p:sp>
        <p:nvSpPr>
          <p:cNvPr id="7176" name="ZoneTexte 12"/>
          <p:cNvSpPr txBox="1">
            <a:spLocks noChangeArrowheads="1"/>
          </p:cNvSpPr>
          <p:nvPr/>
        </p:nvSpPr>
        <p:spPr bwMode="auto">
          <a:xfrm>
            <a:off x="805410" y="3367011"/>
            <a:ext cx="25125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smtClean="0">
                <a:latin typeface="Century Gothic" pitchFamily="34" charset="0"/>
              </a:rPr>
              <a:t>BOISNEAU Catherine</a:t>
            </a:r>
            <a:endParaRPr lang="fr-FR" dirty="0">
              <a:latin typeface="Century Gothic" pitchFamily="34" charset="0"/>
            </a:endParaRPr>
          </a:p>
        </p:txBody>
      </p:sp>
      <p:pic>
        <p:nvPicPr>
          <p:cNvPr id="10" name="Picture 7" descr="Résultat de recherche d'images pour &quot;université françois rabelais png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806" y="4558937"/>
            <a:ext cx="1639754" cy="12757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247650" y="600892"/>
            <a:ext cx="400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Projet de fin d’études – Semestre 10</a:t>
            </a:r>
            <a:endParaRPr lang="fr-FR" i="1" dirty="0"/>
          </a:p>
        </p:txBody>
      </p:sp>
      <p:grpSp>
        <p:nvGrpSpPr>
          <p:cNvPr id="17" name="Groupe 16"/>
          <p:cNvGrpSpPr/>
          <p:nvPr/>
        </p:nvGrpSpPr>
        <p:grpSpPr>
          <a:xfrm rot="501407">
            <a:off x="5524371" y="720170"/>
            <a:ext cx="7864190" cy="3101119"/>
            <a:chOff x="6800946" y="1285101"/>
            <a:chExt cx="6550047" cy="2643600"/>
          </a:xfrm>
          <a:blipFill>
            <a:blip r:embed="rId5"/>
            <a:stretch>
              <a:fillRect/>
            </a:stretch>
          </a:blipFill>
        </p:grpSpPr>
        <p:sp>
          <p:nvSpPr>
            <p:cNvPr id="13" name="Rectangle à coins arrondis 12"/>
            <p:cNvSpPr/>
            <p:nvPr/>
          </p:nvSpPr>
          <p:spPr>
            <a:xfrm rot="20318184">
              <a:off x="6800946" y="2125655"/>
              <a:ext cx="5975427" cy="62865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à coins arrondis 13"/>
            <p:cNvSpPr/>
            <p:nvPr/>
          </p:nvSpPr>
          <p:spPr>
            <a:xfrm rot="20316345">
              <a:off x="7960510" y="2653364"/>
              <a:ext cx="5390483" cy="76867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à coins arrondis 14"/>
            <p:cNvSpPr/>
            <p:nvPr/>
          </p:nvSpPr>
          <p:spPr>
            <a:xfrm rot="20322750">
              <a:off x="7204343" y="1285101"/>
              <a:ext cx="5600700" cy="62865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à coins arrondis 15"/>
            <p:cNvSpPr/>
            <p:nvPr/>
          </p:nvSpPr>
          <p:spPr>
            <a:xfrm rot="20297921">
              <a:off x="9575165" y="3313850"/>
              <a:ext cx="3719576" cy="61485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2115800" y="0"/>
            <a:ext cx="1295400" cy="457200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52450" y="742950"/>
            <a:ext cx="4191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10"/>
          <p:cNvGraphicFramePr/>
          <p:nvPr/>
        </p:nvGraphicFramePr>
        <p:xfrm>
          <a:off x="666750" y="776816"/>
          <a:ext cx="10896600" cy="5852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ctangle 16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-152400" y="73432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Contexte et application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831482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8888710" y="-2181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3" name="Triangle isocèle 22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numéro de diapositive 3"/>
          <p:cNvSpPr txBox="1">
            <a:spLocks/>
          </p:cNvSpPr>
          <p:nvPr/>
        </p:nvSpPr>
        <p:spPr>
          <a:xfrm>
            <a:off x="117903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7C514-4341-448F-BE34-A51B7B15BF3D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>
          <a:xfrm>
            <a:off x="590550" y="647700"/>
            <a:ext cx="55245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-152400" y="73432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Contexte et application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831482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8888710" y="-2181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3" name="Triangle isocèle 22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numéro de diapositive 3"/>
          <p:cNvSpPr txBox="1">
            <a:spLocks/>
          </p:cNvSpPr>
          <p:nvPr/>
        </p:nvSpPr>
        <p:spPr>
          <a:xfrm>
            <a:off x="117903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7C514-4341-448F-BE34-A51B7B15BF3D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59" name="Groupe 58"/>
          <p:cNvGrpSpPr/>
          <p:nvPr/>
        </p:nvGrpSpPr>
        <p:grpSpPr>
          <a:xfrm>
            <a:off x="38100" y="723900"/>
            <a:ext cx="12096750" cy="6019800"/>
            <a:chOff x="38100" y="723900"/>
            <a:chExt cx="12096750" cy="6019800"/>
          </a:xfrm>
        </p:grpSpPr>
        <p:grpSp>
          <p:nvGrpSpPr>
            <p:cNvPr id="12" name="Groupe 11"/>
            <p:cNvGrpSpPr/>
            <p:nvPr/>
          </p:nvGrpSpPr>
          <p:grpSpPr>
            <a:xfrm>
              <a:off x="38100" y="723900"/>
              <a:ext cx="12096750" cy="5372100"/>
              <a:chOff x="64619" y="-365821"/>
              <a:chExt cx="9586148" cy="7251205"/>
            </a:xfrm>
          </p:grpSpPr>
          <p:sp>
            <p:nvSpPr>
              <p:cNvPr id="13" name="Organigramme : Processus 12"/>
              <p:cNvSpPr/>
              <p:nvPr/>
            </p:nvSpPr>
            <p:spPr>
              <a:xfrm>
                <a:off x="64619" y="-365821"/>
                <a:ext cx="9586148" cy="792088"/>
              </a:xfrm>
              <a:prstGeom prst="flowChart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pPr algn="ctr"/>
                <a:endParaRPr lang="fr-FR" sz="2200" dirty="0" smtClean="0">
                  <a:latin typeface="+mn-lt"/>
                </a:endParaRPr>
              </a:p>
              <a:p>
                <a:pPr algn="ctr"/>
                <a:r>
                  <a:rPr lang="fr-FR" sz="2200" b="1" dirty="0" smtClean="0">
                    <a:latin typeface="+mn-lt"/>
                  </a:rPr>
                  <a:t>Quel outil d’analyse </a:t>
                </a:r>
                <a:r>
                  <a:rPr lang="fr-FR" sz="2200" dirty="0" smtClean="0">
                    <a:latin typeface="+mn-lt"/>
                  </a:rPr>
                  <a:t>utiliser </a:t>
                </a:r>
                <a:r>
                  <a:rPr lang="fr-FR" sz="2200" dirty="0">
                    <a:latin typeface="+mn-lt"/>
                  </a:rPr>
                  <a:t>pour déterminer </a:t>
                </a:r>
                <a:r>
                  <a:rPr lang="fr-FR" sz="2200" b="1" dirty="0">
                    <a:latin typeface="+mn-lt"/>
                  </a:rPr>
                  <a:t>les habitats préférentiels des larves </a:t>
                </a:r>
                <a:r>
                  <a:rPr lang="fr-FR" sz="2200" b="1" dirty="0" smtClean="0">
                    <a:latin typeface="+mn-lt"/>
                  </a:rPr>
                  <a:t>de </a:t>
                </a:r>
                <a:r>
                  <a:rPr lang="fr-FR" sz="2200" b="1" i="1" dirty="0" err="1" smtClean="0">
                    <a:latin typeface="+mn-lt"/>
                  </a:rPr>
                  <a:t>Gomphidae</a:t>
                </a:r>
                <a:r>
                  <a:rPr lang="fr-FR" sz="2200" b="1" dirty="0" smtClean="0">
                    <a:latin typeface="+mn-lt"/>
                  </a:rPr>
                  <a:t> </a:t>
                </a:r>
                <a:r>
                  <a:rPr lang="fr-FR" sz="2200" dirty="0">
                    <a:latin typeface="+mn-lt"/>
                  </a:rPr>
                  <a:t>en </a:t>
                </a:r>
                <a:r>
                  <a:rPr lang="fr-FR" sz="2200" dirty="0" smtClean="0">
                    <a:latin typeface="+mn-lt"/>
                  </a:rPr>
                  <a:t>Loire? </a:t>
                </a:r>
                <a:endParaRPr lang="fr-FR" sz="2200" dirty="0">
                  <a:latin typeface="+mn-lt"/>
                </a:endParaRPr>
              </a:p>
              <a:p>
                <a:pPr algn="ctr"/>
                <a:endParaRPr lang="fr-FR" sz="2200" dirty="0">
                  <a:latin typeface="+mn-lt"/>
                </a:endParaRPr>
              </a:p>
            </p:txBody>
          </p:sp>
          <p:sp>
            <p:nvSpPr>
              <p:cNvPr id="16" name="Organigramme : Carte perforée 15"/>
              <p:cNvSpPr/>
              <p:nvPr/>
            </p:nvSpPr>
            <p:spPr>
              <a:xfrm>
                <a:off x="820034" y="1099848"/>
                <a:ext cx="3652702" cy="2391355"/>
              </a:xfrm>
              <a:prstGeom prst="flowChartPunchedCard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pPr algn="just"/>
                <a:r>
                  <a:rPr lang="fr-FR" sz="2200" dirty="0">
                    <a:latin typeface="+mn-lt"/>
                  </a:rPr>
                  <a:t>Employabilité du logiciel </a:t>
                </a:r>
                <a:r>
                  <a:rPr lang="fr-FR" sz="2200" b="1" dirty="0" err="1" smtClean="0">
                    <a:latin typeface="+mn-lt"/>
                  </a:rPr>
                  <a:t>MaxEnt</a:t>
                </a:r>
                <a:r>
                  <a:rPr lang="fr-FR" sz="2200" dirty="0" smtClean="0">
                    <a:latin typeface="+mn-lt"/>
                  </a:rPr>
                  <a:t> </a:t>
                </a:r>
                <a:r>
                  <a:rPr lang="fr-FR" sz="2200" dirty="0">
                    <a:latin typeface="+mn-lt"/>
                  </a:rPr>
                  <a:t>pour représenter la </a:t>
                </a:r>
                <a:r>
                  <a:rPr lang="fr-FR" sz="2200" dirty="0" smtClean="0">
                    <a:latin typeface="+mn-lt"/>
                  </a:rPr>
                  <a:t>répartition potentielle </a:t>
                </a:r>
                <a:r>
                  <a:rPr lang="fr-FR" sz="2200" dirty="0">
                    <a:latin typeface="+mn-lt"/>
                  </a:rPr>
                  <a:t>des </a:t>
                </a:r>
                <a:r>
                  <a:rPr lang="fr-FR" sz="2200" i="1" dirty="0" err="1" smtClean="0">
                    <a:latin typeface="+mn-lt"/>
                  </a:rPr>
                  <a:t>Gomphidae</a:t>
                </a:r>
                <a:r>
                  <a:rPr lang="fr-FR" sz="2200" i="1" dirty="0" smtClean="0">
                    <a:latin typeface="+mn-lt"/>
                  </a:rPr>
                  <a:t> </a:t>
                </a:r>
                <a:r>
                  <a:rPr lang="fr-FR" sz="2200" dirty="0" smtClean="0">
                    <a:latin typeface="+mn-lt"/>
                  </a:rPr>
                  <a:t>?</a:t>
                </a:r>
                <a:endParaRPr lang="fr-FR" sz="2200" dirty="0">
                  <a:latin typeface="+mn-lt"/>
                </a:endParaRPr>
              </a:p>
              <a:p>
                <a:pPr algn="ctr"/>
                <a:endParaRPr lang="fr-FR" sz="2200" dirty="0">
                  <a:latin typeface="+mn-lt"/>
                </a:endParaRPr>
              </a:p>
            </p:txBody>
          </p:sp>
          <p:sp>
            <p:nvSpPr>
              <p:cNvPr id="25" name="Organigramme : Carte perforée 24"/>
              <p:cNvSpPr/>
              <p:nvPr/>
            </p:nvSpPr>
            <p:spPr>
              <a:xfrm>
                <a:off x="4925626" y="996994"/>
                <a:ext cx="4136384" cy="2648490"/>
              </a:xfrm>
              <a:prstGeom prst="flowChartPunchedCard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pPr algn="just"/>
                <a:r>
                  <a:rPr lang="fr-FR" sz="2200" dirty="0">
                    <a:latin typeface="+mn-lt"/>
                  </a:rPr>
                  <a:t>Utilisation de </a:t>
                </a:r>
                <a:r>
                  <a:rPr lang="fr-FR" sz="2200" b="1" dirty="0">
                    <a:latin typeface="+mn-lt"/>
                  </a:rPr>
                  <a:t>tests statistiques </a:t>
                </a:r>
                <a:r>
                  <a:rPr lang="fr-FR" sz="2200" dirty="0">
                    <a:latin typeface="+mn-lt"/>
                  </a:rPr>
                  <a:t>pour déterminer l’influence des variables </a:t>
                </a:r>
                <a:r>
                  <a:rPr lang="fr-FR" sz="2200" dirty="0" smtClean="0">
                    <a:latin typeface="+mn-lt"/>
                  </a:rPr>
                  <a:t>environnementales sur </a:t>
                </a:r>
                <a:r>
                  <a:rPr lang="fr-FR" sz="2200" dirty="0">
                    <a:latin typeface="+mn-lt"/>
                  </a:rPr>
                  <a:t>l’abondance des </a:t>
                </a:r>
                <a:r>
                  <a:rPr lang="fr-FR" sz="2200" dirty="0" smtClean="0">
                    <a:latin typeface="+mn-lt"/>
                  </a:rPr>
                  <a:t>individus ? </a:t>
                </a:r>
                <a:r>
                  <a:rPr lang="fr-FR" sz="2200" dirty="0">
                    <a:latin typeface="+mn-lt"/>
                  </a:rPr>
                  <a:t>(test avec </a:t>
                </a:r>
                <a:r>
                  <a:rPr lang="fr-FR" sz="2200" i="1" dirty="0" err="1">
                    <a:latin typeface="+mn-lt"/>
                  </a:rPr>
                  <a:t>Caenis</a:t>
                </a:r>
                <a:r>
                  <a:rPr lang="fr-FR" sz="2200" dirty="0">
                    <a:latin typeface="+mn-lt"/>
                  </a:rPr>
                  <a:t>)</a:t>
                </a:r>
              </a:p>
              <a:p>
                <a:pPr algn="ctr"/>
                <a:endParaRPr lang="fr-FR" sz="2200" dirty="0">
                  <a:latin typeface="+mn-lt"/>
                </a:endParaRPr>
              </a:p>
            </p:txBody>
          </p:sp>
          <p:sp>
            <p:nvSpPr>
              <p:cNvPr id="26" name="Organigramme : Décision 25"/>
              <p:cNvSpPr/>
              <p:nvPr/>
            </p:nvSpPr>
            <p:spPr>
              <a:xfrm>
                <a:off x="6480544" y="3696911"/>
                <a:ext cx="1011452" cy="874259"/>
              </a:xfrm>
              <a:prstGeom prst="flowChartDecision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pPr algn="ctr"/>
                <a:r>
                  <a:rPr lang="fr-FR" sz="2200" dirty="0" smtClean="0">
                    <a:latin typeface="+mn-lt"/>
                  </a:rPr>
                  <a:t>Oui</a:t>
                </a:r>
                <a:endParaRPr lang="fr-FR" sz="2200" dirty="0">
                  <a:latin typeface="+mn-lt"/>
                </a:endParaRPr>
              </a:p>
            </p:txBody>
          </p:sp>
          <p:sp>
            <p:nvSpPr>
              <p:cNvPr id="28" name="Rogner et arrondir un rectangle à un seul coin 27"/>
              <p:cNvSpPr/>
              <p:nvPr/>
            </p:nvSpPr>
            <p:spPr>
              <a:xfrm>
                <a:off x="740478" y="4509171"/>
                <a:ext cx="3744416" cy="2247645"/>
              </a:xfrm>
              <a:prstGeom prst="snip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pPr lvl="0"/>
                <a:r>
                  <a:rPr lang="fr-FR" sz="2200" dirty="0" smtClean="0">
                    <a:latin typeface="+mn-lt"/>
                  </a:rPr>
                  <a:t>- Données d’observations non aléatoires</a:t>
                </a:r>
              </a:p>
              <a:p>
                <a:pPr lvl="0"/>
                <a:r>
                  <a:rPr lang="fr-FR" sz="2200" dirty="0" smtClean="0">
                    <a:latin typeface="+mn-lt"/>
                  </a:rPr>
                  <a:t>- Non-accès aux valeurs des variables sur l’ensemble de la zone</a:t>
                </a:r>
              </a:p>
              <a:p>
                <a:pPr algn="ctr"/>
                <a:endParaRPr lang="fr-FR" sz="2200" dirty="0">
                  <a:latin typeface="+mn-lt"/>
                </a:endParaRPr>
              </a:p>
            </p:txBody>
          </p:sp>
          <p:sp>
            <p:nvSpPr>
              <p:cNvPr id="29" name="Rogner et arrondir un rectangle à un seul coin 28"/>
              <p:cNvSpPr/>
              <p:nvPr/>
            </p:nvSpPr>
            <p:spPr>
              <a:xfrm>
                <a:off x="5007520" y="4648310"/>
                <a:ext cx="3888432" cy="2237074"/>
              </a:xfrm>
              <a:prstGeom prst="snip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fr-FR" sz="2200" dirty="0" smtClean="0">
                    <a:latin typeface="+mn-lt"/>
                  </a:rPr>
                  <a:t>- Analyse </a:t>
                </a:r>
                <a:r>
                  <a:rPr lang="fr-FR" sz="2200" b="1" dirty="0" smtClean="0">
                    <a:latin typeface="+mn-lt"/>
                  </a:rPr>
                  <a:t>Hill Smith </a:t>
                </a:r>
                <a:r>
                  <a:rPr lang="fr-FR" sz="2200" dirty="0" smtClean="0">
                    <a:latin typeface="+mn-lt"/>
                  </a:rPr>
                  <a:t>: aperçu des corrélations</a:t>
                </a:r>
              </a:p>
              <a:p>
                <a:r>
                  <a:rPr lang="fr-FR" sz="2200" dirty="0" smtClean="0">
                    <a:latin typeface="+mn-lt"/>
                  </a:rPr>
                  <a:t>- Combinaison à d’autres tests (Fisher, Spearman) : quantification.</a:t>
                </a:r>
              </a:p>
              <a:p>
                <a:pPr algn="ctr"/>
                <a:endParaRPr lang="fr-FR" sz="2200" dirty="0">
                  <a:latin typeface="+mn-lt"/>
                </a:endParaRPr>
              </a:p>
            </p:txBody>
          </p:sp>
          <p:cxnSp>
            <p:nvCxnSpPr>
              <p:cNvPr id="30" name="Connecteur droit avec flèche 29"/>
              <p:cNvCxnSpPr>
                <a:endCxn id="14" idx="2"/>
              </p:cNvCxnSpPr>
              <p:nvPr/>
            </p:nvCxnSpPr>
            <p:spPr>
              <a:xfrm>
                <a:off x="2843808" y="1628800"/>
                <a:ext cx="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</p:cxnSp>
        </p:grpSp>
        <p:cxnSp>
          <p:nvCxnSpPr>
            <p:cNvPr id="50" name="Connecteur droit avec flèche 49"/>
            <p:cNvCxnSpPr/>
            <p:nvPr/>
          </p:nvCxnSpPr>
          <p:spPr>
            <a:xfrm>
              <a:off x="3295650" y="1333500"/>
              <a:ext cx="379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à coins arrondis 56"/>
            <p:cNvSpPr/>
            <p:nvPr/>
          </p:nvSpPr>
          <p:spPr>
            <a:xfrm>
              <a:off x="7105650" y="6172200"/>
              <a:ext cx="3505200" cy="57150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dirty="0" smtClean="0"/>
                <a:t>Perspectives de recherches</a:t>
              </a:r>
              <a:endParaRPr lang="fr-FR" sz="2200" dirty="0"/>
            </a:p>
          </p:txBody>
        </p:sp>
        <p:sp>
          <p:nvSpPr>
            <p:cNvPr id="58" name="Organigramme : Décision 57"/>
            <p:cNvSpPr/>
            <p:nvPr/>
          </p:nvSpPr>
          <p:spPr>
            <a:xfrm>
              <a:off x="2552701" y="3638550"/>
              <a:ext cx="1287224" cy="647700"/>
            </a:xfrm>
            <a:prstGeom prst="flowChartDecision">
              <a:avLst/>
            </a:prstGeom>
            <a:solidFill>
              <a:schemeClr val="tx2">
                <a:lumMod val="60000"/>
                <a:lumOff val="40000"/>
              </a:schemeClr>
            </a:soli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>
              <a:pPr algn="ctr"/>
              <a:r>
                <a:rPr lang="fr-FR" sz="2200" dirty="0" smtClean="0">
                  <a:latin typeface="+mn-lt"/>
                </a:rPr>
                <a:t>Non</a:t>
              </a:r>
              <a:endParaRPr lang="fr-FR" sz="2200" dirty="0">
                <a:latin typeface="+mn-lt"/>
              </a:endParaRPr>
            </a:p>
          </p:txBody>
        </p:sp>
      </p:grpSp>
      <p:cxnSp>
        <p:nvCxnSpPr>
          <p:cNvPr id="63" name="Connecteur droit avec flèche 62"/>
          <p:cNvCxnSpPr/>
          <p:nvPr/>
        </p:nvCxnSpPr>
        <p:spPr>
          <a:xfrm>
            <a:off x="8953500" y="131445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457200" y="4959350"/>
            <a:ext cx="7772400" cy="14636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Merci de votre ATTENTION</a:t>
            </a:r>
            <a:endParaRPr lang="fr-FR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Imag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5832" y="5331823"/>
            <a:ext cx="2770399" cy="769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28600" y="247650"/>
            <a:ext cx="66484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 smtClean="0">
                <a:latin typeface="+mn-lt"/>
              </a:rPr>
              <a:t>Remerciements</a:t>
            </a:r>
          </a:p>
          <a:p>
            <a:endParaRPr lang="fr-FR" sz="2800" dirty="0" smtClean="0">
              <a:latin typeface="+mn-lt"/>
            </a:endParaRPr>
          </a:p>
          <a:p>
            <a:pPr>
              <a:buFont typeface="Courier New" pitchFamily="49" charset="0"/>
              <a:buChar char="o"/>
            </a:pPr>
            <a:r>
              <a:rPr lang="fr-FR" sz="2800" dirty="0" smtClean="0">
                <a:latin typeface="+mn-lt"/>
              </a:rPr>
              <a:t>	Mme Catherine BOISNEAU</a:t>
            </a:r>
          </a:p>
          <a:p>
            <a:pPr>
              <a:buFont typeface="Courier New" pitchFamily="49" charset="0"/>
              <a:buChar char="o"/>
            </a:pPr>
            <a:endParaRPr lang="fr-FR" sz="2800" dirty="0" smtClean="0">
              <a:latin typeface="+mn-lt"/>
            </a:endParaRPr>
          </a:p>
          <a:p>
            <a:pPr>
              <a:buFont typeface="Courier New" pitchFamily="49" charset="0"/>
              <a:buChar char="o"/>
            </a:pPr>
            <a:r>
              <a:rPr lang="fr-FR" sz="2800" dirty="0" smtClean="0">
                <a:latin typeface="+mn-lt"/>
              </a:rPr>
              <a:t> 	Mme Nina RICHARD</a:t>
            </a:r>
          </a:p>
          <a:p>
            <a:pPr>
              <a:buFont typeface="Courier New" pitchFamily="49" charset="0"/>
              <a:buChar char="o"/>
            </a:pPr>
            <a:endParaRPr lang="fr-FR" sz="2800" dirty="0" smtClean="0">
              <a:latin typeface="+mn-lt"/>
            </a:endParaRPr>
          </a:p>
          <a:p>
            <a:pPr>
              <a:buFont typeface="Courier New" pitchFamily="49" charset="0"/>
              <a:buChar char="o"/>
            </a:pPr>
            <a:r>
              <a:rPr lang="fr-FR" sz="2800" dirty="0" smtClean="0">
                <a:latin typeface="+mn-lt"/>
              </a:rPr>
              <a:t>  	Mme Clémence CHAUDRON</a:t>
            </a:r>
            <a:endParaRPr lang="fr-FR" sz="2800" dirty="0">
              <a:latin typeface="+mn-lt"/>
            </a:endParaRPr>
          </a:p>
        </p:txBody>
      </p:sp>
      <p:grpSp>
        <p:nvGrpSpPr>
          <p:cNvPr id="12" name="Groupe 11"/>
          <p:cNvGrpSpPr/>
          <p:nvPr/>
        </p:nvGrpSpPr>
        <p:grpSpPr>
          <a:xfrm rot="501407">
            <a:off x="5524371" y="720170"/>
            <a:ext cx="7864190" cy="3101119"/>
            <a:chOff x="6800946" y="1285101"/>
            <a:chExt cx="6550047" cy="2643600"/>
          </a:xfrm>
          <a:blipFill>
            <a:blip r:embed="rId3"/>
            <a:stretch>
              <a:fillRect/>
            </a:stretch>
          </a:blipFill>
        </p:grpSpPr>
        <p:sp>
          <p:nvSpPr>
            <p:cNvPr id="13" name="Rectangle à coins arrondis 12"/>
            <p:cNvSpPr/>
            <p:nvPr/>
          </p:nvSpPr>
          <p:spPr>
            <a:xfrm rot="20318184">
              <a:off x="6800946" y="2125655"/>
              <a:ext cx="5975427" cy="62865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à coins arrondis 13"/>
            <p:cNvSpPr/>
            <p:nvPr/>
          </p:nvSpPr>
          <p:spPr>
            <a:xfrm rot="20316345">
              <a:off x="7960510" y="2653364"/>
              <a:ext cx="5390483" cy="76867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à coins arrondis 14"/>
            <p:cNvSpPr/>
            <p:nvPr/>
          </p:nvSpPr>
          <p:spPr>
            <a:xfrm rot="20322750">
              <a:off x="7204343" y="1285101"/>
              <a:ext cx="5600700" cy="62865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à coins arrondis 15"/>
            <p:cNvSpPr/>
            <p:nvPr/>
          </p:nvSpPr>
          <p:spPr>
            <a:xfrm rot="20297921">
              <a:off x="9575165" y="3313850"/>
              <a:ext cx="3719576" cy="61485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12115800" y="0"/>
            <a:ext cx="1295400" cy="457200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iangle isocèle 18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7" name="Espace réservé du contenu 16"/>
          <p:cNvGraphicFramePr>
            <a:graphicFrameLocks noGrp="1"/>
          </p:cNvGraphicFramePr>
          <p:nvPr>
            <p:ph idx="1"/>
          </p:nvPr>
        </p:nvGraphicFramePr>
        <p:xfrm>
          <a:off x="171450" y="971550"/>
          <a:ext cx="11887200" cy="560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1790363" y="6470650"/>
            <a:ext cx="973137" cy="274638"/>
          </a:xfrm>
        </p:spPr>
        <p:txBody>
          <a:bodyPr/>
          <a:lstStyle/>
          <a:p>
            <a:pPr>
              <a:defRPr/>
            </a:pPr>
            <a:fld id="{93D7C514-4341-448F-BE34-A51B7B15BF3D}" type="slidenum">
              <a:rPr lang="en-US" sz="2400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-152400" y="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Contexte et application</a:t>
            </a:r>
            <a:endParaRPr lang="fr-FR" sz="28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831482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888710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1314450" y="2000248"/>
          <a:ext cx="9677400" cy="4017289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4838700"/>
                <a:gridCol w="4838700"/>
              </a:tblGrid>
              <a:tr h="116544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Variables</a:t>
                      </a:r>
                      <a:r>
                        <a:rPr lang="fr-FR" sz="2400" baseline="0" dirty="0" smtClean="0"/>
                        <a:t> à traiter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Hauteur d’eau, vitesse du courant,</a:t>
                      </a:r>
                      <a:r>
                        <a:rPr lang="fr-FR" sz="2400" baseline="0" dirty="0" smtClean="0"/>
                        <a:t> concentration en dioxygène, substrat (sable fin ou sable grossier)</a:t>
                      </a:r>
                      <a:endParaRPr lang="fr-FR" sz="2400" dirty="0"/>
                    </a:p>
                  </a:txBody>
                  <a:tcPr anchor="ctr"/>
                </a:tc>
              </a:tr>
              <a:tr h="816889"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 smtClean="0"/>
                        <a:t>Type</a:t>
                      </a:r>
                      <a:r>
                        <a:rPr lang="fr-FR" sz="2400" b="0" baseline="0" dirty="0" smtClean="0"/>
                        <a:t> de variables </a:t>
                      </a:r>
                      <a:endParaRPr lang="fr-FR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0" dirty="0" smtClean="0"/>
                        <a:t>Variables</a:t>
                      </a:r>
                      <a:r>
                        <a:rPr lang="fr-FR" sz="2400" b="0" baseline="0" dirty="0" smtClean="0"/>
                        <a:t> mixtes </a:t>
                      </a:r>
                      <a:r>
                        <a:rPr lang="fr-FR" sz="2400" baseline="0" dirty="0" smtClean="0"/>
                        <a:t>(quantitatives et qualitatives)</a:t>
                      </a:r>
                      <a:endParaRPr lang="fr-FR" sz="2400" dirty="0"/>
                    </a:p>
                  </a:txBody>
                  <a:tcPr anchor="ctr"/>
                </a:tc>
              </a:tr>
              <a:tr h="116544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Problématique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Corrélations entre les variables</a:t>
                      </a:r>
                      <a:r>
                        <a:rPr lang="fr-FR" sz="2400" baseline="0" dirty="0" smtClean="0"/>
                        <a:t> environnementales et la présence des individus</a:t>
                      </a:r>
                      <a:endParaRPr lang="fr-FR" sz="2400" dirty="0"/>
                    </a:p>
                  </a:txBody>
                  <a:tcPr anchor="ctr"/>
                </a:tc>
              </a:tr>
              <a:tr h="816889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Ressources</a:t>
                      </a:r>
                      <a:r>
                        <a:rPr lang="fr-FR" sz="2400" baseline="0" dirty="0" smtClean="0"/>
                        <a:t> disponibles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Logiciel R,</a:t>
                      </a:r>
                      <a:r>
                        <a:rPr lang="fr-FR" sz="2400" baseline="0" dirty="0" smtClean="0"/>
                        <a:t> </a:t>
                      </a:r>
                      <a:r>
                        <a:rPr lang="fr-FR" sz="2400" dirty="0" smtClean="0"/>
                        <a:t>R studio, XLSTAT, Excel</a:t>
                      </a:r>
                      <a:endParaRPr lang="fr-FR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8" name="Titre 1"/>
          <p:cNvSpPr>
            <a:spLocks noGrp="1"/>
          </p:cNvSpPr>
          <p:nvPr>
            <p:ph type="title"/>
          </p:nvPr>
        </p:nvSpPr>
        <p:spPr>
          <a:xfrm>
            <a:off x="1023938" y="585788"/>
            <a:ext cx="9720262" cy="1498600"/>
          </a:xfrm>
        </p:spPr>
        <p:txBody>
          <a:bodyPr/>
          <a:lstStyle/>
          <a:p>
            <a:r>
              <a:rPr lang="fr-FR" dirty="0" smtClean="0"/>
              <a:t>Choix du test en fonction de…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-152400" y="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Contexte et application</a:t>
            </a:r>
            <a:endParaRPr lang="fr-FR" sz="28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831482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8888710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5" name="Triangle isocèle 24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numéro de diapositive 3"/>
          <p:cNvSpPr txBox="1">
            <a:spLocks/>
          </p:cNvSpPr>
          <p:nvPr/>
        </p:nvSpPr>
        <p:spPr>
          <a:xfrm>
            <a:off x="117903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7C514-4341-448F-BE34-A51B7B15BF3D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00550" y="1143000"/>
            <a:ext cx="3486150" cy="5143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Population étudiée</a:t>
            </a:r>
            <a:endParaRPr lang="fr-FR" sz="2400" dirty="0"/>
          </a:p>
        </p:txBody>
      </p:sp>
      <p:sp>
        <p:nvSpPr>
          <p:cNvPr id="11" name="Rectangle 10"/>
          <p:cNvSpPr/>
          <p:nvPr/>
        </p:nvSpPr>
        <p:spPr>
          <a:xfrm>
            <a:off x="4419600" y="2324100"/>
            <a:ext cx="3486150" cy="5143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Analyse </a:t>
            </a:r>
            <a:r>
              <a:rPr lang="fr-FR" sz="2400" dirty="0" err="1" smtClean="0"/>
              <a:t>multivariée</a:t>
            </a:r>
            <a:endParaRPr lang="fr-FR" sz="2400" dirty="0"/>
          </a:p>
        </p:txBody>
      </p:sp>
      <p:sp>
        <p:nvSpPr>
          <p:cNvPr id="18" name="Rectangle 17"/>
          <p:cNvSpPr/>
          <p:nvPr/>
        </p:nvSpPr>
        <p:spPr>
          <a:xfrm>
            <a:off x="1314450" y="5695950"/>
            <a:ext cx="3486150" cy="5143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ACP / AFC / ACM</a:t>
            </a:r>
            <a:endParaRPr lang="fr-FR" sz="24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5657850"/>
            <a:ext cx="3486150" cy="7239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AFM / Modèle linéaire / </a:t>
            </a:r>
            <a:r>
              <a:rPr lang="fr-FR" sz="2400" b="1" dirty="0" smtClean="0"/>
              <a:t>Hill Smith</a:t>
            </a:r>
            <a:endParaRPr lang="fr-FR" sz="2400" b="1" dirty="0"/>
          </a:p>
        </p:txBody>
      </p:sp>
      <p:cxnSp>
        <p:nvCxnSpPr>
          <p:cNvPr id="21" name="Connecteur droit avec flèche 20"/>
          <p:cNvCxnSpPr>
            <a:stCxn id="10" idx="2"/>
            <a:endCxn id="11" idx="0"/>
          </p:cNvCxnSpPr>
          <p:nvPr/>
        </p:nvCxnSpPr>
        <p:spPr>
          <a:xfrm>
            <a:off x="6143625" y="1657350"/>
            <a:ext cx="19050" cy="666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stCxn id="11" idx="2"/>
          </p:cNvCxnSpPr>
          <p:nvPr/>
        </p:nvCxnSpPr>
        <p:spPr>
          <a:xfrm flipH="1">
            <a:off x="3771900" y="2838450"/>
            <a:ext cx="2390775" cy="1047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stCxn id="11" idx="2"/>
          </p:cNvCxnSpPr>
          <p:nvPr/>
        </p:nvCxnSpPr>
        <p:spPr>
          <a:xfrm>
            <a:off x="6162675" y="2838450"/>
            <a:ext cx="2276475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1733550" y="3907808"/>
            <a:ext cx="3143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+mn-lt"/>
              </a:rPr>
              <a:t>Traitement de variables homogènes</a:t>
            </a:r>
            <a:endParaRPr lang="fr-FR" sz="2400" dirty="0">
              <a:latin typeface="+mn-lt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6972300" y="3937662"/>
            <a:ext cx="3143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+mn-lt"/>
              </a:rPr>
              <a:t>Traitement de variables mixtes</a:t>
            </a:r>
            <a:endParaRPr lang="fr-FR" sz="2400" dirty="0">
              <a:latin typeface="+mn-lt"/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 flipH="1">
            <a:off x="3200400" y="4743450"/>
            <a:ext cx="9525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H="1">
            <a:off x="8591550" y="4743450"/>
            <a:ext cx="9525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7962900" y="990600"/>
            <a:ext cx="3143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+mn-lt"/>
              </a:rPr>
              <a:t>Nombre d’individus, population observée, variables à traiter</a:t>
            </a:r>
            <a:endParaRPr lang="fr-FR" sz="2400" dirty="0">
              <a:latin typeface="+mn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/>
        </p:nvSpPr>
        <p:spPr>
          <a:xfrm>
            <a:off x="-152400" y="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Contexte et application</a:t>
            </a:r>
            <a:endParaRPr lang="fr-FR" sz="28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4831482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8888710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41" name="Titre 1"/>
          <p:cNvSpPr>
            <a:spLocks noGrp="1"/>
          </p:cNvSpPr>
          <p:nvPr>
            <p:ph type="title"/>
          </p:nvPr>
        </p:nvSpPr>
        <p:spPr>
          <a:xfrm>
            <a:off x="1023938" y="585788"/>
            <a:ext cx="3167062" cy="1498600"/>
          </a:xfrm>
        </p:spPr>
        <p:txBody>
          <a:bodyPr/>
          <a:lstStyle/>
          <a:p>
            <a:r>
              <a:rPr lang="fr-FR" dirty="0" smtClean="0"/>
              <a:t>Choix du test </a:t>
            </a:r>
            <a:endParaRPr lang="fr-FR" dirty="0"/>
          </a:p>
        </p:txBody>
      </p:sp>
      <p:sp>
        <p:nvSpPr>
          <p:cNvPr id="42" name="Triangle isocèle 41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space réservé du numéro de diapositive 3"/>
          <p:cNvSpPr txBox="1">
            <a:spLocks/>
          </p:cNvSpPr>
          <p:nvPr/>
        </p:nvSpPr>
        <p:spPr>
          <a:xfrm>
            <a:off x="117903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7C514-4341-448F-BE34-A51B7B15BF3D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3938" y="585788"/>
            <a:ext cx="2938462" cy="1498600"/>
          </a:xfrm>
        </p:spPr>
        <p:txBody>
          <a:bodyPr/>
          <a:lstStyle/>
          <a:p>
            <a:r>
              <a:rPr lang="fr-FR" dirty="0" smtClean="0"/>
              <a:t>Application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8443091" y="2872770"/>
            <a:ext cx="35393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+mn-lt"/>
              </a:rPr>
              <a:t>Traitement des données sur R et R-studio. </a:t>
            </a:r>
          </a:p>
          <a:p>
            <a:r>
              <a:rPr lang="fr-FR" sz="2400" dirty="0" smtClean="0">
                <a:latin typeface="+mn-lt"/>
              </a:rPr>
              <a:t>Implémentation d’un langage informatique particulier</a:t>
            </a:r>
            <a:r>
              <a:rPr lang="fr-FR" sz="2400" dirty="0" smtClean="0">
                <a:latin typeface="+mj-lt"/>
              </a:rPr>
              <a:t>. </a:t>
            </a:r>
            <a:endParaRPr lang="fr-FR" sz="2400" dirty="0">
              <a:latin typeface="+mj-lt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7639050" y="857250"/>
            <a:ext cx="723900" cy="6477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</a:t>
            </a:r>
            <a:endParaRPr lang="fr-FR" sz="2400" dirty="0"/>
          </a:p>
        </p:txBody>
      </p:sp>
      <p:sp>
        <p:nvSpPr>
          <p:cNvPr id="18" name="Ellipse 17"/>
          <p:cNvSpPr/>
          <p:nvPr/>
        </p:nvSpPr>
        <p:spPr>
          <a:xfrm>
            <a:off x="7639050" y="2705100"/>
            <a:ext cx="723900" cy="6477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19" name="Ellipse 18"/>
          <p:cNvSpPr/>
          <p:nvPr/>
        </p:nvSpPr>
        <p:spPr>
          <a:xfrm>
            <a:off x="7639050" y="5105400"/>
            <a:ext cx="723900" cy="6477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20" name="ZoneTexte 19"/>
          <p:cNvSpPr txBox="1"/>
          <p:nvPr/>
        </p:nvSpPr>
        <p:spPr>
          <a:xfrm>
            <a:off x="8443091" y="1120170"/>
            <a:ext cx="3539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+mn-lt"/>
              </a:rPr>
              <a:t>Création du tableau de données (.csv)</a:t>
            </a:r>
          </a:p>
          <a:p>
            <a:r>
              <a:rPr lang="fr-FR" sz="2400" dirty="0" smtClean="0">
                <a:latin typeface="+mn-lt"/>
              </a:rPr>
              <a:t>Paramètres à respecter</a:t>
            </a:r>
            <a:endParaRPr lang="fr-FR" sz="2400" dirty="0">
              <a:latin typeface="+mn-lt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481191" y="5174040"/>
            <a:ext cx="35393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+mn-lt"/>
              </a:rPr>
              <a:t>Analyses </a:t>
            </a:r>
            <a:r>
              <a:rPr lang="fr-FR" sz="2400" dirty="0" err="1" smtClean="0">
                <a:latin typeface="+mn-lt"/>
              </a:rPr>
              <a:t>bivariées</a:t>
            </a:r>
            <a:r>
              <a:rPr lang="fr-FR" sz="2400" dirty="0" smtClean="0">
                <a:latin typeface="+mn-lt"/>
              </a:rPr>
              <a:t> entre les variables environnementales et l’abondance.</a:t>
            </a:r>
            <a:endParaRPr lang="fr-FR" sz="2400" dirty="0">
              <a:latin typeface="+mn-lt"/>
            </a:endParaRPr>
          </a:p>
        </p:txBody>
      </p:sp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1098550" y="2072216"/>
          <a:ext cx="4559300" cy="914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593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Test de Fisher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Abondance vs substrat</a:t>
                      </a:r>
                      <a:endParaRPr lang="fr-FR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Tableau 23"/>
          <p:cNvGraphicFramePr>
            <a:graphicFrameLocks noGrp="1"/>
          </p:cNvGraphicFramePr>
          <p:nvPr/>
        </p:nvGraphicFramePr>
        <p:xfrm>
          <a:off x="1117600" y="3310466"/>
          <a:ext cx="4578350" cy="3108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7835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Tests de Spearman,</a:t>
                      </a:r>
                      <a:r>
                        <a:rPr lang="fr-FR" sz="2400" baseline="0" dirty="0" smtClean="0"/>
                        <a:t> de Kendall, et de Pearson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Abondance vs hauteur</a:t>
                      </a:r>
                      <a:r>
                        <a:rPr lang="fr-FR" sz="2400" baseline="0" dirty="0" smtClean="0"/>
                        <a:t> d’eau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Abondance vs vitesse de courant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Abondance vs dioxygène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Abondance vs substrat fin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Abondance vs substrat grossier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7" name="Picture 3" descr="C:\Users\marie\Desktop\5A\Cours\Semestre 10\PFE\photo R stud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1666988"/>
            <a:ext cx="7038975" cy="5191012"/>
          </a:xfrm>
          <a:prstGeom prst="rect">
            <a:avLst/>
          </a:prstGeom>
          <a:noFill/>
        </p:spPr>
      </p:pic>
      <p:sp>
        <p:nvSpPr>
          <p:cNvPr id="25" name="Rectangle 24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-152400" y="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Contexte et application</a:t>
            </a:r>
            <a:endParaRPr lang="fr-FR" sz="28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4831482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8888710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31" name="Triangle isocèle 30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space réservé du numéro de diapositive 3"/>
          <p:cNvSpPr txBox="1">
            <a:spLocks/>
          </p:cNvSpPr>
          <p:nvPr/>
        </p:nvSpPr>
        <p:spPr>
          <a:xfrm>
            <a:off x="117903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7C514-4341-448F-BE34-A51B7B15BF3D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029" name="Picture 5" descr="C:\Users\marie\Desktop\5A\Cours\Semestre 10\PFE\photo tableau cs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575" y="1762125"/>
            <a:ext cx="6713084" cy="481965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 animBg="1"/>
      <p:bldP spid="19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590550" y="647700"/>
            <a:ext cx="55245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1950" y="1466850"/>
            <a:ext cx="4857750" cy="4991100"/>
          </a:xfrm>
          <a:ln>
            <a:solidFill>
              <a:schemeClr val="accent2"/>
            </a:solidFill>
          </a:ln>
        </p:spPr>
        <p:txBody>
          <a:bodyPr/>
          <a:lstStyle/>
          <a:p>
            <a:pPr algn="ctr">
              <a:buFont typeface="Wingdings" pitchFamily="2" charset="2"/>
              <a:buChar char="§"/>
            </a:pPr>
            <a:r>
              <a:rPr lang="fr-FR" dirty="0" smtClean="0"/>
              <a:t> Corrélation </a:t>
            </a:r>
            <a:r>
              <a:rPr lang="fr-FR" dirty="0" smtClean="0">
                <a:solidFill>
                  <a:srgbClr val="FF0000"/>
                </a:solidFill>
              </a:rPr>
              <a:t>positive</a:t>
            </a:r>
            <a:r>
              <a:rPr lang="fr-FR" dirty="0" smtClean="0"/>
              <a:t> entre le substrat grossier et l’abondance</a:t>
            </a:r>
          </a:p>
          <a:p>
            <a:pPr algn="ctr">
              <a:buFont typeface="Wingdings" pitchFamily="2" charset="2"/>
              <a:buChar char="§"/>
            </a:pPr>
            <a:endParaRPr lang="fr-FR" dirty="0" smtClean="0"/>
          </a:p>
          <a:p>
            <a:pPr algn="ctr">
              <a:buFont typeface="Wingdings" pitchFamily="2" charset="2"/>
              <a:buChar char="§"/>
            </a:pPr>
            <a:r>
              <a:rPr lang="fr-FR" dirty="0" smtClean="0"/>
              <a:t> Corrélation </a:t>
            </a:r>
            <a:r>
              <a:rPr lang="fr-FR" dirty="0" smtClean="0">
                <a:solidFill>
                  <a:srgbClr val="FF0000"/>
                </a:solidFill>
              </a:rPr>
              <a:t>positive</a:t>
            </a:r>
            <a:r>
              <a:rPr lang="fr-FR" dirty="0" smtClean="0"/>
              <a:t> entre la vitesse du courant et l’abondance</a:t>
            </a:r>
          </a:p>
          <a:p>
            <a:pPr algn="ctr">
              <a:buFont typeface="Wingdings" pitchFamily="2" charset="2"/>
              <a:buChar char="§"/>
            </a:pPr>
            <a:endParaRPr lang="fr-FR" dirty="0" smtClean="0"/>
          </a:p>
          <a:p>
            <a:pPr algn="ctr">
              <a:buFont typeface="Wingdings" pitchFamily="2" charset="2"/>
              <a:buChar char="§"/>
            </a:pPr>
            <a:r>
              <a:rPr lang="fr-FR" dirty="0" smtClean="0"/>
              <a:t> Corrélation </a:t>
            </a:r>
            <a:r>
              <a:rPr lang="fr-FR" dirty="0" smtClean="0">
                <a:solidFill>
                  <a:srgbClr val="0070C0"/>
                </a:solidFill>
              </a:rPr>
              <a:t>négative</a:t>
            </a:r>
            <a:r>
              <a:rPr lang="fr-FR" dirty="0" smtClean="0"/>
              <a:t> entre le substrat fin et l’abondance</a:t>
            </a:r>
          </a:p>
          <a:p>
            <a:pPr algn="ctr">
              <a:buFont typeface="Wingdings" pitchFamily="2" charset="2"/>
              <a:buChar char="§"/>
            </a:pPr>
            <a:endParaRPr lang="fr-FR" dirty="0" smtClean="0"/>
          </a:p>
          <a:p>
            <a:pPr algn="ctr">
              <a:buFont typeface="Wingdings" pitchFamily="2" charset="2"/>
              <a:buChar char="§"/>
            </a:pPr>
            <a:r>
              <a:rPr lang="fr-FR" dirty="0" smtClean="0"/>
              <a:t> Corrélation </a:t>
            </a:r>
            <a:r>
              <a:rPr lang="fr-FR" dirty="0" smtClean="0">
                <a:solidFill>
                  <a:srgbClr val="0070C0"/>
                </a:solidFill>
              </a:rPr>
              <a:t>négative</a:t>
            </a:r>
            <a:r>
              <a:rPr lang="fr-FR" dirty="0" smtClean="0"/>
              <a:t> entre la concentration en dioxygène et l’abondance</a:t>
            </a:r>
          </a:p>
          <a:p>
            <a:pPr>
              <a:buFont typeface="Wingdings" pitchFamily="2" charset="2"/>
              <a:buChar char="§"/>
            </a:pPr>
            <a:endParaRPr lang="fr-FR" dirty="0" smtClean="0"/>
          </a:p>
          <a:p>
            <a:pPr>
              <a:buFont typeface="Wingdings" pitchFamily="2" charset="2"/>
              <a:buChar char="§"/>
            </a:pPr>
            <a:endParaRPr lang="fr-FR" dirty="0"/>
          </a:p>
        </p:txBody>
      </p:sp>
      <p:grpSp>
        <p:nvGrpSpPr>
          <p:cNvPr id="33" name="Groupe 32"/>
          <p:cNvGrpSpPr/>
          <p:nvPr/>
        </p:nvGrpSpPr>
        <p:grpSpPr>
          <a:xfrm>
            <a:off x="5257800" y="709612"/>
            <a:ext cx="6629400" cy="5862638"/>
            <a:chOff x="1809750" y="-400050"/>
            <a:chExt cx="6629400" cy="5862638"/>
          </a:xfrm>
        </p:grpSpPr>
        <p:graphicFrame>
          <p:nvGraphicFramePr>
            <p:cNvPr id="34" name="Graphique 33"/>
            <p:cNvGraphicFramePr/>
            <p:nvPr/>
          </p:nvGraphicFramePr>
          <p:xfrm>
            <a:off x="1809750" y="-400050"/>
            <a:ext cx="6629400" cy="58626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35" name="Connecteur droit avec flèche 34"/>
            <p:cNvCxnSpPr/>
            <p:nvPr/>
          </p:nvCxnSpPr>
          <p:spPr>
            <a:xfrm>
              <a:off x="6180446" y="2486523"/>
              <a:ext cx="1191904" cy="1204415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tailEnd type="arrow"/>
            </a:ln>
            <a:effectLst/>
          </p:spPr>
        </p:cxnSp>
        <p:cxnSp>
          <p:nvCxnSpPr>
            <p:cNvPr id="36" name="Connecteur droit avec flèche 35"/>
            <p:cNvCxnSpPr/>
            <p:nvPr/>
          </p:nvCxnSpPr>
          <p:spPr>
            <a:xfrm flipH="1" flipV="1">
              <a:off x="4419601" y="757239"/>
              <a:ext cx="1774492" cy="1729284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tailEnd type="arrow"/>
            </a:ln>
            <a:effectLst/>
          </p:spPr>
        </p:cxnSp>
        <p:cxnSp>
          <p:nvCxnSpPr>
            <p:cNvPr id="37" name="Connecteur droit avec flèche 36"/>
            <p:cNvCxnSpPr/>
            <p:nvPr/>
          </p:nvCxnSpPr>
          <p:spPr>
            <a:xfrm flipH="1">
              <a:off x="6115051" y="2486523"/>
              <a:ext cx="72218" cy="2290265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tailEnd type="arrow"/>
            </a:ln>
            <a:effectLst/>
          </p:spPr>
        </p:cxnSp>
        <p:cxnSp>
          <p:nvCxnSpPr>
            <p:cNvPr id="38" name="Connecteur droit avec flèche 37"/>
            <p:cNvCxnSpPr/>
            <p:nvPr/>
          </p:nvCxnSpPr>
          <p:spPr>
            <a:xfrm flipH="1" flipV="1">
              <a:off x="2457451" y="890588"/>
              <a:ext cx="3736642" cy="1595935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tailEnd type="arrow"/>
            </a:ln>
            <a:effectLst/>
          </p:spPr>
        </p:cxnSp>
        <p:cxnSp>
          <p:nvCxnSpPr>
            <p:cNvPr id="39" name="Connecteur droit avec flèche 38"/>
            <p:cNvCxnSpPr/>
            <p:nvPr/>
          </p:nvCxnSpPr>
          <p:spPr>
            <a:xfrm flipH="1">
              <a:off x="2705101" y="2486523"/>
              <a:ext cx="3482168" cy="632915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tailEnd type="arrow"/>
            </a:ln>
            <a:effectLst/>
          </p:spPr>
        </p:cxnSp>
        <p:cxnSp>
          <p:nvCxnSpPr>
            <p:cNvPr id="40" name="Connecteur droit avec flèche 39"/>
            <p:cNvCxnSpPr/>
            <p:nvPr/>
          </p:nvCxnSpPr>
          <p:spPr>
            <a:xfrm flipH="1">
              <a:off x="3143250" y="2486523"/>
              <a:ext cx="3037196" cy="1947365"/>
            </a:xfrm>
            <a:prstGeom prst="straightConnector1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tailEnd type="arrow"/>
            </a:ln>
            <a:effectLst/>
          </p:spPr>
        </p:cxnSp>
      </p:grpSp>
      <p:sp>
        <p:nvSpPr>
          <p:cNvPr id="48" name="Rectangle 47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/>
          <p:cNvSpPr txBox="1"/>
          <p:nvPr/>
        </p:nvSpPr>
        <p:spPr>
          <a:xfrm>
            <a:off x="-152400" y="73432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Contexte et application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4831482" y="-276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8888710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5" name="Triangle isocèle 54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space réservé du numéro de diapositive 3"/>
          <p:cNvSpPr txBox="1">
            <a:spLocks/>
          </p:cNvSpPr>
          <p:nvPr/>
        </p:nvSpPr>
        <p:spPr>
          <a:xfrm>
            <a:off x="117903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7C514-4341-448F-BE34-A51B7B15BF3D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810000" y="1104900"/>
            <a:ext cx="1543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smtClean="0">
                <a:latin typeface="+mn-lt"/>
              </a:rPr>
              <a:t>Observations</a:t>
            </a:r>
            <a:endParaRPr lang="fr-FR" sz="2000" i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au 18"/>
          <p:cNvGraphicFramePr>
            <a:graphicFrameLocks noGrp="1"/>
          </p:cNvGraphicFramePr>
          <p:nvPr/>
        </p:nvGraphicFramePr>
        <p:xfrm>
          <a:off x="952497" y="723901"/>
          <a:ext cx="10229852" cy="3505197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2161818"/>
                <a:gridCol w="2051530"/>
                <a:gridCol w="2212926"/>
                <a:gridCol w="1901789"/>
                <a:gridCol w="1901789"/>
              </a:tblGrid>
              <a:tr h="66378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Variables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p-value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Taux de corrélation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Test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+mn-lt"/>
                          <a:ea typeface="Times New Roman"/>
                          <a:cs typeface="Times New Roman"/>
                        </a:rPr>
                        <a:t>Corrélation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6378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Abondance vs vcourant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+mn-lt"/>
                        </a:rPr>
                        <a:t>0.0001075</a:t>
                      </a:r>
                      <a:endParaRPr lang="fr-F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+mn-lt"/>
                        </a:rPr>
                        <a:t>0.3689582</a:t>
                      </a:r>
                      <a:r>
                        <a:rPr lang="fr-FR" sz="2000">
                          <a:latin typeface="+mn-lt"/>
                        </a:rPr>
                        <a:t> 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Spearman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Positive</a:t>
                      </a:r>
                      <a:endParaRPr lang="fr-FR" sz="20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5691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Abondance vs hauteur_eau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+mn-lt"/>
                        </a:rPr>
                        <a:t>0.0001388</a:t>
                      </a:r>
                      <a:endParaRPr lang="fr-F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0.3634079 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Spearman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Positive</a:t>
                      </a:r>
                      <a:endParaRPr lang="fr-FR" sz="20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5691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Abondance vs dioxygene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0.5991</a:t>
                      </a:r>
                      <a:endParaRPr lang="fr-FR" sz="2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-0.05188592 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Spearman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+mn-lt"/>
                          <a:ea typeface="Times New Roman"/>
                          <a:cs typeface="Times New Roman"/>
                        </a:rPr>
                        <a:t>X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6378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Abondance vs substrat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+mn-lt"/>
                        </a:rPr>
                        <a:t>0.8063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+mn-lt"/>
                        </a:rPr>
                        <a:t>0.07516329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Fisher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+mn-lt"/>
                          <a:ea typeface="Times New Roman"/>
                          <a:cs typeface="Times New Roman"/>
                        </a:rPr>
                        <a:t>X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961390" y="4448878"/>
          <a:ext cx="10259060" cy="2028121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2051812"/>
                <a:gridCol w="2051812"/>
                <a:gridCol w="2051812"/>
                <a:gridCol w="2051812"/>
                <a:gridCol w="2051812"/>
              </a:tblGrid>
              <a:tr h="63173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Variables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p-value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Taux de corrélation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Test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+mn-lt"/>
                          <a:ea typeface="Times New Roman"/>
                          <a:cs typeface="Times New Roman"/>
                        </a:rPr>
                        <a:t>Corrélation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3173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Abondance vs </a:t>
                      </a:r>
                      <a:r>
                        <a:rPr lang="fr-FR" sz="2000" dirty="0" err="1">
                          <a:latin typeface="+mn-lt"/>
                        </a:rPr>
                        <a:t>subs</a:t>
                      </a:r>
                      <a:r>
                        <a:rPr lang="fr-FR" sz="2000" dirty="0">
                          <a:latin typeface="+mn-lt"/>
                        </a:rPr>
                        <a:t>-</a:t>
                      </a:r>
                      <a:r>
                        <a:rPr lang="fr-FR" sz="2000" dirty="0" err="1">
                          <a:latin typeface="+mn-lt"/>
                        </a:rPr>
                        <a:t>sgr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+mn-lt"/>
                        </a:rPr>
                        <a:t>0.01099 </a:t>
                      </a:r>
                      <a:endParaRPr lang="fr-F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0.2172595 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Kendall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Positive</a:t>
                      </a:r>
                      <a:endParaRPr lang="fr-FR" sz="20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796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latin typeface="+mn-lt"/>
                        </a:rPr>
                        <a:t>Abondance vs subst_s</a:t>
                      </a:r>
                      <a:endParaRPr lang="fr-FR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+mn-lt"/>
                        </a:rPr>
                        <a:t>0.01099 </a:t>
                      </a:r>
                      <a:endParaRPr lang="fr-FR" sz="2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-0.2172595 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n-lt"/>
                        </a:rPr>
                        <a:t>Kendall</a:t>
                      </a:r>
                      <a:endParaRPr lang="fr-FR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solidFill>
                            <a:srgbClr val="0070C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Négative</a:t>
                      </a:r>
                      <a:endParaRPr lang="fr-FR" sz="2000" dirty="0">
                        <a:solidFill>
                          <a:srgbClr val="0070C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-152400" y="73432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Contexte et application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831482" y="-276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8888710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7" name="Triangle isocèle 26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space réservé du numéro de diapositive 3"/>
          <p:cNvSpPr txBox="1">
            <a:spLocks/>
          </p:cNvSpPr>
          <p:nvPr/>
        </p:nvSpPr>
        <p:spPr>
          <a:xfrm>
            <a:off x="117903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7C514-4341-448F-BE34-A51B7B15BF3D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marie\Desktop\5A\Cours\Semestre 10\PFE\larve caen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7550" y="3100388"/>
            <a:ext cx="4533900" cy="275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ZoneTexte 16"/>
          <p:cNvSpPr txBox="1"/>
          <p:nvPr/>
        </p:nvSpPr>
        <p:spPr>
          <a:xfrm>
            <a:off x="7562850" y="6019800"/>
            <a:ext cx="363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Larve du genre </a:t>
            </a:r>
            <a:r>
              <a:rPr lang="fr-FR" i="1" dirty="0" err="1" smtClean="0"/>
              <a:t>Caenis</a:t>
            </a:r>
            <a:r>
              <a:rPr lang="fr-FR" i="1" dirty="0" smtClean="0"/>
              <a:t> (Perla)</a:t>
            </a:r>
            <a:endParaRPr lang="fr-FR" i="1" dirty="0"/>
          </a:p>
        </p:txBody>
      </p:sp>
      <p:sp>
        <p:nvSpPr>
          <p:cNvPr id="18" name="Rectangle 17"/>
          <p:cNvSpPr/>
          <p:nvPr/>
        </p:nvSpPr>
        <p:spPr>
          <a:xfrm>
            <a:off x="1047750" y="3124200"/>
            <a:ext cx="5524500" cy="3333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 Genre ubiquiste trouvé dans de nombreuses conditions</a:t>
            </a:r>
          </a:p>
          <a:p>
            <a:pPr algn="ctr">
              <a:buFont typeface="Wingdings" pitchFamily="2" charset="2"/>
              <a:buChar char="§"/>
            </a:pPr>
            <a:endParaRPr lang="fr-FR" sz="2400" dirty="0" smtClean="0">
              <a:solidFill>
                <a:schemeClr val="tx1"/>
              </a:solidFill>
            </a:endParaRPr>
          </a:p>
          <a:p>
            <a:pPr algn="ctr"/>
            <a:endParaRPr lang="fr-FR" sz="24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</a:rPr>
              <a:t> Difficile d’estimer la pertinence du modèle pour ce genre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-152400" y="73432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Contexte et application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831482" y="-276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8888710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7" name="Triangle isocèle 26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space réservé du numéro de diapositive 3"/>
          <p:cNvSpPr txBox="1">
            <a:spLocks/>
          </p:cNvSpPr>
          <p:nvPr/>
        </p:nvSpPr>
        <p:spPr>
          <a:xfrm>
            <a:off x="117903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7C514-4341-448F-BE34-A51B7B15BF3D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2900" y="3695700"/>
            <a:ext cx="12573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868" name="Picture 4" descr="RÃ©sultat de recherche d'images pour &quot;panneau attention&quot;"/>
          <p:cNvPicPr>
            <a:picLocks noChangeAspect="1" noChangeArrowheads="1"/>
          </p:cNvPicPr>
          <p:nvPr/>
        </p:nvPicPr>
        <p:blipFill>
          <a:blip r:embed="rId3"/>
          <a:srcRect l="28611" t="31333" r="28722" b="31333"/>
          <a:stretch>
            <a:fillRect/>
          </a:stretch>
        </p:blipFill>
        <p:spPr bwMode="auto">
          <a:xfrm rot="20852523">
            <a:off x="127466" y="2516980"/>
            <a:ext cx="1543050" cy="1350169"/>
          </a:xfrm>
          <a:prstGeom prst="rect">
            <a:avLst/>
          </a:prstGeom>
          <a:noFill/>
        </p:spPr>
      </p:pic>
      <p:sp>
        <p:nvSpPr>
          <p:cNvPr id="11" name="Rectangle à coins arrondis 10"/>
          <p:cNvSpPr/>
          <p:nvPr/>
        </p:nvSpPr>
        <p:spPr>
          <a:xfrm>
            <a:off x="1123950" y="857250"/>
            <a:ext cx="9963150" cy="1771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Les variables influençant le plus la répartition des </a:t>
            </a:r>
            <a:r>
              <a:rPr lang="fr-FR" sz="2400" i="1" dirty="0" err="1" smtClean="0"/>
              <a:t>Caenis</a:t>
            </a:r>
            <a:r>
              <a:rPr lang="fr-FR" sz="2400" dirty="0" smtClean="0"/>
              <a:t> seraient : </a:t>
            </a:r>
          </a:p>
          <a:p>
            <a:pPr algn="ctr">
              <a:buFontTx/>
              <a:buChar char="-"/>
            </a:pPr>
            <a:r>
              <a:rPr lang="fr-FR" sz="2400" dirty="0" smtClean="0"/>
              <a:t>Une </a:t>
            </a:r>
            <a:r>
              <a:rPr lang="fr-FR" sz="2800" b="1" dirty="0" smtClean="0"/>
              <a:t>hauteur d’eau </a:t>
            </a:r>
            <a:r>
              <a:rPr lang="fr-FR" sz="2400" dirty="0" smtClean="0"/>
              <a:t>relativement </a:t>
            </a:r>
            <a:r>
              <a:rPr lang="fr-FR" sz="2800" b="1" dirty="0" smtClean="0"/>
              <a:t>élevée</a:t>
            </a:r>
            <a:endParaRPr lang="fr-FR" sz="2400" b="1" dirty="0" smtClean="0"/>
          </a:p>
          <a:p>
            <a:pPr algn="ctr">
              <a:buFontTx/>
              <a:buChar char="-"/>
            </a:pPr>
            <a:r>
              <a:rPr lang="fr-FR" sz="2400" dirty="0" smtClean="0"/>
              <a:t>Une </a:t>
            </a:r>
            <a:r>
              <a:rPr lang="fr-FR" sz="2800" b="1" dirty="0" smtClean="0"/>
              <a:t>vitesse de courant </a:t>
            </a:r>
            <a:r>
              <a:rPr lang="fr-FR" sz="2400" dirty="0" smtClean="0"/>
              <a:t>relativement </a:t>
            </a:r>
            <a:r>
              <a:rPr lang="fr-FR" sz="2800" b="1" dirty="0" smtClean="0"/>
              <a:t>importante</a:t>
            </a:r>
            <a:endParaRPr lang="fr-FR" sz="2400" b="1" dirty="0" smtClean="0"/>
          </a:p>
          <a:p>
            <a:pPr algn="ctr">
              <a:buFontTx/>
              <a:buChar char="-"/>
            </a:pPr>
            <a:r>
              <a:rPr lang="fr-FR" sz="2400" dirty="0" smtClean="0"/>
              <a:t>Un substrat à </a:t>
            </a:r>
            <a:r>
              <a:rPr lang="fr-FR" sz="2800" b="1" dirty="0" smtClean="0"/>
              <a:t>granularité plus grossière</a:t>
            </a:r>
            <a:endParaRPr lang="fr-FR" sz="2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me 19"/>
          <p:cNvGraphicFramePr/>
          <p:nvPr/>
        </p:nvGraphicFramePr>
        <p:xfrm>
          <a:off x="971550" y="662516"/>
          <a:ext cx="10706100" cy="5852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ZoneTexte 20"/>
          <p:cNvSpPr txBox="1"/>
          <p:nvPr/>
        </p:nvSpPr>
        <p:spPr>
          <a:xfrm rot="16200000">
            <a:off x="3093397" y="1694335"/>
            <a:ext cx="1488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  <a:latin typeface="+mn-lt"/>
              </a:rPr>
              <a:t>Avantages</a:t>
            </a:r>
            <a:endParaRPr lang="fr-FR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ZoneTexte 21"/>
          <p:cNvSpPr txBox="1"/>
          <p:nvPr/>
        </p:nvSpPr>
        <p:spPr>
          <a:xfrm rot="16200000">
            <a:off x="7903521" y="4923309"/>
            <a:ext cx="1773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  <a:latin typeface="+mn-lt"/>
              </a:rPr>
              <a:t>Inconvénients</a:t>
            </a:r>
            <a:endParaRPr lang="fr-FR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5250" y="457200"/>
            <a:ext cx="3886200" cy="1333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4152900" y="457200"/>
            <a:ext cx="3886200" cy="1333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8210550" y="457200"/>
            <a:ext cx="3886200" cy="1333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-152400" y="73432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Contexte et application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831482" y="-276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Résultats</a:t>
            </a:r>
            <a:endParaRPr lang="fr-FR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8888710" y="7343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Perspectives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9" name="Triangle isocèle 28"/>
          <p:cNvSpPr/>
          <p:nvPr/>
        </p:nvSpPr>
        <p:spPr>
          <a:xfrm>
            <a:off x="11258550" y="6019800"/>
            <a:ext cx="1866900" cy="838200"/>
          </a:xfrm>
          <a:prstGeom prst="triangle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numéro de diapositive 3"/>
          <p:cNvSpPr txBox="1">
            <a:spLocks/>
          </p:cNvSpPr>
          <p:nvPr/>
        </p:nvSpPr>
        <p:spPr>
          <a:xfrm>
            <a:off x="117903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7C514-4341-448F-BE34-A51B7B15BF3D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Origin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5833</TotalTime>
  <Words>708</Words>
  <Application>Microsoft Office PowerPoint</Application>
  <PresentationFormat>Personnalisé</PresentationFormat>
  <Paragraphs>194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Intégral</vt:lpstr>
      <vt:lpstr>Quel outil d’analyse utiliser pour expliquer la répartition des Gomphidae en Loire ? </vt:lpstr>
      <vt:lpstr>Diapositive 2</vt:lpstr>
      <vt:lpstr>Choix du test en fonction de…</vt:lpstr>
      <vt:lpstr>Choix du test </vt:lpstr>
      <vt:lpstr>Application</vt:lpstr>
      <vt:lpstr>Diapositive 6</vt:lpstr>
      <vt:lpstr>Diapositive 7</vt:lpstr>
      <vt:lpstr>Diapositive 8</vt:lpstr>
      <vt:lpstr>Diapositive 9</vt:lpstr>
      <vt:lpstr>Diapositive 10</vt:lpstr>
      <vt:lpstr>Diapositive 11</vt:lpstr>
      <vt:lpstr>Merci de votre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 Birault</dc:creator>
  <cp:lastModifiedBy>marie</cp:lastModifiedBy>
  <cp:revision>339</cp:revision>
  <dcterms:created xsi:type="dcterms:W3CDTF">2017-03-28T08:54:38Z</dcterms:created>
  <dcterms:modified xsi:type="dcterms:W3CDTF">2018-03-29T07:48:11Z</dcterms:modified>
</cp:coreProperties>
</file>