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71" r:id="rId7"/>
    <p:sldId id="272" r:id="rId8"/>
    <p:sldId id="273" r:id="rId9"/>
    <p:sldId id="263" r:id="rId10"/>
    <p:sldId id="274" r:id="rId11"/>
    <p:sldId id="275" r:id="rId12"/>
    <p:sldId id="276" r:id="rId13"/>
    <p:sldId id="278" r:id="rId14"/>
    <p:sldId id="277" r:id="rId15"/>
    <p:sldId id="269" r:id="rId16"/>
    <p:sldId id="268" r:id="rId17"/>
  </p:sldIdLst>
  <p:sldSz cx="9144000" cy="5143500" type="screen16x9"/>
  <p:notesSz cx="6858000" cy="9144000"/>
  <p:embeddedFontLst>
    <p:embeddedFont>
      <p:font typeface="Arial Rounded MT Bold" panose="020F0704030504030204" pitchFamily="34" charset="0"/>
      <p:regular r:id="rId19"/>
    </p:embeddedFont>
    <p:embeddedFont>
      <p:font typeface="Proxima Nova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默认节" id="{63A346DB-74D7-457F-8224-21F507175C9A}">
          <p14:sldIdLst>
            <p14:sldId id="256"/>
            <p14:sldId id="257"/>
            <p14:sldId id="259"/>
            <p14:sldId id="260"/>
            <p14:sldId id="261"/>
            <p14:sldId id="271"/>
            <p14:sldId id="272"/>
            <p14:sldId id="273"/>
            <p14:sldId id="263"/>
            <p14:sldId id="274"/>
            <p14:sldId id="275"/>
            <p14:sldId id="276"/>
            <p14:sldId id="278"/>
            <p14:sldId id="277"/>
            <p14:sldId id="269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4705"/>
    <a:srgbClr val="DF5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BEF299B-E4FD-4E75-92FD-7E9D751417A3}">
  <a:tblStyle styleId="{BBEF299B-E4FD-4E75-92FD-7E9D751417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76420" autoAdjust="0"/>
  </p:normalViewPr>
  <p:slideViewPr>
    <p:cSldViewPr>
      <p:cViewPr>
        <p:scale>
          <a:sx n="80" d="100"/>
          <a:sy n="80" d="100"/>
        </p:scale>
        <p:origin x="-1110" y="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29841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baseline="0" dirty="0" smtClean="0"/>
              <a:t>Avant l’</a:t>
            </a:r>
            <a:r>
              <a:rPr lang="fr-FR" altLang="zh-CN" baseline="0" dirty="0" err="1" smtClean="0"/>
              <a:t>experience</a:t>
            </a:r>
            <a:r>
              <a:rPr lang="fr-FR" altLang="zh-CN" baseline="0" dirty="0" smtClean="0"/>
              <a:t>, on devra </a:t>
            </a:r>
            <a:r>
              <a:rPr lang="fr-FR" altLang="zh-CN" baseline="0" dirty="0" err="1" smtClean="0"/>
              <a:t>collectioner</a:t>
            </a:r>
            <a:r>
              <a:rPr lang="fr-FR" altLang="zh-CN" baseline="0" dirty="0" smtClean="0"/>
              <a:t> 30-40 espèces de notre site d'étude </a:t>
            </a:r>
            <a:r>
              <a:rPr lang="en-US" altLang="zh-CN" baseline="0" dirty="0" err="1" smtClean="0"/>
              <a:t>selon</a:t>
            </a:r>
            <a:r>
              <a:rPr lang="en-US" altLang="zh-CN" baseline="0" dirty="0" smtClean="0"/>
              <a:t> </a:t>
            </a:r>
            <a:r>
              <a:rPr lang="en-US" altLang="zh-CN" baseline="0" dirty="0" err="1" smtClean="0"/>
              <a:t>leur</a:t>
            </a:r>
            <a:r>
              <a:rPr lang="en-US" altLang="zh-CN" baseline="0" dirty="0" smtClean="0"/>
              <a:t> </a:t>
            </a:r>
            <a:r>
              <a:rPr lang="fr-FR" altLang="zh-CN" baseline="0" dirty="0" err="1" smtClean="0"/>
              <a:t>dominan</a:t>
            </a:r>
            <a:r>
              <a:rPr lang="en-US" altLang="zh-CN" baseline="0" dirty="0" err="1" smtClean="0"/>
              <a:t>ce</a:t>
            </a:r>
            <a:r>
              <a:rPr lang="fr-FR" altLang="zh-CN" baseline="0" dirty="0" smtClean="0"/>
              <a:t> </a:t>
            </a:r>
            <a:r>
              <a:rPr lang="en-US" altLang="zh-CN" baseline="0" dirty="0" smtClean="0"/>
              <a:t>et </a:t>
            </a:r>
            <a:r>
              <a:rPr lang="en-US" altLang="zh-CN" baseline="0" dirty="0" err="1" smtClean="0"/>
              <a:t>forme</a:t>
            </a:r>
            <a:r>
              <a:rPr lang="en-US" altLang="zh-CN" baseline="0" dirty="0" smtClean="0"/>
              <a:t> </a:t>
            </a:r>
            <a:r>
              <a:rPr lang="fr-FR" altLang="zh-CN" baseline="0" dirty="0" smtClean="0"/>
              <a:t>(10 graines pour chaque espèce) pendant leurs périodes de maturité; puis on les teindra en bleu afin de faciliter l'observation du mouvement des graines.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baseline="0" dirty="0" smtClean="0"/>
              <a:t>On mettra 10cm de sable et 30cm de sol de la zone d’ étude typique comme fond de bac; Afin de réduire l'hétérogénéité de la surface du sol, une pré-pluie serait exécutée un jour avant l'expérience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baseline="0" dirty="0" smtClean="0"/>
              <a:t>Ensuite, les graines seront placées au centre de bac; chaque espèce devra </a:t>
            </a:r>
            <a:r>
              <a:rPr lang="fr-FR" altLang="zh-CN" baseline="0" dirty="0" err="1" smtClean="0"/>
              <a:t>etre</a:t>
            </a:r>
            <a:r>
              <a:rPr lang="fr-FR" altLang="zh-CN" baseline="0" dirty="0" smtClean="0"/>
              <a:t> placé uniformément dans une </a:t>
            </a:r>
            <a:r>
              <a:rPr lang="fr-FR" altLang="zh-CN" baseline="0" dirty="0" err="1" smtClean="0"/>
              <a:t>meme</a:t>
            </a:r>
            <a:r>
              <a:rPr lang="fr-FR" altLang="zh-CN" baseline="0" dirty="0" smtClean="0"/>
              <a:t> ligne et les graines plus grandes devront être placées en bas pour ne pas affecter d'écoulement d’eaux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baseline="0" dirty="0" smtClean="0"/>
              <a:t>Ensuite, des pluie simulée seront effectuées sur les pente de 10 °, 15 ° et 20 °, sous l’intensité de pluie de 50mm / h, 100mm / h et 150mm / h. Chaque expérience </a:t>
            </a:r>
            <a:r>
              <a:rPr lang="en-US" altLang="zh-CN" baseline="0" dirty="0" err="1" smtClean="0"/>
              <a:t>durera</a:t>
            </a:r>
            <a:r>
              <a:rPr lang="en-US" altLang="zh-CN" baseline="0" dirty="0" smtClean="0"/>
              <a:t> </a:t>
            </a:r>
            <a:r>
              <a:rPr lang="en-US" altLang="zh-CN" baseline="0" dirty="0" err="1" smtClean="0"/>
              <a:t>une</a:t>
            </a:r>
            <a:r>
              <a:rPr lang="en-US" altLang="zh-CN" baseline="0" dirty="0" smtClean="0"/>
              <a:t> </a:t>
            </a:r>
            <a:r>
              <a:rPr lang="en-US" altLang="zh-CN" baseline="0" dirty="0" err="1" smtClean="0"/>
              <a:t>heure</a:t>
            </a:r>
            <a:r>
              <a:rPr lang="en-US" altLang="zh-CN" baseline="0" dirty="0" smtClean="0"/>
              <a:t> et </a:t>
            </a:r>
            <a:r>
              <a:rPr lang="fr-FR" altLang="zh-CN" baseline="0" dirty="0" smtClean="0"/>
              <a:t>serait répliquée 3 fois, c'est-à-dire 27 expériences totalement. //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baseline="0" dirty="0" smtClean="0"/>
              <a:t>On aura le nombre et le ratio de graines perdues, le ratio et la distance de déplacement de graine en fonction de position et nombre des graines dans cette </a:t>
            </a:r>
            <a:r>
              <a:rPr lang="fr-FR" altLang="zh-CN" baseline="0" dirty="0" err="1" smtClean="0"/>
              <a:t>device</a:t>
            </a:r>
            <a:endParaRPr lang="fr-FR" altLang="zh-CN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fr-FR" altLang="zh-CN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fr-FR" altLang="zh-CN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baseline="0" dirty="0" smtClean="0"/>
              <a:t> 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le dispositif de dérivation au-dessus de la parcelle pour</a:t>
            </a:r>
            <a:r>
              <a:rPr lang="fr-FR" baseline="0" dirty="0" smtClean="0"/>
              <a:t> éviter l’écoulement détruit la parcelle </a:t>
            </a:r>
            <a:r>
              <a:rPr lang="fr-FR" dirty="0" smtClean="0"/>
              <a:t>, la partie principale pour entourer le sol</a:t>
            </a:r>
            <a:r>
              <a:rPr lang="fr-FR" baseline="0" dirty="0" smtClean="0"/>
              <a:t> et les graines </a:t>
            </a:r>
            <a:r>
              <a:rPr lang="fr-FR" dirty="0" smtClean="0"/>
              <a:t>et le sac de</a:t>
            </a:r>
            <a:r>
              <a:rPr lang="fr-FR" baseline="0" dirty="0" smtClean="0"/>
              <a:t> collection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FR" altLang="zh-CN" dirty="0" smtClean="0"/>
              <a:t>3 pente typique avec labour et sans labour doivent être sélectionnées respectivement sur notre site d'étude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fr-FR" altLang="zh-CN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Après noter les coordonnées et le gradient de</a:t>
            </a:r>
            <a:r>
              <a:rPr lang="fr-FR" baseline="0" dirty="0" smtClean="0"/>
              <a:t> pente</a:t>
            </a:r>
            <a:r>
              <a:rPr lang="fr-FR" dirty="0" smtClean="0"/>
              <a:t>, trois parcelles doivent être placées sur chaque pente, entre la moitié et un an avant l'expérience.</a:t>
            </a:r>
            <a:r>
              <a:rPr lang="fr-FR" baseline="0" dirty="0" smtClean="0"/>
              <a:t> Les parcelle seront insérée à 10 cm dans le sol et prolongée de 10 cm au-dessus de la surface du sol.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aseline="0" dirty="0" smtClean="0"/>
              <a:t>Le sac devrait être remplacé dans les 3 jours après chaque événement de pluie. Après sécher et tamiser le contenu de sac, le nombre de graines collecté par espèce devra </a:t>
            </a:r>
            <a:r>
              <a:rPr lang="fr-FR" baseline="0" dirty="0" err="1" smtClean="0"/>
              <a:t>etre</a:t>
            </a:r>
            <a:r>
              <a:rPr lang="fr-FR" baseline="0" dirty="0" smtClean="0"/>
              <a:t> compté afin d'obtenir le nombre de pertes de graines et le ratio de perte de graines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Comme</a:t>
            </a:r>
            <a:r>
              <a:rPr lang="fr-FR" baseline="0" dirty="0" smtClean="0"/>
              <a:t> nous avons déjà parlé dans le </a:t>
            </a:r>
            <a:r>
              <a:rPr lang="fr-FR" baseline="0" dirty="0" err="1" smtClean="0"/>
              <a:t>mi-oral</a:t>
            </a:r>
            <a:r>
              <a:rPr lang="fr-FR" baseline="0" dirty="0" smtClean="0"/>
              <a:t>, l’érosion du sol est un problème plus en plus préoccupant et il menace le </a:t>
            </a:r>
            <a:r>
              <a:rPr lang="fr-FR" baseline="0" dirty="0" err="1" smtClean="0"/>
              <a:t>micro-environnement</a:t>
            </a:r>
            <a:r>
              <a:rPr lang="fr-FR" baseline="0" dirty="0" smtClean="0"/>
              <a:t> du sol et aussi la formation de </a:t>
            </a:r>
            <a:r>
              <a:rPr lang="fr-FR" baseline="0" dirty="0" err="1" smtClean="0"/>
              <a:t>vegetation</a:t>
            </a:r>
            <a:r>
              <a:rPr lang="fr-FR" baseline="0" dirty="0" smtClean="0"/>
              <a:t> dessus. Sur la base du problème de l’érosion du sol, nous avons </a:t>
            </a:r>
            <a:r>
              <a:rPr lang="fr-FR" baseline="0" dirty="0" err="1" smtClean="0"/>
              <a:t>proprosé</a:t>
            </a:r>
            <a:r>
              <a:rPr lang="fr-FR" baseline="0" dirty="0" smtClean="0"/>
              <a:t> une hypothèse, est ce que les ravines peuvent elles </a:t>
            </a:r>
            <a:r>
              <a:rPr lang="fr-FR" baseline="0" dirty="0" err="1" smtClean="0"/>
              <a:t>etre</a:t>
            </a:r>
            <a:r>
              <a:rPr lang="fr-FR" baseline="0" dirty="0" smtClean="0"/>
              <a:t> des corridors de biodiversité potentiels, et en fait nous avons trouvé que la </a:t>
            </a:r>
            <a:r>
              <a:rPr lang="fr-FR" baseline="0" dirty="0" err="1" smtClean="0"/>
              <a:t>presence</a:t>
            </a:r>
            <a:r>
              <a:rPr lang="fr-FR" baseline="0" dirty="0" smtClean="0"/>
              <a:t> de la banque de graine et aussi le mouvement de graine peuvent supporter cette hypothèse. Donc, le recherche que j’ai fait cette </a:t>
            </a:r>
            <a:r>
              <a:rPr lang="fr-FR" baseline="0" dirty="0" err="1" smtClean="0"/>
              <a:t>semetre</a:t>
            </a:r>
            <a:r>
              <a:rPr lang="fr-FR" baseline="0" dirty="0" smtClean="0"/>
              <a:t> est pour l’objet de trouver les méthodes d’</a:t>
            </a:r>
            <a:r>
              <a:rPr lang="fr-FR" baseline="0" dirty="0" err="1" smtClean="0"/>
              <a:t>espériences</a:t>
            </a:r>
            <a:r>
              <a:rPr lang="fr-FR" baseline="0" dirty="0" smtClean="0"/>
              <a:t> qui peuvent mettre en application sur notre terrain d’étude, comme on peux voir sur la photo, afin de vérifier cette hypothèse.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La </a:t>
            </a:r>
            <a:r>
              <a:rPr lang="fr-FR" dirty="0" err="1" smtClean="0"/>
              <a:t>permière</a:t>
            </a:r>
            <a:r>
              <a:rPr lang="fr-FR" baseline="0" dirty="0" smtClean="0"/>
              <a:t> méthode est la méthode d’émergence des semis, qui est couramment utilisé. TDA on divisera le site d’étude en 4 zone afin de comparer la banque de graine du sol au labour et sans labour, puis 2 </a:t>
            </a:r>
            <a:r>
              <a:rPr lang="fr-FR" baseline="0" dirty="0" err="1" smtClean="0"/>
              <a:t>quadrats</a:t>
            </a:r>
            <a:r>
              <a:rPr lang="fr-FR" baseline="0" dirty="0" smtClean="0"/>
              <a:t> seront pris au hasard sur chaque zone et 20 </a:t>
            </a:r>
            <a:r>
              <a:rPr lang="fr-FR" baseline="0" dirty="0" err="1" smtClean="0"/>
              <a:t>carrots</a:t>
            </a:r>
            <a:r>
              <a:rPr lang="fr-FR" baseline="0" dirty="0" smtClean="0"/>
              <a:t> du sol seront aussi prélevé au hasard sur chaque </a:t>
            </a:r>
            <a:r>
              <a:rPr lang="fr-FR" baseline="0" dirty="0" err="1" smtClean="0"/>
              <a:t>quadrat</a:t>
            </a:r>
            <a:r>
              <a:rPr lang="fr-FR" baseline="0" dirty="0" smtClean="0"/>
              <a:t>. On devra aussi noter les </a:t>
            </a:r>
            <a:r>
              <a:rPr lang="fr-FR" baseline="0" dirty="0" err="1" smtClean="0"/>
              <a:t>coordonées</a:t>
            </a:r>
            <a:r>
              <a:rPr lang="fr-FR" baseline="0" dirty="0" smtClean="0"/>
              <a:t> de chaque quadra afin de comparer les effets du hauteur et de la distance de ravine sur la banque de graine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On va aller</a:t>
            </a:r>
            <a:r>
              <a:rPr lang="fr-FR" baseline="0" dirty="0" smtClean="0"/>
              <a:t> traiter les échantillons; après sécher et tamiser les </a:t>
            </a:r>
            <a:r>
              <a:rPr lang="fr-FR" baseline="0" dirty="0" err="1" smtClean="0"/>
              <a:t>échatillons</a:t>
            </a:r>
            <a:r>
              <a:rPr lang="fr-FR" baseline="0" dirty="0" smtClean="0"/>
              <a:t>, on les mettra sur 160 plateau avec un fond percé et une couche de gravier, en plus 5 plateaux de contrôle seront aussi mettre en place avec seulement la couche de gravier mais sans l’échantillon. Tous les plateaux seront arrosé tous les jours et </a:t>
            </a:r>
            <a:r>
              <a:rPr lang="fr-FR" baseline="0" dirty="0" err="1" smtClean="0"/>
              <a:t>remuré</a:t>
            </a:r>
            <a:r>
              <a:rPr lang="fr-FR" baseline="0" dirty="0" smtClean="0"/>
              <a:t> par mois, </a:t>
            </a:r>
            <a:r>
              <a:rPr lang="fr-FR" baseline="0" dirty="0" err="1" smtClean="0"/>
              <a:t>apres</a:t>
            </a:r>
            <a:r>
              <a:rPr lang="fr-FR" baseline="0" dirty="0" smtClean="0"/>
              <a:t>, les semis émergents seront identifié, compté et enlevé tous les 3 ou 4 jours pendant les premiers 2 mois et 1 fois par semaine </a:t>
            </a:r>
            <a:r>
              <a:rPr lang="fr-FR" baseline="0" dirty="0" err="1" smtClean="0"/>
              <a:t>apres</a:t>
            </a:r>
            <a:r>
              <a:rPr lang="fr-FR" baseline="0" dirty="0" smtClean="0"/>
              <a:t>. Les espèces non identifié seront transplanté dans un plateau plus grand pour la croissance et l’identification ultérieur. Le test complète si aucune émergence n’est </a:t>
            </a:r>
            <a:r>
              <a:rPr lang="fr-FR" baseline="0" dirty="0" err="1" smtClean="0"/>
              <a:t>survunue</a:t>
            </a:r>
            <a:r>
              <a:rPr lang="fr-FR" baseline="0" dirty="0" smtClean="0"/>
              <a:t> pendant 2 semaines consécutive et le test durera 6 mois totalement. On va avoir le </a:t>
            </a:r>
            <a:r>
              <a:rPr lang="fr-FR" baseline="0" dirty="0" err="1" smtClean="0"/>
              <a:t>resultat</a:t>
            </a:r>
            <a:r>
              <a:rPr lang="fr-FR" baseline="0" dirty="0" smtClean="0"/>
              <a:t> de la composition et la densité de la banque de graine en fonction de l’identification de </a:t>
            </a:r>
            <a:r>
              <a:rPr lang="fr-FR" baseline="0" dirty="0" err="1" smtClean="0"/>
              <a:t>sermis</a:t>
            </a:r>
            <a:r>
              <a:rPr lang="fr-FR" baseline="0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D’autre côté,</a:t>
            </a:r>
            <a:r>
              <a:rPr lang="fr-FR" baseline="0" dirty="0" smtClean="0"/>
              <a:t> la méthode d’extraction des graines fourmis une meilleur estimation de la banque de graine; sur la base de la </a:t>
            </a:r>
            <a:r>
              <a:rPr lang="fr-FR" baseline="0" dirty="0" err="1" smtClean="0"/>
              <a:t>meme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selection</a:t>
            </a:r>
            <a:r>
              <a:rPr lang="fr-FR" baseline="0" dirty="0" smtClean="0"/>
              <a:t> des </a:t>
            </a:r>
            <a:r>
              <a:rPr lang="fr-FR" baseline="0" dirty="0" err="1" smtClean="0"/>
              <a:t>carrot</a:t>
            </a:r>
            <a:r>
              <a:rPr lang="fr-FR" baseline="0" dirty="0" smtClean="0"/>
              <a:t> du sol, on mélangera chaque </a:t>
            </a:r>
            <a:r>
              <a:rPr lang="fr-FR" baseline="0" dirty="0" err="1" smtClean="0"/>
              <a:t>carrot</a:t>
            </a:r>
            <a:r>
              <a:rPr lang="fr-FR" baseline="0" dirty="0" smtClean="0"/>
              <a:t> et pèsera 100g d’échantillon; puis on le immergera dans 1l de solution, </a:t>
            </a:r>
            <a:r>
              <a:rPr lang="fr-FR" baseline="0" dirty="0" err="1" smtClean="0"/>
              <a:t>apres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deposer</a:t>
            </a:r>
            <a:r>
              <a:rPr lang="fr-FR" baseline="0" dirty="0" smtClean="0"/>
              <a:t>, tamiser et sécher, le test de pression sera appliquer afin de déterminer la viabilité de graine par microscope à dissection et la composition et la densité de la banque de graine seront identifié en fonction du </a:t>
            </a:r>
            <a:r>
              <a:rPr lang="fr-FR" baseline="0" dirty="0" err="1" smtClean="0"/>
              <a:t>resultat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La</a:t>
            </a:r>
            <a:r>
              <a:rPr lang="fr-FR" baseline="0" dirty="0" smtClean="0"/>
              <a:t> première méthode est exécuté dans laboratoire sous la pluie simulé, voici le dispositif: le dispositif de collecte de ruissellement pour collecter les eaux de ruissellement et les pertes de graines; la partie principale qui fournit l'espace pour placer des graines. 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6" r:id="rId7"/>
    <p:sldLayoutId id="2147483657" r:id="rId8"/>
    <p:sldLayoutId id="2147483658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scholarship.org/uc/item/9sx9k8z4" TargetMode="External"/><Relationship Id="rId7" Type="http://schemas.openxmlformats.org/officeDocument/2006/relationships/hyperlink" Target="https://doi.org/10.1007/s11284-010-0742-y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16/j.geomorph.2011.04.033" TargetMode="External"/><Relationship Id="rId5" Type="http://schemas.openxmlformats.org/officeDocument/2006/relationships/hyperlink" Target="https://lib.dr.iastate.edu/etd/12023" TargetMode="External"/><Relationship Id="rId4" Type="http://schemas.openxmlformats.org/officeDocument/2006/relationships/hyperlink" Target="https://doi.org/10.1016/j.catena.2012.11.003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773125" y="1030850"/>
            <a:ext cx="7785000" cy="229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000" dirty="0">
                <a:latin typeface="Arial Rounded MT Bold" panose="020F0704030504030204" pitchFamily="34" charset="0"/>
              </a:rPr>
              <a:t>Les ravines peuvent-elles être des corridors de biodiversité potentiels ?</a:t>
            </a:r>
            <a:endParaRPr sz="3000" dirty="0">
              <a:solidFill>
                <a:srgbClr val="000000"/>
              </a:solidFill>
              <a:latin typeface="Arial Rounded MT Bold" panose="020F0704030504030204" pitchFamily="34" charset="0"/>
              <a:ea typeface="Arial"/>
              <a:cs typeface="Arial"/>
              <a:sym typeface="Arial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zh-CN" dirty="0"/>
              <a:t> </a:t>
            </a:r>
            <a:r>
              <a:rPr lang="fr-FR" altLang="zh-CN" dirty="0" err="1" smtClean="0"/>
              <a:t>Analys</a:t>
            </a:r>
            <a:r>
              <a:rPr lang="en-US" altLang="zh-CN" dirty="0" smtClean="0"/>
              <a:t>e</a:t>
            </a:r>
            <a:r>
              <a:rPr lang="fr-FR" altLang="zh-CN" dirty="0" smtClean="0"/>
              <a:t> de </a:t>
            </a:r>
            <a:r>
              <a:rPr lang="fr-FR" altLang="zh-CN" dirty="0"/>
              <a:t>méthodologie</a:t>
            </a:r>
          </a:p>
          <a:p>
            <a:r>
              <a:rPr lang="fr-FR" altLang="zh-CN" dirty="0"/>
              <a:t/>
            </a:r>
            <a:br>
              <a:rPr lang="fr-FR" altLang="zh-CN" dirty="0"/>
            </a:br>
            <a:endParaRPr dirty="0"/>
          </a:p>
        </p:txBody>
      </p:sp>
      <p:sp>
        <p:nvSpPr>
          <p:cNvPr id="58" name="Shape 58"/>
          <p:cNvSpPr txBox="1"/>
          <p:nvPr/>
        </p:nvSpPr>
        <p:spPr>
          <a:xfrm>
            <a:off x="5460900" y="4292225"/>
            <a:ext cx="3683100" cy="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8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LIU </a:t>
            </a:r>
            <a:r>
              <a:rPr lang="zh-C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Shimeng</a:t>
            </a:r>
            <a:endParaRPr sz="18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8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Tuteur : Séraphine Grellier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0"/>
            <a:ext cx="2352572" cy="7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1</a:t>
            </a:fld>
            <a:endParaRPr/>
          </a:p>
        </p:txBody>
      </p:sp>
      <p:pic>
        <p:nvPicPr>
          <p:cNvPr id="8" name="Imag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03184"/>
            <a:ext cx="1940560" cy="504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5496" y="-17174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FR" altLang="zh-CN" dirty="0" smtClean="0">
                <a:latin typeface="Arial Rounded MT Bold" panose="020F0704030504030204" pitchFamily="34" charset="0"/>
              </a:rPr>
              <a:t>Expériences </a:t>
            </a:r>
            <a:r>
              <a:rPr lang="fr-FR" altLang="zh-CN" dirty="0">
                <a:latin typeface="Arial Rounded MT Bold" panose="020F0704030504030204" pitchFamily="34" charset="0"/>
              </a:rPr>
              <a:t>sous </a:t>
            </a:r>
            <a:r>
              <a:rPr lang="fr-FR" altLang="zh-CN" dirty="0" smtClean="0">
                <a:latin typeface="Arial Rounded MT Bold" panose="020F0704030504030204" pitchFamily="34" charset="0"/>
              </a:rPr>
              <a:t>précipitation simulée</a:t>
            </a:r>
            <a:r>
              <a:rPr lang="zh-CN" altLang="en-US" dirty="0">
                <a:latin typeface="Arial Rounded MT Bold" panose="020F0704030504030204" pitchFamily="34" charset="0"/>
              </a:rPr>
              <a:t/>
            </a:r>
            <a:br>
              <a:rPr lang="zh-CN" altLang="en-US" dirty="0">
                <a:latin typeface="Arial Rounded MT Bold" panose="020F0704030504030204" pitchFamily="34" charset="0"/>
              </a:rPr>
            </a:b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4779898"/>
            <a:ext cx="914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100" i="1" dirty="0" smtClean="0"/>
              <a:t>Figure </a:t>
            </a:r>
            <a:r>
              <a:rPr lang="fr-FR" altLang="zh-CN" sz="1100" i="1" dirty="0"/>
              <a:t>6 </a:t>
            </a:r>
            <a:r>
              <a:rPr lang="fr-FR" altLang="zh-CN" sz="1100" i="1" dirty="0" smtClean="0"/>
              <a:t>Organigramme de la méthode d’expériences de mouvement de graine sous </a:t>
            </a:r>
            <a:r>
              <a:rPr lang="en-US" altLang="zh-CN" sz="1100" i="1" dirty="0" err="1" smtClean="0"/>
              <a:t>précipitation</a:t>
            </a:r>
            <a:r>
              <a:rPr lang="en-US" altLang="zh-CN" sz="1100" i="1" dirty="0" smtClean="0"/>
              <a:t> </a:t>
            </a:r>
            <a:r>
              <a:rPr lang="en-US" altLang="zh-CN" sz="1100" i="1" dirty="0" err="1" smtClean="0"/>
              <a:t>simulée</a:t>
            </a:r>
            <a:r>
              <a:rPr lang="fr-FR" altLang="zh-CN" sz="1100" i="1" dirty="0"/>
              <a:t>, réalisation personnelle en référant </a:t>
            </a:r>
            <a:r>
              <a:rPr lang="en-US" altLang="zh-CN" sz="1100" i="1" dirty="0"/>
              <a:t>Han et al. (2011); Wang et al. (2012); </a:t>
            </a:r>
            <a:r>
              <a:rPr lang="en-US" altLang="zh-CN" sz="1100" i="1" dirty="0" err="1"/>
              <a:t>García-Fayos</a:t>
            </a:r>
            <a:r>
              <a:rPr lang="en-US" altLang="zh-CN" sz="1100" i="1" dirty="0"/>
              <a:t> et al. (1995)</a:t>
            </a:r>
            <a:r>
              <a:rPr lang="fr-FR" altLang="zh-CN" sz="1100" i="1" dirty="0"/>
              <a:t>; </a:t>
            </a:r>
            <a:r>
              <a:rPr lang="en-US" altLang="zh-CN" sz="1100" i="1" dirty="0"/>
              <a:t>Wang et al. (2012); Han et al. (2011).</a:t>
            </a:r>
            <a:endParaRPr lang="zh-CN" altLang="zh-CN" sz="1100" i="1" dirty="0"/>
          </a:p>
          <a:p>
            <a:endParaRPr lang="zh-CN" altLang="zh-CN" sz="1100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8686"/>
            <a:ext cx="9180512" cy="182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 smtClean="0"/>
              <a:t>10</a:t>
            </a:fld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327" y="627534"/>
            <a:ext cx="5823185" cy="216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270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FR" altLang="zh-CN" dirty="0" smtClean="0">
                <a:latin typeface="Arial Rounded MT Bold" panose="020F0704030504030204" pitchFamily="34" charset="0"/>
              </a:rPr>
              <a:t>Expériences </a:t>
            </a:r>
            <a:r>
              <a:rPr lang="fr-FR" altLang="zh-CN" dirty="0">
                <a:latin typeface="Arial Rounded MT Bold" panose="020F0704030504030204" pitchFamily="34" charset="0"/>
              </a:rPr>
              <a:t>sous </a:t>
            </a:r>
            <a:r>
              <a:rPr lang="fr-FR" altLang="zh-CN" dirty="0" smtClean="0">
                <a:latin typeface="Arial Rounded MT Bold" panose="020F0704030504030204" pitchFamily="34" charset="0"/>
              </a:rPr>
              <a:t>précipitation naturelle</a:t>
            </a:r>
            <a:r>
              <a:rPr lang="zh-CN" altLang="en-US" dirty="0">
                <a:latin typeface="Arial Rounded MT Bold" panose="020F0704030504030204" pitchFamily="34" charset="0"/>
              </a:rPr>
              <a:t/>
            </a:r>
            <a:br>
              <a:rPr lang="zh-CN" altLang="en-US" dirty="0">
                <a:latin typeface="Arial Rounded MT Bold" panose="020F0704030504030204" pitchFamily="34" charset="0"/>
              </a:rPr>
            </a:b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867894"/>
            <a:ext cx="79563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100" i="1" dirty="0" smtClean="0"/>
              <a:t>Figure </a:t>
            </a:r>
            <a:r>
              <a:rPr lang="fr-FR" altLang="zh-CN" sz="1100" i="1" dirty="0"/>
              <a:t>6 </a:t>
            </a:r>
            <a:r>
              <a:rPr lang="fr-FR" altLang="zh-CN" sz="1100" i="1" dirty="0" smtClean="0"/>
              <a:t>Expériences de mouvement de graine sous </a:t>
            </a:r>
            <a:r>
              <a:rPr lang="en-US" altLang="zh-CN" sz="1100" i="1" dirty="0" err="1" smtClean="0"/>
              <a:t>précipitation</a:t>
            </a:r>
            <a:r>
              <a:rPr lang="en-US" altLang="zh-CN" sz="1100" i="1" dirty="0" smtClean="0"/>
              <a:t> </a:t>
            </a:r>
            <a:r>
              <a:rPr lang="en-US" altLang="zh-CN" sz="1100" i="1" dirty="0" err="1" smtClean="0"/>
              <a:t>simulée</a:t>
            </a:r>
            <a:endParaRPr lang="zh-CN" altLang="zh-CN" sz="11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7019"/>
            <a:ext cx="914400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-992" y="4686404"/>
            <a:ext cx="91449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100" i="1" dirty="0" smtClean="0"/>
              <a:t>Figure </a:t>
            </a:r>
            <a:r>
              <a:rPr lang="fr-FR" altLang="zh-CN" sz="1100" i="1" dirty="0"/>
              <a:t>7 Bac de ruissellement pour les expériences de mouvement de gaine sous précipitation naturelle, réalisation personnelle en référant </a:t>
            </a:r>
            <a:r>
              <a:rPr lang="en-US" altLang="zh-CN" sz="1100" i="1" dirty="0"/>
              <a:t>Wang et al. (2017)</a:t>
            </a:r>
            <a:endParaRPr lang="zh-CN" altLang="zh-CN" sz="1100" i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9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FR" altLang="zh-CN" dirty="0" smtClean="0">
                <a:latin typeface="Arial Rounded MT Bold" panose="020F0704030504030204" pitchFamily="34" charset="0"/>
              </a:rPr>
              <a:t>Expériences </a:t>
            </a:r>
            <a:r>
              <a:rPr lang="fr-FR" altLang="zh-CN" dirty="0">
                <a:latin typeface="Arial Rounded MT Bold" panose="020F0704030504030204" pitchFamily="34" charset="0"/>
              </a:rPr>
              <a:t>sous </a:t>
            </a:r>
            <a:r>
              <a:rPr lang="fr-FR" altLang="zh-CN" dirty="0" smtClean="0">
                <a:latin typeface="Arial Rounded MT Bold" panose="020F0704030504030204" pitchFamily="34" charset="0"/>
              </a:rPr>
              <a:t>précipitation naturelle</a:t>
            </a:r>
            <a:r>
              <a:rPr lang="zh-CN" altLang="en-US" dirty="0">
                <a:latin typeface="Arial Rounded MT Bold" panose="020F0704030504030204" pitchFamily="34" charset="0"/>
              </a:rPr>
              <a:t/>
            </a:r>
            <a:br>
              <a:rPr lang="zh-CN" altLang="en-US" dirty="0">
                <a:latin typeface="Arial Rounded MT Bold" panose="020F0704030504030204" pitchFamily="34" charset="0"/>
              </a:rPr>
            </a:b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3867894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100" i="1" dirty="0" smtClean="0"/>
              <a:t>Figure 8 </a:t>
            </a:r>
            <a:r>
              <a:rPr lang="fr-FR" altLang="zh-CN" sz="1100" i="1" dirty="0"/>
              <a:t>Organigramme de la méthode d’expériences de mouvement de graine sous </a:t>
            </a:r>
            <a:r>
              <a:rPr lang="en-US" altLang="zh-CN" sz="1100" i="1" dirty="0" err="1"/>
              <a:t>précipitation</a:t>
            </a:r>
            <a:r>
              <a:rPr lang="en-US" altLang="zh-CN" sz="1100" i="1" dirty="0"/>
              <a:t> </a:t>
            </a:r>
            <a:r>
              <a:rPr lang="en-US" altLang="zh-CN" sz="1100" i="1" dirty="0" err="1"/>
              <a:t>naturelle</a:t>
            </a:r>
            <a:r>
              <a:rPr lang="fr-FR" altLang="zh-CN" sz="1100" i="1" dirty="0"/>
              <a:t>, réalisation personnelle en référant </a:t>
            </a:r>
            <a:r>
              <a:rPr lang="en-US" altLang="zh-CN" sz="1100" i="1" dirty="0"/>
              <a:t>Wang et al. (2017</a:t>
            </a:r>
            <a:r>
              <a:rPr lang="en-US" altLang="zh-CN" sz="1100" i="1" dirty="0" smtClean="0"/>
              <a:t>)</a:t>
            </a:r>
            <a:r>
              <a:rPr lang="fr-FR" altLang="zh-CN" sz="1100" i="1" dirty="0" smtClean="0"/>
              <a:t>   </a:t>
            </a:r>
            <a:endParaRPr lang="zh-CN" altLang="zh-CN" sz="1100" i="1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 smtClean="0"/>
              <a:t>12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54643"/>
            <a:ext cx="9138369" cy="1941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2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 Rounded MT Bold" panose="020F0704030504030204" pitchFamily="34" charset="0"/>
              </a:rPr>
              <a:t>Autres</a:t>
            </a:r>
            <a:r>
              <a:rPr lang="en-US" altLang="zh-CN" dirty="0" smtClean="0">
                <a:latin typeface="Arial Rounded MT Bold" panose="020F0704030504030204" pitchFamily="34" charset="0"/>
              </a:rPr>
              <a:t> m</a:t>
            </a:r>
            <a:r>
              <a:rPr lang="fr-FR" altLang="zh-CN" dirty="0" err="1" smtClean="0">
                <a:latin typeface="Arial Rounded MT Bold" panose="020F0704030504030204" pitchFamily="34" charset="0"/>
              </a:rPr>
              <a:t>éthodes</a:t>
            </a:r>
            <a:r>
              <a:rPr lang="fr-FR" altLang="zh-CN" dirty="0" smtClean="0">
                <a:latin typeface="Arial Rounded MT Bold" panose="020F0704030504030204" pitchFamily="34" charset="0"/>
              </a:rPr>
              <a:t> </a:t>
            </a:r>
            <a:endParaRPr lang="zh-CN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3528" y="1851670"/>
            <a:ext cx="8520600" cy="3416400"/>
          </a:xfrm>
        </p:spPr>
        <p:txBody>
          <a:bodyPr/>
          <a:lstStyle/>
          <a:p>
            <a:r>
              <a:rPr lang="en-US" altLang="zh-CN" dirty="0"/>
              <a:t> </a:t>
            </a:r>
            <a:r>
              <a:rPr lang="en-US" altLang="zh-CN" sz="2400" b="1" dirty="0" smtClean="0"/>
              <a:t>NIRS</a:t>
            </a:r>
            <a:r>
              <a:rPr lang="zh-CN" altLang="en-US" dirty="0" smtClean="0"/>
              <a:t> </a:t>
            </a:r>
            <a:r>
              <a:rPr lang="en-US" altLang="zh-CN" dirty="0"/>
              <a:t> </a:t>
            </a:r>
            <a:r>
              <a:rPr lang="en-US" altLang="zh-CN" dirty="0" smtClean="0"/>
              <a:t>pour la </a:t>
            </a:r>
            <a:r>
              <a:rPr lang="en-US" altLang="zh-CN" dirty="0" err="1" smtClean="0"/>
              <a:t>banque</a:t>
            </a:r>
            <a:r>
              <a:rPr lang="en-US" altLang="zh-CN" dirty="0" smtClean="0"/>
              <a:t> de </a:t>
            </a:r>
            <a:r>
              <a:rPr lang="en-US" altLang="zh-CN" dirty="0" err="1" smtClean="0"/>
              <a:t>graine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fr-FR" altLang="zh-CN" sz="2400" b="1" dirty="0" smtClean="0"/>
              <a:t> Méthode</a:t>
            </a:r>
            <a:r>
              <a:rPr lang="fr-FR" altLang="zh-CN" sz="2400" b="1" dirty="0"/>
              <a:t> </a:t>
            </a:r>
            <a:r>
              <a:rPr lang="fr-FR" altLang="zh-CN" sz="2400" b="1" dirty="0" smtClean="0"/>
              <a:t>de marquage</a:t>
            </a:r>
            <a:r>
              <a:rPr lang="fr-FR" altLang="zh-CN" sz="2400" b="1" dirty="0"/>
              <a:t> </a:t>
            </a:r>
            <a:r>
              <a:rPr lang="fr-FR" altLang="zh-CN" sz="2400" b="1" dirty="0" smtClean="0"/>
              <a:t>fluorescent </a:t>
            </a:r>
            <a:r>
              <a:rPr lang="fr-FR" altLang="zh-CN" dirty="0" smtClean="0"/>
              <a:t> pour le mouvement de graine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7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-205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FR" dirty="0" smtClean="0">
                <a:latin typeface="Arial Rounded MT Bold" panose="020F0704030504030204" pitchFamily="34" charset="0"/>
              </a:rPr>
              <a:t>Conclusion</a:t>
            </a:r>
            <a:endParaRPr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662338"/>
              </p:ext>
            </p:extLst>
          </p:nvPr>
        </p:nvGraphicFramePr>
        <p:xfrm>
          <a:off x="323528" y="588864"/>
          <a:ext cx="8496944" cy="4097747"/>
        </p:xfrm>
        <a:graphic>
          <a:graphicData uri="http://schemas.openxmlformats.org/drawingml/2006/table">
            <a:tbl>
              <a:tblPr firstRow="1" firstCol="1" bandRow="1">
                <a:tableStyleId>{BBEF299B-E4FD-4E75-92FD-7E9D751417A3}</a:tableStyleId>
              </a:tblPr>
              <a:tblGrid>
                <a:gridCol w="1955766"/>
                <a:gridCol w="2199297"/>
                <a:gridCol w="2199297"/>
                <a:gridCol w="2142584"/>
              </a:tblGrid>
              <a:tr h="1145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US" sz="1050" kern="100">
                          <a:effectLst/>
                        </a:rPr>
                        <a:t>Advantages </a:t>
                      </a:r>
                      <a:endParaRPr lang="zh-CN" sz="1050" kern="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US" sz="1050" kern="100" dirty="0" smtClean="0">
                          <a:effectLst/>
                        </a:rPr>
                        <a:t>D</a:t>
                      </a:r>
                      <a:r>
                        <a:rPr lang="fr-FR" sz="1050" kern="100" dirty="0" err="1" smtClean="0">
                          <a:effectLst/>
                        </a:rPr>
                        <a:t>éfauts</a:t>
                      </a:r>
                      <a:endParaRPr lang="zh-CN" sz="105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85" marR="42585" marT="0" marB="0" anchor="ctr"/>
                </a:tc>
              </a:tr>
              <a:tr h="1016519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US" altLang="zh-CN" sz="1050" kern="100" baseline="0" dirty="0" err="1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Banque</a:t>
                      </a:r>
                      <a:r>
                        <a:rPr lang="en-US" altLang="zh-CN" sz="1050" kern="100" baseline="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 de </a:t>
                      </a:r>
                      <a:r>
                        <a:rPr lang="en-US" altLang="zh-CN" sz="1050" kern="100" baseline="0" dirty="0" err="1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graine</a:t>
                      </a:r>
                      <a:endParaRPr lang="zh-CN" sz="105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Méthode d'émergence des semis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fr-FR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Couramment</a:t>
                      </a:r>
                      <a:r>
                        <a:rPr lang="fr-FR" sz="1000" b="0" i="0" u="none" strike="noStrike" kern="100" cap="non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000" b="0" i="0" u="none" strike="noStrike" kern="100" cap="none" baseline="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utilisé</a:t>
                      </a:r>
                      <a:endParaRPr lang="en-US" sz="1000" b="0" i="0" u="none" strike="noStrike" kern="100" cap="none" baseline="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fr-FR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Moins laborieux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fr-FR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Utile pour un grand volume d'échantillons de sol</a:t>
                      </a: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fr-FR" sz="1000" kern="100" dirty="0" smtClean="0">
                          <a:effectLst/>
                        </a:rPr>
                        <a:t>Exiger une serre et une surveillance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fr-FR" sz="1000" kern="100" dirty="0" smtClean="0">
                          <a:effectLst/>
                        </a:rPr>
                        <a:t>Sous-estimation de la densité des banques de semences du sol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fr-FR" sz="1000" kern="100" dirty="0" smtClean="0">
                          <a:effectLst/>
                        </a:rPr>
                        <a:t>Évaluer incomplète</a:t>
                      </a:r>
                      <a:r>
                        <a:rPr lang="en-US" altLang="zh-CN" sz="1000" kern="100" dirty="0" err="1" smtClean="0">
                          <a:effectLst/>
                        </a:rPr>
                        <a:t>ment</a:t>
                      </a:r>
                      <a:r>
                        <a:rPr lang="fr-FR" sz="1000" kern="100" dirty="0" smtClean="0">
                          <a:effectLst/>
                        </a:rPr>
                        <a:t> la composition de la banque de graines du sol</a:t>
                      </a:r>
                      <a:endParaRPr lang="zh-CN" sz="1050" kern="100" dirty="0">
                        <a:effectLst/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42585" marR="42585" marT="0" marB="0" anchor="ctr"/>
                </a:tc>
              </a:tr>
              <a:tr h="8132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Méthode d'</a:t>
                      </a:r>
                      <a:r>
                        <a:rPr lang="fr-FR" altLang="zh-CN" sz="1000" b="0" i="0" u="none" strike="noStrike" kern="100" cap="non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éxtraction</a:t>
                      </a: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des semis</a:t>
                      </a:r>
                      <a:r>
                        <a:rPr lang="en-US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Plus précis et </a:t>
                      </a:r>
                      <a:r>
                        <a:rPr lang="en-US" altLang="zh-CN" sz="1000" b="0" i="0" u="none" strike="noStrike" kern="100" cap="non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complet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r>
                        <a:rPr lang="en-US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accepté pour un grand volume d'échantillons de sol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Grande charge de travail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opérer</a:t>
                      </a:r>
                      <a:r>
                        <a:rPr lang="en-US" altLang="zh-CN" sz="1000" b="0" i="0" u="none" strike="noStrike" kern="100" cap="non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ation</a:t>
                      </a: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compliquée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</a:tr>
              <a:tr h="609911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US" altLang="zh-CN" sz="1050" kern="100" dirty="0" err="1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Mouvement</a:t>
                      </a:r>
                      <a:r>
                        <a:rPr lang="en-US" altLang="zh-CN" sz="1050" kern="100" baseline="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 de </a:t>
                      </a:r>
                      <a:r>
                        <a:rPr lang="en-US" altLang="zh-CN" sz="1050" kern="100" baseline="0" dirty="0" err="1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graine</a:t>
                      </a:r>
                      <a:endParaRPr lang="zh-CN" sz="1050" kern="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Sous précipitation simulée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Estimer la perte de graines et le déplacement des graines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Plus facile à réaliser en laboratoire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altLang="zh-CN" sz="1000" b="0" i="0" u="none" strike="noStrike" kern="100" cap="non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Moins</a:t>
                      </a:r>
                      <a:r>
                        <a:rPr lang="en-US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altLang="zh-CN" sz="1000" b="0" i="0" u="none" strike="noStrike" kern="100" cap="non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rigoureux</a:t>
                      </a:r>
                      <a:r>
                        <a:rPr lang="en-US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et précis</a:t>
                      </a:r>
                      <a:endParaRPr lang="zh-CN" altLang="zh-CN" sz="1000" b="0" i="0" u="none" strike="noStrike" kern="100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Plus de détails nécessaires selon le site d'étude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</a:tr>
              <a:tr h="11181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Sous précipitation naturelle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Plus </a:t>
                      </a:r>
                      <a:r>
                        <a:rPr lang="en-US" altLang="zh-CN" sz="1000" b="0" i="0" u="none" strike="noStrike" kern="100" cap="non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rigoureux</a:t>
                      </a:r>
                      <a:r>
                        <a:rPr lang="en-US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et précis</a:t>
                      </a:r>
                      <a:endParaRPr lang="zh-CN" sz="1000" b="0" i="0" u="none" strike="noStrike" kern="100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2585" marR="4258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r>
                        <a:rPr lang="fr-FR" altLang="zh-CN" sz="1000" b="0" i="0" u="none" strike="noStrike" kern="100" cap="non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   </a:t>
                      </a: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Plus laborieux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Difficile de prévoir les précipitations naturelles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Estimer seulement la perte de graines</a:t>
                      </a:r>
                    </a:p>
                    <a:p>
                      <a:pPr marL="171450" marR="0" lvl="0" indent="-171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fr-FR" altLang="zh-CN" sz="1000" b="0" i="0" u="none" strike="noStrike" kern="100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Plus de détails nécessaires selon le site d'étude</a:t>
                      </a:r>
                    </a:p>
                  </a:txBody>
                  <a:tcPr marL="42585" marR="42585" marT="0" marB="0" anchor="ctr"/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49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179512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>
                <a:latin typeface="Arial Rounded MT Bold" panose="020F0704030504030204" pitchFamily="34" charset="0"/>
              </a:rPr>
              <a:t>Référence</a:t>
            </a: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0" y="547930"/>
            <a:ext cx="8894400" cy="454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smtClean="0"/>
              <a:t>Chapple</a:t>
            </a:r>
            <a:r>
              <a:rPr lang="en-US" altLang="zh-CN" sz="800" dirty="0"/>
              <a:t>, D. (2017). The Influence of Climate and Seed Dispersal on Restoration in the San Francisco Bay. UC Berkeley. ProQuest ID: Chapple_berkeley_0028E_17240. Merritt ID: ark:/13030/m5w42s77. Retrieved from </a:t>
            </a:r>
            <a:r>
              <a:rPr lang="en-US" altLang="zh-CN" sz="800" dirty="0">
                <a:hlinkClick r:id="rId3"/>
              </a:rPr>
              <a:t>https://</a:t>
            </a:r>
            <a:r>
              <a:rPr lang="en-US" altLang="zh-CN" sz="800" dirty="0" smtClean="0">
                <a:hlinkClick r:id="rId3"/>
              </a:rPr>
              <a:t>escholarship.org/uc/item/9sx9k8z4</a:t>
            </a:r>
            <a:endParaRPr lang="en-US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 smtClean="0"/>
              <a:t>Dongli</a:t>
            </a:r>
            <a:r>
              <a:rPr lang="en-US" altLang="zh-CN" sz="800" dirty="0" smtClean="0"/>
              <a:t> </a:t>
            </a:r>
            <a:r>
              <a:rPr lang="en-US" altLang="zh-CN" sz="800" dirty="0"/>
              <a:t>Wang, </a:t>
            </a:r>
            <a:r>
              <a:rPr lang="en-US" altLang="zh-CN" sz="800" dirty="0" err="1"/>
              <a:t>Juying</a:t>
            </a:r>
            <a:r>
              <a:rPr lang="en-US" altLang="zh-CN" sz="800" dirty="0"/>
              <a:t> Jiao, Dong Lei, Ning Wang, </a:t>
            </a:r>
            <a:r>
              <a:rPr lang="en-US" altLang="zh-CN" sz="800" dirty="0" err="1"/>
              <a:t>Huadong</a:t>
            </a:r>
            <a:r>
              <a:rPr lang="en-US" altLang="zh-CN" sz="800" dirty="0"/>
              <a:t> Du, </a:t>
            </a:r>
            <a:r>
              <a:rPr lang="en-US" altLang="zh-CN" sz="800" dirty="0" err="1"/>
              <a:t>Yanfeng</a:t>
            </a:r>
            <a:r>
              <a:rPr lang="en-US" altLang="zh-CN" sz="800" dirty="0"/>
              <a:t> </a:t>
            </a:r>
            <a:r>
              <a:rPr lang="en-US" altLang="zh-CN" sz="800" dirty="0" err="1"/>
              <a:t>Jia</a:t>
            </a:r>
            <a:r>
              <a:rPr lang="en-US" altLang="zh-CN" sz="800" dirty="0"/>
              <a:t>, Effects of seed morphology on seed removal and plant distribution in the Chinese hill-gully Loess Plateau region, CATENA, Volume 104, 2013, Pages 144-152, ISSN 0341-8162, </a:t>
            </a:r>
            <a:r>
              <a:rPr lang="en-US" altLang="zh-CN" sz="800" dirty="0">
                <a:hlinkClick r:id="rId4"/>
              </a:rPr>
              <a:t>https://doi.org/10.1016/j.catena.2012.11.003</a:t>
            </a:r>
            <a:r>
              <a:rPr lang="en-US" altLang="zh-CN" sz="800" dirty="0"/>
              <a:t>.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Durán</a:t>
            </a:r>
            <a:r>
              <a:rPr lang="en-US" altLang="zh-CN" sz="800" dirty="0"/>
              <a:t> </a:t>
            </a:r>
            <a:r>
              <a:rPr lang="en-US" altLang="zh-CN" sz="800" dirty="0" err="1"/>
              <a:t>Zuazo</a:t>
            </a:r>
            <a:r>
              <a:rPr lang="en-US" altLang="zh-CN" sz="800" dirty="0"/>
              <a:t>, V.H. &amp; Rodríguez </a:t>
            </a:r>
            <a:r>
              <a:rPr lang="en-US" altLang="zh-CN" sz="800" dirty="0" err="1"/>
              <a:t>Pleguezuelo</a:t>
            </a:r>
            <a:r>
              <a:rPr lang="en-US" altLang="zh-CN" sz="800" dirty="0"/>
              <a:t>, C.R. </a:t>
            </a:r>
            <a:r>
              <a:rPr lang="en-US" altLang="zh-CN" sz="800" dirty="0" err="1"/>
              <a:t>Agron</a:t>
            </a:r>
            <a:r>
              <a:rPr lang="en-US" altLang="zh-CN" sz="800" dirty="0"/>
              <a:t>. Sustain. Dev. (2008) 28: 65. https://doi.org/10.1051/agro:2007062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Esteve</a:t>
            </a:r>
            <a:r>
              <a:rPr lang="en-US" altLang="zh-CN" sz="800" dirty="0"/>
              <a:t> </a:t>
            </a:r>
            <a:r>
              <a:rPr lang="en-US" altLang="zh-CN" sz="800" dirty="0" err="1"/>
              <a:t>Agelet</a:t>
            </a:r>
            <a:r>
              <a:rPr lang="en-US" altLang="zh-CN" sz="800" dirty="0"/>
              <a:t>, Lidia, "Single seed discriminative applications using near infrared technologies" (2011). Graduate Theses and Dissertations. 12023. </a:t>
            </a:r>
            <a:r>
              <a:rPr lang="en-US" altLang="zh-CN" sz="800" dirty="0">
                <a:hlinkClick r:id="rId5"/>
              </a:rPr>
              <a:t>https://lib.dr.iastate.edu/etd/12023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Farhadi</a:t>
            </a:r>
            <a:r>
              <a:rPr lang="en-US" altLang="zh-CN" sz="800" dirty="0"/>
              <a:t>, Mostafa (2015). </a:t>
            </a:r>
            <a:r>
              <a:rPr lang="en-US" altLang="zh-CN" sz="800" i="1" dirty="0"/>
              <a:t>Applications of visible and near infrared spectroscopy for sorting and identification of tree seeds.</a:t>
            </a:r>
            <a:r>
              <a:rPr lang="en-US" altLang="zh-CN" sz="800" dirty="0"/>
              <a:t> Diss. (</a:t>
            </a:r>
            <a:r>
              <a:rPr lang="en-US" altLang="zh-CN" sz="800" dirty="0" err="1"/>
              <a:t>sammanfattning</a:t>
            </a:r>
            <a:r>
              <a:rPr lang="en-US" altLang="zh-CN" sz="800" dirty="0"/>
              <a:t>/summary) </a:t>
            </a:r>
            <a:r>
              <a:rPr lang="en-US" altLang="zh-CN" sz="800" dirty="0" err="1"/>
              <a:t>Alnarp</a:t>
            </a:r>
            <a:r>
              <a:rPr lang="en-US" altLang="zh-CN" sz="800" dirty="0"/>
              <a:t> : </a:t>
            </a:r>
            <a:r>
              <a:rPr lang="en-US" altLang="zh-CN" sz="800" dirty="0" err="1"/>
              <a:t>Sveriges</a:t>
            </a:r>
            <a:r>
              <a:rPr lang="en-US" altLang="zh-CN" sz="800" dirty="0"/>
              <a:t> </a:t>
            </a:r>
            <a:r>
              <a:rPr lang="en-US" altLang="zh-CN" sz="800" dirty="0" err="1"/>
              <a:t>lantbruksuniv</a:t>
            </a:r>
            <a:r>
              <a:rPr lang="en-US" altLang="zh-CN" sz="800" dirty="0"/>
              <a:t>., </a:t>
            </a:r>
            <a:r>
              <a:rPr lang="en-US" altLang="zh-CN" sz="800" dirty="0" err="1" smtClean="0"/>
              <a:t>Acta</a:t>
            </a:r>
            <a:r>
              <a:rPr lang="en-US" altLang="zh-CN" sz="800" dirty="0" smtClean="0"/>
              <a:t> </a:t>
            </a:r>
            <a:r>
              <a:rPr lang="en-US" altLang="zh-CN" sz="800" dirty="0" err="1" smtClean="0"/>
              <a:t>Universitatis</a:t>
            </a:r>
            <a:r>
              <a:rPr lang="en-US" altLang="zh-CN" sz="800" dirty="0" smtClean="0"/>
              <a:t> </a:t>
            </a:r>
            <a:r>
              <a:rPr lang="en-US" altLang="zh-CN" sz="800" dirty="0" err="1"/>
              <a:t>agriculturae</a:t>
            </a:r>
            <a:r>
              <a:rPr lang="en-US" altLang="zh-CN" sz="800" dirty="0"/>
              <a:t> </a:t>
            </a:r>
            <a:r>
              <a:rPr lang="en-US" altLang="zh-CN" sz="800" dirty="0" err="1"/>
              <a:t>Sueciae</a:t>
            </a:r>
            <a:r>
              <a:rPr lang="en-US" altLang="zh-CN" sz="800" dirty="0"/>
              <a:t>, 1652-6880 ; 2015:103 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Garciafayos</a:t>
            </a:r>
            <a:r>
              <a:rPr lang="en-US" altLang="zh-CN" sz="800" dirty="0"/>
              <a:t>, P &amp; </a:t>
            </a:r>
            <a:r>
              <a:rPr lang="en-US" altLang="zh-CN" sz="800" dirty="0" err="1"/>
              <a:t>Recatalá</a:t>
            </a:r>
            <a:r>
              <a:rPr lang="en-US" altLang="zh-CN" sz="800" dirty="0"/>
              <a:t>, T.M. &amp; </a:t>
            </a:r>
            <a:r>
              <a:rPr lang="en-US" altLang="zh-CN" sz="800" dirty="0" err="1"/>
              <a:t>Cerdà</a:t>
            </a:r>
            <a:r>
              <a:rPr lang="en-US" altLang="zh-CN" sz="800" dirty="0"/>
              <a:t>, </a:t>
            </a:r>
            <a:r>
              <a:rPr lang="en-US" altLang="zh-CN" sz="800" dirty="0" err="1"/>
              <a:t>Artemi</a:t>
            </a:r>
            <a:r>
              <a:rPr lang="en-US" altLang="zh-CN" sz="800" dirty="0"/>
              <a:t> &amp; </a:t>
            </a:r>
            <a:r>
              <a:rPr lang="en-US" altLang="zh-CN" sz="800" dirty="0" err="1"/>
              <a:t>Calvo</a:t>
            </a:r>
            <a:r>
              <a:rPr lang="en-US" altLang="zh-CN" sz="800" dirty="0"/>
              <a:t>-Cases, Adolfo. (1995). Seed population dynamics on badland slopes in SE Spain. J. Veg. Sci.. 6. 691-696. 10.2307/3236439.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/>
              <a:t>Gonzalez, S.&amp; </a:t>
            </a:r>
            <a:r>
              <a:rPr lang="en-US" altLang="zh-CN" sz="800" dirty="0" err="1"/>
              <a:t>Ghermandi</a:t>
            </a:r>
            <a:r>
              <a:rPr lang="en-US" altLang="zh-CN" sz="800" dirty="0"/>
              <a:t>, L., Comparison of methods to estimate soil seed</a:t>
            </a:r>
            <a:br>
              <a:rPr lang="en-US" altLang="zh-CN" sz="800" dirty="0"/>
            </a:br>
            <a:r>
              <a:rPr lang="en-US" altLang="zh-CN" sz="800" dirty="0"/>
              <a:t>banks: The role of seed size and mass, Community Ecology 13(2): 238-242, 2012, </a:t>
            </a:r>
            <a:r>
              <a:rPr lang="en-US" altLang="zh-CN" sz="800" dirty="0" err="1"/>
              <a:t>Doi</a:t>
            </a:r>
            <a:r>
              <a:rPr lang="en-US" altLang="zh-CN" sz="800" dirty="0"/>
              <a:t>: 10.1556/ComEc.13.2012.2.14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Juying</a:t>
            </a:r>
            <a:r>
              <a:rPr lang="en-US" altLang="zh-CN" sz="800" dirty="0"/>
              <a:t> Jiao, </a:t>
            </a:r>
            <a:r>
              <a:rPr lang="en-US" altLang="zh-CN" sz="800" dirty="0" err="1"/>
              <a:t>Luyan</a:t>
            </a:r>
            <a:r>
              <a:rPr lang="en-US" altLang="zh-CN" sz="800" dirty="0"/>
              <a:t> Han, </a:t>
            </a:r>
            <a:r>
              <a:rPr lang="en-US" altLang="zh-CN" sz="800" dirty="0" err="1"/>
              <a:t>Yanfeng</a:t>
            </a:r>
            <a:r>
              <a:rPr lang="en-US" altLang="zh-CN" sz="800" dirty="0"/>
              <a:t> </a:t>
            </a:r>
            <a:r>
              <a:rPr lang="en-US" altLang="zh-CN" sz="800" dirty="0" err="1"/>
              <a:t>Jia</a:t>
            </a:r>
            <a:r>
              <a:rPr lang="en-US" altLang="zh-CN" sz="800" dirty="0"/>
              <a:t>, Ning Wang, Dong Lei, </a:t>
            </a:r>
            <a:r>
              <a:rPr lang="en-US" altLang="zh-CN" sz="800" dirty="0" err="1"/>
              <a:t>Linyu</a:t>
            </a:r>
            <a:r>
              <a:rPr lang="en-US" altLang="zh-CN" sz="800" dirty="0"/>
              <a:t> Li, Can seed removal through soil erosion explain the scarcity of vegetation in the Chinese Loess Plateau?, Geomorphology, Volume 132, Issues 1–2, 2011, Pages 35-40, ISSN 0169-555X, </a:t>
            </a:r>
            <a:r>
              <a:rPr lang="en-US" altLang="zh-CN" sz="800" dirty="0">
                <a:hlinkClick r:id="rId6"/>
              </a:rPr>
              <a:t>https://doi.org/10.1016/j.geomorph.2011.04.033</a:t>
            </a:r>
            <a:r>
              <a:rPr lang="en-US" altLang="zh-CN" sz="800" dirty="0"/>
              <a:t>.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fr-FR" altLang="zh-CN" sz="800" dirty="0"/>
              <a:t>Li, X., Liu, W. &amp; Tang, C.Q. </a:t>
            </a:r>
            <a:r>
              <a:rPr lang="fr-FR" altLang="zh-CN" sz="800" dirty="0" err="1"/>
              <a:t>Ecol</a:t>
            </a:r>
            <a:r>
              <a:rPr lang="fr-FR" altLang="zh-CN" sz="800" dirty="0"/>
              <a:t> </a:t>
            </a:r>
            <a:r>
              <a:rPr lang="fr-FR" altLang="zh-CN" sz="800" dirty="0" err="1"/>
              <a:t>Res</a:t>
            </a:r>
            <a:r>
              <a:rPr lang="fr-FR" altLang="zh-CN" sz="800" dirty="0"/>
              <a:t> (2010) 25: 1171. </a:t>
            </a:r>
            <a:r>
              <a:rPr lang="en-US" altLang="zh-CN" sz="800" dirty="0">
                <a:hlinkClick r:id="rId7"/>
              </a:rPr>
              <a:t>https://doi.org/10.1007/s11284-010-0742-y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Luyan</a:t>
            </a:r>
            <a:r>
              <a:rPr lang="en-US" altLang="zh-CN" sz="800" dirty="0"/>
              <a:t> Han, </a:t>
            </a:r>
            <a:r>
              <a:rPr lang="en-US" altLang="zh-CN" sz="800" dirty="0" err="1"/>
              <a:t>Juying</a:t>
            </a:r>
            <a:r>
              <a:rPr lang="en-US" altLang="zh-CN" sz="800" dirty="0"/>
              <a:t> Jiao, </a:t>
            </a:r>
            <a:r>
              <a:rPr lang="en-US" altLang="zh-CN" sz="800" dirty="0" err="1"/>
              <a:t>Yanfeng</a:t>
            </a:r>
            <a:r>
              <a:rPr lang="en-US" altLang="zh-CN" sz="800" dirty="0"/>
              <a:t> </a:t>
            </a:r>
            <a:r>
              <a:rPr lang="en-US" altLang="zh-CN" sz="800" dirty="0" err="1"/>
              <a:t>Jia</a:t>
            </a:r>
            <a:r>
              <a:rPr lang="en-US" altLang="zh-CN" sz="800" dirty="0"/>
              <a:t>, Ning Wang, Dong Lei, </a:t>
            </a:r>
            <a:r>
              <a:rPr lang="en-US" altLang="zh-CN" sz="800" dirty="0" err="1"/>
              <a:t>Linyu</a:t>
            </a:r>
            <a:r>
              <a:rPr lang="en-US" altLang="zh-CN" sz="800" dirty="0"/>
              <a:t> Li, Seed removal on loess slopes in relation to runoff and sediment yield, In CATENA, Volume 85, Issue 1, 2011, Pages 12-21, ISSN 0341-8162.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fr-FR" altLang="zh-CN" sz="800" dirty="0" err="1"/>
              <a:t>Pimentel</a:t>
            </a:r>
            <a:r>
              <a:rPr lang="fr-FR" altLang="zh-CN" sz="800" dirty="0"/>
              <a:t>, D. Environ </a:t>
            </a:r>
            <a:r>
              <a:rPr lang="fr-FR" altLang="zh-CN" sz="800" dirty="0" err="1"/>
              <a:t>Dev</a:t>
            </a:r>
            <a:r>
              <a:rPr lang="fr-FR" altLang="zh-CN" sz="800" dirty="0"/>
              <a:t> </a:t>
            </a:r>
            <a:r>
              <a:rPr lang="fr-FR" altLang="zh-CN" sz="800" dirty="0" err="1"/>
              <a:t>Sustain</a:t>
            </a:r>
            <a:r>
              <a:rPr lang="fr-FR" altLang="zh-CN" sz="800" dirty="0"/>
              <a:t> (2006) 8: 119. https://doi.org/10.1007/s10668-005-1262-8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/>
              <a:t>Price, J. N., Wright, B. R., Gross, C. L. and </a:t>
            </a:r>
            <a:r>
              <a:rPr lang="en-US" altLang="zh-CN" sz="800" dirty="0" err="1"/>
              <a:t>Whalley</a:t>
            </a:r>
            <a:r>
              <a:rPr lang="en-US" altLang="zh-CN" sz="800" dirty="0"/>
              <a:t>, W. R. D. B. (2010), Comparison of seedling emergence and seed extraction techniques for estimating the composition of soil seed banks. Methods in Ecology and Evolution, 1: 151–157. doi:10.1111/j.2041-210X.2010.00011.x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 err="1"/>
              <a:t>Weerasinghe</a:t>
            </a:r>
            <a:r>
              <a:rPr lang="en-US" altLang="zh-CN" sz="800" dirty="0"/>
              <a:t>, U. R., Akiko, S., </a:t>
            </a:r>
            <a:r>
              <a:rPr lang="en-US" altLang="zh-CN" sz="800" dirty="0" err="1"/>
              <a:t>Palitha</a:t>
            </a:r>
            <a:r>
              <a:rPr lang="en-US" altLang="zh-CN" sz="800" dirty="0"/>
              <a:t>, J. and Seiki, T. (2008), The role of the soil seed bank in vegetation recovery on an oceanic island severely damaged by introduced goats. Applied Vegetation Science, 11: 355–364. doi:10.3170/2008-7-18458</a:t>
            </a:r>
            <a:endParaRPr lang="zh-CN" altLang="zh-CN" sz="800" dirty="0"/>
          </a:p>
          <a:p>
            <a:pPr marL="114300" indent="0">
              <a:spcAft>
                <a:spcPts val="600"/>
              </a:spcAft>
              <a:buNone/>
            </a:pPr>
            <a:r>
              <a:rPr lang="en-US" altLang="zh-CN" sz="800" dirty="0"/>
              <a:t>Yu, W. -J., Jiao, J. -Y., Chen, Y., Wang, D. -L., Wang, N., and Zhao, H. -K. (2017) Seed Removal due to Overland Flow on Abandoned Slopes in the Chinese Hilly Gullied Loess Plateau Region. </a:t>
            </a:r>
            <a:r>
              <a:rPr lang="fr-FR" altLang="zh-CN" sz="800" dirty="0"/>
              <a:t>Land </a:t>
            </a:r>
            <a:r>
              <a:rPr lang="fr-FR" altLang="zh-CN" sz="800" dirty="0" err="1"/>
              <a:t>Degrad</a:t>
            </a:r>
            <a:r>
              <a:rPr lang="fr-FR" altLang="zh-CN" sz="800" dirty="0"/>
              <a:t>. </a:t>
            </a:r>
            <a:r>
              <a:rPr lang="fr-FR" altLang="zh-CN" sz="800" dirty="0" err="1"/>
              <a:t>Develop</a:t>
            </a:r>
            <a:r>
              <a:rPr lang="fr-FR" altLang="zh-CN" sz="800" dirty="0"/>
              <a:t>., 28: 274–282. DOI: 10.1002/ldr.2519.</a:t>
            </a:r>
            <a:endParaRPr lang="zh-CN" altLang="zh-CN" sz="800" dirty="0"/>
          </a:p>
          <a:p>
            <a:pPr marL="228600" lvl="0" indent="-228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600" dirty="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None/>
            </a:pPr>
            <a:endParaRPr sz="1600" dirty="0"/>
          </a:p>
        </p:txBody>
      </p:sp>
      <p:sp>
        <p:nvSpPr>
          <p:cNvPr id="183" name="Shape 18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ctrTitle"/>
          </p:nvPr>
        </p:nvSpPr>
        <p:spPr>
          <a:xfrm>
            <a:off x="401850" y="278475"/>
            <a:ext cx="8340300" cy="191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4400" dirty="0">
                <a:latin typeface="Arial Rounded MT Bold" panose="020F0704030504030204" pitchFamily="34" charset="0"/>
              </a:rPr>
              <a:t>Merci à votre attention</a:t>
            </a:r>
            <a:endParaRPr sz="4400" dirty="0">
              <a:latin typeface="Arial Rounded MT Bold" panose="020F0704030504030204" pitchFamily="34" charset="0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subTitle" idx="1"/>
          </p:nvPr>
        </p:nvSpPr>
        <p:spPr>
          <a:xfrm>
            <a:off x="221550" y="4007198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800" dirty="0" smtClean="0"/>
              <a:t>LIU </a:t>
            </a:r>
            <a:r>
              <a:rPr lang="zh-CN" sz="1800" dirty="0"/>
              <a:t>Shimeng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800" dirty="0"/>
              <a:t>Tuteur : Séraphine Grellier</a:t>
            </a:r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16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>
                <a:latin typeface="Arial Rounded MT Bold" panose="020F0704030504030204" pitchFamily="34" charset="0"/>
              </a:rPr>
              <a:t>Plan</a:t>
            </a: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7971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zh-CN" b="1" dirty="0"/>
              <a:t>Introduction</a:t>
            </a:r>
            <a:endParaRPr b="1" dirty="0"/>
          </a:p>
          <a:p>
            <a:pPr marL="0" lvl="0" indent="0">
              <a:spcBef>
                <a:spcPts val="1600"/>
              </a:spcBef>
              <a:buNone/>
            </a:pPr>
            <a:r>
              <a:rPr lang="zh-CN" b="1" dirty="0"/>
              <a:t>Partie 1 </a:t>
            </a:r>
            <a:r>
              <a:rPr lang="en-US" altLang="zh-CN" b="1" dirty="0"/>
              <a:t> La composition et la </a:t>
            </a:r>
            <a:r>
              <a:rPr lang="en-US" altLang="zh-CN" b="1" dirty="0" err="1"/>
              <a:t>densit</a:t>
            </a:r>
            <a:r>
              <a:rPr lang="fr-FR" altLang="zh-CN" b="1" dirty="0"/>
              <a:t>é de l</a:t>
            </a:r>
            <a:r>
              <a:rPr lang="en-US" altLang="zh-CN" b="1" dirty="0"/>
              <a:t>a </a:t>
            </a:r>
            <a:r>
              <a:rPr lang="en-US" altLang="zh-CN" b="1" dirty="0" err="1"/>
              <a:t>banque</a:t>
            </a:r>
            <a:r>
              <a:rPr lang="en-US" altLang="zh-CN" b="1" dirty="0"/>
              <a:t> de </a:t>
            </a:r>
            <a:r>
              <a:rPr lang="en-US" altLang="zh-CN" b="1" dirty="0" err="1"/>
              <a:t>graine</a:t>
            </a:r>
            <a:endParaRPr lang="en-US" altLang="zh-CN" b="1" dirty="0"/>
          </a:p>
          <a:p>
            <a:pPr marL="285750" lvl="0" indent="-285750">
              <a:spcBef>
                <a:spcPts val="1600"/>
              </a:spcBef>
              <a:buFontTx/>
              <a:buChar char="-"/>
            </a:pPr>
            <a:r>
              <a:rPr lang="fr-FR" altLang="zh-CN" dirty="0"/>
              <a:t>Méthode d'émergence des semis</a:t>
            </a:r>
          </a:p>
          <a:p>
            <a:pPr marL="285750" lvl="0" indent="-285750">
              <a:spcBef>
                <a:spcPts val="1600"/>
              </a:spcBef>
              <a:buFontTx/>
              <a:buChar char="-"/>
            </a:pPr>
            <a:r>
              <a:rPr lang="fr-FR" altLang="zh-CN" dirty="0"/>
              <a:t>Méthode d'extraction des graines</a:t>
            </a:r>
          </a:p>
          <a:p>
            <a:pPr marL="0" lvl="0" indent="0">
              <a:spcBef>
                <a:spcPts val="1600"/>
              </a:spcBef>
              <a:buNone/>
            </a:pPr>
            <a:r>
              <a:rPr lang="zh-CN" b="1" dirty="0"/>
              <a:t>Partie 2</a:t>
            </a:r>
            <a:r>
              <a:rPr lang="en-US" altLang="zh-CN" b="1" dirty="0"/>
              <a:t>  Les </a:t>
            </a:r>
            <a:r>
              <a:rPr lang="en-US" altLang="zh-CN" b="1" dirty="0" err="1"/>
              <a:t>caractères</a:t>
            </a:r>
            <a:r>
              <a:rPr lang="en-US" altLang="zh-CN" b="1" dirty="0"/>
              <a:t> du </a:t>
            </a:r>
            <a:r>
              <a:rPr lang="en-US" altLang="zh-CN" b="1" dirty="0" err="1"/>
              <a:t>mouvement</a:t>
            </a:r>
            <a:r>
              <a:rPr lang="en-US" altLang="zh-CN" b="1" dirty="0"/>
              <a:t> de </a:t>
            </a:r>
            <a:r>
              <a:rPr lang="en-US" altLang="zh-CN" b="1" dirty="0" err="1"/>
              <a:t>graine</a:t>
            </a:r>
            <a:endParaRPr lang="en-US" altLang="zh-CN" b="1" dirty="0"/>
          </a:p>
          <a:p>
            <a:pPr marL="285750" lvl="0" indent="-285750">
              <a:spcBef>
                <a:spcPts val="1600"/>
              </a:spcBef>
              <a:buFontTx/>
              <a:buChar char="-"/>
            </a:pPr>
            <a:r>
              <a:rPr lang="fr-FR" altLang="zh-CN" dirty="0"/>
              <a:t>Expériences sous précipitation simulée</a:t>
            </a:r>
          </a:p>
          <a:p>
            <a:pPr marL="285750" lvl="0" indent="-285750">
              <a:spcBef>
                <a:spcPts val="1600"/>
              </a:spcBef>
              <a:buFontTx/>
              <a:buChar char="-"/>
            </a:pPr>
            <a:r>
              <a:rPr lang="fr-FR" altLang="zh-CN" dirty="0"/>
              <a:t>Expériences sous précipitation naturelle</a:t>
            </a:r>
            <a:endParaRPr lang="en-US" altLang="zh-CN" dirty="0"/>
          </a:p>
          <a:p>
            <a:pPr marL="0" lvl="0" indent="0">
              <a:spcBef>
                <a:spcPts val="1600"/>
              </a:spcBef>
              <a:buNone/>
            </a:pPr>
            <a:endParaRPr dirty="0"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dirty="0">
                <a:latin typeface="Arial Rounded MT Bold" panose="020F0704030504030204" pitchFamily="34" charset="0"/>
              </a:rPr>
              <a:t>Introduction</a:t>
            </a: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85" name="Shape 85"/>
          <p:cNvSpPr txBox="1"/>
          <p:nvPr/>
        </p:nvSpPr>
        <p:spPr>
          <a:xfrm>
            <a:off x="396575" y="4023825"/>
            <a:ext cx="4187100" cy="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altLang="zh-CN" sz="1200" i="1" dirty="0"/>
              <a:t>Figure 1  </a:t>
            </a:r>
            <a:r>
              <a:rPr lang="fr-FR" altLang="zh-CN" sz="1200" i="1" dirty="0"/>
              <a:t>Photo satellite de terrain d’étude</a:t>
            </a:r>
          </a:p>
          <a:p>
            <a:endParaRPr sz="1200" i="1" dirty="0"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3</a:t>
            </a:fld>
            <a:endParaRPr/>
          </a:p>
        </p:txBody>
      </p:sp>
      <p:pic>
        <p:nvPicPr>
          <p:cNvPr id="8" name="图片 7" descr="https://lh5.googleusercontent.com/A-3PzP0Csp4iXFG8lK5LIOEDZsXkvskpXG6BtBjl1nHZLfaM0vfoU4fJakOm5ZObNR42ScMet-Hfp-suLU2VoXea4r4xiZevNfXapqteYf8gfezrQ2Wl3a6JqWaU4j0ENFX1ZrW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75" y="1347614"/>
            <a:ext cx="4080902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4554082" y="12347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zh-CN" sz="1600" b="1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Hypothèse </a:t>
            </a:r>
            <a:r>
              <a:rPr lang="fr-FR" altLang="zh-CN" sz="1600" b="1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Alfa Slab One"/>
              </a:rPr>
              <a:t>(S9</a:t>
            </a:r>
            <a:r>
              <a:rPr lang="fr-FR" altLang="zh-CN" sz="1600" b="1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Alfa Slab One"/>
              </a:rPr>
              <a:t>) </a:t>
            </a:r>
            <a:r>
              <a:rPr lang="fr-FR" altLang="zh-CN" sz="16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lang="fr-FR" altLang="zh-CN"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endParaRPr lang="fr-FR" altLang="zh-CN" sz="1600" dirty="0" smtClean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r>
              <a:rPr lang="zh-CN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Les </a:t>
            </a:r>
            <a:r>
              <a:rPr lang="zh-CN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ravines peuvent-elles être des corridors de biodiversité potentiels ?</a:t>
            </a:r>
            <a:endParaRPr lang="zh-CN" altLang="en-US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6444208" y="1131590"/>
            <a:ext cx="288032" cy="175665"/>
          </a:xfrm>
          <a:prstGeom prst="downArrow">
            <a:avLst/>
          </a:prstGeom>
          <a:solidFill>
            <a:srgbClr val="EB470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549761" y="285978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zh-CN" sz="1600" b="1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Objectif (S10)</a:t>
            </a:r>
            <a:endParaRPr lang="en-US" altLang="zh-CN" sz="1600" b="1" dirty="0">
              <a:solidFill>
                <a:schemeClr val="dk2"/>
              </a:solidFill>
              <a:latin typeface="Proxima Nova"/>
              <a:ea typeface="Proxima Nova"/>
              <a:cs typeface="Proxima Nova"/>
            </a:endParaRPr>
          </a:p>
          <a:p>
            <a:endParaRPr lang="en-US" altLang="zh-CN" sz="1600" dirty="0" smtClean="0">
              <a:solidFill>
                <a:schemeClr val="dk2"/>
              </a:solidFill>
              <a:latin typeface="Proxima Nova"/>
              <a:ea typeface="Proxima Nova"/>
              <a:cs typeface="Proxima Nova"/>
            </a:endParaRPr>
          </a:p>
          <a:p>
            <a:pPr marL="285750" indent="-285750">
              <a:buFontTx/>
              <a:buChar char="-"/>
            </a:pPr>
            <a:r>
              <a:rPr lang="en-US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Consulter les article </a:t>
            </a:r>
            <a:r>
              <a:rPr lang="en-US" altLang="zh-CN" dirty="0" err="1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concernants</a:t>
            </a:r>
            <a:r>
              <a:rPr lang="en-US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 et 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analyser</a:t>
            </a:r>
            <a:r>
              <a:rPr lang="en-US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 </a:t>
            </a:r>
            <a:r>
              <a:rPr lang="fr-FR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les méthodes 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d’expérience qui sont pour le but de mesurer </a:t>
            </a:r>
            <a:r>
              <a:rPr lang="fr-FR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la banque de 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graine et le mouvement de graine</a:t>
            </a:r>
          </a:p>
          <a:p>
            <a:pPr marL="285750" indent="-285750">
              <a:buFontTx/>
              <a:buChar char="-"/>
            </a:pPr>
            <a:endParaRPr lang="fr-FR" altLang="zh-CN" dirty="0" smtClean="0">
              <a:solidFill>
                <a:schemeClr val="dk2"/>
              </a:solidFill>
              <a:latin typeface="Proxima Nova"/>
              <a:ea typeface="Proxima Nova"/>
              <a:cs typeface="Proxima Nova"/>
            </a:endParaRPr>
          </a:p>
          <a:p>
            <a:pPr marL="285750" indent="-285750">
              <a:buFontTx/>
              <a:buChar char="-"/>
            </a:pP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Proposer </a:t>
            </a:r>
            <a:r>
              <a:rPr lang="fr-FR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d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es méthodes afin de appliquer sur notre terrain d’</a:t>
            </a:r>
            <a:r>
              <a:rPr lang="fr-FR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é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tude et mesurer la banque de graine et le mouvement de graine </a:t>
            </a:r>
            <a:endParaRPr lang="fr-FR" altLang="zh-CN" dirty="0">
              <a:solidFill>
                <a:schemeClr val="dk2"/>
              </a:solidFill>
              <a:latin typeface="Proxima Nova"/>
              <a:ea typeface="Proxima Nova"/>
              <a:cs typeface="Proxima Nov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36504" y="127560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zh-CN" sz="1600" b="1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</a:rPr>
              <a:t>Conclusion </a:t>
            </a:r>
            <a:r>
              <a:rPr lang="fr-FR" altLang="zh-CN" sz="1600" b="1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Alfa Slab One"/>
              </a:rPr>
              <a:t>(S9</a:t>
            </a:r>
            <a:r>
              <a:rPr lang="fr-FR" altLang="zh-CN" sz="1600" b="1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Alfa Slab One"/>
              </a:rPr>
              <a:t>) </a:t>
            </a:r>
            <a:endParaRPr lang="fr-FR" altLang="zh-CN"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endParaRPr lang="fr-FR" altLang="zh-CN" sz="1600" dirty="0" smtClean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Les ravines peuvent </a:t>
            </a:r>
            <a:r>
              <a:rPr lang="fr-FR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et être considérées comme des corridors de la 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biodiversité grâce à la présence de la </a:t>
            </a:r>
            <a:r>
              <a:rPr lang="fr-FR" altLang="zh-CN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banque de </a:t>
            </a:r>
            <a:r>
              <a:rPr lang="fr-FR" altLang="zh-CN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graine du sol et le mouvement de graine en surface du sol</a:t>
            </a:r>
            <a:endParaRPr lang="zh-CN" altLang="en-US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6444208" y="2715766"/>
            <a:ext cx="288032" cy="175665"/>
          </a:xfrm>
          <a:prstGeom prst="downArrow">
            <a:avLst/>
          </a:prstGeom>
          <a:solidFill>
            <a:srgbClr val="EB470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zh-CN" dirty="0">
                <a:latin typeface="Arial Rounded MT Bold" panose="020F0704030504030204" pitchFamily="34" charset="0"/>
              </a:rPr>
              <a:t>Partie 1 </a:t>
            </a:r>
            <a:r>
              <a:rPr lang="en-US" altLang="zh-CN" dirty="0" smtClean="0">
                <a:latin typeface="Arial Rounded MT Bold" panose="020F0704030504030204" pitchFamily="34" charset="0"/>
              </a:rPr>
              <a:t/>
            </a:r>
            <a:br>
              <a:rPr lang="en-US" altLang="zh-CN" dirty="0" smtClean="0">
                <a:latin typeface="Arial Rounded MT Bold" panose="020F0704030504030204" pitchFamily="34" charset="0"/>
              </a:rPr>
            </a:br>
            <a:r>
              <a:rPr lang="en-US" altLang="zh-CN" sz="4000" dirty="0" smtClean="0">
                <a:latin typeface="Arial Rounded MT Bold" panose="020F0704030504030204" pitchFamily="34" charset="0"/>
              </a:rPr>
              <a:t>La composition et la </a:t>
            </a:r>
            <a:r>
              <a:rPr lang="en-US" altLang="zh-CN" sz="4000" dirty="0" err="1" smtClean="0">
                <a:latin typeface="Arial Rounded MT Bold" panose="020F0704030504030204" pitchFamily="34" charset="0"/>
              </a:rPr>
              <a:t>densit</a:t>
            </a:r>
            <a:r>
              <a:rPr lang="fr-FR" altLang="zh-CN" sz="4000" dirty="0" smtClean="0">
                <a:latin typeface="Arial Rounded MT Bold" panose="020F0704030504030204" pitchFamily="34" charset="0"/>
              </a:rPr>
              <a:t>é de l</a:t>
            </a:r>
            <a:r>
              <a:rPr lang="en-US" altLang="zh-CN" sz="4000" dirty="0" smtClean="0">
                <a:latin typeface="Arial Rounded MT Bold" panose="020F0704030504030204" pitchFamily="34" charset="0"/>
              </a:rPr>
              <a:t>a </a:t>
            </a:r>
            <a:r>
              <a:rPr lang="en-US" altLang="zh-CN" sz="4000" dirty="0" err="1" smtClean="0">
                <a:latin typeface="Arial Rounded MT Bold" panose="020F0704030504030204" pitchFamily="34" charset="0"/>
              </a:rPr>
              <a:t>banque</a:t>
            </a:r>
            <a:r>
              <a:rPr lang="en-US" altLang="zh-CN" sz="4000" dirty="0" smtClean="0">
                <a:latin typeface="Arial Rounded MT Bold" panose="020F0704030504030204" pitchFamily="34" charset="0"/>
              </a:rPr>
              <a:t> de </a:t>
            </a:r>
            <a:r>
              <a:rPr lang="en-US" altLang="zh-CN" sz="4000" dirty="0" err="1" smtClean="0">
                <a:latin typeface="Arial Rounded MT Bold" panose="020F0704030504030204" pitchFamily="34" charset="0"/>
              </a:rPr>
              <a:t>graine</a:t>
            </a:r>
            <a:endParaRPr sz="4000" dirty="0">
              <a:latin typeface="Arial Rounded MT Bold" panose="020F0704030504030204" pitchFamily="34" charset="0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rgbClr val="000000"/>
              </a:buClr>
              <a:buSzPts val="1100"/>
            </a:pPr>
            <a:r>
              <a:rPr lang="fr-FR" dirty="0">
                <a:latin typeface="Arial Rounded MT Bold" panose="020F0704030504030204" pitchFamily="34" charset="0"/>
              </a:rPr>
              <a:t>M</a:t>
            </a:r>
            <a:r>
              <a:rPr lang="fr-FR" dirty="0" smtClean="0">
                <a:latin typeface="Arial Rounded MT Bold" panose="020F0704030504030204" pitchFamily="34" charset="0"/>
              </a:rPr>
              <a:t>éthode </a:t>
            </a:r>
            <a:r>
              <a:rPr lang="fr-FR" dirty="0">
                <a:latin typeface="Arial Rounded MT Bold" panose="020F0704030504030204" pitchFamily="34" charset="0"/>
              </a:rPr>
              <a:t>d'émergence des semis</a:t>
            </a: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101" name="Shape 101"/>
          <p:cNvSpPr txBox="1"/>
          <p:nvPr/>
        </p:nvSpPr>
        <p:spPr>
          <a:xfrm>
            <a:off x="4936" y="4714628"/>
            <a:ext cx="8455496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altLang="zh-CN" sz="1100" i="1" dirty="0"/>
              <a:t>Figure 2  </a:t>
            </a:r>
            <a:r>
              <a:rPr lang="en-US" altLang="zh-CN" sz="1100" i="1" dirty="0" err="1"/>
              <a:t>Méthode</a:t>
            </a:r>
            <a:r>
              <a:rPr lang="en-US" altLang="zh-CN" sz="1100" i="1" dirty="0"/>
              <a:t> </a:t>
            </a:r>
            <a:r>
              <a:rPr lang="en-US" altLang="zh-CN" sz="1100" i="1" dirty="0" err="1"/>
              <a:t>d'émergence</a:t>
            </a:r>
            <a:r>
              <a:rPr lang="en-US" altLang="zh-CN" sz="1100" i="1" dirty="0"/>
              <a:t> des </a:t>
            </a:r>
            <a:r>
              <a:rPr lang="en-US" altLang="zh-CN" sz="1100" i="1" dirty="0" smtClean="0"/>
              <a:t>semis, </a:t>
            </a:r>
            <a:r>
              <a:rPr lang="fr-FR" altLang="zh-CN" sz="1100" i="1" dirty="0"/>
              <a:t>réalisation personnelle en référant </a:t>
            </a:r>
            <a:r>
              <a:rPr lang="en-US" altLang="zh-CN" sz="1100" dirty="0" err="1" smtClean="0"/>
              <a:t>ource</a:t>
            </a:r>
            <a:r>
              <a:rPr lang="en-US" altLang="zh-CN" sz="1100" dirty="0" smtClean="0"/>
              <a:t>: </a:t>
            </a:r>
            <a:r>
              <a:rPr lang="en-US" altLang="zh-CN" sz="1100" dirty="0" err="1" smtClean="0"/>
              <a:t>Weerasinghe</a:t>
            </a:r>
            <a:r>
              <a:rPr lang="en-US" altLang="zh-CN" sz="1100" dirty="0" smtClean="0"/>
              <a:t> </a:t>
            </a:r>
            <a:r>
              <a:rPr lang="en-US" altLang="zh-CN" sz="1100" dirty="0"/>
              <a:t>et al. </a:t>
            </a:r>
            <a:r>
              <a:rPr lang="en-US" altLang="zh-CN" sz="1100" dirty="0" smtClean="0"/>
              <a:t>(2008)</a:t>
            </a:r>
            <a:endParaRPr sz="1100" dirty="0"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5</a:t>
            </a:fld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9963"/>
            <a:ext cx="7951508" cy="527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rgbClr val="000000"/>
              </a:buClr>
              <a:buSzPts val="1100"/>
            </a:pPr>
            <a:r>
              <a:rPr lang="fr-FR" dirty="0">
                <a:latin typeface="Arial Rounded MT Bold" panose="020F0704030504030204" pitchFamily="34" charset="0"/>
              </a:rPr>
              <a:t>M</a:t>
            </a:r>
            <a:r>
              <a:rPr lang="fr-FR" dirty="0" smtClean="0">
                <a:latin typeface="Arial Rounded MT Bold" panose="020F0704030504030204" pitchFamily="34" charset="0"/>
              </a:rPr>
              <a:t>éthode </a:t>
            </a:r>
            <a:r>
              <a:rPr lang="fr-FR" dirty="0">
                <a:latin typeface="Arial Rounded MT Bold" panose="020F0704030504030204" pitchFamily="34" charset="0"/>
              </a:rPr>
              <a:t>d'émergence des semis</a:t>
            </a: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6</a:t>
            </a:fld>
            <a:endParaRPr/>
          </a:p>
        </p:txBody>
      </p:sp>
      <p:sp>
        <p:nvSpPr>
          <p:cNvPr id="7" name="矩形 6"/>
          <p:cNvSpPr/>
          <p:nvPr/>
        </p:nvSpPr>
        <p:spPr>
          <a:xfrm>
            <a:off x="179513" y="4038332"/>
            <a:ext cx="896448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100" i="1" dirty="0"/>
              <a:t>Figure 3  Organigramme de la méthode d‘émergence des semis, réalisation personnelle en </a:t>
            </a:r>
            <a:r>
              <a:rPr lang="fr-FR" altLang="zh-CN" sz="1100" i="1" dirty="0" smtClean="0"/>
              <a:t>référant  </a:t>
            </a:r>
            <a:r>
              <a:rPr lang="en-US" altLang="zh-CN" sz="1100" i="1" dirty="0"/>
              <a:t>Price et al. (2010)</a:t>
            </a:r>
            <a:r>
              <a:rPr lang="fr-FR" altLang="zh-CN" sz="1100" i="1" dirty="0"/>
              <a:t>; </a:t>
            </a:r>
            <a:r>
              <a:rPr lang="en-US" altLang="zh-CN" sz="1100" i="1" dirty="0"/>
              <a:t>Li et al. (2010)</a:t>
            </a:r>
            <a:r>
              <a:rPr lang="fr-FR" altLang="zh-CN" sz="1100" i="1" dirty="0"/>
              <a:t>; </a:t>
            </a:r>
            <a:r>
              <a:rPr lang="en-US" altLang="zh-CN" sz="1100" i="1" dirty="0"/>
              <a:t>Wang et al. (2017);</a:t>
            </a:r>
            <a:r>
              <a:rPr lang="fr-FR" altLang="zh-CN" sz="1100" i="1" dirty="0"/>
              <a:t> </a:t>
            </a:r>
            <a:r>
              <a:rPr lang="en-US" altLang="zh-CN" sz="1100" i="1" dirty="0" err="1"/>
              <a:t>Chapple,D</a:t>
            </a:r>
            <a:r>
              <a:rPr lang="en-US" altLang="zh-CN" sz="1100" i="1" dirty="0"/>
              <a:t>. (2017)</a:t>
            </a:r>
            <a:r>
              <a:rPr lang="fr-FR" altLang="zh-CN" sz="1100" i="1" dirty="0"/>
              <a:t>; </a:t>
            </a:r>
            <a:r>
              <a:rPr lang="en-US" altLang="zh-CN" sz="1100" i="1" dirty="0" err="1"/>
              <a:t>Weerasinghe</a:t>
            </a:r>
            <a:r>
              <a:rPr lang="en-US" altLang="zh-CN" sz="1100" i="1" dirty="0"/>
              <a:t> et al. (2008)</a:t>
            </a:r>
            <a:r>
              <a:rPr lang="fr-FR" altLang="zh-CN" sz="1100" i="1" dirty="0"/>
              <a:t>; </a:t>
            </a:r>
            <a:r>
              <a:rPr lang="en-US" altLang="zh-CN" sz="1100" i="1" dirty="0"/>
              <a:t>Wang et al. (2017)</a:t>
            </a:r>
            <a:endParaRPr lang="zh-CN" altLang="zh-CN" sz="1100" i="1" dirty="0"/>
          </a:p>
          <a:p>
            <a:endParaRPr lang="zh-CN" altLang="zh-CN" sz="1100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7" y="1491630"/>
            <a:ext cx="9114805" cy="2386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9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fr-FR" altLang="zh-CN" dirty="0" smtClean="0">
                <a:latin typeface="Arial Rounded MT Bold" panose="020F0704030504030204" pitchFamily="34" charset="0"/>
              </a:rPr>
              <a:t>Méthode </a:t>
            </a:r>
            <a:r>
              <a:rPr lang="fr-FR" altLang="zh-CN" dirty="0">
                <a:latin typeface="Arial Rounded MT Bold" panose="020F0704030504030204" pitchFamily="34" charset="0"/>
              </a:rPr>
              <a:t>d'extraction des graines</a:t>
            </a:r>
            <a:r>
              <a:rPr lang="zh-CN" altLang="en-US" sz="3200" i="1" dirty="0"/>
              <a:t/>
            </a:r>
            <a:br>
              <a:rPr lang="zh-CN" altLang="en-US" sz="3200" i="1" dirty="0"/>
            </a:br>
            <a:endParaRPr dirty="0">
              <a:latin typeface="Arial Rounded MT Bold" panose="020F0704030504030204" pitchFamily="34" charset="0"/>
            </a:endParaRPr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7</a:t>
            </a:fld>
            <a:endParaRPr/>
          </a:p>
        </p:txBody>
      </p:sp>
      <p:sp>
        <p:nvSpPr>
          <p:cNvPr id="2" name="矩形 1"/>
          <p:cNvSpPr/>
          <p:nvPr/>
        </p:nvSpPr>
        <p:spPr>
          <a:xfrm>
            <a:off x="323528" y="3579862"/>
            <a:ext cx="860444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100" i="1" dirty="0"/>
              <a:t>Figure 4 Organigramme de la méthode d'extraction des graines, réalisation </a:t>
            </a:r>
            <a:r>
              <a:rPr lang="fr-FR" altLang="zh-CN" sz="1100" i="1" dirty="0" smtClean="0"/>
              <a:t>personnelle en </a:t>
            </a:r>
            <a:r>
              <a:rPr lang="fr-FR" altLang="zh-CN" sz="1100" i="1" dirty="0"/>
              <a:t>référant </a:t>
            </a:r>
            <a:r>
              <a:rPr lang="en-US" altLang="zh-CN" sz="1100" i="1" dirty="0"/>
              <a:t>Price et al. (2010)</a:t>
            </a:r>
            <a:r>
              <a:rPr lang="fr-FR" altLang="zh-CN" sz="1100" i="1" dirty="0"/>
              <a:t> et </a:t>
            </a:r>
            <a:r>
              <a:rPr lang="en-US" altLang="zh-CN" sz="1100" i="1" dirty="0"/>
              <a:t>Gonzalez and </a:t>
            </a:r>
            <a:r>
              <a:rPr lang="en-US" altLang="zh-CN" sz="1100" i="1" dirty="0" err="1"/>
              <a:t>Ghermandi</a:t>
            </a:r>
            <a:r>
              <a:rPr lang="en-US" altLang="zh-CN" sz="1100" i="1" dirty="0"/>
              <a:t>. (2012)</a:t>
            </a:r>
            <a:endParaRPr lang="zh-CN" altLang="zh-CN" sz="1100" i="1" dirty="0"/>
          </a:p>
          <a:p>
            <a:endParaRPr lang="zh-CN" altLang="en-US" sz="11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9662"/>
            <a:ext cx="9054356" cy="166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244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buClr>
                <a:srgbClr val="000000"/>
              </a:buClr>
              <a:buSzPts val="1100"/>
            </a:pPr>
            <a:r>
              <a:rPr lang="zh-CN" dirty="0">
                <a:latin typeface="Arial Rounded MT Bold" panose="020F0704030504030204" pitchFamily="34" charset="0"/>
              </a:rPr>
              <a:t>Partie </a:t>
            </a:r>
            <a:r>
              <a:rPr lang="en-US" altLang="zh-CN" dirty="0">
                <a:latin typeface="Arial Rounded MT Bold" panose="020F0704030504030204" pitchFamily="34" charset="0"/>
              </a:rPr>
              <a:t>2</a:t>
            </a:r>
            <a:r>
              <a:rPr lang="en-US" altLang="zh-CN" dirty="0" smtClean="0">
                <a:latin typeface="Arial Rounded MT Bold" panose="020F0704030504030204" pitchFamily="34" charset="0"/>
              </a:rPr>
              <a:t/>
            </a:r>
            <a:br>
              <a:rPr lang="en-US" altLang="zh-CN" dirty="0" smtClean="0">
                <a:latin typeface="Arial Rounded MT Bold" panose="020F0704030504030204" pitchFamily="34" charset="0"/>
              </a:rPr>
            </a:br>
            <a:r>
              <a:rPr lang="en-US" altLang="zh-CN" sz="4000" dirty="0">
                <a:latin typeface="Arial Rounded MT Bold" panose="020F0704030504030204" pitchFamily="34" charset="0"/>
              </a:rPr>
              <a:t>Les </a:t>
            </a:r>
            <a:r>
              <a:rPr lang="en-US" altLang="zh-CN" sz="4000" dirty="0" err="1" smtClean="0">
                <a:latin typeface="Arial Rounded MT Bold" panose="020F0704030504030204" pitchFamily="34" charset="0"/>
              </a:rPr>
              <a:t>caractères</a:t>
            </a:r>
            <a:r>
              <a:rPr lang="en-US" altLang="zh-CN" sz="4000" dirty="0" smtClean="0">
                <a:latin typeface="Arial Rounded MT Bold" panose="020F0704030504030204" pitchFamily="34" charset="0"/>
              </a:rPr>
              <a:t> du </a:t>
            </a:r>
            <a:r>
              <a:rPr lang="en-US" altLang="zh-CN" sz="4000" dirty="0" err="1" smtClean="0">
                <a:latin typeface="Arial Rounded MT Bold" panose="020F0704030504030204" pitchFamily="34" charset="0"/>
              </a:rPr>
              <a:t>mouvement</a:t>
            </a:r>
            <a:r>
              <a:rPr lang="en-US" altLang="zh-CN" sz="4000" dirty="0" smtClean="0">
                <a:latin typeface="Arial Rounded MT Bold" panose="020F0704030504030204" pitchFamily="34" charset="0"/>
              </a:rPr>
              <a:t> de </a:t>
            </a:r>
            <a:r>
              <a:rPr lang="en-US" altLang="zh-CN" sz="4000" dirty="0" err="1" smtClean="0">
                <a:latin typeface="Arial Rounded MT Bold" panose="020F0704030504030204" pitchFamily="34" charset="0"/>
              </a:rPr>
              <a:t>graine</a:t>
            </a:r>
            <a:endParaRPr sz="4000" dirty="0">
              <a:latin typeface="Arial Rounded MT Bold" panose="020F0704030504030204" pitchFamily="34" charset="0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0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FR" altLang="zh-CN" dirty="0">
                <a:latin typeface="Arial Rounded MT Bold" panose="020F0704030504030204" pitchFamily="34" charset="0"/>
              </a:rPr>
              <a:t>Expériences sous </a:t>
            </a:r>
            <a:r>
              <a:rPr lang="fr-FR" altLang="zh-CN" dirty="0" smtClean="0">
                <a:latin typeface="Arial Rounded MT Bold" panose="020F0704030504030204" pitchFamily="34" charset="0"/>
              </a:rPr>
              <a:t>précipitation simulée</a:t>
            </a:r>
            <a:r>
              <a:rPr lang="zh-CN" altLang="en-US" dirty="0">
                <a:latin typeface="Arial Rounded MT Bold" panose="020F0704030504030204" pitchFamily="34" charset="0"/>
              </a:rPr>
              <a:t/>
            </a:r>
            <a:br>
              <a:rPr lang="zh-CN" altLang="en-US" dirty="0">
                <a:latin typeface="Arial Rounded MT Bold" panose="020F0704030504030204" pitchFamily="34" charset="0"/>
              </a:rPr>
            </a:br>
            <a:endParaRPr dirty="0">
              <a:latin typeface="Arial Rounded MT Bold" panose="020F07040305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970"/>
            <a:ext cx="9144000" cy="340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4563874"/>
            <a:ext cx="914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i="1" dirty="0"/>
              <a:t>Figure 5  </a:t>
            </a:r>
            <a:r>
              <a:rPr lang="fr-FR" altLang="zh-CN" sz="1100" i="1" dirty="0"/>
              <a:t>Bac de ruissellement pour les expériences de mouvement de gaine sous précipitation simulée, réalisation personnelle en référant </a:t>
            </a:r>
            <a:r>
              <a:rPr lang="en-US" altLang="zh-CN" sz="1100" i="1" dirty="0"/>
              <a:t>Han et al. (2011)</a:t>
            </a:r>
            <a:r>
              <a:rPr lang="fr-FR" altLang="zh-CN" sz="1100" i="1" dirty="0"/>
              <a:t>; </a:t>
            </a:r>
            <a:r>
              <a:rPr lang="en-US" altLang="zh-CN" sz="1100" i="1" dirty="0" err="1"/>
              <a:t>García-Fayos</a:t>
            </a:r>
            <a:r>
              <a:rPr lang="en-US" altLang="zh-CN" sz="1100" i="1" dirty="0"/>
              <a:t> et al. (1995); Wang et al. (2012); Han et al. (2011)</a:t>
            </a:r>
            <a:endParaRPr lang="zh-CN" altLang="zh-CN" sz="1100" i="1" dirty="0"/>
          </a:p>
          <a:p>
            <a:endParaRPr lang="zh-CN" altLang="zh-CN" sz="1100" i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 smtClean="0"/>
              <a:t>9</a:t>
            </a:fld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1536</Words>
  <Application>Microsoft Office PowerPoint</Application>
  <PresentationFormat>全屏显示(16:9)</PresentationFormat>
  <Paragraphs>130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</vt:lpstr>
      <vt:lpstr>宋体</vt:lpstr>
      <vt:lpstr>Arial Rounded MT Bold</vt:lpstr>
      <vt:lpstr>Times New Roman</vt:lpstr>
      <vt:lpstr>Proxima Nova</vt:lpstr>
      <vt:lpstr>Alfa Slab One</vt:lpstr>
      <vt:lpstr>Gameday</vt:lpstr>
      <vt:lpstr>Les ravines peuvent-elles être des corridors de biodiversité potentiels ?  </vt:lpstr>
      <vt:lpstr>Plan</vt:lpstr>
      <vt:lpstr>Introduction</vt:lpstr>
      <vt:lpstr>Partie 1  La composition et la densité de la banque de graine</vt:lpstr>
      <vt:lpstr>Méthode d'émergence des semis</vt:lpstr>
      <vt:lpstr>Méthode d'émergence des semis</vt:lpstr>
      <vt:lpstr>Méthode d'extraction des graines </vt:lpstr>
      <vt:lpstr>Partie 2 Les caractères du mouvement de graine</vt:lpstr>
      <vt:lpstr>Expériences sous précipitation simulée </vt:lpstr>
      <vt:lpstr>Expériences sous précipitation simulée </vt:lpstr>
      <vt:lpstr>Expériences sous précipitation naturelle </vt:lpstr>
      <vt:lpstr>Expériences sous précipitation naturelle </vt:lpstr>
      <vt:lpstr>Autres méthodes </vt:lpstr>
      <vt:lpstr>Conclusion</vt:lpstr>
      <vt:lpstr>Référence</vt:lpstr>
      <vt:lpstr>Merci à votre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ravines peuvent-elles être des corridors de biodiversité potentiels ?</dc:title>
  <dc:creator>shimeng liu</dc:creator>
  <cp:lastModifiedBy>liu</cp:lastModifiedBy>
  <cp:revision>46</cp:revision>
  <dcterms:modified xsi:type="dcterms:W3CDTF">2018-04-19T16:44:26Z</dcterms:modified>
</cp:coreProperties>
</file>