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</p:sldIdLst>
  <p:sldSz cy="5143500" cx="9144000"/>
  <p:notesSz cx="6858000" cy="9144000"/>
  <p:embeddedFontLst>
    <p:embeddedFont>
      <p:font typeface="Helvetica Neue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HelveticaNeue-regular.fntdata"/><Relationship Id="rId14" Type="http://schemas.openxmlformats.org/officeDocument/2006/relationships/slide" Target="slides/slide10.xml"/><Relationship Id="rId17" Type="http://schemas.openxmlformats.org/officeDocument/2006/relationships/font" Target="fonts/HelveticaNeue-italic.fntdata"/><Relationship Id="rId16" Type="http://schemas.openxmlformats.org/officeDocument/2006/relationships/font" Target="fonts/HelveticaNeue-bold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18" Type="http://schemas.openxmlformats.org/officeDocument/2006/relationships/font" Target="fonts/HelveticaNeue-boldItalic.fnt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5" name="Shape 14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à reformuler (?)</a:t>
            </a:r>
            <a:endParaRPr/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Shape 65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Shape 74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projet de recherche EITANS -&gt; ressources à considérer comme capital territorial </a:t>
            </a:r>
            <a:endParaRPr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	infrastructurel -&gt; aménagement du territoire conditionne les flux</a:t>
            </a:r>
            <a:endParaRPr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	institutionnel -&gt; engagement C.T </a:t>
            </a:r>
            <a:endParaRPr/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/>
              <a:t>	culturel -&gt; héritage qui impacte façon de penser le territoire (ex: Dunkerque territoire historiquement industriel…)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Shape 9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1" name="Shape 91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>
                <a:solidFill>
                  <a:schemeClr val="dk1"/>
                </a:solidFill>
              </a:rPr>
              <a:t>				</a:t>
            </a:r>
            <a:endParaRPr>
              <a:solidFill>
                <a:schemeClr val="dk1"/>
              </a:solidFill>
            </a:endParaRPr>
          </a:p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>
                <a:solidFill>
                  <a:schemeClr val="dk1"/>
                </a:solidFill>
              </a:rPr>
              <a:t>			</a:t>
            </a:r>
            <a:endParaRPr>
              <a:solidFill>
                <a:schemeClr val="dk1"/>
              </a:solidFill>
            </a:endParaRPr>
          </a:p>
          <a:p>
            <a:pPr indent="0" lvl="0" mar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>
                <a:solidFill>
                  <a:schemeClr val="dk1"/>
                </a:solidFill>
              </a:rPr>
              <a:t>		</a:t>
            </a:r>
            <a:endParaRPr>
              <a:solidFill>
                <a:schemeClr val="dk1"/>
              </a:solidFill>
            </a:endParaRPr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Shape 10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Shape 11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Shape 120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3" name="Shape 133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9.png"/><Relationship Id="rId4" Type="http://schemas.openxmlformats.org/officeDocument/2006/relationships/image" Target="../media/image3.png"/><Relationship Id="rId5" Type="http://schemas.openxmlformats.org/officeDocument/2006/relationships/image" Target="../media/image4.jpg"/><Relationship Id="rId6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8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Relationship Id="rId4" Type="http://schemas.openxmlformats.org/officeDocument/2006/relationships/image" Target="../media/image7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ctrTitle"/>
          </p:nvPr>
        </p:nvSpPr>
        <p:spPr>
          <a:xfrm>
            <a:off x="311700" y="1330975"/>
            <a:ext cx="8520600" cy="1137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3600"/>
              <a:t>L’écologie Industrielle et Territoriale</a:t>
            </a:r>
            <a:endParaRPr b="1" sz="3600"/>
          </a:p>
        </p:txBody>
      </p:sp>
      <p:sp>
        <p:nvSpPr>
          <p:cNvPr id="55" name="Shape 55"/>
          <p:cNvSpPr txBox="1"/>
          <p:nvPr>
            <p:ph idx="1" type="subTitle"/>
          </p:nvPr>
        </p:nvSpPr>
        <p:spPr>
          <a:xfrm>
            <a:off x="311700" y="2468575"/>
            <a:ext cx="8962500" cy="82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2400">
                <a:solidFill>
                  <a:srgbClr val="000000"/>
                </a:solidFill>
              </a:rPr>
              <a:t>L’enjeu de la gouvernance et l’opportunité</a:t>
            </a:r>
            <a:endParaRPr sz="2400">
              <a:solidFill>
                <a:srgbClr val="000000"/>
              </a:solidFill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2400">
                <a:solidFill>
                  <a:srgbClr val="000000"/>
                </a:solidFill>
              </a:rPr>
              <a:t> de la requalification des </a:t>
            </a:r>
            <a:r>
              <a:rPr lang="fr" sz="2400">
                <a:solidFill>
                  <a:srgbClr val="000000"/>
                </a:solidFill>
              </a:rPr>
              <a:t>zones d’activités économiques</a:t>
            </a:r>
            <a:endParaRPr sz="2400">
              <a:solidFill>
                <a:srgbClr val="000000"/>
              </a:solidFill>
            </a:endParaRPr>
          </a:p>
        </p:txBody>
      </p:sp>
      <p:pic>
        <p:nvPicPr>
          <p:cNvPr id="56" name="Shape 5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58625" y="199175"/>
            <a:ext cx="1785374" cy="596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Shape 5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930332" y="27173"/>
            <a:ext cx="1098881" cy="76845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Shape 58"/>
          <p:cNvSpPr txBox="1"/>
          <p:nvPr/>
        </p:nvSpPr>
        <p:spPr>
          <a:xfrm>
            <a:off x="342375" y="3603425"/>
            <a:ext cx="8520600" cy="97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5B0F00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rPr b="1" lang="fr">
                <a:solidFill>
                  <a:srgbClr val="0C343D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Projet de fin d’études</a:t>
            </a:r>
            <a:endParaRPr b="1">
              <a:solidFill>
                <a:srgbClr val="0C343D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Font typeface="Helvetica Neue"/>
              <a:buNone/>
            </a:pPr>
            <a:r>
              <a:rPr lang="fr">
                <a:solidFill>
                  <a:srgbClr val="0C343D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sous la direction de Christophe Demazière</a:t>
            </a:r>
            <a:endParaRPr>
              <a:solidFill>
                <a:srgbClr val="0C343D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C343D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C343D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0C343D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9" name="Shape 59"/>
          <p:cNvSpPr txBox="1"/>
          <p:nvPr/>
        </p:nvSpPr>
        <p:spPr>
          <a:xfrm>
            <a:off x="38050" y="4737700"/>
            <a:ext cx="2609700" cy="40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Helvetica Neue"/>
              <a:buNone/>
            </a:pPr>
            <a:r>
              <a:rPr b="0" i="0" lang="fr" sz="1400" u="none" cap="none" strike="noStrike">
                <a:solidFill>
                  <a:srgbClr val="0C343D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Laporte Laurène, Le Meil Malo 				</a:t>
            </a:r>
            <a:endParaRPr>
              <a:solidFill>
                <a:srgbClr val="0C343D"/>
              </a:solidFill>
            </a:endParaRPr>
          </a:p>
        </p:txBody>
      </p:sp>
      <p:sp>
        <p:nvSpPr>
          <p:cNvPr id="60" name="Shape 60"/>
          <p:cNvSpPr txBox="1"/>
          <p:nvPr/>
        </p:nvSpPr>
        <p:spPr>
          <a:xfrm>
            <a:off x="7752900" y="4737700"/>
            <a:ext cx="1391100" cy="40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fr">
                <a:solidFill>
                  <a:srgbClr val="0C343D"/>
                </a:solidFill>
              </a:rPr>
              <a:t>28 Mars</a:t>
            </a:r>
            <a:r>
              <a:rPr b="0" i="0" lang="fr" sz="1400" u="none" cap="none" strike="noStrike">
                <a:solidFill>
                  <a:srgbClr val="0C343D"/>
                </a:solidFill>
                <a:latin typeface="Arial"/>
                <a:ea typeface="Arial"/>
                <a:cs typeface="Arial"/>
                <a:sym typeface="Arial"/>
              </a:rPr>
              <a:t> 201</a:t>
            </a:r>
            <a:r>
              <a:rPr lang="fr">
                <a:solidFill>
                  <a:srgbClr val="0C343D"/>
                </a:solidFill>
              </a:rPr>
              <a:t>8</a:t>
            </a:r>
            <a:endParaRPr>
              <a:solidFill>
                <a:srgbClr val="0C343D"/>
              </a:solidFill>
            </a:endParaRPr>
          </a:p>
        </p:txBody>
      </p:sp>
      <p:pic>
        <p:nvPicPr>
          <p:cNvPr id="61" name="Shape 6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7875" y="144324"/>
            <a:ext cx="2051361" cy="64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Shape 62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4830319" y="199182"/>
            <a:ext cx="2051350" cy="53028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/>
          <p:nvPr>
            <p:ph type="title"/>
          </p:nvPr>
        </p:nvSpPr>
        <p:spPr>
          <a:xfrm>
            <a:off x="0" y="265300"/>
            <a:ext cx="9144000" cy="486000"/>
          </a:xfrm>
          <a:prstGeom prst="rect">
            <a:avLst/>
          </a:prstGeom>
          <a:solidFill>
            <a:srgbClr val="D9D2E9"/>
          </a:solidFill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2000">
                <a:latin typeface="Helvetica"/>
                <a:ea typeface="Helvetica"/>
                <a:cs typeface="Helvetica"/>
                <a:sym typeface="Helvetica"/>
              </a:rPr>
              <a:t> Pour conclure </a:t>
            </a:r>
            <a:endParaRPr b="1" sz="2000"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148" name="Shape 14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  <p:sp>
        <p:nvSpPr>
          <p:cNvPr id="149" name="Shape 149"/>
          <p:cNvSpPr txBox="1"/>
          <p:nvPr/>
        </p:nvSpPr>
        <p:spPr>
          <a:xfrm>
            <a:off x="222300" y="1165150"/>
            <a:ext cx="3740700" cy="349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</p:txBody>
      </p:sp>
      <p:sp>
        <p:nvSpPr>
          <p:cNvPr id="150" name="Shape 150"/>
          <p:cNvSpPr txBox="1"/>
          <p:nvPr/>
        </p:nvSpPr>
        <p:spPr>
          <a:xfrm>
            <a:off x="0" y="958175"/>
            <a:ext cx="8853600" cy="380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indent="-3175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"/>
              <a:buChar char="-"/>
            </a:pPr>
            <a:r>
              <a:rPr b="1" lang="fr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Diversité des contextes territoriaux</a:t>
            </a:r>
            <a:r>
              <a:rPr lang="fr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, des acteurs présents et de leurs relations ne permet pas d’expliciter une “recette idéale” de gouvernance</a:t>
            </a:r>
            <a:endParaRPr>
              <a:solidFill>
                <a:schemeClr val="dk1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indent="0" lvl="0" marL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indent="-3175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"/>
              <a:buChar char="-"/>
            </a:pPr>
            <a:r>
              <a:rPr lang="fr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Retours d’expériences a permis de mettre en lumière certains </a:t>
            </a:r>
            <a:r>
              <a:rPr b="1" lang="fr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points clés de réussite</a:t>
            </a:r>
            <a:r>
              <a:rPr lang="fr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 et des </a:t>
            </a:r>
            <a:r>
              <a:rPr b="1" lang="fr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éléments méthodologiques </a:t>
            </a:r>
            <a:r>
              <a:rPr lang="fr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(démarche collaborative, gouvernance forte, mobilisation des entreprises, transmission </a:t>
            </a:r>
            <a:r>
              <a:rPr lang="fr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des informations, dispositions urbanistiques et aménagement de l’espace…)</a:t>
            </a:r>
            <a:r>
              <a:rPr lang="fr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  </a:t>
            </a:r>
            <a:endParaRPr>
              <a:solidFill>
                <a:schemeClr val="dk1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indent="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indent="-317500" lvl="0" marL="4572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"/>
              <a:buChar char="-"/>
            </a:pPr>
            <a:r>
              <a:rPr lang="fr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Aujourd’hui de l’</a:t>
            </a:r>
            <a:r>
              <a:rPr b="1" lang="fr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expérimentation territoriale</a:t>
            </a:r>
            <a:r>
              <a:rPr lang="fr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 … pour </a:t>
            </a:r>
            <a:r>
              <a:rPr b="1" lang="fr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engager la transition écologique</a:t>
            </a:r>
            <a:r>
              <a:rPr lang="fr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 et </a:t>
            </a:r>
            <a:r>
              <a:rPr b="1" lang="fr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énergétique</a:t>
            </a:r>
            <a:r>
              <a:rPr lang="fr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 des territoires</a:t>
            </a:r>
            <a:r>
              <a:rPr b="1" lang="fr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lang="fr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de demain ?</a:t>
            </a:r>
            <a:endParaRPr>
              <a:solidFill>
                <a:schemeClr val="dk1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/>
          <p:nvPr>
            <p:ph type="title"/>
          </p:nvPr>
        </p:nvSpPr>
        <p:spPr>
          <a:xfrm>
            <a:off x="0" y="265300"/>
            <a:ext cx="9144000" cy="486000"/>
          </a:xfrm>
          <a:prstGeom prst="rect">
            <a:avLst/>
          </a:prstGeom>
          <a:solidFill>
            <a:srgbClr val="D9D2E9"/>
          </a:solidFill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200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b="1" lang="fr" sz="2000">
                <a:latin typeface="Helvetica"/>
                <a:ea typeface="Helvetica"/>
                <a:cs typeface="Helvetica"/>
                <a:sym typeface="Helvetica"/>
              </a:rPr>
              <a:t>Rappels</a:t>
            </a:r>
            <a:r>
              <a:rPr lang="fr" sz="2000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b="1" lang="fr" sz="2000">
                <a:latin typeface="Helvetica"/>
                <a:ea typeface="Helvetica"/>
                <a:cs typeface="Helvetica"/>
                <a:sym typeface="Helvetica"/>
              </a:rPr>
              <a:t>S9 </a:t>
            </a:r>
            <a:r>
              <a:rPr lang="fr" sz="2000">
                <a:latin typeface="Helvetica"/>
                <a:ea typeface="Helvetica"/>
                <a:cs typeface="Helvetica"/>
                <a:sym typeface="Helvetica"/>
              </a:rPr>
              <a:t>: pérenniser une démarche d’EIT</a:t>
            </a:r>
            <a:endParaRPr sz="2000"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68" name="Shape 6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  <p:pic>
        <p:nvPicPr>
          <p:cNvPr id="69" name="Shape 69"/>
          <p:cNvPicPr preferRelativeResize="0"/>
          <p:nvPr/>
        </p:nvPicPr>
        <p:blipFill rotWithShape="1">
          <a:blip r:embed="rId3">
            <a:alphaModFix/>
          </a:blip>
          <a:srcRect b="2219" l="0" r="1458" t="0"/>
          <a:stretch/>
        </p:blipFill>
        <p:spPr>
          <a:xfrm>
            <a:off x="4193450" y="990500"/>
            <a:ext cx="4874349" cy="3612375"/>
          </a:xfrm>
          <a:prstGeom prst="rect">
            <a:avLst/>
          </a:prstGeom>
          <a:noFill/>
          <a:ln>
            <a:noFill/>
          </a:ln>
        </p:spPr>
      </p:pic>
      <p:sp>
        <p:nvSpPr>
          <p:cNvPr id="70" name="Shape 70"/>
          <p:cNvSpPr txBox="1"/>
          <p:nvPr/>
        </p:nvSpPr>
        <p:spPr>
          <a:xfrm>
            <a:off x="4040463" y="4690075"/>
            <a:ext cx="4761900" cy="33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i="1" lang="fr" sz="1000"/>
              <a:t>Schéma d’une démarche d’EIT en phase pérennisation</a:t>
            </a:r>
            <a:endParaRPr i="1" sz="1000"/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fr" sz="1000">
                <a:solidFill>
                  <a:srgbClr val="666666"/>
                </a:solidFill>
              </a:rPr>
              <a:t>source : Laporte Laurène et Le Meil Malo</a:t>
            </a:r>
            <a:r>
              <a:rPr lang="fr" sz="800">
                <a:solidFill>
                  <a:srgbClr val="666666"/>
                </a:solidFill>
              </a:rPr>
              <a:t> 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71" name="Shape 71"/>
          <p:cNvSpPr txBox="1"/>
          <p:nvPr/>
        </p:nvSpPr>
        <p:spPr>
          <a:xfrm>
            <a:off x="222300" y="1165150"/>
            <a:ext cx="3725400" cy="349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b="1" lang="fr"/>
              <a:t>Échelle : </a:t>
            </a:r>
            <a:r>
              <a:rPr lang="fr"/>
              <a:t>localisée </a:t>
            </a:r>
            <a:r>
              <a:rPr lang="fr" sz="1300"/>
              <a:t>(intercommunalités et ZAE)</a:t>
            </a:r>
            <a:endParaRPr sz="13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  <a:p>
            <a:pPr indent="-3175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b="1" lang="fr"/>
              <a:t>Acteur(s) de la gouvernance : </a:t>
            </a:r>
            <a:r>
              <a:rPr lang="fr"/>
              <a:t>acteur(s)-tiers </a:t>
            </a:r>
            <a:r>
              <a:rPr lang="fr" sz="1300"/>
              <a:t>(gestionnaire, groupement d’entreprises et collectivités)</a:t>
            </a:r>
            <a:endParaRPr sz="1300"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/>
          </a:p>
          <a:p>
            <a:pPr indent="-3175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b="1" lang="fr"/>
              <a:t>Type d’animation : </a:t>
            </a:r>
            <a:r>
              <a:rPr lang="fr"/>
              <a:t>Mise en réseau, </a:t>
            </a:r>
            <a:r>
              <a:rPr lang="fr"/>
              <a:t>sensibilisation, information, incitation à la mise en </a:t>
            </a:r>
            <a:r>
              <a:rPr lang="fr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œuvre de synergies</a:t>
            </a:r>
            <a:endParaRPr>
              <a:solidFill>
                <a:schemeClr val="dk1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indent="-3175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b="1" lang="fr"/>
              <a:t>Acteurs ciblés : </a:t>
            </a:r>
            <a:r>
              <a:rPr lang="fr"/>
              <a:t>les grandes entreprises et les PME </a:t>
            </a:r>
            <a:endParaRPr/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900"/>
          </a:p>
          <a:p>
            <a:pPr indent="-3175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b="1" lang="fr"/>
              <a:t>Limites : </a:t>
            </a:r>
            <a:r>
              <a:rPr lang="fr"/>
              <a:t>confidentialité des données, culture du secret inhérente aux activités stratégiques et commerciales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Shape 76"/>
          <p:cNvSpPr txBox="1"/>
          <p:nvPr>
            <p:ph type="title"/>
          </p:nvPr>
        </p:nvSpPr>
        <p:spPr>
          <a:xfrm>
            <a:off x="0" y="265300"/>
            <a:ext cx="9144000" cy="486000"/>
          </a:xfrm>
          <a:prstGeom prst="rect">
            <a:avLst/>
          </a:prstGeom>
          <a:solidFill>
            <a:srgbClr val="D9D2E9"/>
          </a:solidFill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2000">
                <a:latin typeface="Helvetica"/>
                <a:ea typeface="Helvetica"/>
                <a:cs typeface="Helvetica"/>
                <a:sym typeface="Helvetica"/>
              </a:rPr>
              <a:t> Étude de la </a:t>
            </a:r>
            <a:r>
              <a:rPr b="1" lang="fr" sz="2000">
                <a:latin typeface="Helvetica"/>
                <a:ea typeface="Helvetica"/>
                <a:cs typeface="Helvetica"/>
                <a:sym typeface="Helvetica"/>
              </a:rPr>
              <a:t>phase initiation </a:t>
            </a:r>
            <a:r>
              <a:rPr lang="fr" sz="2000">
                <a:latin typeface="Helvetica"/>
                <a:ea typeface="Helvetica"/>
                <a:cs typeface="Helvetica"/>
                <a:sym typeface="Helvetica"/>
              </a:rPr>
              <a:t>de la démarche</a:t>
            </a:r>
            <a:endParaRPr sz="2000"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77" name="Shape 7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  <p:sp>
        <p:nvSpPr>
          <p:cNvPr id="78" name="Shape 78"/>
          <p:cNvSpPr txBox="1"/>
          <p:nvPr/>
        </p:nvSpPr>
        <p:spPr>
          <a:xfrm>
            <a:off x="107288" y="4637463"/>
            <a:ext cx="4761900" cy="33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i="1" lang="fr" sz="1000"/>
              <a:t>Schéma d’une démarche d’EIT en phase initiation</a:t>
            </a:r>
            <a:endParaRPr i="1" sz="1000"/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1000">
                <a:solidFill>
                  <a:srgbClr val="666666"/>
                </a:solidFill>
              </a:rPr>
              <a:t>source : Laporte Laurène et Le Meil Malo</a:t>
            </a:r>
            <a:r>
              <a:rPr lang="fr" sz="800">
                <a:solidFill>
                  <a:srgbClr val="666666"/>
                </a:solidFill>
              </a:rPr>
              <a:t> 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79" name="Shape 79"/>
          <p:cNvSpPr txBox="1"/>
          <p:nvPr/>
        </p:nvSpPr>
        <p:spPr>
          <a:xfrm>
            <a:off x="5216000" y="1379875"/>
            <a:ext cx="3805200" cy="349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Helvetica"/>
              <a:buChar char="●"/>
            </a:pPr>
            <a:r>
              <a:rPr lang="fr">
                <a:latin typeface="Helvetica"/>
                <a:ea typeface="Helvetica"/>
                <a:cs typeface="Helvetica"/>
                <a:sym typeface="Helvetica"/>
              </a:rPr>
              <a:t>Quel </a:t>
            </a:r>
            <a:r>
              <a:rPr b="1" lang="fr">
                <a:latin typeface="Helvetica"/>
                <a:ea typeface="Helvetica"/>
                <a:cs typeface="Helvetica"/>
                <a:sym typeface="Helvetica"/>
              </a:rPr>
              <a:t>contexte territorial</a:t>
            </a:r>
            <a:r>
              <a:rPr lang="fr">
                <a:latin typeface="Helvetica"/>
                <a:ea typeface="Helvetica"/>
                <a:cs typeface="Helvetica"/>
                <a:sym typeface="Helvetica"/>
              </a:rPr>
              <a:t> est favorable au déploiement de l’EIT</a:t>
            </a:r>
            <a:r>
              <a:rPr lang="fr">
                <a:latin typeface="Helvetica"/>
                <a:ea typeface="Helvetica"/>
                <a:cs typeface="Helvetica"/>
                <a:sym typeface="Helvetica"/>
              </a:rPr>
              <a:t>?</a:t>
            </a:r>
            <a:endParaRPr>
              <a:latin typeface="Helvetica"/>
              <a:ea typeface="Helvetica"/>
              <a:cs typeface="Helvetica"/>
              <a:sym typeface="Helvetica"/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Helvetica"/>
              <a:ea typeface="Helvetica"/>
              <a:cs typeface="Helvetica"/>
              <a:sym typeface="Helvetica"/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Helvetica"/>
              <a:ea typeface="Helvetica"/>
              <a:cs typeface="Helvetica"/>
              <a:sym typeface="Helvetica"/>
            </a:endParaRPr>
          </a:p>
          <a:p>
            <a:pPr indent="-3175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Helvetica"/>
              <a:buChar char="●"/>
            </a:pPr>
            <a:r>
              <a:rPr lang="fr">
                <a:latin typeface="Helvetica"/>
                <a:ea typeface="Helvetica"/>
                <a:cs typeface="Helvetica"/>
                <a:sym typeface="Helvetica"/>
              </a:rPr>
              <a:t>Quelle </a:t>
            </a:r>
            <a:r>
              <a:rPr b="1" lang="fr">
                <a:latin typeface="Helvetica"/>
                <a:ea typeface="Helvetica"/>
                <a:cs typeface="Helvetica"/>
                <a:sym typeface="Helvetica"/>
              </a:rPr>
              <a:t>organisation relationnelle</a:t>
            </a:r>
            <a:r>
              <a:rPr lang="fr">
                <a:latin typeface="Helvetica"/>
                <a:ea typeface="Helvetica"/>
                <a:cs typeface="Helvetica"/>
                <a:sym typeface="Helvetica"/>
              </a:rPr>
              <a:t>  instaurer entre les acteurs ?</a:t>
            </a:r>
            <a:endParaRPr>
              <a:latin typeface="Helvetica"/>
              <a:ea typeface="Helvetica"/>
              <a:cs typeface="Helvetica"/>
              <a:sym typeface="Helvetica"/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Helvetica"/>
              <a:ea typeface="Helvetica"/>
              <a:cs typeface="Helvetica"/>
              <a:sym typeface="Helvetica"/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Helvetica"/>
              <a:ea typeface="Helvetica"/>
              <a:cs typeface="Helvetica"/>
              <a:sym typeface="Helvetica"/>
            </a:endParaRPr>
          </a:p>
          <a:p>
            <a:pPr indent="-3175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Helvetica"/>
              <a:buChar char="●"/>
            </a:pPr>
            <a:r>
              <a:rPr lang="fr">
                <a:latin typeface="Helvetica"/>
                <a:ea typeface="Helvetica"/>
                <a:cs typeface="Helvetica"/>
                <a:sym typeface="Helvetica"/>
              </a:rPr>
              <a:t>Quel </a:t>
            </a:r>
            <a:r>
              <a:rPr b="1" lang="fr">
                <a:latin typeface="Helvetica"/>
                <a:ea typeface="Helvetica"/>
                <a:cs typeface="Helvetica"/>
                <a:sym typeface="Helvetica"/>
              </a:rPr>
              <a:t>acteur </a:t>
            </a:r>
            <a:r>
              <a:rPr lang="fr">
                <a:latin typeface="Helvetica"/>
                <a:ea typeface="Helvetica"/>
                <a:cs typeface="Helvetica"/>
                <a:sym typeface="Helvetica"/>
              </a:rPr>
              <a:t>pour</a:t>
            </a:r>
            <a:r>
              <a:rPr b="1" lang="fr">
                <a:latin typeface="Helvetica"/>
                <a:ea typeface="Helvetica"/>
                <a:cs typeface="Helvetica"/>
                <a:sym typeface="Helvetica"/>
              </a:rPr>
              <a:t> initier</a:t>
            </a:r>
            <a:r>
              <a:rPr lang="fr">
                <a:latin typeface="Helvetica"/>
                <a:ea typeface="Helvetica"/>
                <a:cs typeface="Helvetica"/>
                <a:sym typeface="Helvetica"/>
              </a:rPr>
              <a:t> la démarche? </a:t>
            </a:r>
            <a:endParaRPr>
              <a:latin typeface="Helvetica"/>
              <a:ea typeface="Helvetica"/>
              <a:cs typeface="Helvetica"/>
              <a:sym typeface="Helvetica"/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Helvetica"/>
              <a:ea typeface="Helvetica"/>
              <a:cs typeface="Helvetica"/>
              <a:sym typeface="Helvetica"/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Helvetica"/>
              <a:ea typeface="Helvetica"/>
              <a:cs typeface="Helvetica"/>
              <a:sym typeface="Helvetica"/>
            </a:endParaRPr>
          </a:p>
          <a:p>
            <a:pPr indent="-3175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Helvetica"/>
              <a:buChar char="●"/>
            </a:pPr>
            <a:r>
              <a:rPr lang="fr">
                <a:latin typeface="Helvetica"/>
                <a:ea typeface="Helvetica"/>
                <a:cs typeface="Helvetica"/>
                <a:sym typeface="Helvetica"/>
              </a:rPr>
              <a:t>Quels sont les </a:t>
            </a:r>
            <a:r>
              <a:rPr b="1" lang="fr">
                <a:latin typeface="Helvetica"/>
                <a:ea typeface="Helvetica"/>
                <a:cs typeface="Helvetica"/>
                <a:sym typeface="Helvetica"/>
              </a:rPr>
              <a:t>autres facteurs de réussite</a:t>
            </a:r>
            <a:r>
              <a:rPr lang="fr">
                <a:latin typeface="Helvetica"/>
                <a:ea typeface="Helvetica"/>
                <a:cs typeface="Helvetica"/>
                <a:sym typeface="Helvetica"/>
              </a:rPr>
              <a:t> ?</a:t>
            </a:r>
            <a:endParaRPr>
              <a:latin typeface="Helvetica"/>
              <a:ea typeface="Helvetica"/>
              <a:cs typeface="Helvetica"/>
              <a:sym typeface="Helvetica"/>
            </a:endParaRPr>
          </a:p>
        </p:txBody>
      </p:sp>
      <p:pic>
        <p:nvPicPr>
          <p:cNvPr id="80" name="Shape 8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4550" y="900800"/>
            <a:ext cx="5041450" cy="35871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/>
          <p:nvPr>
            <p:ph type="title"/>
          </p:nvPr>
        </p:nvSpPr>
        <p:spPr>
          <a:xfrm>
            <a:off x="0" y="265300"/>
            <a:ext cx="9144000" cy="486000"/>
          </a:xfrm>
          <a:prstGeom prst="rect">
            <a:avLst/>
          </a:prstGeom>
          <a:solidFill>
            <a:srgbClr val="D9D2E9"/>
          </a:solidFill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2000">
                <a:latin typeface="Helvetica"/>
                <a:ea typeface="Helvetica"/>
                <a:cs typeface="Helvetica"/>
                <a:sym typeface="Helvetica"/>
              </a:rPr>
              <a:t>  Quel contexte territorial est favorable à l’EIT ? </a:t>
            </a:r>
            <a:endParaRPr b="1" sz="2000"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86" name="Shape 8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  <p:sp>
        <p:nvSpPr>
          <p:cNvPr id="87" name="Shape 87"/>
          <p:cNvSpPr txBox="1"/>
          <p:nvPr/>
        </p:nvSpPr>
        <p:spPr>
          <a:xfrm>
            <a:off x="222300" y="1165150"/>
            <a:ext cx="8250000" cy="349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</p:txBody>
      </p:sp>
      <p:sp>
        <p:nvSpPr>
          <p:cNvPr id="88" name="Shape 88"/>
          <p:cNvSpPr txBox="1"/>
          <p:nvPr/>
        </p:nvSpPr>
        <p:spPr>
          <a:xfrm>
            <a:off x="0" y="963000"/>
            <a:ext cx="9059400" cy="392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600">
              <a:solidFill>
                <a:srgbClr val="980000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indent="-330200" lvl="0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80000"/>
              </a:buClr>
              <a:buSzPts val="1600"/>
              <a:buFont typeface="Helvetica"/>
              <a:buChar char="➢"/>
            </a:pPr>
            <a:r>
              <a:rPr b="1" lang="fr" sz="1600">
                <a:solidFill>
                  <a:srgbClr val="980000"/>
                </a:solidFill>
                <a:latin typeface="Helvetica"/>
                <a:ea typeface="Helvetica"/>
                <a:cs typeface="Helvetica"/>
                <a:sym typeface="Helvetica"/>
              </a:rPr>
              <a:t>Un tissu relationnel préexistant qui favorise les relations inter-entreprises</a:t>
            </a:r>
            <a:endParaRPr b="1" sz="1600">
              <a:solidFill>
                <a:srgbClr val="980000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indent="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600">
              <a:solidFill>
                <a:srgbClr val="980000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indent="-317500" lvl="1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80000"/>
              </a:buClr>
              <a:buSzPts val="1400"/>
              <a:buFont typeface="Helvetica"/>
              <a:buChar char="○"/>
            </a:pPr>
            <a:r>
              <a:rPr b="1" lang="fr">
                <a:latin typeface="Helvetica"/>
                <a:ea typeface="Helvetica"/>
                <a:cs typeface="Helvetica"/>
                <a:sym typeface="Helvetica"/>
              </a:rPr>
              <a:t>Les réseaux professionnels</a:t>
            </a:r>
            <a:r>
              <a:rPr lang="fr">
                <a:latin typeface="Helvetica"/>
                <a:ea typeface="Helvetica"/>
                <a:cs typeface="Helvetica"/>
                <a:sym typeface="Helvetica"/>
              </a:rPr>
              <a:t> (clubs et associations d’entreprises) comme </a:t>
            </a:r>
            <a:r>
              <a:rPr b="1" lang="fr">
                <a:latin typeface="Helvetica"/>
                <a:ea typeface="Helvetica"/>
                <a:cs typeface="Helvetica"/>
                <a:sym typeface="Helvetica"/>
              </a:rPr>
              <a:t>relais</a:t>
            </a:r>
            <a:r>
              <a:rPr lang="fr">
                <a:latin typeface="Helvetica"/>
                <a:ea typeface="Helvetica"/>
                <a:cs typeface="Helvetica"/>
                <a:sym typeface="Helvetica"/>
              </a:rPr>
              <a:t> pour : </a:t>
            </a:r>
            <a:endParaRPr>
              <a:latin typeface="Helvetica"/>
              <a:ea typeface="Helvetica"/>
              <a:cs typeface="Helvetica"/>
              <a:sym typeface="Helvetica"/>
            </a:endParaRPr>
          </a:p>
          <a:p>
            <a:pPr indent="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latin typeface="Helvetica"/>
              <a:ea typeface="Helvetica"/>
              <a:cs typeface="Helvetica"/>
              <a:sym typeface="Helvetica"/>
            </a:endParaRPr>
          </a:p>
          <a:p>
            <a:pPr indent="-317500" lvl="2" marL="18288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"/>
              <a:buChar char="■"/>
            </a:pPr>
            <a:r>
              <a:rPr b="1" lang="fr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Mobiliser </a:t>
            </a:r>
            <a:r>
              <a:rPr lang="fr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les acteurs économiques</a:t>
            </a:r>
            <a:endParaRPr b="1">
              <a:latin typeface="Helvetica"/>
              <a:ea typeface="Helvetica"/>
              <a:cs typeface="Helvetica"/>
              <a:sym typeface="Helvetica"/>
            </a:endParaRPr>
          </a:p>
          <a:p>
            <a:pPr indent="-317500" lvl="2" marL="18288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"/>
              <a:buChar char="■"/>
            </a:pPr>
            <a:r>
              <a:rPr b="1" lang="fr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Sensibiliser et informer </a:t>
            </a:r>
            <a:endParaRPr b="1">
              <a:latin typeface="Helvetica"/>
              <a:ea typeface="Helvetica"/>
              <a:cs typeface="Helvetica"/>
              <a:sym typeface="Helvetica"/>
            </a:endParaRPr>
          </a:p>
          <a:p>
            <a:pPr indent="-317500" lvl="2" marL="18288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Helvetica"/>
              <a:buChar char="■"/>
            </a:pPr>
            <a:r>
              <a:rPr b="1" lang="fr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Instaurer un climat de confiance </a:t>
            </a:r>
            <a:endParaRPr b="1">
              <a:solidFill>
                <a:schemeClr val="dk1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indent="-317500" lvl="2" marL="1828800" rtl="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"/>
              <a:buChar char="■"/>
            </a:pPr>
            <a:r>
              <a:rPr b="1" lang="fr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impulser une dynamique collective et partagée</a:t>
            </a:r>
            <a:endParaRPr b="1">
              <a:latin typeface="Helvetica"/>
              <a:ea typeface="Helvetica"/>
              <a:cs typeface="Helvetica"/>
              <a:sym typeface="Helvetica"/>
            </a:endParaRPr>
          </a:p>
          <a:p>
            <a:pPr indent="-317500" lvl="2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Helvetica"/>
              <a:buChar char="■"/>
            </a:pPr>
            <a:r>
              <a:rPr b="1" lang="fr">
                <a:latin typeface="Helvetica"/>
                <a:ea typeface="Helvetica"/>
                <a:cs typeface="Helvetica"/>
                <a:sym typeface="Helvetica"/>
              </a:rPr>
              <a:t>D</a:t>
            </a:r>
            <a:r>
              <a:rPr b="1" lang="fr">
                <a:latin typeface="Helvetica"/>
                <a:ea typeface="Helvetica"/>
                <a:cs typeface="Helvetica"/>
                <a:sym typeface="Helvetica"/>
              </a:rPr>
              <a:t>évelopper des coopérations</a:t>
            </a:r>
            <a:r>
              <a:rPr lang="fr">
                <a:latin typeface="Helvetica"/>
                <a:ea typeface="Helvetica"/>
                <a:cs typeface="Helvetica"/>
                <a:sym typeface="Helvetica"/>
              </a:rPr>
              <a:t> entre entreprises</a:t>
            </a:r>
            <a:endParaRPr>
              <a:latin typeface="Helvetica"/>
              <a:ea typeface="Helvetica"/>
              <a:cs typeface="Helvetica"/>
              <a:sym typeface="Helvetica"/>
            </a:endParaRPr>
          </a:p>
          <a:p>
            <a:pPr indent="0" lvl="0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Helvetica"/>
              <a:ea typeface="Helvetica"/>
              <a:cs typeface="Helvetica"/>
              <a:sym typeface="Helvetica"/>
            </a:endParaRPr>
          </a:p>
          <a:p>
            <a:pPr indent="-330200" lvl="0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80000"/>
              </a:buClr>
              <a:buSzPts val="1600"/>
              <a:buFont typeface="Helvetica"/>
              <a:buChar char="➢"/>
            </a:pPr>
            <a:r>
              <a:rPr b="1" lang="fr" sz="1600">
                <a:solidFill>
                  <a:srgbClr val="980000"/>
                </a:solidFill>
                <a:latin typeface="Helvetica"/>
                <a:ea typeface="Helvetica"/>
                <a:cs typeface="Helvetica"/>
                <a:sym typeface="Helvetica"/>
              </a:rPr>
              <a:t>Mobiliser les ressources du territoire : </a:t>
            </a:r>
            <a:endParaRPr b="1" sz="1600">
              <a:solidFill>
                <a:srgbClr val="980000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indent="-317500" lvl="2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Helvetica"/>
              <a:buChar char="■"/>
            </a:pPr>
            <a:r>
              <a:rPr b="1" lang="fr">
                <a:latin typeface="Helvetica"/>
                <a:ea typeface="Helvetica"/>
                <a:cs typeface="Helvetica"/>
                <a:sym typeface="Helvetica"/>
              </a:rPr>
              <a:t>Le </a:t>
            </a:r>
            <a:r>
              <a:rPr b="1" i="1" lang="fr">
                <a:latin typeface="Helvetica"/>
                <a:ea typeface="Helvetica"/>
                <a:cs typeface="Helvetica"/>
                <a:sym typeface="Helvetica"/>
              </a:rPr>
              <a:t>capital infrastructurel</a:t>
            </a:r>
            <a:endParaRPr b="1">
              <a:latin typeface="Helvetica"/>
              <a:ea typeface="Helvetica"/>
              <a:cs typeface="Helvetica"/>
              <a:sym typeface="Helvetica"/>
            </a:endParaRPr>
          </a:p>
          <a:p>
            <a:pPr indent="-317500" lvl="2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Helvetica"/>
              <a:buChar char="■"/>
            </a:pPr>
            <a:r>
              <a:rPr b="1" lang="fr">
                <a:latin typeface="Helvetica"/>
                <a:ea typeface="Helvetica"/>
                <a:cs typeface="Helvetica"/>
                <a:sym typeface="Helvetica"/>
              </a:rPr>
              <a:t>Le </a:t>
            </a:r>
            <a:r>
              <a:rPr b="1" i="1" lang="fr">
                <a:latin typeface="Helvetica"/>
                <a:ea typeface="Helvetica"/>
                <a:cs typeface="Helvetica"/>
                <a:sym typeface="Helvetica"/>
              </a:rPr>
              <a:t>capital</a:t>
            </a:r>
            <a:r>
              <a:rPr b="1" lang="fr">
                <a:latin typeface="Helvetica"/>
                <a:ea typeface="Helvetica"/>
                <a:cs typeface="Helvetica"/>
                <a:sym typeface="Helvetica"/>
              </a:rPr>
              <a:t> </a:t>
            </a:r>
            <a:r>
              <a:rPr b="1" i="1" lang="fr">
                <a:latin typeface="Helvetica"/>
                <a:ea typeface="Helvetica"/>
                <a:cs typeface="Helvetica"/>
                <a:sym typeface="Helvetica"/>
              </a:rPr>
              <a:t>institutionnel</a:t>
            </a:r>
            <a:endParaRPr b="1" i="1">
              <a:latin typeface="Helvetica"/>
              <a:ea typeface="Helvetica"/>
              <a:cs typeface="Helvetica"/>
              <a:sym typeface="Helvetica"/>
            </a:endParaRPr>
          </a:p>
          <a:p>
            <a:pPr indent="-317500" lvl="2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Font typeface="Helvetica"/>
              <a:buChar char="■"/>
            </a:pPr>
            <a:r>
              <a:rPr b="1" lang="fr">
                <a:latin typeface="Helvetica"/>
                <a:ea typeface="Helvetica"/>
                <a:cs typeface="Helvetica"/>
                <a:sym typeface="Helvetica"/>
              </a:rPr>
              <a:t>Le </a:t>
            </a:r>
            <a:r>
              <a:rPr b="1" i="1" lang="fr">
                <a:latin typeface="Helvetica"/>
                <a:ea typeface="Helvetica"/>
                <a:cs typeface="Helvetica"/>
                <a:sym typeface="Helvetica"/>
              </a:rPr>
              <a:t>capital culturel</a:t>
            </a:r>
            <a:r>
              <a:rPr b="1" lang="fr">
                <a:latin typeface="Helvetica"/>
                <a:ea typeface="Helvetica"/>
                <a:cs typeface="Helvetica"/>
                <a:sym typeface="Helvetica"/>
              </a:rPr>
              <a:t> </a:t>
            </a:r>
            <a:endParaRPr b="1">
              <a:latin typeface="Helvetica"/>
              <a:ea typeface="Helvetica"/>
              <a:cs typeface="Helvetica"/>
              <a:sym typeface="Helvetica"/>
            </a:endParaRPr>
          </a:p>
          <a:p>
            <a:pPr indent="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>
              <a:latin typeface="Helvetica"/>
              <a:ea typeface="Helvetica"/>
              <a:cs typeface="Helvetica"/>
              <a:sym typeface="Helvetic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/>
          <p:nvPr>
            <p:ph type="title"/>
          </p:nvPr>
        </p:nvSpPr>
        <p:spPr>
          <a:xfrm>
            <a:off x="0" y="265300"/>
            <a:ext cx="9144000" cy="486000"/>
          </a:xfrm>
          <a:prstGeom prst="rect">
            <a:avLst/>
          </a:prstGeom>
          <a:solidFill>
            <a:srgbClr val="D9D2E9"/>
          </a:solidFill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2000">
                <a:latin typeface="Helvetica"/>
                <a:ea typeface="Helvetica"/>
                <a:cs typeface="Helvetica"/>
                <a:sym typeface="Helvetica"/>
              </a:rPr>
              <a:t>  Quelle organisation relationnelle instaurer pour une démarche d’EIT ?</a:t>
            </a:r>
            <a:endParaRPr b="1" sz="2000">
              <a:latin typeface="Helvetica"/>
              <a:ea typeface="Helvetica"/>
              <a:cs typeface="Helvetica"/>
              <a:sym typeface="Helvetica"/>
            </a:endParaRPr>
          </a:p>
        </p:txBody>
      </p:sp>
      <p:pic>
        <p:nvPicPr>
          <p:cNvPr id="94" name="Shape 9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81000" y="822475"/>
            <a:ext cx="3705626" cy="253470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Shape 95"/>
          <p:cNvSpPr txBox="1"/>
          <p:nvPr/>
        </p:nvSpPr>
        <p:spPr>
          <a:xfrm>
            <a:off x="4615850" y="1071750"/>
            <a:ext cx="4297800" cy="3802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➢"/>
            </a:pPr>
            <a:r>
              <a:rPr lang="fr"/>
              <a:t>Objectif phase initialisation : </a:t>
            </a:r>
            <a:r>
              <a:rPr b="1" lang="fr"/>
              <a:t>identification des synergies potentielles</a:t>
            </a:r>
            <a:r>
              <a:rPr lang="fr"/>
              <a:t> → </a:t>
            </a:r>
            <a:r>
              <a:rPr b="1" lang="fr"/>
              <a:t>objectif de communication et d’échange d’informations</a:t>
            </a:r>
            <a:r>
              <a:rPr lang="fr"/>
              <a:t> entre les acteurs </a:t>
            </a:r>
            <a:endParaRPr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➢"/>
            </a:pPr>
            <a:r>
              <a:rPr lang="fr"/>
              <a:t>Organisation des échanges d’informations </a:t>
            </a:r>
            <a:r>
              <a:rPr b="1" lang="fr"/>
              <a:t>indirects</a:t>
            </a:r>
            <a:r>
              <a:rPr lang="fr"/>
              <a:t> pour </a:t>
            </a:r>
            <a:r>
              <a:rPr b="1" lang="fr"/>
              <a:t>surmonter les obstacles liés à la culture </a:t>
            </a:r>
            <a:r>
              <a:rPr b="1" lang="fr"/>
              <a:t>entrepreneuriale</a:t>
            </a:r>
            <a:endParaRPr b="1"/>
          </a:p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17500" lvl="0" marL="457200" rtl="0">
              <a:spcBef>
                <a:spcPts val="0"/>
              </a:spcBef>
              <a:spcAft>
                <a:spcPts val="0"/>
              </a:spcAft>
              <a:buSzPts val="1400"/>
              <a:buChar char="➢"/>
            </a:pPr>
            <a:r>
              <a:rPr lang="fr"/>
              <a:t>Organisation d’échanges </a:t>
            </a:r>
            <a:r>
              <a:rPr b="1" lang="fr"/>
              <a:t>directs</a:t>
            </a:r>
            <a:r>
              <a:rPr lang="fr"/>
              <a:t> entre les entreprises pour </a:t>
            </a:r>
            <a:r>
              <a:rPr b="1" lang="fr"/>
              <a:t>assurer une pérennité de la démarche </a:t>
            </a:r>
            <a:r>
              <a:rPr lang="fr"/>
              <a:t>notamment en cas de dysfonctionnement de la structure intermédiaire </a:t>
            </a:r>
            <a:endParaRPr/>
          </a:p>
        </p:txBody>
      </p:sp>
      <p:sp>
        <p:nvSpPr>
          <p:cNvPr id="96" name="Shape 96"/>
          <p:cNvSpPr txBox="1"/>
          <p:nvPr/>
        </p:nvSpPr>
        <p:spPr>
          <a:xfrm>
            <a:off x="36038" y="3277513"/>
            <a:ext cx="4761900" cy="33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i="1" lang="fr" sz="1000"/>
              <a:t>Schéma de l'organisation d’échange d'informations avec un acteur-tiers </a:t>
            </a:r>
            <a:endParaRPr i="1" sz="1000"/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800">
                <a:solidFill>
                  <a:srgbClr val="666666"/>
                </a:solidFill>
              </a:rPr>
              <a:t>source : Laporte Laurène et Le Meil Malo (d’après Adoue, 2007)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97" name="Shape 97"/>
          <p:cNvSpPr txBox="1"/>
          <p:nvPr/>
        </p:nvSpPr>
        <p:spPr>
          <a:xfrm>
            <a:off x="551900" y="3940050"/>
            <a:ext cx="3595200" cy="934500"/>
          </a:xfrm>
          <a:prstGeom prst="rect">
            <a:avLst/>
          </a:prstGeom>
          <a:noFill/>
          <a:ln cap="flat" cmpd="sng" w="19050">
            <a:solidFill>
              <a:srgbClr val="98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b="1" lang="fr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Rôle d’animateur de la collectivité </a:t>
            </a:r>
            <a:r>
              <a:rPr lang="fr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(intercommunalités) : mise en œuvre d’une dynamique locale.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/>
          <p:nvPr>
            <p:ph type="title"/>
          </p:nvPr>
        </p:nvSpPr>
        <p:spPr>
          <a:xfrm>
            <a:off x="0" y="265300"/>
            <a:ext cx="9144000" cy="486000"/>
          </a:xfrm>
          <a:prstGeom prst="rect">
            <a:avLst/>
          </a:prstGeom>
          <a:solidFill>
            <a:srgbClr val="D9D2E9"/>
          </a:solidFill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2000">
                <a:latin typeface="Helvetica"/>
                <a:ea typeface="Helvetica"/>
                <a:cs typeface="Helvetica"/>
                <a:sym typeface="Helvetica"/>
              </a:rPr>
              <a:t> Intégration de l’EIT dans un projet de territoire</a:t>
            </a:r>
            <a:endParaRPr b="1" sz="2000"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103" name="Shape 10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  <p:sp>
        <p:nvSpPr>
          <p:cNvPr id="104" name="Shape 104"/>
          <p:cNvSpPr txBox="1"/>
          <p:nvPr/>
        </p:nvSpPr>
        <p:spPr>
          <a:xfrm>
            <a:off x="222300" y="1165150"/>
            <a:ext cx="3740700" cy="349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</p:txBody>
      </p:sp>
      <p:sp>
        <p:nvSpPr>
          <p:cNvPr id="105" name="Shape 105"/>
          <p:cNvSpPr txBox="1"/>
          <p:nvPr/>
        </p:nvSpPr>
        <p:spPr>
          <a:xfrm>
            <a:off x="0" y="826300"/>
            <a:ext cx="8626500" cy="3357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"/>
              <a:buChar char="○"/>
            </a:pPr>
            <a:r>
              <a:rPr lang="fr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Un projet d’EIT </a:t>
            </a:r>
            <a:r>
              <a:rPr b="1" lang="fr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n’a de sens qu’intégré dans une démarche plus globale</a:t>
            </a:r>
            <a:endParaRPr b="1">
              <a:solidFill>
                <a:schemeClr val="dk1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indent="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fr">
                <a:solidFill>
                  <a:schemeClr val="dk1"/>
                </a:solidFill>
              </a:rPr>
              <a:t>Favorise une </a:t>
            </a:r>
            <a:r>
              <a:rPr b="1" lang="fr">
                <a:solidFill>
                  <a:schemeClr val="dk1"/>
                </a:solidFill>
              </a:rPr>
              <a:t>mise en cohérence de la stratégie de développement durable</a:t>
            </a:r>
            <a:r>
              <a:rPr lang="fr">
                <a:solidFill>
                  <a:schemeClr val="dk1"/>
                </a:solidFill>
              </a:rPr>
              <a:t> du territoire</a:t>
            </a:r>
            <a:endParaRPr>
              <a:solidFill>
                <a:schemeClr val="dk1"/>
              </a:solidFill>
            </a:endParaRPr>
          </a:p>
          <a:p>
            <a:pPr indent="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fr">
                <a:solidFill>
                  <a:schemeClr val="dk1"/>
                </a:solidFill>
              </a:rPr>
              <a:t>Permet une </a:t>
            </a:r>
            <a:r>
              <a:rPr b="1" lang="fr">
                <a:solidFill>
                  <a:schemeClr val="dk1"/>
                </a:solidFill>
              </a:rPr>
              <a:t>mise à disposition de ressources</a:t>
            </a:r>
            <a:r>
              <a:rPr lang="fr">
                <a:solidFill>
                  <a:schemeClr val="dk1"/>
                </a:solidFill>
              </a:rPr>
              <a:t> de la collectivité (humains et financiers) et le </a:t>
            </a:r>
            <a:r>
              <a:rPr b="1" lang="fr">
                <a:solidFill>
                  <a:schemeClr val="dk1"/>
                </a:solidFill>
              </a:rPr>
              <a:t>déploiement de moyens</a:t>
            </a:r>
            <a:r>
              <a:rPr lang="fr">
                <a:solidFill>
                  <a:schemeClr val="dk1"/>
                </a:solidFill>
              </a:rPr>
              <a:t> de soutien pérennes vers les acteurs économiques du territoire</a:t>
            </a:r>
            <a:endParaRPr>
              <a:solidFill>
                <a:schemeClr val="dk1"/>
              </a:solidFill>
            </a:endParaRPr>
          </a:p>
          <a:p>
            <a:pPr indent="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fr">
                <a:solidFill>
                  <a:schemeClr val="dk1"/>
                </a:solidFill>
              </a:rPr>
              <a:t>Les documents de planification spatiale permettent la</a:t>
            </a:r>
            <a:r>
              <a:rPr b="1" lang="fr">
                <a:solidFill>
                  <a:schemeClr val="dk1"/>
                </a:solidFill>
              </a:rPr>
              <a:t> prise en considération de l’intégration des synergies potentiellement valorisables</a:t>
            </a:r>
            <a:r>
              <a:rPr lang="fr">
                <a:solidFill>
                  <a:schemeClr val="dk1"/>
                </a:solidFill>
              </a:rPr>
              <a:t> </a:t>
            </a:r>
            <a:r>
              <a:rPr lang="fr" sz="1200">
                <a:solidFill>
                  <a:schemeClr val="dk1"/>
                </a:solidFill>
              </a:rPr>
              <a:t>(Guide : Les collectivités actrices de la transition énergétique et écologique, 2013) </a:t>
            </a:r>
            <a:endParaRPr sz="1200">
              <a:solidFill>
                <a:schemeClr val="dk1"/>
              </a:solidFill>
            </a:endParaRPr>
          </a:p>
          <a:p>
            <a:pPr indent="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</a:pPr>
            <a:r>
              <a:rPr lang="fr">
                <a:solidFill>
                  <a:schemeClr val="dk1"/>
                </a:solidFill>
              </a:rPr>
              <a:t>Donne une meilleure </a:t>
            </a:r>
            <a:r>
              <a:rPr b="1" lang="fr">
                <a:solidFill>
                  <a:schemeClr val="dk1"/>
                </a:solidFill>
              </a:rPr>
              <a:t>visibilité</a:t>
            </a:r>
            <a:r>
              <a:rPr lang="fr">
                <a:solidFill>
                  <a:schemeClr val="dk1"/>
                </a:solidFill>
              </a:rPr>
              <a:t> au projet</a:t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106" name="Shape 106"/>
          <p:cNvSpPr txBox="1"/>
          <p:nvPr/>
        </p:nvSpPr>
        <p:spPr>
          <a:xfrm>
            <a:off x="4326650" y="2819025"/>
            <a:ext cx="4145700" cy="2541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914400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None/>
            </a:pPr>
            <a:r>
              <a:rPr b="1" lang="fr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Rôle de s</a:t>
            </a:r>
            <a:r>
              <a:rPr b="1" lang="fr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tratège de la collectivité </a:t>
            </a:r>
            <a:r>
              <a:rPr lang="fr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(intercommunalités, régions, départements) : définition d’une stratégie pour inciter la mise en place d’une dynamique d’EIT.</a:t>
            </a:r>
            <a:endParaRPr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7" name="Shape 107"/>
          <p:cNvSpPr/>
          <p:nvPr/>
        </p:nvSpPr>
        <p:spPr>
          <a:xfrm>
            <a:off x="5233400" y="3473900"/>
            <a:ext cx="3168600" cy="1463100"/>
          </a:xfrm>
          <a:prstGeom prst="rect">
            <a:avLst/>
          </a:prstGeom>
          <a:noFill/>
          <a:ln cap="flat" cmpd="sng" w="19050">
            <a:solidFill>
              <a:srgbClr val="A61C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/>
          <p:nvPr>
            <p:ph type="title"/>
          </p:nvPr>
        </p:nvSpPr>
        <p:spPr>
          <a:xfrm>
            <a:off x="0" y="265300"/>
            <a:ext cx="9144000" cy="486000"/>
          </a:xfrm>
          <a:prstGeom prst="rect">
            <a:avLst/>
          </a:prstGeom>
          <a:solidFill>
            <a:srgbClr val="D9D2E9"/>
          </a:solidFill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2000">
                <a:latin typeface="Helvetica"/>
                <a:ea typeface="Helvetica"/>
                <a:cs typeface="Helvetica"/>
                <a:sym typeface="Helvetica"/>
              </a:rPr>
              <a:t> EIT et requalification des zones : complémentarité des démarches</a:t>
            </a:r>
            <a:endParaRPr b="1" sz="2000"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113" name="Shape 1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  <p:sp>
        <p:nvSpPr>
          <p:cNvPr id="114" name="Shape 114"/>
          <p:cNvSpPr txBox="1"/>
          <p:nvPr/>
        </p:nvSpPr>
        <p:spPr>
          <a:xfrm>
            <a:off x="222300" y="1165150"/>
            <a:ext cx="3740700" cy="349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</p:txBody>
      </p:sp>
      <p:sp>
        <p:nvSpPr>
          <p:cNvPr id="115" name="Shape 115"/>
          <p:cNvSpPr txBox="1"/>
          <p:nvPr/>
        </p:nvSpPr>
        <p:spPr>
          <a:xfrm>
            <a:off x="0" y="958175"/>
            <a:ext cx="8324700" cy="3809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000">
              <a:solidFill>
                <a:schemeClr val="dk1"/>
              </a:solidFill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116" name="Shape 116"/>
          <p:cNvSpPr txBox="1"/>
          <p:nvPr/>
        </p:nvSpPr>
        <p:spPr>
          <a:xfrm>
            <a:off x="222300" y="917825"/>
            <a:ext cx="8324700" cy="419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980000"/>
              </a:buClr>
              <a:buSzPts val="1400"/>
              <a:buFont typeface="Helvetica"/>
              <a:buChar char="➢"/>
            </a:pPr>
            <a:r>
              <a:rPr b="1" lang="fr">
                <a:solidFill>
                  <a:srgbClr val="980000"/>
                </a:solidFill>
                <a:latin typeface="Helvetica"/>
                <a:ea typeface="Helvetica"/>
                <a:cs typeface="Helvetica"/>
                <a:sym typeface="Helvetica"/>
              </a:rPr>
              <a:t>L’EIT, une démarche répondant aux enjeux de la requalification</a:t>
            </a:r>
            <a:endParaRPr b="1">
              <a:solidFill>
                <a:srgbClr val="980000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>
                <a:latin typeface="Helvetica"/>
                <a:ea typeface="Helvetica"/>
                <a:cs typeface="Helvetica"/>
                <a:sym typeface="Helvetica"/>
              </a:rPr>
              <a:t>  </a:t>
            </a:r>
            <a:endParaRPr b="1">
              <a:solidFill>
                <a:srgbClr val="980000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"/>
              <a:buChar char="○"/>
            </a:pPr>
            <a:r>
              <a:rPr b="1" lang="fr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Attirer et fidéliser les industriels</a:t>
            </a:r>
            <a:r>
              <a:rPr lang="fr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 sur le territoire grâce à une </a:t>
            </a:r>
            <a:r>
              <a:rPr b="1" lang="fr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offre adaptée à leurs besoins</a:t>
            </a:r>
            <a:endParaRPr b="1">
              <a:solidFill>
                <a:schemeClr val="dk1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"/>
              <a:buChar char="○"/>
            </a:pPr>
            <a:r>
              <a:rPr b="1" lang="fr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Revitaliser économiquement le territoire sur le long terme</a:t>
            </a:r>
            <a:r>
              <a:rPr lang="fr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 grâce à une stratégie territoriale transversale et globale (à l’échelle du territoire dans lequel s’inscrit la ZAE) </a:t>
            </a:r>
            <a:r>
              <a:rPr b="1" lang="fr">
                <a:solidFill>
                  <a:srgbClr val="980000"/>
                </a:solidFill>
                <a:latin typeface="Helvetica"/>
                <a:ea typeface="Helvetica"/>
                <a:cs typeface="Helvetica"/>
                <a:sym typeface="Helvetica"/>
              </a:rPr>
              <a:t> </a:t>
            </a:r>
            <a:endParaRPr b="1">
              <a:solidFill>
                <a:srgbClr val="980000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indent="-3175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"/>
              <a:buChar char="○"/>
            </a:pPr>
            <a:r>
              <a:rPr lang="fr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Mettre en place une démarche de </a:t>
            </a:r>
            <a:r>
              <a:rPr b="1" lang="fr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gestion durable sur le territoire</a:t>
            </a:r>
            <a:r>
              <a:rPr lang="fr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 en intégrant la ZAE</a:t>
            </a:r>
            <a:endParaRPr>
              <a:solidFill>
                <a:schemeClr val="dk1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indent="-2667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"/>
              <a:buFont typeface="Helvetica"/>
              <a:buChar char="○"/>
            </a:pPr>
            <a:r>
              <a:t/>
            </a:r>
            <a:endParaRPr/>
          </a:p>
        </p:txBody>
      </p:sp>
      <p:sp>
        <p:nvSpPr>
          <p:cNvPr id="117" name="Shape 117"/>
          <p:cNvSpPr txBox="1"/>
          <p:nvPr/>
        </p:nvSpPr>
        <p:spPr>
          <a:xfrm>
            <a:off x="278400" y="2890625"/>
            <a:ext cx="7629900" cy="211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>
              <a:spcBef>
                <a:spcPts val="0"/>
              </a:spcBef>
              <a:spcAft>
                <a:spcPts val="0"/>
              </a:spcAft>
              <a:buClr>
                <a:srgbClr val="980000"/>
              </a:buClr>
              <a:buSzPts val="1400"/>
              <a:buFont typeface="Helvetica"/>
              <a:buChar char="➢"/>
            </a:pPr>
            <a:r>
              <a:rPr b="1" lang="fr">
                <a:solidFill>
                  <a:srgbClr val="980000"/>
                </a:solidFill>
                <a:latin typeface="Helvetica"/>
                <a:ea typeface="Helvetica"/>
                <a:cs typeface="Helvetica"/>
                <a:sym typeface="Helvetica"/>
              </a:rPr>
              <a:t>L’EIT, une démarche apportant une plus-value au projet </a:t>
            </a:r>
            <a:endParaRPr b="1">
              <a:solidFill>
                <a:srgbClr val="980000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Helvetica"/>
              <a:ea typeface="Helvetica"/>
              <a:cs typeface="Helvetica"/>
              <a:sym typeface="Helvetica"/>
            </a:endParaRPr>
          </a:p>
          <a:p>
            <a:pPr indent="-317500" lvl="0" marL="914400" rtl="0">
              <a:spcBef>
                <a:spcPts val="0"/>
              </a:spcBef>
              <a:spcAft>
                <a:spcPts val="0"/>
              </a:spcAft>
              <a:buSzPts val="1400"/>
              <a:buFont typeface="Helvetica"/>
              <a:buChar char="●"/>
            </a:pPr>
            <a:r>
              <a:rPr lang="fr">
                <a:latin typeface="Helvetica"/>
                <a:ea typeface="Helvetica"/>
                <a:cs typeface="Helvetica"/>
                <a:sym typeface="Helvetica"/>
              </a:rPr>
              <a:t>Gage de </a:t>
            </a:r>
            <a:r>
              <a:rPr b="1" lang="fr">
                <a:latin typeface="Helvetica"/>
                <a:ea typeface="Helvetica"/>
                <a:cs typeface="Helvetica"/>
                <a:sym typeface="Helvetica"/>
              </a:rPr>
              <a:t>meilleure durabilité</a:t>
            </a:r>
            <a:r>
              <a:rPr lang="fr">
                <a:latin typeface="Helvetica"/>
                <a:ea typeface="Helvetica"/>
                <a:cs typeface="Helvetica"/>
                <a:sym typeface="Helvetica"/>
              </a:rPr>
              <a:t> de leur entreprise et de leurs performances économiques pour les entreprises, notamment grâce à une </a:t>
            </a:r>
            <a:r>
              <a:rPr b="1" lang="fr">
                <a:latin typeface="Helvetica"/>
                <a:ea typeface="Helvetica"/>
                <a:cs typeface="Helvetica"/>
                <a:sym typeface="Helvetica"/>
              </a:rPr>
              <a:t>collaboration “entreprise-territoire”</a:t>
            </a:r>
            <a:r>
              <a:rPr lang="fr">
                <a:latin typeface="Helvetica"/>
                <a:ea typeface="Helvetica"/>
                <a:cs typeface="Helvetica"/>
                <a:sym typeface="Helvetica"/>
              </a:rPr>
              <a:t> sur le long terme</a:t>
            </a:r>
            <a:endParaRPr>
              <a:latin typeface="Helvetica"/>
              <a:ea typeface="Helvetica"/>
              <a:cs typeface="Helvetica"/>
              <a:sym typeface="Helvetica"/>
            </a:endParaRPr>
          </a:p>
          <a:p>
            <a:pPr indent="-317500" lvl="0" marL="914400" rtl="0">
              <a:spcBef>
                <a:spcPts val="0"/>
              </a:spcBef>
              <a:spcAft>
                <a:spcPts val="0"/>
              </a:spcAft>
              <a:buSzPts val="1400"/>
              <a:buFont typeface="Helvetica"/>
              <a:buChar char="●"/>
            </a:pPr>
            <a:r>
              <a:rPr lang="fr">
                <a:latin typeface="Helvetica"/>
                <a:ea typeface="Helvetica"/>
                <a:cs typeface="Helvetica"/>
                <a:sym typeface="Helvetica"/>
              </a:rPr>
              <a:t>Opportunité d’</a:t>
            </a:r>
            <a:r>
              <a:rPr b="1" lang="fr">
                <a:latin typeface="Helvetica"/>
                <a:ea typeface="Helvetica"/>
                <a:cs typeface="Helvetica"/>
                <a:sym typeface="Helvetica"/>
              </a:rPr>
              <a:t>optimiser chacune des actions d’aménagement</a:t>
            </a:r>
            <a:r>
              <a:rPr lang="fr">
                <a:latin typeface="Helvetica"/>
                <a:ea typeface="Helvetica"/>
                <a:cs typeface="Helvetica"/>
                <a:sym typeface="Helvetica"/>
              </a:rPr>
              <a:t> lors d’une requalification </a:t>
            </a:r>
            <a:endParaRPr>
              <a:latin typeface="Helvetica"/>
              <a:ea typeface="Helvetica"/>
              <a:cs typeface="Helvetica"/>
              <a:sym typeface="Helvetic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 txBox="1"/>
          <p:nvPr>
            <p:ph type="title"/>
          </p:nvPr>
        </p:nvSpPr>
        <p:spPr>
          <a:xfrm>
            <a:off x="0" y="265300"/>
            <a:ext cx="9144000" cy="486000"/>
          </a:xfrm>
          <a:prstGeom prst="rect">
            <a:avLst/>
          </a:prstGeom>
          <a:solidFill>
            <a:srgbClr val="D9D2E9"/>
          </a:solidFill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2000">
                <a:latin typeface="Helvetica"/>
                <a:ea typeface="Helvetica"/>
                <a:cs typeface="Helvetica"/>
                <a:sym typeface="Helvetica"/>
              </a:rPr>
              <a:t> Appliquer l’EIT sur une ZAE : les axes d’intervention</a:t>
            </a:r>
            <a:endParaRPr b="1" sz="2000"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123" name="Shape 12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  <p:sp>
        <p:nvSpPr>
          <p:cNvPr id="124" name="Shape 124"/>
          <p:cNvSpPr txBox="1"/>
          <p:nvPr/>
        </p:nvSpPr>
        <p:spPr>
          <a:xfrm>
            <a:off x="222300" y="1165150"/>
            <a:ext cx="3740700" cy="3498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</p:txBody>
      </p:sp>
      <p:sp>
        <p:nvSpPr>
          <p:cNvPr id="125" name="Shape 125"/>
          <p:cNvSpPr txBox="1"/>
          <p:nvPr/>
        </p:nvSpPr>
        <p:spPr>
          <a:xfrm>
            <a:off x="3071250" y="886675"/>
            <a:ext cx="6334200" cy="136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80000"/>
              </a:buClr>
              <a:buSzPts val="1400"/>
              <a:buFont typeface="Helvetica"/>
              <a:buChar char="➢"/>
            </a:pPr>
            <a:r>
              <a:rPr b="1" lang="fr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rPr>
              <a:t>Pour les entreprises :</a:t>
            </a:r>
            <a:endParaRPr b="1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indent="-266700" lvl="1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"/>
              <a:buFont typeface="Helvetica"/>
              <a:buChar char="○"/>
            </a:pPr>
            <a:r>
              <a:rPr lang="fr" sz="6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rPr>
              <a:t>				</a:t>
            </a:r>
            <a:endParaRPr sz="60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indent="0" lvl="0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" sz="13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rPr>
              <a:t>1 / synergies de</a:t>
            </a:r>
            <a:r>
              <a:rPr b="1" lang="fr" sz="13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rPr>
              <a:t> mutualisation</a:t>
            </a:r>
            <a:r>
              <a:rPr lang="fr" sz="13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rPr>
              <a:t> </a:t>
            </a:r>
            <a:endParaRPr sz="1300">
              <a:latin typeface="Helvetica"/>
              <a:ea typeface="Helvetica"/>
              <a:cs typeface="Helvetica"/>
              <a:sym typeface="Helvetica"/>
            </a:endParaRPr>
          </a:p>
          <a:p>
            <a:pPr indent="0" lvl="0" mar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latin typeface="Helvetica"/>
              <a:ea typeface="Helvetica"/>
              <a:cs typeface="Helvetica"/>
              <a:sym typeface="Helvetica"/>
            </a:endParaRPr>
          </a:p>
          <a:p>
            <a:pPr indent="0" lvl="0" marL="13716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" sz="13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rPr>
              <a:t>2 / Synergies de </a:t>
            </a:r>
            <a:r>
              <a:rPr b="1" lang="fr" sz="13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rPr>
              <a:t>substitution</a:t>
            </a:r>
            <a:endParaRPr sz="1300">
              <a:latin typeface="Helvetica"/>
              <a:ea typeface="Helvetica"/>
              <a:cs typeface="Helvetica"/>
              <a:sym typeface="Helvetica"/>
            </a:endParaRPr>
          </a:p>
          <a:p>
            <a:pPr indent="0" lvl="0" mar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indent="457200" lvl="0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" sz="13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rPr>
              <a:t>3 / </a:t>
            </a:r>
            <a:r>
              <a:rPr b="1" lang="fr" sz="13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rPr>
              <a:t>Création d’activités</a:t>
            </a:r>
            <a:r>
              <a:rPr lang="fr" sz="13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rPr>
              <a:t> et de </a:t>
            </a:r>
            <a:r>
              <a:rPr b="1" lang="fr" sz="13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rPr>
              <a:t>filières nouvelles</a:t>
            </a:r>
            <a:r>
              <a:rPr b="1" lang="fr" sz="1300">
                <a:solidFill>
                  <a:srgbClr val="000000"/>
                </a:solidFill>
                <a:latin typeface="Helvetica"/>
                <a:ea typeface="Helvetica"/>
                <a:cs typeface="Helvetica"/>
                <a:sym typeface="Helvetica"/>
              </a:rPr>
              <a:t>	</a:t>
            </a:r>
            <a:endParaRPr b="1" sz="1300">
              <a:solidFill>
                <a:srgbClr val="000000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indent="457200" lvl="0" marL="9144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300">
              <a:latin typeface="Helvetica"/>
              <a:ea typeface="Helvetica"/>
              <a:cs typeface="Helvetica"/>
              <a:sym typeface="Helvetica"/>
            </a:endParaRPr>
          </a:p>
          <a:p>
            <a:pPr indent="0" lvl="0" mar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Helvetica"/>
              <a:ea typeface="Helvetica"/>
              <a:cs typeface="Helvetica"/>
              <a:sym typeface="Helvetica"/>
            </a:endParaRPr>
          </a:p>
          <a:p>
            <a:pPr indent="0" lvl="0" marL="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 sz="1800">
              <a:solidFill>
                <a:srgbClr val="595959"/>
              </a:solidFill>
            </a:endParaRPr>
          </a:p>
        </p:txBody>
      </p:sp>
      <p:pic>
        <p:nvPicPr>
          <p:cNvPr id="126" name="Shape 126"/>
          <p:cNvPicPr preferRelativeResize="0"/>
          <p:nvPr/>
        </p:nvPicPr>
        <p:blipFill rotWithShape="1">
          <a:blip r:embed="rId3">
            <a:alphaModFix/>
          </a:blip>
          <a:srcRect b="13051" l="0" r="0" t="0"/>
          <a:stretch/>
        </p:blipFill>
        <p:spPr>
          <a:xfrm>
            <a:off x="5990725" y="2388250"/>
            <a:ext cx="2481725" cy="2344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Shape 12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835525" y="842691"/>
            <a:ext cx="2619000" cy="1572521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Shape 128"/>
          <p:cNvSpPr txBox="1"/>
          <p:nvPr/>
        </p:nvSpPr>
        <p:spPr>
          <a:xfrm>
            <a:off x="76650" y="2506600"/>
            <a:ext cx="4967100" cy="255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800">
              <a:solidFill>
                <a:schemeClr val="dk1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indent="-317500" lvl="0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980000"/>
              </a:buClr>
              <a:buSzPts val="1400"/>
              <a:buChar char="➢"/>
            </a:pPr>
            <a:r>
              <a:rPr b="1" lang="fr">
                <a:solidFill>
                  <a:schemeClr val="dk1"/>
                </a:solidFill>
              </a:rPr>
              <a:t>Pour le gestionnaire du parc d’activités :</a:t>
            </a:r>
            <a:r>
              <a:rPr lang="fr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	</a:t>
            </a:r>
            <a:endParaRPr>
              <a:solidFill>
                <a:schemeClr val="dk1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indent="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600">
              <a:solidFill>
                <a:schemeClr val="dk1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indent="457200" lvl="0" marL="9144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300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4 / </a:t>
            </a:r>
            <a:r>
              <a:rPr b="1" lang="fr" sz="1300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Structure d’animation</a:t>
            </a:r>
            <a:r>
              <a:rPr lang="fr" sz="1300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 de la démarche</a:t>
            </a:r>
            <a:endParaRPr sz="1300">
              <a:solidFill>
                <a:schemeClr val="dk1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indent="457200" lvl="0" marL="9144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600">
              <a:solidFill>
                <a:schemeClr val="dk1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indent="457200" lvl="0" marL="9144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300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5 / </a:t>
            </a:r>
            <a:r>
              <a:rPr b="1" lang="fr" sz="1300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Partage d’équipements</a:t>
            </a:r>
            <a:r>
              <a:rPr lang="fr" sz="1300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 et de </a:t>
            </a:r>
            <a:r>
              <a:rPr b="1" lang="fr" sz="1300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services</a:t>
            </a:r>
            <a:endParaRPr b="1" sz="1300">
              <a:solidFill>
                <a:schemeClr val="dk1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indent="0" lvl="0" marL="9144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600">
              <a:solidFill>
                <a:schemeClr val="dk1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indent="0" lvl="0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300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6 /</a:t>
            </a:r>
            <a:r>
              <a:rPr b="1" lang="fr" sz="1300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 Intégration environnementale</a:t>
            </a:r>
            <a:r>
              <a:rPr lang="fr" sz="1300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, </a:t>
            </a:r>
            <a:r>
              <a:rPr b="1" lang="fr" sz="1300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urbanistique et paysagère</a:t>
            </a:r>
            <a:r>
              <a:rPr lang="fr" sz="1300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 du parc bâti et des équipements, </a:t>
            </a:r>
            <a:r>
              <a:rPr b="1" lang="fr" sz="1300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optimisation du foncier</a:t>
            </a:r>
            <a:endParaRPr b="1" sz="600">
              <a:solidFill>
                <a:schemeClr val="dk1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indent="0" lvl="0" mar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fr" sz="600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	</a:t>
            </a:r>
            <a:endParaRPr b="1" sz="600">
              <a:solidFill>
                <a:schemeClr val="dk1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indent="457200" lvl="0" marL="914400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fr" sz="1300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7 / </a:t>
            </a:r>
            <a:r>
              <a:rPr b="1" lang="fr" sz="1300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Maîtrise des flux</a:t>
            </a:r>
            <a:r>
              <a:rPr lang="fr" sz="1300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 de déplacements</a:t>
            </a:r>
            <a:endParaRPr/>
          </a:p>
        </p:txBody>
      </p:sp>
      <p:sp>
        <p:nvSpPr>
          <p:cNvPr id="129" name="Shape 129"/>
          <p:cNvSpPr txBox="1"/>
          <p:nvPr/>
        </p:nvSpPr>
        <p:spPr>
          <a:xfrm>
            <a:off x="0" y="2252875"/>
            <a:ext cx="31362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800">
                <a:solidFill>
                  <a:srgbClr val="000000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Piste de synergie de mutualisation (chaleur)</a:t>
            </a:r>
            <a:endParaRPr sz="800">
              <a:solidFill>
                <a:srgbClr val="000000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fr" sz="800">
                <a:solidFill>
                  <a:srgbClr val="666666"/>
                </a:solidFill>
              </a:rPr>
              <a:t>source : projet COMETHE, Métropole Savoie </a:t>
            </a:r>
            <a:endParaRPr sz="800">
              <a:solidFill>
                <a:srgbClr val="666666"/>
              </a:solidFill>
            </a:endParaRPr>
          </a:p>
        </p:txBody>
      </p:sp>
      <p:sp>
        <p:nvSpPr>
          <p:cNvPr id="130" name="Shape 130"/>
          <p:cNvSpPr txBox="1"/>
          <p:nvPr/>
        </p:nvSpPr>
        <p:spPr>
          <a:xfrm>
            <a:off x="4794000" y="4684675"/>
            <a:ext cx="4350000" cy="35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fr" sz="800">
                <a:solidFill>
                  <a:srgbClr val="000000"/>
                </a:solidFill>
                <a:highlight>
                  <a:srgbClr val="FFFFFF"/>
                </a:highlight>
                <a:latin typeface="Verdana"/>
                <a:ea typeface="Verdana"/>
                <a:cs typeface="Verdana"/>
                <a:sym typeface="Verdana"/>
              </a:rPr>
              <a:t>Présentation du projet de requalification de la ZI de Lagny-sur-Marne </a:t>
            </a:r>
            <a:endParaRPr sz="800">
              <a:solidFill>
                <a:srgbClr val="000000"/>
              </a:solidFill>
              <a:highlight>
                <a:srgbClr val="FFFFFF"/>
              </a:highlight>
              <a:latin typeface="Verdana"/>
              <a:ea typeface="Verdana"/>
              <a:cs typeface="Verdana"/>
              <a:sym typeface="Verdana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fr" sz="800">
                <a:solidFill>
                  <a:srgbClr val="666666"/>
                </a:solidFill>
              </a:rPr>
              <a:t>source : </a:t>
            </a:r>
            <a:r>
              <a:rPr lang="fr" sz="800">
                <a:solidFill>
                  <a:srgbClr val="666666"/>
                </a:solidFill>
                <a:latin typeface="Helvetica"/>
                <a:ea typeface="Helvetica"/>
                <a:cs typeface="Helvetica"/>
                <a:sym typeface="Helvetica"/>
              </a:rPr>
              <a:t>http://www.marneetgondoire.fr/</a:t>
            </a:r>
            <a:endParaRPr sz="800">
              <a:solidFill>
                <a:srgbClr val="666666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/>
          <p:nvPr>
            <p:ph type="title"/>
          </p:nvPr>
        </p:nvSpPr>
        <p:spPr>
          <a:xfrm>
            <a:off x="0" y="265300"/>
            <a:ext cx="9144000" cy="486000"/>
          </a:xfrm>
          <a:prstGeom prst="rect">
            <a:avLst/>
          </a:prstGeom>
          <a:solidFill>
            <a:srgbClr val="D9D2E9"/>
          </a:solidFill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fr" sz="2000">
                <a:latin typeface="Helvetica"/>
                <a:ea typeface="Helvetica"/>
                <a:cs typeface="Helvetica"/>
                <a:sym typeface="Helvetica"/>
              </a:rPr>
              <a:t> Les apports de l’EIT </a:t>
            </a:r>
            <a:endParaRPr b="1" sz="2000">
              <a:latin typeface="Helvetica"/>
              <a:ea typeface="Helvetica"/>
              <a:cs typeface="Helvetica"/>
              <a:sym typeface="Helvetica"/>
            </a:endParaRPr>
          </a:p>
        </p:txBody>
      </p:sp>
      <p:sp>
        <p:nvSpPr>
          <p:cNvPr id="136" name="Shape 13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  <p:sp>
        <p:nvSpPr>
          <p:cNvPr id="137" name="Shape 137"/>
          <p:cNvSpPr txBox="1"/>
          <p:nvPr/>
        </p:nvSpPr>
        <p:spPr>
          <a:xfrm>
            <a:off x="1445350" y="799325"/>
            <a:ext cx="1858200" cy="35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>
              <a:spcBef>
                <a:spcPts val="0"/>
              </a:spcBef>
              <a:spcAft>
                <a:spcPts val="0"/>
              </a:spcAft>
              <a:buNone/>
            </a:pPr>
            <a:r>
              <a:rPr b="1" lang="fr">
                <a:solidFill>
                  <a:srgbClr val="CC0000"/>
                </a:solidFill>
              </a:rPr>
              <a:t>Pour la collectivité</a:t>
            </a:r>
            <a:r>
              <a:rPr lang="fr"/>
              <a:t> </a:t>
            </a:r>
            <a:endParaRPr/>
          </a:p>
        </p:txBody>
      </p:sp>
      <p:sp>
        <p:nvSpPr>
          <p:cNvPr id="138" name="Shape 138"/>
          <p:cNvSpPr txBox="1"/>
          <p:nvPr/>
        </p:nvSpPr>
        <p:spPr>
          <a:xfrm>
            <a:off x="6337300" y="799325"/>
            <a:ext cx="1858200" cy="35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spcBef>
                <a:spcPts val="0"/>
              </a:spcBef>
              <a:spcAft>
                <a:spcPts val="0"/>
              </a:spcAft>
              <a:buNone/>
            </a:pPr>
            <a:r>
              <a:rPr b="1" lang="fr">
                <a:solidFill>
                  <a:srgbClr val="CC0000"/>
                </a:solidFill>
              </a:rPr>
              <a:t>Pour l’entreprise</a:t>
            </a:r>
            <a:endParaRPr b="1">
              <a:solidFill>
                <a:srgbClr val="CC0000"/>
              </a:solidFill>
            </a:endParaRPr>
          </a:p>
        </p:txBody>
      </p:sp>
      <p:sp>
        <p:nvSpPr>
          <p:cNvPr id="139" name="Shape 139"/>
          <p:cNvSpPr txBox="1"/>
          <p:nvPr/>
        </p:nvSpPr>
        <p:spPr>
          <a:xfrm>
            <a:off x="0" y="1158425"/>
            <a:ext cx="4650000" cy="246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" u="sng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Apports économiques et sociétaux </a:t>
            </a:r>
            <a:endParaRPr>
              <a:solidFill>
                <a:schemeClr val="dk1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indent="-317500" lvl="0" marL="4572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"/>
              <a:buChar char="●"/>
            </a:pPr>
            <a:r>
              <a:rPr lang="fr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Améliorer l’</a:t>
            </a:r>
            <a:r>
              <a:rPr b="1" lang="fr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attractivité et l’image</a:t>
            </a:r>
            <a:r>
              <a:rPr lang="fr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 de la zone d’activités et du territoire </a:t>
            </a:r>
            <a:endParaRPr>
              <a:solidFill>
                <a:schemeClr val="dk1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indent="-2667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"/>
              <a:buFont typeface="Helvetica"/>
              <a:buChar char="●"/>
            </a:pPr>
            <a:r>
              <a:t/>
            </a:r>
            <a:endParaRPr sz="600">
              <a:solidFill>
                <a:srgbClr val="FFFFFF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indent="-3175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"/>
              <a:buChar char="●"/>
            </a:pPr>
            <a:r>
              <a:rPr b="1" lang="fr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Maintien et création d’activités, r</a:t>
            </a:r>
            <a:r>
              <a:rPr b="1" lang="fr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elocaliser les activités</a:t>
            </a:r>
            <a:r>
              <a:rPr lang="fr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 à proximité de ressources primaires ou secondaires nouvellement identifiées</a:t>
            </a:r>
            <a:endParaRPr>
              <a:solidFill>
                <a:schemeClr val="dk1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indent="-2667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"/>
              <a:buFont typeface="Helvetica"/>
              <a:buChar char="●"/>
            </a:pPr>
            <a:r>
              <a:t/>
            </a:r>
            <a:endParaRPr sz="600">
              <a:solidFill>
                <a:srgbClr val="FFFFFF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indent="-3175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"/>
              <a:buChar char="●"/>
            </a:pPr>
            <a:r>
              <a:rPr lang="fr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Consolider le</a:t>
            </a:r>
            <a:r>
              <a:rPr b="1" lang="fr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 marché local de l’emploi</a:t>
            </a:r>
            <a:r>
              <a:rPr lang="fr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 et l’</a:t>
            </a:r>
            <a:r>
              <a:rPr b="1" lang="fr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ancrage des entreprises</a:t>
            </a:r>
            <a:r>
              <a:rPr lang="fr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 sur le territoire </a:t>
            </a:r>
            <a:endParaRPr sz="600">
              <a:solidFill>
                <a:srgbClr val="FFFFFF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indent="0" lvl="0" marL="0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Shape 140"/>
          <p:cNvSpPr txBox="1"/>
          <p:nvPr/>
        </p:nvSpPr>
        <p:spPr>
          <a:xfrm>
            <a:off x="5125675" y="1266100"/>
            <a:ext cx="3895500" cy="38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Helvetica"/>
              <a:buChar char="●"/>
            </a:pPr>
            <a:r>
              <a:rPr lang="fr">
                <a:latin typeface="Helvetica"/>
                <a:ea typeface="Helvetica"/>
                <a:cs typeface="Helvetica"/>
                <a:sym typeface="Helvetica"/>
              </a:rPr>
              <a:t>Adopter une </a:t>
            </a:r>
            <a:r>
              <a:rPr b="1" lang="fr">
                <a:latin typeface="Helvetica"/>
                <a:ea typeface="Helvetica"/>
                <a:cs typeface="Helvetica"/>
                <a:sym typeface="Helvetica"/>
              </a:rPr>
              <a:t>stratégie innovante</a:t>
            </a:r>
            <a:r>
              <a:rPr lang="fr">
                <a:latin typeface="Helvetica"/>
                <a:ea typeface="Helvetica"/>
                <a:cs typeface="Helvetica"/>
                <a:sym typeface="Helvetica"/>
              </a:rPr>
              <a:t> avec une </a:t>
            </a:r>
            <a:r>
              <a:rPr b="1" lang="fr">
                <a:latin typeface="Helvetica"/>
                <a:ea typeface="Helvetica"/>
                <a:cs typeface="Helvetica"/>
                <a:sym typeface="Helvetica"/>
              </a:rPr>
              <a:t>valeur ajoutée environnementale</a:t>
            </a:r>
            <a:endParaRPr b="1">
              <a:latin typeface="Helvetica"/>
              <a:ea typeface="Helvetica"/>
              <a:cs typeface="Helvetica"/>
              <a:sym typeface="Helvetica"/>
            </a:endParaRPr>
          </a:p>
          <a:p>
            <a:pPr indent="0" lvl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">
                <a:latin typeface="Helvetica"/>
                <a:ea typeface="Helvetica"/>
                <a:cs typeface="Helvetica"/>
                <a:sym typeface="Helvetica"/>
              </a:rPr>
              <a:t> </a:t>
            </a:r>
            <a:endParaRPr>
              <a:latin typeface="Helvetica"/>
              <a:ea typeface="Helvetica"/>
              <a:cs typeface="Helvetica"/>
              <a:sym typeface="Helvetica"/>
            </a:endParaRPr>
          </a:p>
          <a:p>
            <a:pPr indent="-3175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Helvetica"/>
              <a:buChar char="●"/>
            </a:pPr>
            <a:r>
              <a:rPr b="1" lang="fr">
                <a:latin typeface="Helvetica"/>
                <a:ea typeface="Helvetica"/>
                <a:cs typeface="Helvetica"/>
                <a:sym typeface="Helvetica"/>
              </a:rPr>
              <a:t>Améliorer l’éco-efficacité</a:t>
            </a:r>
            <a:r>
              <a:rPr lang="fr">
                <a:latin typeface="Helvetica"/>
                <a:ea typeface="Helvetica"/>
                <a:cs typeface="Helvetica"/>
                <a:sym typeface="Helvetica"/>
              </a:rPr>
              <a:t> de l’entreprise </a:t>
            </a:r>
            <a:endParaRPr>
              <a:latin typeface="Helvetica"/>
              <a:ea typeface="Helvetica"/>
              <a:cs typeface="Helvetica"/>
              <a:sym typeface="Helvetica"/>
            </a:endParaRPr>
          </a:p>
          <a:p>
            <a:pPr indent="0" lvl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latin typeface="Helvetica"/>
              <a:ea typeface="Helvetica"/>
              <a:cs typeface="Helvetica"/>
              <a:sym typeface="Helvetica"/>
            </a:endParaRPr>
          </a:p>
          <a:p>
            <a:pPr indent="-3175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Helvetica"/>
              <a:buChar char="●"/>
            </a:pPr>
            <a:r>
              <a:rPr lang="fr">
                <a:latin typeface="Helvetica"/>
                <a:ea typeface="Helvetica"/>
                <a:cs typeface="Helvetica"/>
                <a:sym typeface="Helvetica"/>
              </a:rPr>
              <a:t>Réaliser des </a:t>
            </a:r>
            <a:r>
              <a:rPr b="1" lang="fr">
                <a:latin typeface="Helvetica"/>
                <a:ea typeface="Helvetica"/>
                <a:cs typeface="Helvetica"/>
                <a:sym typeface="Helvetica"/>
              </a:rPr>
              <a:t>économies d’échelles </a:t>
            </a:r>
            <a:endParaRPr b="1">
              <a:latin typeface="Helvetica"/>
              <a:ea typeface="Helvetica"/>
              <a:cs typeface="Helvetica"/>
              <a:sym typeface="Helvetica"/>
            </a:endParaRPr>
          </a:p>
          <a:p>
            <a:pPr indent="0" lvl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600">
              <a:latin typeface="Helvetica"/>
              <a:ea typeface="Helvetica"/>
              <a:cs typeface="Helvetica"/>
              <a:sym typeface="Helvetica"/>
            </a:endParaRPr>
          </a:p>
          <a:p>
            <a:pPr indent="-3175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Helvetica"/>
              <a:buChar char="●"/>
            </a:pPr>
            <a:r>
              <a:rPr b="1" lang="fr">
                <a:latin typeface="Helvetica"/>
                <a:ea typeface="Helvetica"/>
                <a:cs typeface="Helvetica"/>
                <a:sym typeface="Helvetica"/>
              </a:rPr>
              <a:t>Réduire les coûts</a:t>
            </a:r>
            <a:r>
              <a:rPr lang="fr">
                <a:latin typeface="Helvetica"/>
                <a:ea typeface="Helvetica"/>
                <a:cs typeface="Helvetica"/>
                <a:sym typeface="Helvetica"/>
              </a:rPr>
              <a:t> d’approvisionnement en matières premières et de traitement des déchets </a:t>
            </a:r>
            <a:endParaRPr>
              <a:latin typeface="Helvetica"/>
              <a:ea typeface="Helvetica"/>
              <a:cs typeface="Helvetica"/>
              <a:sym typeface="Helvetica"/>
            </a:endParaRPr>
          </a:p>
          <a:p>
            <a:pPr indent="0" lvl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latin typeface="Helvetica"/>
              <a:ea typeface="Helvetica"/>
              <a:cs typeface="Helvetica"/>
              <a:sym typeface="Helvetica"/>
            </a:endParaRPr>
          </a:p>
          <a:p>
            <a:pPr indent="-3175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Helvetica"/>
              <a:buChar char="●"/>
            </a:pPr>
            <a:r>
              <a:rPr lang="fr">
                <a:latin typeface="Helvetica"/>
                <a:ea typeface="Helvetica"/>
                <a:cs typeface="Helvetica"/>
                <a:sym typeface="Helvetica"/>
              </a:rPr>
              <a:t>Générer de </a:t>
            </a:r>
            <a:r>
              <a:rPr b="1" lang="fr">
                <a:latin typeface="Helvetica"/>
                <a:ea typeface="Helvetica"/>
                <a:cs typeface="Helvetica"/>
                <a:sym typeface="Helvetica"/>
              </a:rPr>
              <a:t>nouveaux revenus</a:t>
            </a:r>
            <a:r>
              <a:rPr lang="fr">
                <a:latin typeface="Helvetica"/>
                <a:ea typeface="Helvetica"/>
                <a:cs typeface="Helvetica"/>
                <a:sym typeface="Helvetica"/>
              </a:rPr>
              <a:t> par la vente de sous-produits (valorisation) </a:t>
            </a:r>
            <a:endParaRPr>
              <a:latin typeface="Helvetica"/>
              <a:ea typeface="Helvetica"/>
              <a:cs typeface="Helvetica"/>
              <a:sym typeface="Helvetica"/>
            </a:endParaRPr>
          </a:p>
          <a:p>
            <a:pPr indent="0" lvl="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latin typeface="Helvetica"/>
              <a:ea typeface="Helvetica"/>
              <a:cs typeface="Helvetica"/>
              <a:sym typeface="Helvetica"/>
            </a:endParaRPr>
          </a:p>
          <a:p>
            <a:pPr indent="-3175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Helvetica"/>
              <a:buChar char="●"/>
            </a:pPr>
            <a:r>
              <a:rPr b="1" lang="fr">
                <a:latin typeface="Helvetica"/>
                <a:ea typeface="Helvetica"/>
                <a:cs typeface="Helvetica"/>
                <a:sym typeface="Helvetica"/>
              </a:rPr>
              <a:t>Améliorer l’image de l’entreprise</a:t>
            </a:r>
            <a:r>
              <a:rPr lang="fr">
                <a:latin typeface="Helvetica"/>
                <a:ea typeface="Helvetica"/>
                <a:cs typeface="Helvetica"/>
                <a:sym typeface="Helvetica"/>
              </a:rPr>
              <a:t> aux yeux des clients et des fournisseurs, des riverains, de la société civile</a:t>
            </a:r>
            <a:endParaRPr>
              <a:latin typeface="Helvetica"/>
              <a:ea typeface="Helvetica"/>
              <a:cs typeface="Helvetica"/>
              <a:sym typeface="Helvetica"/>
            </a:endParaRPr>
          </a:p>
        </p:txBody>
      </p:sp>
      <p:cxnSp>
        <p:nvCxnSpPr>
          <p:cNvPr id="141" name="Shape 141"/>
          <p:cNvCxnSpPr/>
          <p:nvPr/>
        </p:nvCxnSpPr>
        <p:spPr>
          <a:xfrm flipH="1">
            <a:off x="4634700" y="1050175"/>
            <a:ext cx="15300" cy="3878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42" name="Shape 142"/>
          <p:cNvSpPr txBox="1"/>
          <p:nvPr/>
        </p:nvSpPr>
        <p:spPr>
          <a:xfrm>
            <a:off x="52200" y="3490525"/>
            <a:ext cx="4545600" cy="11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fr" u="sng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Apports environnementaux </a:t>
            </a:r>
            <a:endParaRPr u="sng">
              <a:solidFill>
                <a:schemeClr val="dk1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indent="-317500" lvl="0" marL="457200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"/>
              <a:buChar char="●"/>
            </a:pPr>
            <a:r>
              <a:rPr b="1" lang="fr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Réduire la consommation de ressources naturelles, les pollutions et les nuisances</a:t>
            </a:r>
            <a:endParaRPr b="1">
              <a:solidFill>
                <a:schemeClr val="dk1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indent="-266700" lvl="0" marL="457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600"/>
              <a:buFont typeface="Helvetica"/>
              <a:buChar char="●"/>
            </a:pPr>
            <a:r>
              <a:t/>
            </a:r>
            <a:endParaRPr b="1" sz="600">
              <a:solidFill>
                <a:srgbClr val="FFFFFF"/>
              </a:solidFill>
              <a:latin typeface="Helvetica"/>
              <a:ea typeface="Helvetica"/>
              <a:cs typeface="Helvetica"/>
              <a:sym typeface="Helvetica"/>
            </a:endParaRPr>
          </a:p>
          <a:p>
            <a:pPr indent="-317500" lvl="0" marL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Helvetica"/>
              <a:buChar char="●"/>
            </a:pPr>
            <a:r>
              <a:rPr b="1" lang="fr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Associer les acteurs</a:t>
            </a:r>
            <a:r>
              <a:rPr lang="fr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 économiques à une démarche de </a:t>
            </a:r>
            <a:r>
              <a:rPr b="1" lang="fr">
                <a:solidFill>
                  <a:schemeClr val="dk1"/>
                </a:solidFill>
                <a:latin typeface="Helvetica"/>
                <a:ea typeface="Helvetica"/>
                <a:cs typeface="Helvetica"/>
                <a:sym typeface="Helvetica"/>
              </a:rPr>
              <a:t>développement durable</a:t>
            </a:r>
            <a:endParaRPr>
              <a:solidFill>
                <a:schemeClr val="dk1"/>
              </a:solidFill>
            </a:endParaRPr>
          </a:p>
          <a:p>
            <a:pPr indent="0" lvl="0" marL="0">
              <a:spcBef>
                <a:spcPts val="16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