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58" r:id="rId2"/>
    <p:sldId id="275" r:id="rId3"/>
    <p:sldId id="284" r:id="rId4"/>
    <p:sldId id="293" r:id="rId5"/>
    <p:sldId id="294" r:id="rId6"/>
    <p:sldId id="309" r:id="rId7"/>
    <p:sldId id="295" r:id="rId8"/>
    <p:sldId id="285" r:id="rId9"/>
    <p:sldId id="300" r:id="rId10"/>
    <p:sldId id="311" r:id="rId11"/>
    <p:sldId id="312" r:id="rId12"/>
    <p:sldId id="313" r:id="rId13"/>
    <p:sldId id="314" r:id="rId14"/>
    <p:sldId id="316" r:id="rId15"/>
    <p:sldId id="286" r:id="rId16"/>
    <p:sldId id="317" r:id="rId17"/>
    <p:sldId id="318" r:id="rId18"/>
    <p:sldId id="287" r:id="rId19"/>
    <p:sldId id="307" r:id="rId20"/>
    <p:sldId id="319" r:id="rId21"/>
    <p:sldId id="289" r:id="rId22"/>
    <p:sldId id="304" r:id="rId23"/>
  </p:sldIdLst>
  <p:sldSz cx="12192000" cy="6858000"/>
  <p:notesSz cx="6858000" cy="9144000"/>
  <p:defaultTextStyle>
    <a:defPPr rtl="0">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E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56" autoAdjust="0"/>
    <p:restoredTop sz="94203" autoAdjust="0"/>
  </p:normalViewPr>
  <p:slideViewPr>
    <p:cSldViewPr snapToGrid="0">
      <p:cViewPr>
        <p:scale>
          <a:sx n="75" d="100"/>
          <a:sy n="75" d="100"/>
        </p:scale>
        <p:origin x="906" y="-96"/>
      </p:cViewPr>
      <p:guideLst>
        <p:guide orient="horz" pos="2160"/>
        <p:guide pos="3840"/>
      </p:guideLst>
    </p:cSldViewPr>
  </p:slideViewPr>
  <p:notesTextViewPr>
    <p:cViewPr>
      <p:scale>
        <a:sx n="3" d="2"/>
        <a:sy n="3" d="2"/>
      </p:scale>
      <p:origin x="0" y="0"/>
    </p:cViewPr>
  </p:notesTextViewPr>
  <p:notesViewPr>
    <p:cSldViewPr snapToGrid="0">
      <p:cViewPr varScale="1">
        <p:scale>
          <a:sx n="90" d="100"/>
          <a:sy n="90" d="100"/>
        </p:scale>
        <p:origin x="302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dirty="0"/>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6105379-B7BF-464A-92A9-0A006A87CC57}" type="datetime1">
              <a:rPr lang="fr-FR" smtClean="0"/>
              <a:t>27/03/2018</a:t>
            </a:fld>
            <a:endParaRPr lang="fr-FR" dirty="0"/>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dirty="0"/>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828588A-5C4E-401A-AECC-B6F63A9DE965}" type="slidenum">
              <a:rPr lang="fr-FR" smtClean="0"/>
              <a:t>‹N°›</a:t>
            </a:fld>
            <a:endParaRPr lang="fr-FR" dirty="0"/>
          </a:p>
        </p:txBody>
      </p:sp>
    </p:spTree>
    <p:extLst>
      <p:ext uri="{BB962C8B-B14F-4D97-AF65-F5344CB8AC3E}">
        <p14:creationId xmlns:p14="http://schemas.microsoft.com/office/powerpoint/2010/main" val="10599797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r-FR" noProof="0"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E4A87B-91FD-4DB5-841C-7DFF81763246}" type="datetime1">
              <a:rPr lang="fr-FR" smtClean="0"/>
              <a:pPr/>
              <a:t>27/03/2018</a:t>
            </a:fld>
            <a:endParaRPr lang="fr-FR" dirty="0"/>
          </a:p>
        </p:txBody>
      </p:sp>
      <p:sp>
        <p:nvSpPr>
          <p:cNvPr id="4" name="Espace réservé d’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r-FR" noProof="0"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r-FR" noProof="0"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77542409-6A04-4DC6-AC3A-D3758287A8F2}" type="slidenum">
              <a:rPr lang="fr-FR" noProof="0" smtClean="0"/>
              <a:t>‹N°›</a:t>
            </a:fld>
            <a:endParaRPr lang="fr-FR" noProof="0" dirty="0"/>
          </a:p>
        </p:txBody>
      </p:sp>
    </p:spTree>
    <p:extLst>
      <p:ext uri="{BB962C8B-B14F-4D97-AF65-F5344CB8AC3E}">
        <p14:creationId xmlns:p14="http://schemas.microsoft.com/office/powerpoint/2010/main" val="25411505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image de diapositive 1"/>
          <p:cNvSpPr>
            <a:spLocks noGrp="1" noRot="1" noChangeAspect="1"/>
          </p:cNvSpPr>
          <p:nvPr>
            <p:ph type="sldImg"/>
          </p:nvPr>
        </p:nvSpPr>
        <p:spPr/>
      </p:sp>
      <p:sp>
        <p:nvSpPr>
          <p:cNvPr id="3" name="Espace réservé des not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77542409-6A04-4DC6-AC3A-D3758287A8F2}" type="slidenum">
              <a:rPr lang="fr-FR" smtClean="0"/>
              <a:t>1</a:t>
            </a:fld>
            <a:endParaRPr lang="fr-FR" dirty="0"/>
          </a:p>
        </p:txBody>
      </p:sp>
    </p:spTree>
    <p:extLst>
      <p:ext uri="{BB962C8B-B14F-4D97-AF65-F5344CB8AC3E}">
        <p14:creationId xmlns:p14="http://schemas.microsoft.com/office/powerpoint/2010/main" val="33008298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smtClean="0"/>
              <a:t>2</a:t>
            </a:fld>
            <a:endParaRPr lang="fr-FR" dirty="0"/>
          </a:p>
        </p:txBody>
      </p:sp>
    </p:spTree>
    <p:extLst>
      <p:ext uri="{BB962C8B-B14F-4D97-AF65-F5344CB8AC3E}">
        <p14:creationId xmlns:p14="http://schemas.microsoft.com/office/powerpoint/2010/main" val="2969991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3</a:t>
            </a:fld>
            <a:endParaRPr lang="fr-FR" noProof="0" dirty="0"/>
          </a:p>
        </p:txBody>
      </p:sp>
    </p:spTree>
    <p:extLst>
      <p:ext uri="{BB962C8B-B14F-4D97-AF65-F5344CB8AC3E}">
        <p14:creationId xmlns:p14="http://schemas.microsoft.com/office/powerpoint/2010/main" val="2046767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smtClean="0"/>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5</a:t>
            </a:fld>
            <a:endParaRPr lang="fr-FR" noProof="0" dirty="0"/>
          </a:p>
        </p:txBody>
      </p:sp>
    </p:spTree>
    <p:extLst>
      <p:ext uri="{BB962C8B-B14F-4D97-AF65-F5344CB8AC3E}">
        <p14:creationId xmlns:p14="http://schemas.microsoft.com/office/powerpoint/2010/main" val="6220435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8</a:t>
            </a:fld>
            <a:endParaRPr lang="fr-FR" noProof="0" dirty="0"/>
          </a:p>
        </p:txBody>
      </p:sp>
    </p:spTree>
    <p:extLst>
      <p:ext uri="{BB962C8B-B14F-4D97-AF65-F5344CB8AC3E}">
        <p14:creationId xmlns:p14="http://schemas.microsoft.com/office/powerpoint/2010/main" val="2912954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9</a:t>
            </a:fld>
            <a:endParaRPr lang="fr-FR" noProof="0" dirty="0"/>
          </a:p>
        </p:txBody>
      </p:sp>
    </p:spTree>
    <p:extLst>
      <p:ext uri="{BB962C8B-B14F-4D97-AF65-F5344CB8AC3E}">
        <p14:creationId xmlns:p14="http://schemas.microsoft.com/office/powerpoint/2010/main" val="2178440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10</a:t>
            </a:fld>
            <a:endParaRPr lang="fr-FR" noProof="0" dirty="0"/>
          </a:p>
        </p:txBody>
      </p:sp>
    </p:spTree>
    <p:extLst>
      <p:ext uri="{BB962C8B-B14F-4D97-AF65-F5344CB8AC3E}">
        <p14:creationId xmlns:p14="http://schemas.microsoft.com/office/powerpoint/2010/main" val="463006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11</a:t>
            </a:fld>
            <a:endParaRPr lang="fr-FR" noProof="0" dirty="0"/>
          </a:p>
        </p:txBody>
      </p:sp>
    </p:spTree>
    <p:extLst>
      <p:ext uri="{BB962C8B-B14F-4D97-AF65-F5344CB8AC3E}">
        <p14:creationId xmlns:p14="http://schemas.microsoft.com/office/powerpoint/2010/main" val="27013959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12</a:t>
            </a:fld>
            <a:endParaRPr lang="fr-FR" noProof="0" dirty="0"/>
          </a:p>
        </p:txBody>
      </p:sp>
    </p:spTree>
    <p:extLst>
      <p:ext uri="{BB962C8B-B14F-4D97-AF65-F5344CB8AC3E}">
        <p14:creationId xmlns:p14="http://schemas.microsoft.com/office/powerpoint/2010/main" val="2747118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13</a:t>
            </a:fld>
            <a:endParaRPr lang="fr-FR" noProof="0" dirty="0"/>
          </a:p>
        </p:txBody>
      </p:sp>
    </p:spTree>
    <p:extLst>
      <p:ext uri="{BB962C8B-B14F-4D97-AF65-F5344CB8AC3E}">
        <p14:creationId xmlns:p14="http://schemas.microsoft.com/office/powerpoint/2010/main" val="2524840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14</a:t>
            </a:fld>
            <a:endParaRPr lang="fr-FR" noProof="0" dirty="0"/>
          </a:p>
        </p:txBody>
      </p:sp>
    </p:spTree>
    <p:extLst>
      <p:ext uri="{BB962C8B-B14F-4D97-AF65-F5344CB8AC3E}">
        <p14:creationId xmlns:p14="http://schemas.microsoft.com/office/powerpoint/2010/main" val="1699918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15</a:t>
            </a:fld>
            <a:endParaRPr lang="fr-FR" noProof="0" dirty="0"/>
          </a:p>
        </p:txBody>
      </p:sp>
    </p:spTree>
    <p:extLst>
      <p:ext uri="{BB962C8B-B14F-4D97-AF65-F5344CB8AC3E}">
        <p14:creationId xmlns:p14="http://schemas.microsoft.com/office/powerpoint/2010/main" val="1873191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000" dirty="0"/>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16</a:t>
            </a:fld>
            <a:endParaRPr lang="fr-FR" noProof="0" dirty="0"/>
          </a:p>
        </p:txBody>
      </p:sp>
    </p:spTree>
    <p:extLst>
      <p:ext uri="{BB962C8B-B14F-4D97-AF65-F5344CB8AC3E}">
        <p14:creationId xmlns:p14="http://schemas.microsoft.com/office/powerpoint/2010/main" val="8959765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smtClean="0">
                <a:solidFill>
                  <a:schemeClr val="tx1"/>
                </a:solidFill>
                <a:effectLst/>
                <a:latin typeface="+mn-lt"/>
                <a:ea typeface="+mn-ea"/>
                <a:cs typeface="+mn-cs"/>
              </a:rPr>
              <a:t>Cependant, les différentes méthodes excluent, la plupart du temps, l'impact du comportement animal (toilettage) et des facteurs environnementaux.</a:t>
            </a:r>
            <a:endParaRPr lang="fr-FR" dirty="0"/>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17</a:t>
            </a:fld>
            <a:endParaRPr lang="fr-FR" noProof="0" dirty="0"/>
          </a:p>
        </p:txBody>
      </p:sp>
    </p:spTree>
    <p:extLst>
      <p:ext uri="{BB962C8B-B14F-4D97-AF65-F5344CB8AC3E}">
        <p14:creationId xmlns:p14="http://schemas.microsoft.com/office/powerpoint/2010/main" val="2372285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18</a:t>
            </a:fld>
            <a:endParaRPr lang="fr-FR" noProof="0" dirty="0"/>
          </a:p>
        </p:txBody>
      </p:sp>
    </p:spTree>
    <p:extLst>
      <p:ext uri="{BB962C8B-B14F-4D97-AF65-F5344CB8AC3E}">
        <p14:creationId xmlns:p14="http://schemas.microsoft.com/office/powerpoint/2010/main" val="23457738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19</a:t>
            </a:fld>
            <a:endParaRPr lang="fr-FR" noProof="0" dirty="0"/>
          </a:p>
        </p:txBody>
      </p:sp>
    </p:spTree>
    <p:extLst>
      <p:ext uri="{BB962C8B-B14F-4D97-AF65-F5344CB8AC3E}">
        <p14:creationId xmlns:p14="http://schemas.microsoft.com/office/powerpoint/2010/main" val="1613685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pPr rtl="0"/>
            <a:fld id="{77542409-6A04-4DC6-AC3A-D3758287A8F2}" type="slidenum">
              <a:rPr lang="fr-FR" noProof="0" smtClean="0"/>
              <a:t>20</a:t>
            </a:fld>
            <a:endParaRPr lang="fr-FR" noProof="0" dirty="0"/>
          </a:p>
        </p:txBody>
      </p:sp>
    </p:spTree>
    <p:extLst>
      <p:ext uri="{BB962C8B-B14F-4D97-AF65-F5344CB8AC3E}">
        <p14:creationId xmlns:p14="http://schemas.microsoft.com/office/powerpoint/2010/main" val="13674567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image de diapositive 1"/>
          <p:cNvSpPr>
            <a:spLocks noGrp="1" noRot="1" noChangeAspect="1"/>
          </p:cNvSpPr>
          <p:nvPr>
            <p:ph type="sldImg"/>
          </p:nvPr>
        </p:nvSpPr>
        <p:spPr/>
      </p:sp>
      <p:sp>
        <p:nvSpPr>
          <p:cNvPr id="3" name="Espace réservé des notes 2"/>
          <p:cNvSpPr>
            <a:spLocks noGrp="1"/>
          </p:cNvSpPr>
          <p:nvPr>
            <p:ph type="body" idx="1"/>
          </p:nvPr>
        </p:nvSpPr>
        <p:spPr/>
        <p:txBody>
          <a:bodyPr rtlCol="0"/>
          <a:lstStyle/>
          <a:p>
            <a:pPr rtl="0"/>
            <a:endParaRPr lang="fr-FR" dirty="0"/>
          </a:p>
        </p:txBody>
      </p:sp>
      <p:sp>
        <p:nvSpPr>
          <p:cNvPr id="4" name="Espace réservé du numéro de diapositive 3"/>
          <p:cNvSpPr>
            <a:spLocks noGrp="1"/>
          </p:cNvSpPr>
          <p:nvPr>
            <p:ph type="sldNum" sz="quarter" idx="10"/>
          </p:nvPr>
        </p:nvSpPr>
        <p:spPr/>
        <p:txBody>
          <a:bodyPr rtlCol="0"/>
          <a:lstStyle/>
          <a:p>
            <a:pPr rtl="0"/>
            <a:fld id="{77542409-6A04-4DC6-AC3A-D3758287A8F2}" type="slidenum">
              <a:rPr lang="fr-FR" smtClean="0"/>
              <a:t>22</a:t>
            </a:fld>
            <a:endParaRPr lang="fr-FR" dirty="0"/>
          </a:p>
        </p:txBody>
      </p:sp>
    </p:spTree>
    <p:extLst>
      <p:ext uri="{BB962C8B-B14F-4D97-AF65-F5344CB8AC3E}">
        <p14:creationId xmlns:p14="http://schemas.microsoft.com/office/powerpoint/2010/main" val="6520346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9" name="Rectangle 8"/>
          <p:cNvSpPr/>
          <p:nvPr/>
        </p:nvSpPr>
        <p:spPr>
          <a:xfrm>
            <a:off x="1600200" y="0"/>
            <a:ext cx="5029200" cy="5943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ctrTitle"/>
          </p:nvPr>
        </p:nvSpPr>
        <p:spPr>
          <a:xfrm>
            <a:off x="1751777" y="3019706"/>
            <a:ext cx="4846320" cy="2387600"/>
          </a:xfrm>
        </p:spPr>
        <p:txBody>
          <a:bodyPr rtlCol="0" anchor="b">
            <a:normAutofit/>
          </a:bodyPr>
          <a:lstStyle>
            <a:lvl1pPr algn="l">
              <a:lnSpc>
                <a:spcPct val="90000"/>
              </a:lnSpc>
              <a:defRPr sz="4800">
                <a:solidFill>
                  <a:schemeClr val="bg1"/>
                </a:solidFill>
              </a:defRPr>
            </a:lvl1pPr>
          </a:lstStyle>
          <a:p>
            <a:pPr rtl="0"/>
            <a:r>
              <a:rPr lang="fr-FR" noProof="0"/>
              <a:t>Modifiez le style du titre</a:t>
            </a:r>
            <a:endParaRPr lang="fr-FR" noProof="0" dirty="0"/>
          </a:p>
        </p:txBody>
      </p:sp>
      <p:sp>
        <p:nvSpPr>
          <p:cNvPr id="3" name="Sous-titre 2"/>
          <p:cNvSpPr>
            <a:spLocks noGrp="1"/>
          </p:cNvSpPr>
          <p:nvPr>
            <p:ph type="subTitle" idx="1"/>
          </p:nvPr>
        </p:nvSpPr>
        <p:spPr>
          <a:xfrm>
            <a:off x="1751777" y="5381894"/>
            <a:ext cx="4846320" cy="448056"/>
          </a:xfrm>
        </p:spPr>
        <p:txBody>
          <a:bodyPr rtlCol="0">
            <a:normAutofit/>
          </a:bodyPr>
          <a:lstStyle>
            <a:lvl1pPr marL="0" indent="0" algn="l">
              <a:spcBef>
                <a:spcPts val="0"/>
              </a:spcBef>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fr-FR" noProof="0"/>
              <a:t>Modifiez le style des sous-titres du masque</a:t>
            </a:r>
            <a:endParaRPr lang="fr-FR" noProof="0" dirty="0"/>
          </a:p>
        </p:txBody>
      </p:sp>
      <p:pic>
        <p:nvPicPr>
          <p:cNvPr id="8" name="Image 7" descr="Nuages blancs floconneux dans un ciel d’un bleu profond"/>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7400"/>
            <a:ext cx="1490472" cy="3886200"/>
          </a:xfrm>
          <a:prstGeom prst="rect">
            <a:avLst/>
          </a:prstGeom>
        </p:spPr>
      </p:pic>
      <p:pic>
        <p:nvPicPr>
          <p:cNvPr id="10" name="Image 9" descr="Vue rapprochée d’une pousse de plante"/>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739128" y="2057400"/>
            <a:ext cx="2060767" cy="3886200"/>
          </a:xfrm>
          <a:prstGeom prst="rect">
            <a:avLst/>
          </a:prstGeom>
        </p:spPr>
      </p:pic>
      <p:pic>
        <p:nvPicPr>
          <p:cNvPr id="11" name="Image 10" descr="Vagues"/>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8909623" y="2057400"/>
            <a:ext cx="3282696" cy="3886200"/>
          </a:xfrm>
          <a:prstGeom prst="rect">
            <a:avLst/>
          </a:prstGeom>
        </p:spPr>
      </p:pic>
    </p:spTree>
    <p:extLst>
      <p:ext uri="{BB962C8B-B14F-4D97-AF65-F5344CB8AC3E}">
        <p14:creationId xmlns:p14="http://schemas.microsoft.com/office/powerpoint/2010/main" val="69873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idx="1"/>
          </p:nvPr>
        </p:nvSpPr>
        <p:spPr/>
        <p:txBody>
          <a:bodyPr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6" name="Espace réservé du numéro de diapositive 5"/>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4" name="Espace réservé de la date 3"/>
          <p:cNvSpPr>
            <a:spLocks noGrp="1"/>
          </p:cNvSpPr>
          <p:nvPr>
            <p:ph type="dt" sz="half" idx="10"/>
          </p:nvPr>
        </p:nvSpPr>
        <p:spPr/>
        <p:txBody>
          <a:bodyPr rtlCol="0"/>
          <a:lstStyle>
            <a:lvl1pPr>
              <a:defRPr/>
            </a:lvl1pPr>
          </a:lstStyle>
          <a:p>
            <a:fld id="{15825BD9-51CC-41FD-ACC3-32018614730D}" type="datetime1">
              <a:rPr lang="fr-FR" smtClean="0"/>
              <a:t>27/03/2018</a:t>
            </a:fld>
            <a:endParaRPr lang="fr-FR" dirty="0"/>
          </a:p>
        </p:txBody>
      </p:sp>
      <p:sp>
        <p:nvSpPr>
          <p:cNvPr id="5" name="Espace réservé du pied de page 4"/>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3405116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8" name="Rectangle 7"/>
          <p:cNvSpPr/>
          <p:nvPr/>
        </p:nvSpPr>
        <p:spPr>
          <a:xfrm>
            <a:off x="1600199" y="2059146"/>
            <a:ext cx="7199696" cy="3886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2" name="Titre 1"/>
          <p:cNvSpPr>
            <a:spLocks noGrp="1"/>
          </p:cNvSpPr>
          <p:nvPr>
            <p:ph type="title"/>
          </p:nvPr>
        </p:nvSpPr>
        <p:spPr>
          <a:xfrm>
            <a:off x="1751777" y="2263913"/>
            <a:ext cx="6949440" cy="3143393"/>
          </a:xfrm>
        </p:spPr>
        <p:txBody>
          <a:bodyPr rtlCol="0" anchor="b"/>
          <a:lstStyle>
            <a:lvl1pPr>
              <a:defRPr sz="6000">
                <a:solidFill>
                  <a:schemeClr val="bg1"/>
                </a:solidFill>
              </a:defRPr>
            </a:lvl1pPr>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751777" y="5381893"/>
            <a:ext cx="6949440" cy="449523"/>
          </a:xfrm>
        </p:spPr>
        <p:txBody>
          <a:bodyPr rtlCol="0"/>
          <a:lstStyle>
            <a:lvl1pPr marL="0" indent="0">
              <a:spcBef>
                <a:spcPts val="0"/>
              </a:spcBef>
              <a:buNone/>
              <a:defRPr sz="2400">
                <a:solidFill>
                  <a:schemeClr val="bg1"/>
                </a:solidFill>
              </a:defRPr>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rtl="0"/>
            <a:r>
              <a:rPr lang="fr-FR" noProof="0"/>
              <a:t>Modifier les styles du texte du masque</a:t>
            </a:r>
          </a:p>
        </p:txBody>
      </p:sp>
      <p:pic>
        <p:nvPicPr>
          <p:cNvPr id="11" name="Image 10" descr="Vue rapprochée de plantes vertes"/>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2059146"/>
            <a:ext cx="1490472" cy="3886200"/>
          </a:xfrm>
          <a:prstGeom prst="rect">
            <a:avLst/>
          </a:prstGeom>
        </p:spPr>
      </p:pic>
      <p:pic>
        <p:nvPicPr>
          <p:cNvPr id="9" name="Image 8" descr="Vagues"/>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8909623" y="2059146"/>
            <a:ext cx="3282696" cy="3886200"/>
          </a:xfrm>
          <a:prstGeom prst="rect">
            <a:avLst/>
          </a:prstGeom>
        </p:spPr>
      </p:pic>
    </p:spTree>
    <p:extLst>
      <p:ext uri="{BB962C8B-B14F-4D97-AF65-F5344CB8AC3E}">
        <p14:creationId xmlns:p14="http://schemas.microsoft.com/office/powerpoint/2010/main" val="128989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3768">
          <p15:clr>
            <a:srgbClr val="FDE53C"/>
          </p15:clr>
        </p15:guide>
        <p15:guide id="2" orient="horz" pos="1296">
          <p15:clr>
            <a:srgbClr val="FDE53C"/>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contenu 2"/>
          <p:cNvSpPr>
            <a:spLocks noGrp="1"/>
          </p:cNvSpPr>
          <p:nvPr>
            <p:ph sz="half" idx="1"/>
          </p:nvPr>
        </p:nvSpPr>
        <p:spPr>
          <a:xfrm>
            <a:off x="1409700" y="1556281"/>
            <a:ext cx="4610099" cy="4620682"/>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contenu 3"/>
          <p:cNvSpPr>
            <a:spLocks noGrp="1"/>
          </p:cNvSpPr>
          <p:nvPr>
            <p:ph sz="half" idx="2"/>
          </p:nvPr>
        </p:nvSpPr>
        <p:spPr>
          <a:xfrm>
            <a:off x="6172200" y="1556281"/>
            <a:ext cx="4609775" cy="4620682"/>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7" name="Espace réservé du numéro de diapositive 6"/>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5" name="Espace réservé de la date 4"/>
          <p:cNvSpPr>
            <a:spLocks noGrp="1"/>
          </p:cNvSpPr>
          <p:nvPr>
            <p:ph type="dt" sz="half" idx="10"/>
          </p:nvPr>
        </p:nvSpPr>
        <p:spPr/>
        <p:txBody>
          <a:bodyPr rtlCol="0"/>
          <a:lstStyle>
            <a:lvl1pPr>
              <a:defRPr/>
            </a:lvl1pPr>
          </a:lstStyle>
          <a:p>
            <a:fld id="{E3F6417D-6AB4-458E-8ADE-B1187986FD06}"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27816878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2"/>
          <p:cNvSpPr>
            <a:spLocks noGrp="1"/>
          </p:cNvSpPr>
          <p:nvPr>
            <p:ph type="body" idx="1"/>
          </p:nvPr>
        </p:nvSpPr>
        <p:spPr>
          <a:xfrm>
            <a:off x="1409699" y="1554480"/>
            <a:ext cx="4608576" cy="823912"/>
          </a:xfrm>
        </p:spPr>
        <p:txBody>
          <a:bodyPr rtlCol="0"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Modifier les styles du texte du masque</a:t>
            </a:r>
          </a:p>
        </p:txBody>
      </p:sp>
      <p:sp>
        <p:nvSpPr>
          <p:cNvPr id="4" name="Espace réservé du contenu 3"/>
          <p:cNvSpPr>
            <a:spLocks noGrp="1"/>
          </p:cNvSpPr>
          <p:nvPr>
            <p:ph sz="half" idx="2"/>
          </p:nvPr>
        </p:nvSpPr>
        <p:spPr>
          <a:xfrm>
            <a:off x="1409699" y="2434147"/>
            <a:ext cx="4608576" cy="3811271"/>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5" name="Espace réservé du texte 4"/>
          <p:cNvSpPr>
            <a:spLocks noGrp="1"/>
          </p:cNvSpPr>
          <p:nvPr>
            <p:ph type="body" sz="quarter" idx="3"/>
          </p:nvPr>
        </p:nvSpPr>
        <p:spPr>
          <a:xfrm>
            <a:off x="6172200" y="1554480"/>
            <a:ext cx="4610100" cy="823912"/>
          </a:xfrm>
        </p:spPr>
        <p:txBody>
          <a:bodyPr rtlCol="0" anchor="b">
            <a:normAutofit/>
          </a:bodyPr>
          <a:lstStyle>
            <a:lvl1pPr marL="0" indent="0">
              <a:spcBef>
                <a:spcPts val="0"/>
              </a:spcBef>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Modifier les styles du texte du masque</a:t>
            </a:r>
          </a:p>
        </p:txBody>
      </p:sp>
      <p:sp>
        <p:nvSpPr>
          <p:cNvPr id="6" name="Espace réservé du contenu 5"/>
          <p:cNvSpPr>
            <a:spLocks noGrp="1"/>
          </p:cNvSpPr>
          <p:nvPr>
            <p:ph sz="quarter" idx="4"/>
          </p:nvPr>
        </p:nvSpPr>
        <p:spPr>
          <a:xfrm>
            <a:off x="6172200" y="2434147"/>
            <a:ext cx="4610100" cy="3811271"/>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9" name="Espace réservé du numéro de diapositive 8"/>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7" name="Espace réservé de la date 6"/>
          <p:cNvSpPr>
            <a:spLocks noGrp="1"/>
          </p:cNvSpPr>
          <p:nvPr>
            <p:ph type="dt" sz="half" idx="10"/>
          </p:nvPr>
        </p:nvSpPr>
        <p:spPr/>
        <p:txBody>
          <a:bodyPr rtlCol="0"/>
          <a:lstStyle>
            <a:lvl1pPr>
              <a:defRPr/>
            </a:lvl1pPr>
          </a:lstStyle>
          <a:p>
            <a:fld id="{96AC77CF-262A-4F21-9670-5B077526F436}" type="datetime1">
              <a:rPr lang="fr-FR" smtClean="0"/>
              <a:t>27/03/2018</a:t>
            </a:fld>
            <a:endParaRPr lang="fr-FR" dirty="0"/>
          </a:p>
        </p:txBody>
      </p:sp>
      <p:sp>
        <p:nvSpPr>
          <p:cNvPr id="8" name="Espace réservé du pied de page 7"/>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282718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5" name="Espace réservé du numéro de diapositive 4"/>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3" name="Espace réservé de la date 2"/>
          <p:cNvSpPr>
            <a:spLocks noGrp="1"/>
          </p:cNvSpPr>
          <p:nvPr>
            <p:ph type="dt" sz="half" idx="10"/>
          </p:nvPr>
        </p:nvSpPr>
        <p:spPr/>
        <p:txBody>
          <a:bodyPr rtlCol="0"/>
          <a:lstStyle>
            <a:lvl1pPr>
              <a:defRPr/>
            </a:lvl1pPr>
          </a:lstStyle>
          <a:p>
            <a:fld id="{95B0B76F-C8F2-4A3A-A38A-6AF085740E4B}" type="datetime1">
              <a:rPr lang="fr-FR" smtClean="0"/>
              <a:t>27/03/2018</a:t>
            </a:fld>
            <a:endParaRPr lang="fr-FR" dirty="0"/>
          </a:p>
        </p:txBody>
      </p:sp>
      <p:sp>
        <p:nvSpPr>
          <p:cNvPr id="4" name="Espace réservé du pied de page 3"/>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246587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2" name="Espace réservé de la date 1"/>
          <p:cNvSpPr>
            <a:spLocks noGrp="1"/>
          </p:cNvSpPr>
          <p:nvPr>
            <p:ph type="dt" sz="half" idx="10"/>
          </p:nvPr>
        </p:nvSpPr>
        <p:spPr/>
        <p:txBody>
          <a:bodyPr rtlCol="0"/>
          <a:lstStyle>
            <a:lvl1pPr>
              <a:defRPr/>
            </a:lvl1pPr>
          </a:lstStyle>
          <a:p>
            <a:fld id="{8D6DC16F-228F-4A37-B0DA-AEB7C52C90CC}" type="datetime1">
              <a:rPr lang="fr-FR" smtClean="0"/>
              <a:t>27/03/2018</a:t>
            </a:fld>
            <a:endParaRPr lang="fr-FR" dirty="0"/>
          </a:p>
        </p:txBody>
      </p:sp>
      <p:sp>
        <p:nvSpPr>
          <p:cNvPr id="3" name="Espace réservé du pied de page 2"/>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11073937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82434" y="919616"/>
            <a:ext cx="4155622" cy="2532888"/>
          </a:xfrm>
        </p:spPr>
        <p:txBody>
          <a:bodyPr rtlCol="0" anchor="b"/>
          <a:lstStyle>
            <a:lvl1pPr>
              <a:defRPr sz="3200"/>
            </a:lvl1pPr>
          </a:lstStyle>
          <a:p>
            <a:pPr rtl="0"/>
            <a:r>
              <a:rPr lang="fr-FR" noProof="0"/>
              <a:t>Modifiez le style du titre</a:t>
            </a:r>
            <a:endParaRPr lang="fr-FR" noProof="0" dirty="0"/>
          </a:p>
        </p:txBody>
      </p:sp>
      <p:sp>
        <p:nvSpPr>
          <p:cNvPr id="3" name="Espace réservé du contenu 2"/>
          <p:cNvSpPr>
            <a:spLocks noGrp="1"/>
          </p:cNvSpPr>
          <p:nvPr>
            <p:ph idx="1"/>
          </p:nvPr>
        </p:nvSpPr>
        <p:spPr>
          <a:xfrm>
            <a:off x="1409699" y="915923"/>
            <a:ext cx="5216979" cy="5065776"/>
          </a:xfrm>
        </p:spPr>
        <p:txBody>
          <a:bodyPr rtlCol="0"/>
          <a:lstStyle>
            <a:lvl1pPr>
              <a:defRPr sz="22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4" name="Espace réservé du texte 3"/>
          <p:cNvSpPr>
            <a:spLocks noGrp="1"/>
          </p:cNvSpPr>
          <p:nvPr>
            <p:ph type="body" sz="half" idx="2"/>
          </p:nvPr>
        </p:nvSpPr>
        <p:spPr>
          <a:xfrm>
            <a:off x="6682434" y="3502152"/>
            <a:ext cx="4155622" cy="2479548"/>
          </a:xfrm>
        </p:spPr>
        <p:txBody>
          <a:bodyPr rtlCol="0">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Modifier les styles du texte du masque</a:t>
            </a:r>
          </a:p>
        </p:txBody>
      </p:sp>
      <p:sp>
        <p:nvSpPr>
          <p:cNvPr id="7" name="Espace réservé du numéro de diapositive 6"/>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5" name="Espace réservé de la date 4"/>
          <p:cNvSpPr>
            <a:spLocks noGrp="1"/>
          </p:cNvSpPr>
          <p:nvPr>
            <p:ph type="dt" sz="half" idx="10"/>
          </p:nvPr>
        </p:nvSpPr>
        <p:spPr/>
        <p:txBody>
          <a:bodyPr rtlCol="0"/>
          <a:lstStyle>
            <a:lvl1pPr>
              <a:defRPr/>
            </a:lvl1pPr>
          </a:lstStyle>
          <a:p>
            <a:fld id="{7D4D981C-8EF1-4DD6-B125-1BC0B6F244C7}"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3023549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82435" y="919616"/>
            <a:ext cx="4155622" cy="2532888"/>
          </a:xfrm>
        </p:spPr>
        <p:txBody>
          <a:bodyPr rtlCol="0" anchor="b"/>
          <a:lstStyle>
            <a:lvl1pPr>
              <a:defRPr sz="3200"/>
            </a:lvl1pPr>
          </a:lstStyle>
          <a:p>
            <a:pPr rtl="0"/>
            <a:r>
              <a:rPr lang="fr-FR" noProof="0"/>
              <a:t>Modifiez le style du titre</a:t>
            </a:r>
            <a:endParaRPr lang="fr-FR" noProof="0" dirty="0"/>
          </a:p>
        </p:txBody>
      </p:sp>
      <p:sp>
        <p:nvSpPr>
          <p:cNvPr id="3" name="Espace réservé d’image 2" descr="Espace réservé vide pour ajouter une image. Cliquez sur l’espace réservé et sélectionnez l’image à ajouter"/>
          <p:cNvSpPr>
            <a:spLocks noGrp="1"/>
          </p:cNvSpPr>
          <p:nvPr>
            <p:ph type="pic" idx="1"/>
          </p:nvPr>
        </p:nvSpPr>
        <p:spPr>
          <a:xfrm>
            <a:off x="0" y="915923"/>
            <a:ext cx="6626677" cy="5065776"/>
          </a:xfrm>
        </p:spPr>
        <p:txBody>
          <a:bodyPr tIns="1371600" rtlCol="0">
            <a:normAutofit/>
          </a:bodyPr>
          <a:lstStyle>
            <a:lvl1pPr marL="0" indent="0" algn="ctr">
              <a:spcBef>
                <a:spcPts val="0"/>
              </a:spcBef>
              <a:buNone/>
              <a:defRPr sz="2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endParaRPr lang="fr-FR" noProof="0" dirty="0"/>
          </a:p>
        </p:txBody>
      </p:sp>
      <p:sp>
        <p:nvSpPr>
          <p:cNvPr id="4" name="Espace réservé du texte 3"/>
          <p:cNvSpPr>
            <a:spLocks noGrp="1"/>
          </p:cNvSpPr>
          <p:nvPr>
            <p:ph type="body" sz="half" idx="2"/>
          </p:nvPr>
        </p:nvSpPr>
        <p:spPr>
          <a:xfrm>
            <a:off x="6682435" y="3502152"/>
            <a:ext cx="4155622" cy="2479547"/>
          </a:xfrm>
        </p:spPr>
        <p:txBody>
          <a:bodyPr rtlCol="0">
            <a:normAutofit/>
          </a:bodyPr>
          <a:lstStyle>
            <a:lvl1pPr marL="0" indent="0">
              <a:spcBef>
                <a:spcPts val="9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Modifier les styles du texte du masque</a:t>
            </a:r>
          </a:p>
        </p:txBody>
      </p:sp>
      <p:sp>
        <p:nvSpPr>
          <p:cNvPr id="7" name="Espace réservé du numéro de diapositive 6"/>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5" name="Espace réservé de la date 4"/>
          <p:cNvSpPr>
            <a:spLocks noGrp="1"/>
          </p:cNvSpPr>
          <p:nvPr>
            <p:ph type="dt" sz="half" idx="10"/>
          </p:nvPr>
        </p:nvSpPr>
        <p:spPr/>
        <p:txBody>
          <a:bodyPr rtlCol="0"/>
          <a:lstStyle>
            <a:lvl1pPr>
              <a:defRPr/>
            </a:lvl1pPr>
          </a:lstStyle>
          <a:p>
            <a:fld id="{18D1B15A-A4BD-488F-9036-1E974AB7C48D}"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216422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p:txBody>
          <a:bodyPr vert="eaVert"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6" name="Espace réservé du numéro de diapositive 5"/>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4" name="Espace réservé de la date 3"/>
          <p:cNvSpPr>
            <a:spLocks noGrp="1"/>
          </p:cNvSpPr>
          <p:nvPr>
            <p:ph type="dt" sz="half" idx="10"/>
          </p:nvPr>
        </p:nvSpPr>
        <p:spPr/>
        <p:txBody>
          <a:bodyPr rtlCol="0"/>
          <a:lstStyle>
            <a:lvl1pPr>
              <a:defRPr/>
            </a:lvl1pPr>
          </a:lstStyle>
          <a:p>
            <a:fld id="{081742C6-DFEE-4885-8E4C-D3FAD1C9EBD2}" type="datetime1">
              <a:rPr lang="fr-FR" smtClean="0"/>
              <a:t>27/03/2018</a:t>
            </a:fld>
            <a:endParaRPr lang="fr-FR" dirty="0"/>
          </a:p>
        </p:txBody>
      </p:sp>
      <p:sp>
        <p:nvSpPr>
          <p:cNvPr id="5" name="Espace réservé du pied de page 4"/>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720709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190500"/>
            <a:ext cx="2057400" cy="5986463"/>
          </a:xfrm>
        </p:spPr>
        <p:txBody>
          <a:bodyPr vert="eaVert" rtlCol="0"/>
          <a:lstStyle/>
          <a:p>
            <a:pPr rtl="0"/>
            <a:r>
              <a:rPr lang="fr-FR" noProof="0"/>
              <a:t>Modifiez le style du titre</a:t>
            </a:r>
            <a:endParaRPr lang="fr-FR" noProof="0" dirty="0"/>
          </a:p>
        </p:txBody>
      </p:sp>
      <p:sp>
        <p:nvSpPr>
          <p:cNvPr id="3" name="Espace réservé du texte vertical 2"/>
          <p:cNvSpPr>
            <a:spLocks noGrp="1"/>
          </p:cNvSpPr>
          <p:nvPr>
            <p:ph type="body" orient="vert" idx="1"/>
          </p:nvPr>
        </p:nvSpPr>
        <p:spPr>
          <a:xfrm>
            <a:off x="838200" y="190500"/>
            <a:ext cx="7734300" cy="5986463"/>
          </a:xfrm>
        </p:spPr>
        <p:txBody>
          <a:bodyPr vert="eaVert" rtlCol="0"/>
          <a:lstStyle/>
          <a:p>
            <a:pPr lvl="0" rtl="0"/>
            <a:r>
              <a:rPr lang="fr-FR" noProof="0"/>
              <a:t>Modifier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endParaRPr lang="fr-FR" noProof="0" dirty="0"/>
          </a:p>
        </p:txBody>
      </p:sp>
      <p:sp>
        <p:nvSpPr>
          <p:cNvPr id="6" name="Espace réservé du numéro de diapositive 5"/>
          <p:cNvSpPr>
            <a:spLocks noGrp="1"/>
          </p:cNvSpPr>
          <p:nvPr>
            <p:ph type="sldNum" sz="quarter" idx="12"/>
          </p:nvPr>
        </p:nvSpPr>
        <p:spPr/>
        <p:txBody>
          <a:bodyPr rtlCol="0"/>
          <a:lstStyle/>
          <a:p>
            <a:pPr rtl="0"/>
            <a:fld id="{9CD8D479-8942-46E8-A226-A4E01F7A105C}" type="slidenum">
              <a:rPr lang="fr-FR" noProof="0" smtClean="0"/>
              <a:t>‹N°›</a:t>
            </a:fld>
            <a:endParaRPr lang="fr-FR" noProof="0" dirty="0"/>
          </a:p>
        </p:txBody>
      </p:sp>
      <p:sp>
        <p:nvSpPr>
          <p:cNvPr id="4" name="Espace réservé de la date 3"/>
          <p:cNvSpPr>
            <a:spLocks noGrp="1"/>
          </p:cNvSpPr>
          <p:nvPr>
            <p:ph type="dt" sz="half" idx="10"/>
          </p:nvPr>
        </p:nvSpPr>
        <p:spPr/>
        <p:txBody>
          <a:bodyPr rtlCol="0"/>
          <a:lstStyle>
            <a:lvl1pPr>
              <a:defRPr/>
            </a:lvl1pPr>
          </a:lstStyle>
          <a:p>
            <a:fld id="{54F3C5FB-290C-44FD-9082-AE52D7C470DD}" type="datetime1">
              <a:rPr lang="fr-FR" smtClean="0"/>
              <a:t>27/03/2018</a:t>
            </a:fld>
            <a:endParaRPr lang="fr-FR" dirty="0"/>
          </a:p>
        </p:txBody>
      </p:sp>
      <p:sp>
        <p:nvSpPr>
          <p:cNvPr id="5" name="Espace réservé du pied de page 4"/>
          <p:cNvSpPr>
            <a:spLocks noGrp="1"/>
          </p:cNvSpPr>
          <p:nvPr>
            <p:ph type="ftr" sz="quarter" idx="11"/>
          </p:nvPr>
        </p:nvSpPr>
        <p:spPr/>
        <p:txBody>
          <a:bodyPr rtlCol="0"/>
          <a:lstStyle>
            <a:lvl1pPr>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1021014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userDrawn="1"/>
        </p:nvSpPr>
        <p:spPr>
          <a:xfrm>
            <a:off x="0" y="6629400"/>
            <a:ext cx="1499616" cy="228600"/>
          </a:xfrm>
          <a:prstGeom prst="rect">
            <a:avLst/>
          </a:prstGeom>
          <a:gradFill>
            <a:gsLst>
              <a:gs pos="0">
                <a:schemeClr val="accent1">
                  <a:lumMod val="15000"/>
                  <a:lumOff val="85000"/>
                </a:schemeClr>
              </a:gs>
              <a:gs pos="100000">
                <a:schemeClr val="accent1">
                  <a:lumMod val="15000"/>
                  <a:lumOff val="8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p>
        </p:txBody>
      </p:sp>
      <p:sp>
        <p:nvSpPr>
          <p:cNvPr id="11" name="Rectangle 10"/>
          <p:cNvSpPr/>
          <p:nvPr/>
        </p:nvSpPr>
        <p:spPr>
          <a:xfrm>
            <a:off x="1609344" y="6629400"/>
            <a:ext cx="10582656" cy="228600"/>
          </a:xfrm>
          <a:prstGeom prst="rect">
            <a:avLst/>
          </a:prstGeom>
          <a:gradFill>
            <a:gsLst>
              <a:gs pos="0">
                <a:schemeClr val="accent1">
                  <a:lumMod val="35000"/>
                  <a:lumOff val="65000"/>
                </a:schemeClr>
              </a:gs>
              <a:gs pos="100000">
                <a:schemeClr val="accent1">
                  <a:lumMod val="35000"/>
                  <a:lumOff val="6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dirty="0">
              <a:solidFill>
                <a:schemeClr val="accent1">
                  <a:lumMod val="75000"/>
                </a:schemeClr>
              </a:solidFill>
            </a:endParaRPr>
          </a:p>
        </p:txBody>
      </p:sp>
      <p:sp>
        <p:nvSpPr>
          <p:cNvPr id="2" name="Espace réservé du titre 1"/>
          <p:cNvSpPr>
            <a:spLocks noGrp="1"/>
          </p:cNvSpPr>
          <p:nvPr>
            <p:ph type="title"/>
          </p:nvPr>
        </p:nvSpPr>
        <p:spPr>
          <a:xfrm>
            <a:off x="1410026" y="276087"/>
            <a:ext cx="9371949" cy="1183566"/>
          </a:xfrm>
          <a:prstGeom prst="rect">
            <a:avLst/>
          </a:prstGeom>
        </p:spPr>
        <p:txBody>
          <a:bodyPr vert="horz" lIns="91440" tIns="45720" rIns="91440" bIns="45720" rtlCol="0" anchor="b">
            <a:normAutofit/>
          </a:bodyPr>
          <a:lstStyle/>
          <a:p>
            <a:pPr rtl="0"/>
            <a:r>
              <a:rPr lang="fr-FR" noProof="0" dirty="0"/>
              <a:t>Modifiez le style du titre</a:t>
            </a:r>
          </a:p>
        </p:txBody>
      </p:sp>
      <p:sp>
        <p:nvSpPr>
          <p:cNvPr id="3" name="Espace réservé du texte 2"/>
          <p:cNvSpPr>
            <a:spLocks noGrp="1"/>
          </p:cNvSpPr>
          <p:nvPr>
            <p:ph type="body" idx="1"/>
          </p:nvPr>
        </p:nvSpPr>
        <p:spPr>
          <a:xfrm>
            <a:off x="1410027" y="1566001"/>
            <a:ext cx="9371948" cy="4620682"/>
          </a:xfrm>
          <a:prstGeom prst="rect">
            <a:avLst/>
          </a:prstGeom>
        </p:spPr>
        <p:txBody>
          <a:bodyPr vert="horz" lIns="91440" tIns="45720" rIns="91440" bIns="45720" rtlCol="0">
            <a:normAutofit/>
          </a:bodyPr>
          <a:lstStyle/>
          <a:p>
            <a:pPr lvl="0" rtl="0"/>
            <a:r>
              <a:rPr lang="fr-FR" noProof="0" dirty="0"/>
              <a:t>Modifiez les styles du texte du masque</a:t>
            </a:r>
          </a:p>
          <a:p>
            <a:pPr lvl="1" rtl="0"/>
            <a:r>
              <a:rPr lang="fr-FR" noProof="0" dirty="0"/>
              <a:t>Deuxième niveau</a:t>
            </a:r>
          </a:p>
          <a:p>
            <a:pPr lvl="2" rtl="0"/>
            <a:r>
              <a:rPr lang="fr-FR" noProof="0" dirty="0"/>
              <a:t>Troisième niveau</a:t>
            </a:r>
          </a:p>
          <a:p>
            <a:pPr lvl="3" rtl="0"/>
            <a:r>
              <a:rPr lang="fr-FR" noProof="0" dirty="0"/>
              <a:t>Quatrième niveau</a:t>
            </a:r>
          </a:p>
          <a:p>
            <a:pPr lvl="4" rtl="0"/>
            <a:r>
              <a:rPr lang="fr-FR" noProof="0" dirty="0"/>
              <a:t>Cinquième niveau</a:t>
            </a:r>
          </a:p>
        </p:txBody>
      </p:sp>
      <p:sp>
        <p:nvSpPr>
          <p:cNvPr id="6" name="Espace réservé du numéro de diapositive 5"/>
          <p:cNvSpPr>
            <a:spLocks noGrp="1"/>
          </p:cNvSpPr>
          <p:nvPr>
            <p:ph type="sldNum" sz="quarter" idx="4"/>
          </p:nvPr>
        </p:nvSpPr>
        <p:spPr>
          <a:xfrm>
            <a:off x="0" y="6629400"/>
            <a:ext cx="410402" cy="228600"/>
          </a:xfrm>
          <a:prstGeom prst="rect">
            <a:avLst/>
          </a:prstGeom>
        </p:spPr>
        <p:txBody>
          <a:bodyPr vert="horz" lIns="72000" tIns="45720" rIns="72000" bIns="45720" rtlCol="0" anchor="ctr"/>
          <a:lstStyle>
            <a:lvl1pPr algn="r">
              <a:defRPr sz="1100">
                <a:solidFill>
                  <a:schemeClr val="accent1">
                    <a:lumMod val="50000"/>
                  </a:schemeClr>
                </a:solidFill>
              </a:defRPr>
            </a:lvl1pPr>
          </a:lstStyle>
          <a:p>
            <a:pPr rtl="0"/>
            <a:fld id="{9CD8D479-8942-46E8-A226-A4E01F7A105C}" type="slidenum">
              <a:rPr lang="fr-FR" noProof="0" smtClean="0"/>
              <a:pPr/>
              <a:t>‹N°›</a:t>
            </a:fld>
            <a:endParaRPr lang="fr-FR" noProof="0" dirty="0"/>
          </a:p>
        </p:txBody>
      </p:sp>
      <p:sp>
        <p:nvSpPr>
          <p:cNvPr id="4" name="Espace réservé de la date 3"/>
          <p:cNvSpPr>
            <a:spLocks noGrp="1"/>
          </p:cNvSpPr>
          <p:nvPr>
            <p:ph type="dt" sz="half" idx="2"/>
          </p:nvPr>
        </p:nvSpPr>
        <p:spPr>
          <a:xfrm>
            <a:off x="453403" y="6629400"/>
            <a:ext cx="1000662" cy="228600"/>
          </a:xfrm>
          <a:prstGeom prst="rect">
            <a:avLst/>
          </a:prstGeom>
        </p:spPr>
        <p:txBody>
          <a:bodyPr vert="horz" lIns="91440" tIns="45720" rIns="91440" bIns="45720" rtlCol="0" anchor="ctr"/>
          <a:lstStyle>
            <a:lvl1pPr algn="r">
              <a:defRPr sz="1100">
                <a:solidFill>
                  <a:schemeClr val="accent1">
                    <a:lumMod val="50000"/>
                  </a:schemeClr>
                </a:solidFill>
              </a:defRPr>
            </a:lvl1pPr>
          </a:lstStyle>
          <a:p>
            <a:fld id="{A7566792-3E22-4810-9113-4B149A9AAF04}" type="datetime1">
              <a:rPr lang="fr-FR" smtClean="0"/>
              <a:t>27/03/2018</a:t>
            </a:fld>
            <a:endParaRPr lang="fr-FR" dirty="0"/>
          </a:p>
        </p:txBody>
      </p:sp>
      <p:sp>
        <p:nvSpPr>
          <p:cNvPr id="5" name="Espace réservé du pied de page 4"/>
          <p:cNvSpPr>
            <a:spLocks noGrp="1"/>
          </p:cNvSpPr>
          <p:nvPr>
            <p:ph type="ftr" sz="quarter" idx="3"/>
          </p:nvPr>
        </p:nvSpPr>
        <p:spPr>
          <a:xfrm>
            <a:off x="1637716" y="6629400"/>
            <a:ext cx="9144259" cy="228600"/>
          </a:xfrm>
          <a:prstGeom prst="rect">
            <a:avLst/>
          </a:prstGeom>
        </p:spPr>
        <p:txBody>
          <a:bodyPr vert="horz" lIns="91440" tIns="45720" rIns="91440" bIns="45720" rtlCol="0" anchor="ctr"/>
          <a:lstStyle>
            <a:lvl1pPr algn="l">
              <a:defRPr sz="1100">
                <a:solidFill>
                  <a:schemeClr val="accent1">
                    <a:lumMod val="50000"/>
                  </a:schemeClr>
                </a:solidFill>
              </a:defRPr>
            </a:lvl1pPr>
          </a:lstStyle>
          <a:p>
            <a:pPr rtl="0"/>
            <a:r>
              <a:rPr lang="fr-FR" noProof="0"/>
              <a:t>Relations entre le transport des graines par la faune sauvage et la restauration des écosystèmes: Cas de milieux forestiers et prairiales</a:t>
            </a:r>
            <a:endParaRPr lang="fr-FR" noProof="0" dirty="0"/>
          </a:p>
        </p:txBody>
      </p:sp>
    </p:spTree>
    <p:extLst>
      <p:ext uri="{BB962C8B-B14F-4D97-AF65-F5344CB8AC3E}">
        <p14:creationId xmlns:p14="http://schemas.microsoft.com/office/powerpoint/2010/main" val="28660464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p:txStyles>
    <p:title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p:titleStyle>
    <p:body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jpg"/><Relationship Id="rId5" Type="http://schemas.openxmlformats.org/officeDocument/2006/relationships/image" Target="../media/image25.jpe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jstor.org/stable/2404699"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51777" y="1595755"/>
            <a:ext cx="4846320" cy="2862889"/>
          </a:xfrm>
        </p:spPr>
        <p:txBody>
          <a:bodyPr rtlCol="0">
            <a:normAutofit fontScale="90000"/>
          </a:bodyPr>
          <a:lstStyle/>
          <a:p>
            <a:r>
              <a:rPr lang="fr-FR" sz="4400" b="1" dirty="0">
                <a:latin typeface="Franklin Gothic Book" panose="020B0503020102020204" pitchFamily="34" charset="0"/>
              </a:rPr>
              <a:t>Relations entre le transport des graines par la faune sauvage et la restauration des écosystèmes</a:t>
            </a:r>
            <a:endParaRPr lang="fr-FR" dirty="0"/>
          </a:p>
        </p:txBody>
      </p:sp>
      <p:sp>
        <p:nvSpPr>
          <p:cNvPr id="3" name="Sous-titre 2"/>
          <p:cNvSpPr>
            <a:spLocks noGrp="1"/>
          </p:cNvSpPr>
          <p:nvPr>
            <p:ph type="subTitle" idx="1"/>
          </p:nvPr>
        </p:nvSpPr>
        <p:spPr>
          <a:xfrm>
            <a:off x="1631262" y="4576140"/>
            <a:ext cx="4846320" cy="448056"/>
          </a:xfrm>
        </p:spPr>
        <p:txBody>
          <a:bodyPr rtlCol="0"/>
          <a:lstStyle/>
          <a:p>
            <a:pPr algn="ctr"/>
            <a:r>
              <a:rPr lang="fr-FR" dirty="0">
                <a:latin typeface="Franklin Gothic Book" panose="020B0503020102020204" pitchFamily="34" charset="0"/>
              </a:rPr>
              <a:t>Cas des milieux </a:t>
            </a:r>
            <a:r>
              <a:rPr lang="fr-FR" dirty="0" err="1" smtClean="0">
                <a:latin typeface="Franklin Gothic Book" panose="020B0503020102020204" pitchFamily="34" charset="0"/>
              </a:rPr>
              <a:t>prairiaux</a:t>
            </a:r>
            <a:r>
              <a:rPr lang="fr-FR" dirty="0" smtClean="0">
                <a:latin typeface="Franklin Gothic Book" panose="020B0503020102020204" pitchFamily="34" charset="0"/>
              </a:rPr>
              <a:t> et forestiers</a:t>
            </a:r>
            <a:endParaRPr lang="fr-FR" dirty="0">
              <a:latin typeface="Franklin Gothic Book" panose="020B0503020102020204" pitchFamily="34" charset="0"/>
            </a:endParaRPr>
          </a:p>
        </p:txBody>
      </p:sp>
      <p:pic>
        <p:nvPicPr>
          <p:cNvPr id="9" name="Image 8">
            <a:extLst>
              <a:ext uri="{FF2B5EF4-FFF2-40B4-BE49-F238E27FC236}">
                <a16:creationId xmlns:a16="http://schemas.microsoft.com/office/drawing/2014/main" xmlns="" id="{11D34D72-C3F6-41F6-9EA9-F4B5927AD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7476" y="-2"/>
            <a:ext cx="2951093" cy="920741"/>
          </a:xfrm>
          <a:prstGeom prst="rect">
            <a:avLst/>
          </a:prstGeom>
        </p:spPr>
      </p:pic>
      <p:sp>
        <p:nvSpPr>
          <p:cNvPr id="12" name="Sous-titre 2">
            <a:extLst>
              <a:ext uri="{FF2B5EF4-FFF2-40B4-BE49-F238E27FC236}">
                <a16:creationId xmlns:a16="http://schemas.microsoft.com/office/drawing/2014/main" xmlns="" id="{D00D6013-499E-4C49-8329-43DF6B146E70}"/>
              </a:ext>
            </a:extLst>
          </p:cNvPr>
          <p:cNvSpPr txBox="1">
            <a:spLocks/>
          </p:cNvSpPr>
          <p:nvPr/>
        </p:nvSpPr>
        <p:spPr>
          <a:xfrm>
            <a:off x="9227477" y="5977103"/>
            <a:ext cx="2951093" cy="868018"/>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0"/>
              </a:spcBef>
              <a:buFont typeface="Arial" panose="020B0604020202020204" pitchFamily="34" charset="0"/>
              <a:buNone/>
              <a:defRPr sz="1800" kern="1200">
                <a:solidFill>
                  <a:schemeClr val="bg1"/>
                </a:solidFill>
                <a:latin typeface="+mn-lt"/>
                <a:ea typeface="+mn-ea"/>
                <a:cs typeface="+mn-cs"/>
              </a:defRPr>
            </a:lvl1pPr>
            <a:lvl2pPr marL="457200" indent="0" algn="ctr" defTabSz="914400" rtl="0" eaLnBrk="1" latinLnBrk="0" hangingPunct="1">
              <a:lnSpc>
                <a:spcPct val="90000"/>
              </a:lnSpc>
              <a:spcBef>
                <a:spcPts val="4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4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fr-FR" sz="1400" dirty="0">
                <a:solidFill>
                  <a:schemeClr val="tx1"/>
                </a:solidFill>
                <a:latin typeface="Franklin Gothic Book" panose="020B0503020102020204" pitchFamily="34" charset="0"/>
              </a:rPr>
              <a:t>Floriane Jeanne, Clara Sarnelli DAE5</a:t>
            </a:r>
          </a:p>
          <a:p>
            <a:pPr>
              <a:lnSpc>
                <a:spcPct val="110000"/>
              </a:lnSpc>
            </a:pPr>
            <a:r>
              <a:rPr lang="fr-FR" sz="1400" dirty="0">
                <a:solidFill>
                  <a:schemeClr val="tx1"/>
                </a:solidFill>
                <a:latin typeface="Franklin Gothic Book" panose="020B0503020102020204" pitchFamily="34" charset="0"/>
              </a:rPr>
              <a:t>Tuteur: Francis Isselin</a:t>
            </a:r>
          </a:p>
          <a:p>
            <a:pPr>
              <a:lnSpc>
                <a:spcPct val="110000"/>
              </a:lnSpc>
            </a:pPr>
            <a:r>
              <a:rPr lang="fr-FR" sz="1400" dirty="0">
                <a:solidFill>
                  <a:schemeClr val="tx1"/>
                </a:solidFill>
                <a:latin typeface="Franklin Gothic Book" panose="020B0503020102020204" pitchFamily="34" charset="0"/>
              </a:rPr>
              <a:t>2017-2018</a:t>
            </a:r>
          </a:p>
        </p:txBody>
      </p:sp>
      <p:pic>
        <p:nvPicPr>
          <p:cNvPr id="14" name="Image 13" descr="Une image contenant arbre, extérieur, plante&#10;&#10;Description générée avec un niveau de confiance très élevé">
            <a:extLst>
              <a:ext uri="{FF2B5EF4-FFF2-40B4-BE49-F238E27FC236}">
                <a16:creationId xmlns:a16="http://schemas.microsoft.com/office/drawing/2014/main" xmlns="" id="{927EDD3F-AEFB-4907-8D45-30209B6D3BD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1626" t="331" r="19481" b="-82"/>
          <a:stretch/>
        </p:blipFill>
        <p:spPr>
          <a:xfrm>
            <a:off x="0" y="2040264"/>
            <a:ext cx="1597586" cy="3903336"/>
          </a:xfrm>
          <a:prstGeom prst="rect">
            <a:avLst/>
          </a:prstGeom>
        </p:spPr>
      </p:pic>
      <p:pic>
        <p:nvPicPr>
          <p:cNvPr id="15" name="Image 14"/>
          <p:cNvPicPr>
            <a:picLocks noChangeAspect="1"/>
          </p:cNvPicPr>
          <p:nvPr/>
        </p:nvPicPr>
        <p:blipFill rotWithShape="1">
          <a:blip r:embed="rId5" cstate="print">
            <a:extLst>
              <a:ext uri="{28A0092B-C50C-407E-A947-70E740481C1C}">
                <a14:useLocalDpi xmlns:a14="http://schemas.microsoft.com/office/drawing/2010/main" val="0"/>
              </a:ext>
            </a:extLst>
          </a:blip>
          <a:srcRect l="5393"/>
          <a:stretch/>
        </p:blipFill>
        <p:spPr>
          <a:xfrm>
            <a:off x="6631773" y="2030738"/>
            <a:ext cx="5562312" cy="3913067"/>
          </a:xfrm>
          <a:prstGeom prst="rect">
            <a:avLst/>
          </a:prstGeom>
        </p:spPr>
      </p:pic>
      <p:pic>
        <p:nvPicPr>
          <p:cNvPr id="10" name="Image 9"/>
          <p:cNvPicPr/>
          <p:nvPr/>
        </p:nvPicPr>
        <p:blipFill>
          <a:blip r:embed="rId6" cstate="print">
            <a:extLst>
              <a:ext uri="{28A0092B-C50C-407E-A947-70E740481C1C}">
                <a14:useLocalDpi xmlns:a14="http://schemas.microsoft.com/office/drawing/2010/main" val="0"/>
              </a:ext>
            </a:extLst>
          </a:blip>
          <a:stretch>
            <a:fillRect/>
          </a:stretch>
        </p:blipFill>
        <p:spPr>
          <a:xfrm>
            <a:off x="48166" y="230184"/>
            <a:ext cx="1501254" cy="460371"/>
          </a:xfrm>
          <a:prstGeom prst="rect">
            <a:avLst/>
          </a:prstGeom>
        </p:spPr>
      </p:pic>
    </p:spTree>
    <p:extLst>
      <p:ext uri="{BB962C8B-B14F-4D97-AF65-F5344CB8AC3E}">
        <p14:creationId xmlns:p14="http://schemas.microsoft.com/office/powerpoint/2010/main" val="4261546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169448" y="1459653"/>
            <a:ext cx="8170701" cy="4982090"/>
          </a:xfrm>
        </p:spPr>
        <p:txBody>
          <a:bodyPr rtlCol="0">
            <a:normAutofit lnSpcReduction="10000"/>
          </a:bodyPr>
          <a:lstStyle/>
          <a:p>
            <a:pPr>
              <a:lnSpc>
                <a:spcPct val="150000"/>
              </a:lnSpc>
            </a:pPr>
            <a:r>
              <a:rPr lang="fr-FR" sz="3200" dirty="0">
                <a:solidFill>
                  <a:schemeClr val="accent1">
                    <a:lumMod val="50000"/>
                  </a:schemeClr>
                </a:solidFill>
              </a:rPr>
              <a:t>Zoochorie et restauration: principes généraux</a:t>
            </a:r>
          </a:p>
          <a:p>
            <a:pPr>
              <a:lnSpc>
                <a:spcPct val="150000"/>
              </a:lnSpc>
            </a:pPr>
            <a:r>
              <a:rPr lang="fr-FR" sz="3200" dirty="0">
                <a:solidFill>
                  <a:schemeClr val="accent1">
                    <a:lumMod val="50000"/>
                  </a:schemeClr>
                </a:solidFill>
              </a:rPr>
              <a:t>Cas des milieux </a:t>
            </a:r>
            <a:r>
              <a:rPr lang="fr-FR" sz="3200" dirty="0" smtClean="0">
                <a:solidFill>
                  <a:schemeClr val="accent1">
                    <a:lumMod val="50000"/>
                  </a:schemeClr>
                </a:solidFill>
              </a:rPr>
              <a:t>prairiaux: </a:t>
            </a:r>
            <a:r>
              <a:rPr lang="fr-FR" sz="3200" dirty="0">
                <a:solidFill>
                  <a:schemeClr val="accent1">
                    <a:lumMod val="50000"/>
                  </a:schemeClr>
                </a:solidFill>
              </a:rPr>
              <a:t>méthodes de restauration</a:t>
            </a:r>
          </a:p>
          <a:p>
            <a:pPr>
              <a:lnSpc>
                <a:spcPct val="150000"/>
              </a:lnSpc>
            </a:pPr>
            <a:r>
              <a:rPr lang="fr-FR" sz="3200" dirty="0">
                <a:solidFill>
                  <a:schemeClr val="accent1">
                    <a:lumMod val="50000"/>
                  </a:schemeClr>
                </a:solidFill>
              </a:rPr>
              <a:t>Pertinence des méthodes</a:t>
            </a:r>
          </a:p>
          <a:p>
            <a:pPr>
              <a:lnSpc>
                <a:spcPct val="150000"/>
              </a:lnSpc>
            </a:pPr>
            <a:r>
              <a:rPr lang="fr-FR" sz="3200" dirty="0">
                <a:solidFill>
                  <a:schemeClr val="accent1">
                    <a:lumMod val="50000"/>
                  </a:schemeClr>
                </a:solidFill>
              </a:rPr>
              <a:t>Restauration par zoochorie: quelles solutions?</a:t>
            </a:r>
          </a:p>
          <a:p>
            <a:pPr marL="0" indent="0">
              <a:buNone/>
            </a:pPr>
            <a:endParaRPr lang="fr-FR" sz="2400" dirty="0">
              <a:latin typeface="Franklin Gothic Book" panose="020B0503020102020204" pitchFamily="34" charset="0"/>
            </a:endParaRPr>
          </a:p>
          <a:p>
            <a:pPr marL="0" indent="0">
              <a:buNone/>
            </a:pPr>
            <a:r>
              <a:rPr lang="fr-FR" dirty="0"/>
              <a:t> </a:t>
            </a: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2</a:t>
            </a:fld>
            <a:endParaRPr lang="fr-FR" dirty="0"/>
          </a:p>
        </p:txBody>
      </p:sp>
      <p:sp>
        <p:nvSpPr>
          <p:cNvPr id="5" name="Espace réservé de la date 4"/>
          <p:cNvSpPr>
            <a:spLocks noGrp="1"/>
          </p:cNvSpPr>
          <p:nvPr>
            <p:ph type="dt" sz="half" idx="10"/>
          </p:nvPr>
        </p:nvSpPr>
        <p:spPr/>
        <p:txBody>
          <a:bodyPr rtlCol="0"/>
          <a:lstStyle/>
          <a:p>
            <a:pPr rtl="0"/>
            <a:fld id="{BFE584B0-7E96-4683-BC0E-AE0FEB1DF0E8}"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dirty="0"/>
              <a:t>Relations entre le transport des graines par la faune sauvage et la restauration des écosystèmes: Cas de milieux forestiers et prairiales</a:t>
            </a:r>
          </a:p>
        </p:txBody>
      </p:sp>
      <p:pic>
        <p:nvPicPr>
          <p:cNvPr id="7" name="Image 6">
            <a:extLst>
              <a:ext uri="{FF2B5EF4-FFF2-40B4-BE49-F238E27FC236}">
                <a16:creationId xmlns:a16="http://schemas.microsoft.com/office/drawing/2014/main" xmlns="" id="{A5E9E18C-8F7C-4D31-856A-820938EB38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39117" y="4519029"/>
            <a:ext cx="3452883" cy="2157103"/>
          </a:xfrm>
          <a:prstGeom prst="ellipse">
            <a:avLst/>
          </a:prstGeom>
          <a:ln>
            <a:noFill/>
          </a:ln>
          <a:effectLst>
            <a:softEdge rad="112500"/>
          </a:effectLst>
        </p:spPr>
      </p:pic>
      <p:pic>
        <p:nvPicPr>
          <p:cNvPr id="8" name="Image 7" descr="Une image contenant insecte, animal&#10;&#10;Description générée avec un niveau de confiance très élevé">
            <a:extLst>
              <a:ext uri="{FF2B5EF4-FFF2-40B4-BE49-F238E27FC236}">
                <a16:creationId xmlns:a16="http://schemas.microsoft.com/office/drawing/2014/main" xmlns="" id="{2931BFBE-303B-4788-B9A9-244FFEC7A4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93859" y="0"/>
            <a:ext cx="3256002" cy="2157102"/>
          </a:xfrm>
          <a:prstGeom prst="ellipse">
            <a:avLst/>
          </a:prstGeom>
          <a:ln>
            <a:noFill/>
          </a:ln>
          <a:effectLst>
            <a:softEdge rad="112500"/>
          </a:effectLst>
        </p:spPr>
      </p:pic>
      <p:sp>
        <p:nvSpPr>
          <p:cNvPr id="9" name="Titre 1"/>
          <p:cNvSpPr txBox="1">
            <a:spLocks/>
          </p:cNvSpPr>
          <p:nvPr/>
        </p:nvSpPr>
        <p:spPr>
          <a:xfrm>
            <a:off x="205201" y="290917"/>
            <a:ext cx="8925920" cy="952588"/>
          </a:xfrm>
          <a:prstGeom prst="rect">
            <a:avLst/>
          </a:prstGeom>
        </p:spPr>
        <p:txBody>
          <a:bodyPr vert="horz" lIns="91440" tIns="45720" rIns="91440" bIns="45720" rtlCol="0" anchor="b">
            <a:normAutofit fontScale="90000" lnSpcReduction="10000"/>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fr-FR" sz="4400" b="1" dirty="0" smtClean="0">
                <a:latin typeface="Franklin Gothic Book" panose="020B0503020102020204" pitchFamily="34" charset="0"/>
              </a:rPr>
              <a:t>Sommaire</a:t>
            </a:r>
            <a:br>
              <a:rPr lang="fr-FR" sz="4400" b="1" dirty="0" smtClean="0">
                <a:latin typeface="Franklin Gothic Book" panose="020B0503020102020204" pitchFamily="34" charset="0"/>
              </a:rPr>
            </a:br>
            <a:r>
              <a:rPr lang="fr-FR" sz="2000" dirty="0" smtClean="0">
                <a:latin typeface="Franklin Gothic Book" panose="020B0503020102020204" pitchFamily="34" charset="0"/>
              </a:rPr>
              <a:t> </a:t>
            </a:r>
            <a:endParaRPr lang="fr-FR" sz="3100" dirty="0">
              <a:latin typeface="Franklin Gothic Book" panose="020B0503020102020204"/>
            </a:endParaRPr>
          </a:p>
        </p:txBody>
      </p:sp>
    </p:spTree>
    <p:extLst>
      <p:ext uri="{BB962C8B-B14F-4D97-AF65-F5344CB8AC3E}">
        <p14:creationId xmlns:p14="http://schemas.microsoft.com/office/powerpoint/2010/main" val="162761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751777" y="3429000"/>
            <a:ext cx="6949440" cy="1312384"/>
          </a:xfrm>
        </p:spPr>
        <p:txBody>
          <a:bodyPr rtlCol="0">
            <a:normAutofit/>
          </a:bodyPr>
          <a:lstStyle/>
          <a:p>
            <a:pPr algn="ctr" rtl="0"/>
            <a:r>
              <a:rPr lang="fr-FR" sz="4000" dirty="0">
                <a:latin typeface="Franklin Gothic Book" panose="020B0503020102020204" pitchFamily="34" charset="0"/>
              </a:rPr>
              <a:t>Zoochorie et restauration: principes généraux</a:t>
            </a:r>
          </a:p>
        </p:txBody>
      </p:sp>
      <p:pic>
        <p:nvPicPr>
          <p:cNvPr id="8" name="Image 7" descr="Une image contenant arbre, extérieur, plante&#10;&#10;Description générée avec un niveau de confiance très élevé">
            <a:extLst>
              <a:ext uri="{FF2B5EF4-FFF2-40B4-BE49-F238E27FC236}">
                <a16:creationId xmlns:a16="http://schemas.microsoft.com/office/drawing/2014/main" xmlns="" id="{927EDD3F-AEFB-4907-8D45-30209B6D3B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3" t="1012" r="17194" b="-81"/>
          <a:stretch/>
        </p:blipFill>
        <p:spPr>
          <a:xfrm>
            <a:off x="4068" y="2057400"/>
            <a:ext cx="1485901" cy="3876675"/>
          </a:xfrm>
          <a:prstGeom prst="rect">
            <a:avLst/>
          </a:prstGeom>
        </p:spPr>
      </p:pic>
      <p:pic>
        <p:nvPicPr>
          <p:cNvPr id="9" name="Image 8"/>
          <p:cNvPicPr>
            <a:picLocks noChangeAspect="1"/>
          </p:cNvPicPr>
          <p:nvPr/>
        </p:nvPicPr>
        <p:blipFill rotWithShape="1">
          <a:blip r:embed="rId4" cstate="print">
            <a:extLst>
              <a:ext uri="{28A0092B-C50C-407E-A947-70E740481C1C}">
                <a14:useLocalDpi xmlns:a14="http://schemas.microsoft.com/office/drawing/2010/main" val="0"/>
              </a:ext>
            </a:extLst>
          </a:blip>
          <a:srcRect l="22073" t="439" r="22023" b="4"/>
          <a:stretch/>
        </p:blipFill>
        <p:spPr>
          <a:xfrm>
            <a:off x="8905875" y="2057400"/>
            <a:ext cx="3288210" cy="3895725"/>
          </a:xfrm>
          <a:prstGeom prst="rect">
            <a:avLst/>
          </a:prstGeom>
        </p:spPr>
      </p:pic>
    </p:spTree>
    <p:extLst>
      <p:ext uri="{BB962C8B-B14F-4D97-AF65-F5344CB8AC3E}">
        <p14:creationId xmlns:p14="http://schemas.microsoft.com/office/powerpoint/2010/main" val="2328089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D4001D5F-00C9-47E0-865E-56CABE6A6536}"/>
              </a:ext>
            </a:extLst>
          </p:cNvPr>
          <p:cNvSpPr>
            <a:spLocks noGrp="1"/>
          </p:cNvSpPr>
          <p:nvPr>
            <p:ph idx="1"/>
          </p:nvPr>
        </p:nvSpPr>
        <p:spPr>
          <a:xfrm>
            <a:off x="5301670" y="4303289"/>
            <a:ext cx="1816350" cy="539845"/>
          </a:xfrm>
        </p:spPr>
        <p:txBody>
          <a:bodyPr>
            <a:normAutofit/>
          </a:bodyPr>
          <a:lstStyle/>
          <a:p>
            <a:pPr marL="0" indent="0">
              <a:buNone/>
            </a:pPr>
            <a:r>
              <a:rPr lang="fr-FR" sz="2400" b="1" dirty="0">
                <a:solidFill>
                  <a:schemeClr val="accent1">
                    <a:lumMod val="50000"/>
                  </a:schemeClr>
                </a:solidFill>
              </a:rPr>
              <a:t>Zoochorie</a:t>
            </a:r>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sp>
        <p:nvSpPr>
          <p:cNvPr id="4" name="Espace réservé du numéro de diapositive 3">
            <a:extLst>
              <a:ext uri="{FF2B5EF4-FFF2-40B4-BE49-F238E27FC236}">
                <a16:creationId xmlns:a16="http://schemas.microsoft.com/office/drawing/2014/main" xmlns="" id="{D43DBD87-5B03-4A50-BEDD-5654CDCEC15C}"/>
              </a:ext>
            </a:extLst>
          </p:cNvPr>
          <p:cNvSpPr>
            <a:spLocks noGrp="1"/>
          </p:cNvSpPr>
          <p:nvPr>
            <p:ph type="sldNum" sz="quarter" idx="12"/>
          </p:nvPr>
        </p:nvSpPr>
        <p:spPr/>
        <p:txBody>
          <a:bodyPr/>
          <a:lstStyle/>
          <a:p>
            <a:pPr rtl="0"/>
            <a:fld id="{9CD8D479-8942-46E8-A226-A4E01F7A105C}" type="slidenum">
              <a:rPr lang="fr-FR" noProof="0" smtClean="0"/>
              <a:t>4</a:t>
            </a:fld>
            <a:endParaRPr lang="fr-FR" noProof="0" dirty="0"/>
          </a:p>
        </p:txBody>
      </p:sp>
      <p:sp>
        <p:nvSpPr>
          <p:cNvPr id="5" name="Espace réservé de la date 4">
            <a:extLst>
              <a:ext uri="{FF2B5EF4-FFF2-40B4-BE49-F238E27FC236}">
                <a16:creationId xmlns:a16="http://schemas.microsoft.com/office/drawing/2014/main" xmlns="" id="{31804F29-7300-4223-B11B-963F4FC6B237}"/>
              </a:ext>
            </a:extLst>
          </p:cNvPr>
          <p:cNvSpPr>
            <a:spLocks noGrp="1"/>
          </p:cNvSpPr>
          <p:nvPr>
            <p:ph type="dt" sz="half" idx="10"/>
          </p:nvPr>
        </p:nvSpPr>
        <p:spPr/>
        <p:txBody>
          <a:bodyPr/>
          <a:lstStyle/>
          <a:p>
            <a:fld id="{15825BD9-51CC-41FD-ACC3-32018614730D}" type="datetime1">
              <a:rPr lang="fr-FR" smtClean="0"/>
              <a:t>27/03/2018</a:t>
            </a:fld>
            <a:endParaRPr lang="fr-FR" dirty="0"/>
          </a:p>
        </p:txBody>
      </p:sp>
      <p:sp>
        <p:nvSpPr>
          <p:cNvPr id="6" name="Espace réservé du pied de page 5">
            <a:extLst>
              <a:ext uri="{FF2B5EF4-FFF2-40B4-BE49-F238E27FC236}">
                <a16:creationId xmlns:a16="http://schemas.microsoft.com/office/drawing/2014/main" xmlns="" id="{47D28182-53A4-4901-AA42-A3DB947840C6}"/>
              </a:ext>
            </a:extLst>
          </p:cNvPr>
          <p:cNvSpPr>
            <a:spLocks noGrp="1"/>
          </p:cNvSpPr>
          <p:nvPr>
            <p:ph type="ftr" sz="quarter" idx="11"/>
          </p:nvPr>
        </p:nvSpPr>
        <p:spPr/>
        <p:txBody>
          <a:bodyPr/>
          <a:lstStyle/>
          <a:p>
            <a:pPr rtl="0"/>
            <a:r>
              <a:rPr lang="fr-FR" noProof="0"/>
              <a:t>Relations entre le transport des graines par la faune sauvage et la restauration des écosystèmes: Cas de milieux forestiers et prairiales</a:t>
            </a:r>
            <a:endParaRPr lang="fr-FR" noProof="0" dirty="0"/>
          </a:p>
        </p:txBody>
      </p:sp>
      <p:sp>
        <p:nvSpPr>
          <p:cNvPr id="8" name="ZoneTexte 7">
            <a:extLst>
              <a:ext uri="{FF2B5EF4-FFF2-40B4-BE49-F238E27FC236}">
                <a16:creationId xmlns:a16="http://schemas.microsoft.com/office/drawing/2014/main" xmlns="" id="{26C57745-5228-4AFD-A4A3-2C22B40DC058}"/>
              </a:ext>
            </a:extLst>
          </p:cNvPr>
          <p:cNvSpPr txBox="1"/>
          <p:nvPr/>
        </p:nvSpPr>
        <p:spPr>
          <a:xfrm>
            <a:off x="627911" y="170480"/>
            <a:ext cx="11163868" cy="1107996"/>
          </a:xfrm>
          <a:prstGeom prst="rect">
            <a:avLst/>
          </a:prstGeom>
          <a:noFill/>
        </p:spPr>
        <p:txBody>
          <a:bodyPr wrap="square" rtlCol="0">
            <a:spAutoFit/>
          </a:bodyPr>
          <a:lstStyle/>
          <a:p>
            <a:pPr algn="ctr"/>
            <a:r>
              <a:rPr lang="fr-FR" sz="2400" b="1" dirty="0">
                <a:solidFill>
                  <a:schemeClr val="accent1">
                    <a:lumMod val="50000"/>
                  </a:schemeClr>
                </a:solidFill>
              </a:rPr>
              <a:t>« La restauration est le processus d’aide au rétablissement d’un écosystème qui a été dégradé, fortement perturbé par les actions humaines, ou détruit. » SER</a:t>
            </a:r>
          </a:p>
          <a:p>
            <a:endParaRPr lang="fr-FR" dirty="0"/>
          </a:p>
        </p:txBody>
      </p:sp>
      <p:sp>
        <p:nvSpPr>
          <p:cNvPr id="9" name="Ellipse 8">
            <a:extLst>
              <a:ext uri="{FF2B5EF4-FFF2-40B4-BE49-F238E27FC236}">
                <a16:creationId xmlns:a16="http://schemas.microsoft.com/office/drawing/2014/main" xmlns="" id="{6F9221DB-A23A-4325-8D05-72FA0A86DD27}"/>
              </a:ext>
            </a:extLst>
          </p:cNvPr>
          <p:cNvSpPr/>
          <p:nvPr/>
        </p:nvSpPr>
        <p:spPr>
          <a:xfrm>
            <a:off x="1846845" y="1171111"/>
            <a:ext cx="2606722" cy="11079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Franklin Gothic Book" panose="020B0503020102020204" pitchFamily="34" charset="0"/>
              </a:rPr>
              <a:t>Passive</a:t>
            </a:r>
          </a:p>
        </p:txBody>
      </p:sp>
      <p:sp>
        <p:nvSpPr>
          <p:cNvPr id="10" name="Ellipse 9">
            <a:extLst>
              <a:ext uri="{FF2B5EF4-FFF2-40B4-BE49-F238E27FC236}">
                <a16:creationId xmlns:a16="http://schemas.microsoft.com/office/drawing/2014/main" xmlns="" id="{2C20290A-8BC8-4CC0-8138-533503DFFD2E}"/>
              </a:ext>
            </a:extLst>
          </p:cNvPr>
          <p:cNvSpPr/>
          <p:nvPr/>
        </p:nvSpPr>
        <p:spPr>
          <a:xfrm>
            <a:off x="7966123" y="1171111"/>
            <a:ext cx="2606722" cy="11079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Franklin Gothic Book" panose="020B0503020102020204" pitchFamily="34" charset="0"/>
              </a:rPr>
              <a:t>Active</a:t>
            </a:r>
          </a:p>
        </p:txBody>
      </p:sp>
      <p:sp>
        <p:nvSpPr>
          <p:cNvPr id="14" name="Ellipse 13">
            <a:extLst>
              <a:ext uri="{FF2B5EF4-FFF2-40B4-BE49-F238E27FC236}">
                <a16:creationId xmlns:a16="http://schemas.microsoft.com/office/drawing/2014/main" xmlns="" id="{5E7CBAC4-7C84-4DC5-886E-F21CA4F47D1C}"/>
              </a:ext>
            </a:extLst>
          </p:cNvPr>
          <p:cNvSpPr/>
          <p:nvPr/>
        </p:nvSpPr>
        <p:spPr>
          <a:xfrm>
            <a:off x="7650052" y="4843133"/>
            <a:ext cx="3095818" cy="1444047"/>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Franklin Gothic Book" panose="020B0503020102020204" pitchFamily="34" charset="0"/>
              </a:rPr>
              <a:t>Endozoochorie</a:t>
            </a:r>
          </a:p>
        </p:txBody>
      </p:sp>
      <p:sp>
        <p:nvSpPr>
          <p:cNvPr id="15" name="Ellipse 14">
            <a:extLst>
              <a:ext uri="{FF2B5EF4-FFF2-40B4-BE49-F238E27FC236}">
                <a16:creationId xmlns:a16="http://schemas.microsoft.com/office/drawing/2014/main" xmlns="" id="{8F13EB0B-E7BF-4E6E-9DA9-F1D023522DD1}"/>
              </a:ext>
            </a:extLst>
          </p:cNvPr>
          <p:cNvSpPr/>
          <p:nvPr/>
        </p:nvSpPr>
        <p:spPr>
          <a:xfrm>
            <a:off x="1673821" y="4843134"/>
            <a:ext cx="2952770" cy="1444047"/>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dirty="0">
                <a:latin typeface="Franklin Gothic Book" panose="020B0503020102020204" pitchFamily="34" charset="0"/>
              </a:rPr>
              <a:t>Epizoochorie</a:t>
            </a:r>
          </a:p>
        </p:txBody>
      </p:sp>
      <p:pic>
        <p:nvPicPr>
          <p:cNvPr id="20" name="Image 19" descr="Une image contenant herbe, extérieur, ciel, champ&#10;&#10;Description générée avec un niveau de confiance très élevé">
            <a:extLst>
              <a:ext uri="{FF2B5EF4-FFF2-40B4-BE49-F238E27FC236}">
                <a16:creationId xmlns:a16="http://schemas.microsoft.com/office/drawing/2014/main" xmlns="" id="{746E76D9-E201-4CA5-84E0-D320E87A0BF6}"/>
              </a:ext>
            </a:extLst>
          </p:cNvPr>
          <p:cNvPicPr>
            <a:picLocks noChangeAspect="1"/>
          </p:cNvPicPr>
          <p:nvPr/>
        </p:nvPicPr>
        <p:blipFill rotWithShape="1">
          <a:blip r:embed="rId2">
            <a:extLst>
              <a:ext uri="{28A0092B-C50C-407E-A947-70E740481C1C}">
                <a14:useLocalDpi xmlns:a14="http://schemas.microsoft.com/office/drawing/2010/main" val="0"/>
              </a:ext>
            </a:extLst>
          </a:blip>
          <a:srcRect t="39937" b="25374"/>
          <a:stretch/>
        </p:blipFill>
        <p:spPr>
          <a:xfrm>
            <a:off x="0" y="2489405"/>
            <a:ext cx="12192000" cy="1804064"/>
          </a:xfrm>
          <a:prstGeom prst="rect">
            <a:avLst/>
          </a:prstGeom>
        </p:spPr>
      </p:pic>
    </p:spTree>
    <p:extLst>
      <p:ext uri="{BB962C8B-B14F-4D97-AF65-F5344CB8AC3E}">
        <p14:creationId xmlns:p14="http://schemas.microsoft.com/office/powerpoint/2010/main" val="2165299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36C2F044-305B-44E0-8661-D510390FA99A}"/>
              </a:ext>
            </a:extLst>
          </p:cNvPr>
          <p:cNvSpPr>
            <a:spLocks noGrp="1"/>
          </p:cNvSpPr>
          <p:nvPr>
            <p:ph sz="half" idx="1"/>
          </p:nvPr>
        </p:nvSpPr>
        <p:spPr>
          <a:xfrm>
            <a:off x="588506" y="1321694"/>
            <a:ext cx="6005477" cy="4221051"/>
          </a:xfrm>
        </p:spPr>
        <p:txBody>
          <a:bodyPr>
            <a:normAutofit/>
          </a:bodyPr>
          <a:lstStyle/>
          <a:p>
            <a:pPr algn="ctr">
              <a:lnSpc>
                <a:spcPct val="150000"/>
              </a:lnSpc>
            </a:pPr>
            <a:r>
              <a:rPr lang="fr-FR" sz="2000" dirty="0">
                <a:solidFill>
                  <a:schemeClr val="accent1">
                    <a:lumMod val="50000"/>
                  </a:schemeClr>
                </a:solidFill>
              </a:rPr>
              <a:t>Y a-t-il des relations entre le transport des graines par la faune sauvage et la restauration des écosystèmes ? </a:t>
            </a:r>
          </a:p>
          <a:p>
            <a:pPr algn="ctr">
              <a:lnSpc>
                <a:spcPct val="150000"/>
              </a:lnSpc>
            </a:pPr>
            <a:r>
              <a:rPr lang="fr-FR" sz="2000" dirty="0">
                <a:solidFill>
                  <a:schemeClr val="accent1">
                    <a:lumMod val="50000"/>
                  </a:schemeClr>
                </a:solidFill>
              </a:rPr>
              <a:t>La dispersion des graines par zoochorie peut-elle être utilisée pour maintenir ou restaurer les écosystèmes ? </a:t>
            </a:r>
          </a:p>
          <a:p>
            <a:pPr algn="ctr">
              <a:lnSpc>
                <a:spcPct val="150000"/>
              </a:lnSpc>
            </a:pPr>
            <a:r>
              <a:rPr lang="fr-FR" sz="2000" dirty="0">
                <a:solidFill>
                  <a:schemeClr val="accent1">
                    <a:lumMod val="50000"/>
                  </a:schemeClr>
                </a:solidFill>
              </a:rPr>
              <a:t>Comment les espèces évoluent-elles dans un système dégradé ? </a:t>
            </a:r>
          </a:p>
          <a:p>
            <a:pPr algn="ctr">
              <a:lnSpc>
                <a:spcPct val="150000"/>
              </a:lnSpc>
            </a:pPr>
            <a:r>
              <a:rPr lang="fr-FR" sz="2000" dirty="0">
                <a:solidFill>
                  <a:schemeClr val="accent1">
                    <a:lumMod val="50000"/>
                  </a:schemeClr>
                </a:solidFill>
              </a:rPr>
              <a:t>Comment les espèces participent-elle à la restauration des écosystèmes ?</a:t>
            </a:r>
          </a:p>
        </p:txBody>
      </p:sp>
      <p:sp>
        <p:nvSpPr>
          <p:cNvPr id="5" name="Espace réservé du numéro de diapositive 4">
            <a:extLst>
              <a:ext uri="{FF2B5EF4-FFF2-40B4-BE49-F238E27FC236}">
                <a16:creationId xmlns:a16="http://schemas.microsoft.com/office/drawing/2014/main" xmlns="" id="{E2EDDF14-A372-4405-8CAE-EB7B83DCC163}"/>
              </a:ext>
            </a:extLst>
          </p:cNvPr>
          <p:cNvSpPr>
            <a:spLocks noGrp="1"/>
          </p:cNvSpPr>
          <p:nvPr>
            <p:ph type="sldNum" sz="quarter" idx="12"/>
          </p:nvPr>
        </p:nvSpPr>
        <p:spPr/>
        <p:txBody>
          <a:bodyPr/>
          <a:lstStyle/>
          <a:p>
            <a:pPr rtl="0"/>
            <a:fld id="{9CD8D479-8942-46E8-A226-A4E01F7A105C}" type="slidenum">
              <a:rPr lang="fr-FR" noProof="0" smtClean="0"/>
              <a:t>5</a:t>
            </a:fld>
            <a:endParaRPr lang="fr-FR" noProof="0" dirty="0"/>
          </a:p>
        </p:txBody>
      </p:sp>
      <p:sp>
        <p:nvSpPr>
          <p:cNvPr id="6" name="Espace réservé de la date 5">
            <a:extLst>
              <a:ext uri="{FF2B5EF4-FFF2-40B4-BE49-F238E27FC236}">
                <a16:creationId xmlns:a16="http://schemas.microsoft.com/office/drawing/2014/main" xmlns="" id="{1E043482-8BAE-4FE3-9C4B-DCAB0FEF5DCC}"/>
              </a:ext>
            </a:extLst>
          </p:cNvPr>
          <p:cNvSpPr>
            <a:spLocks noGrp="1"/>
          </p:cNvSpPr>
          <p:nvPr>
            <p:ph type="dt" sz="half" idx="10"/>
          </p:nvPr>
        </p:nvSpPr>
        <p:spPr/>
        <p:txBody>
          <a:bodyPr/>
          <a:lstStyle/>
          <a:p>
            <a:fld id="{E3F6417D-6AB4-458E-8ADE-B1187986FD06}" type="datetime1">
              <a:rPr lang="fr-FR" smtClean="0"/>
              <a:t>27/03/2018</a:t>
            </a:fld>
            <a:endParaRPr lang="fr-FR" dirty="0"/>
          </a:p>
        </p:txBody>
      </p:sp>
      <p:sp>
        <p:nvSpPr>
          <p:cNvPr id="7" name="Espace réservé du pied de page 6">
            <a:extLst>
              <a:ext uri="{FF2B5EF4-FFF2-40B4-BE49-F238E27FC236}">
                <a16:creationId xmlns:a16="http://schemas.microsoft.com/office/drawing/2014/main" xmlns="" id="{6A565425-DDC9-471D-8B59-F924137D49FF}"/>
              </a:ext>
            </a:extLst>
          </p:cNvPr>
          <p:cNvSpPr>
            <a:spLocks noGrp="1"/>
          </p:cNvSpPr>
          <p:nvPr>
            <p:ph type="ftr" sz="quarter" idx="11"/>
          </p:nvPr>
        </p:nvSpPr>
        <p:spPr/>
        <p:txBody>
          <a:bodyPr/>
          <a:lstStyle/>
          <a:p>
            <a:pPr rtl="0"/>
            <a:r>
              <a:rPr lang="fr-FR" noProof="0"/>
              <a:t>Relations entre le transport des graines par la faune sauvage et la restauration des écosystèmes: Cas de milieux forestiers et prairiales</a:t>
            </a:r>
            <a:endParaRPr lang="fr-FR" noProof="0" dirty="0"/>
          </a:p>
        </p:txBody>
      </p:sp>
      <p:pic>
        <p:nvPicPr>
          <p:cNvPr id="4" name="Image 3"/>
          <p:cNvPicPr>
            <a:picLocks noChangeAspect="1"/>
          </p:cNvPicPr>
          <p:nvPr/>
        </p:nvPicPr>
        <p:blipFill rotWithShape="1">
          <a:blip r:embed="rId3"/>
          <a:srcRect t="6573" b="6854"/>
          <a:stretch/>
        </p:blipFill>
        <p:spPr>
          <a:xfrm>
            <a:off x="6988964" y="463640"/>
            <a:ext cx="4572000" cy="5937160"/>
          </a:xfrm>
          <a:prstGeom prst="rect">
            <a:avLst/>
          </a:prstGeom>
        </p:spPr>
      </p:pic>
    </p:spTree>
    <p:extLst>
      <p:ext uri="{BB962C8B-B14F-4D97-AF65-F5344CB8AC3E}">
        <p14:creationId xmlns:p14="http://schemas.microsoft.com/office/powerpoint/2010/main" val="964127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e 31"/>
          <p:cNvGrpSpPr/>
          <p:nvPr/>
        </p:nvGrpSpPr>
        <p:grpSpPr>
          <a:xfrm>
            <a:off x="0" y="1000125"/>
            <a:ext cx="12286577" cy="5857875"/>
            <a:chOff x="0" y="1000125"/>
            <a:chExt cx="12286577" cy="5857875"/>
          </a:xfrm>
        </p:grpSpPr>
        <p:grpSp>
          <p:nvGrpSpPr>
            <p:cNvPr id="33" name="Groupe 32">
              <a:extLst>
                <a:ext uri="{FF2B5EF4-FFF2-40B4-BE49-F238E27FC236}">
                  <a16:creationId xmlns:a16="http://schemas.microsoft.com/office/drawing/2014/main" xmlns="" id="{BA227F6E-8308-49A1-9F90-7320AAA1FF85}"/>
                </a:ext>
              </a:extLst>
            </p:cNvPr>
            <p:cNvGrpSpPr/>
            <p:nvPr/>
          </p:nvGrpSpPr>
          <p:grpSpPr>
            <a:xfrm>
              <a:off x="0" y="1000125"/>
              <a:ext cx="12192000" cy="5857875"/>
              <a:chOff x="0" y="526773"/>
              <a:chExt cx="12192000" cy="5857875"/>
            </a:xfrm>
          </p:grpSpPr>
          <p:pic>
            <p:nvPicPr>
              <p:cNvPr id="99" name="Image 98">
                <a:extLst>
                  <a:ext uri="{FF2B5EF4-FFF2-40B4-BE49-F238E27FC236}">
                    <a16:creationId xmlns:a16="http://schemas.microsoft.com/office/drawing/2014/main" xmlns="" id="{4FA7ABA5-FDE1-43A2-BF41-B21ADD9C9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26773"/>
                <a:ext cx="12192000" cy="5857875"/>
              </a:xfrm>
              <a:prstGeom prst="rect">
                <a:avLst/>
              </a:prstGeom>
            </p:spPr>
          </p:pic>
          <p:pic>
            <p:nvPicPr>
              <p:cNvPr id="100" name="Image 99"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6807" y="2834423"/>
                <a:ext cx="226000" cy="360000"/>
              </a:xfrm>
              <a:prstGeom prst="rect">
                <a:avLst/>
              </a:prstGeom>
            </p:spPr>
          </p:pic>
        </p:grpSp>
        <p:sp>
          <p:nvSpPr>
            <p:cNvPr id="34" name="ZoneTexte 33">
              <a:extLst>
                <a:ext uri="{FF2B5EF4-FFF2-40B4-BE49-F238E27FC236}">
                  <a16:creationId xmlns:a16="http://schemas.microsoft.com/office/drawing/2014/main" xmlns="" id="{10667187-19D5-44F5-9AB0-15554D60B658}"/>
                </a:ext>
              </a:extLst>
            </p:cNvPr>
            <p:cNvSpPr txBox="1"/>
            <p:nvPr/>
          </p:nvSpPr>
          <p:spPr>
            <a:xfrm>
              <a:off x="8502015" y="6550223"/>
              <a:ext cx="3784562" cy="307777"/>
            </a:xfrm>
            <a:prstGeom prst="rect">
              <a:avLst/>
            </a:prstGeom>
            <a:noFill/>
          </p:spPr>
          <p:txBody>
            <a:bodyPr wrap="none" rtlCol="0">
              <a:spAutoFit/>
            </a:bodyPr>
            <a:lstStyle/>
            <a:p>
              <a:r>
                <a:rPr lang="fr-FR" sz="1400" dirty="0"/>
                <a:t>Source: Carte des biomes, réalisation personnelle</a:t>
              </a:r>
            </a:p>
          </p:txBody>
        </p:sp>
        <p:sp>
          <p:nvSpPr>
            <p:cNvPr id="35" name="ZoneTexte 34">
              <a:extLst>
                <a:ext uri="{FF2B5EF4-FFF2-40B4-BE49-F238E27FC236}">
                  <a16:creationId xmlns:a16="http://schemas.microsoft.com/office/drawing/2014/main" xmlns="" id="{77D8B5DA-8749-45CA-A75F-44AD4730F3C7}"/>
                </a:ext>
              </a:extLst>
            </p:cNvPr>
            <p:cNvSpPr txBox="1"/>
            <p:nvPr/>
          </p:nvSpPr>
          <p:spPr>
            <a:xfrm>
              <a:off x="316242" y="6139488"/>
              <a:ext cx="1309654" cy="307777"/>
            </a:xfrm>
            <a:prstGeom prst="rect">
              <a:avLst/>
            </a:prstGeom>
            <a:noFill/>
          </p:spPr>
          <p:txBody>
            <a:bodyPr wrap="none" rtlCol="0">
              <a:spAutoFit/>
            </a:bodyPr>
            <a:lstStyle/>
            <a:p>
              <a:r>
                <a:rPr lang="fr-FR" sz="1400" dirty="0"/>
                <a:t>Forêts étudiées</a:t>
              </a:r>
            </a:p>
          </p:txBody>
        </p:sp>
        <p:sp>
          <p:nvSpPr>
            <p:cNvPr id="36" name="ZoneTexte 35">
              <a:extLst>
                <a:ext uri="{FF2B5EF4-FFF2-40B4-BE49-F238E27FC236}">
                  <a16:creationId xmlns:a16="http://schemas.microsoft.com/office/drawing/2014/main" xmlns="" id="{77D8B5DA-8749-45CA-A75F-44AD4730F3C7}"/>
                </a:ext>
              </a:extLst>
            </p:cNvPr>
            <p:cNvSpPr txBox="1"/>
            <p:nvPr/>
          </p:nvSpPr>
          <p:spPr>
            <a:xfrm>
              <a:off x="316242" y="6499736"/>
              <a:ext cx="2030236" cy="307777"/>
            </a:xfrm>
            <a:prstGeom prst="rect">
              <a:avLst/>
            </a:prstGeom>
            <a:noFill/>
          </p:spPr>
          <p:txBody>
            <a:bodyPr wrap="none" rtlCol="0">
              <a:spAutoFit/>
            </a:bodyPr>
            <a:lstStyle/>
            <a:p>
              <a:r>
                <a:rPr lang="fr-FR" sz="1400" dirty="0" smtClean="0"/>
                <a:t>Milieux ouverts étudiées</a:t>
              </a:r>
              <a:endParaRPr lang="fr-FR" sz="1400" dirty="0"/>
            </a:p>
          </p:txBody>
        </p:sp>
        <p:pic>
          <p:nvPicPr>
            <p:cNvPr id="37" name="Image 36"/>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2075278" y="2095496"/>
              <a:ext cx="271200" cy="360000"/>
            </a:xfrm>
            <a:prstGeom prst="rect">
              <a:avLst/>
            </a:prstGeom>
          </p:spPr>
        </p:pic>
        <p:pic>
          <p:nvPicPr>
            <p:cNvPr id="38" name="Image 37"/>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1626970" y="3089133"/>
              <a:ext cx="271200" cy="360000"/>
            </a:xfrm>
            <a:prstGeom prst="rect">
              <a:avLst/>
            </a:prstGeom>
          </p:spPr>
        </p:pic>
        <p:pic>
          <p:nvPicPr>
            <p:cNvPr id="39" name="Image 3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3851050" y="4659822"/>
              <a:ext cx="271200" cy="360000"/>
            </a:xfrm>
            <a:prstGeom prst="rect">
              <a:avLst/>
            </a:prstGeom>
          </p:spPr>
        </p:pic>
        <p:pic>
          <p:nvPicPr>
            <p:cNvPr id="40" name="Image 39"/>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6568150" y="5395743"/>
              <a:ext cx="271200" cy="360000"/>
            </a:xfrm>
            <a:prstGeom prst="rect">
              <a:avLst/>
            </a:prstGeom>
          </p:spPr>
        </p:pic>
        <p:pic>
          <p:nvPicPr>
            <p:cNvPr id="41" name="Image 4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6368134" y="5321766"/>
              <a:ext cx="271200" cy="360000"/>
            </a:xfrm>
            <a:prstGeom prst="rect">
              <a:avLst/>
            </a:prstGeom>
          </p:spPr>
        </p:pic>
        <p:pic>
          <p:nvPicPr>
            <p:cNvPr id="42" name="Image 41"/>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6212835" y="5442907"/>
              <a:ext cx="271200" cy="360000"/>
            </a:xfrm>
            <a:prstGeom prst="rect">
              <a:avLst/>
            </a:prstGeom>
          </p:spPr>
        </p:pic>
        <p:pic>
          <p:nvPicPr>
            <p:cNvPr id="43" name="Image 42"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4701" y="3556377"/>
              <a:ext cx="226000" cy="360000"/>
            </a:xfrm>
            <a:prstGeom prst="rect">
              <a:avLst/>
            </a:prstGeom>
          </p:spPr>
        </p:pic>
        <p:pic>
          <p:nvPicPr>
            <p:cNvPr id="44" name="Image 43"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3065" y="3695591"/>
              <a:ext cx="226000" cy="360000"/>
            </a:xfrm>
            <a:prstGeom prst="rect">
              <a:avLst/>
            </a:prstGeom>
          </p:spPr>
        </p:pic>
        <p:pic>
          <p:nvPicPr>
            <p:cNvPr id="45" name="Image 44"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6947" y="3325193"/>
              <a:ext cx="226000" cy="360000"/>
            </a:xfrm>
            <a:prstGeom prst="rect">
              <a:avLst/>
            </a:prstGeom>
          </p:spPr>
        </p:pic>
        <p:pic>
          <p:nvPicPr>
            <p:cNvPr id="46" name="Image 45"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2165" y="4425591"/>
              <a:ext cx="226000" cy="360000"/>
            </a:xfrm>
            <a:prstGeom prst="rect">
              <a:avLst/>
            </a:prstGeom>
          </p:spPr>
        </p:pic>
        <p:pic>
          <p:nvPicPr>
            <p:cNvPr id="47" name="Image 46"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23153" y="4385407"/>
              <a:ext cx="226000" cy="360000"/>
            </a:xfrm>
            <a:prstGeom prst="rect">
              <a:avLst/>
            </a:prstGeom>
          </p:spPr>
        </p:pic>
        <p:pic>
          <p:nvPicPr>
            <p:cNvPr id="48" name="Image 47"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1066" y="3967742"/>
              <a:ext cx="226000" cy="360000"/>
            </a:xfrm>
            <a:prstGeom prst="rect">
              <a:avLst/>
            </a:prstGeom>
          </p:spPr>
        </p:pic>
        <p:pic>
          <p:nvPicPr>
            <p:cNvPr id="49" name="Image 48"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48435" y="4132139"/>
              <a:ext cx="226000" cy="360000"/>
            </a:xfrm>
            <a:prstGeom prst="rect">
              <a:avLst/>
            </a:prstGeom>
          </p:spPr>
        </p:pic>
        <p:pic>
          <p:nvPicPr>
            <p:cNvPr id="79" name="Image 78"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43177" y="4007926"/>
              <a:ext cx="226000" cy="360000"/>
            </a:xfrm>
            <a:prstGeom prst="rect">
              <a:avLst/>
            </a:prstGeom>
          </p:spPr>
        </p:pic>
        <p:pic>
          <p:nvPicPr>
            <p:cNvPr id="80" name="Image 79"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2964" y="5038339"/>
              <a:ext cx="226000" cy="360000"/>
            </a:xfrm>
            <a:prstGeom prst="rect">
              <a:avLst/>
            </a:prstGeom>
          </p:spPr>
        </p:pic>
        <p:pic>
          <p:nvPicPr>
            <p:cNvPr id="81" name="Image 8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7949979" y="2059797"/>
              <a:ext cx="271200" cy="360000"/>
            </a:xfrm>
            <a:prstGeom prst="rect">
              <a:avLst/>
            </a:prstGeom>
          </p:spPr>
        </p:pic>
        <p:pic>
          <p:nvPicPr>
            <p:cNvPr id="82" name="Image 81"/>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567214" y="2787681"/>
              <a:ext cx="271200" cy="360000"/>
            </a:xfrm>
            <a:prstGeom prst="rect">
              <a:avLst/>
            </a:prstGeom>
          </p:spPr>
        </p:pic>
        <p:pic>
          <p:nvPicPr>
            <p:cNvPr id="83" name="Image 8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338454" y="2412156"/>
              <a:ext cx="271200" cy="360000"/>
            </a:xfrm>
            <a:prstGeom prst="rect">
              <a:avLst/>
            </a:prstGeom>
          </p:spPr>
        </p:pic>
        <p:pic>
          <p:nvPicPr>
            <p:cNvPr id="84" name="Image 8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922342" y="1981677"/>
              <a:ext cx="271200" cy="360000"/>
            </a:xfrm>
            <a:prstGeom prst="rect">
              <a:avLst/>
            </a:prstGeom>
          </p:spPr>
        </p:pic>
        <p:pic>
          <p:nvPicPr>
            <p:cNvPr id="85" name="Image 84"/>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6061673" y="1346770"/>
              <a:ext cx="271200" cy="360000"/>
            </a:xfrm>
            <a:prstGeom prst="rect">
              <a:avLst/>
            </a:prstGeom>
          </p:spPr>
        </p:pic>
        <p:pic>
          <p:nvPicPr>
            <p:cNvPr id="86" name="Image 85"/>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6033690" y="2044112"/>
              <a:ext cx="271200" cy="360000"/>
            </a:xfrm>
            <a:prstGeom prst="rect">
              <a:avLst/>
            </a:prstGeom>
          </p:spPr>
        </p:pic>
        <p:pic>
          <p:nvPicPr>
            <p:cNvPr id="87" name="Image 86"/>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788756" y="1886112"/>
              <a:ext cx="271200" cy="360000"/>
            </a:xfrm>
            <a:prstGeom prst="rect">
              <a:avLst/>
            </a:prstGeom>
          </p:spPr>
        </p:pic>
        <p:pic>
          <p:nvPicPr>
            <p:cNvPr id="88" name="Image 87"/>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692014" y="1847856"/>
              <a:ext cx="271200" cy="360000"/>
            </a:xfrm>
            <a:prstGeom prst="rect">
              <a:avLst/>
            </a:prstGeom>
          </p:spPr>
        </p:pic>
        <p:pic>
          <p:nvPicPr>
            <p:cNvPr id="89" name="Image 88"/>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662802" y="1900919"/>
              <a:ext cx="271200" cy="360000"/>
            </a:xfrm>
            <a:prstGeom prst="rect">
              <a:avLst/>
            </a:prstGeom>
          </p:spPr>
        </p:pic>
        <p:pic>
          <p:nvPicPr>
            <p:cNvPr id="90" name="Image 89"/>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777708" y="1965112"/>
              <a:ext cx="271200" cy="360000"/>
            </a:xfrm>
            <a:prstGeom prst="rect">
              <a:avLst/>
            </a:prstGeom>
          </p:spPr>
        </p:pic>
        <p:pic>
          <p:nvPicPr>
            <p:cNvPr id="91" name="Image 90"/>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677408" y="2185126"/>
              <a:ext cx="271200" cy="360000"/>
            </a:xfrm>
            <a:prstGeom prst="rect">
              <a:avLst/>
            </a:prstGeom>
          </p:spPr>
        </p:pic>
        <p:pic>
          <p:nvPicPr>
            <p:cNvPr id="92" name="Image 91"/>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662802" y="1965112"/>
              <a:ext cx="271200" cy="360000"/>
            </a:xfrm>
            <a:prstGeom prst="rect">
              <a:avLst/>
            </a:prstGeom>
          </p:spPr>
        </p:pic>
        <p:pic>
          <p:nvPicPr>
            <p:cNvPr id="93" name="Image 92"/>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901401" y="2216198"/>
              <a:ext cx="271200" cy="360000"/>
            </a:xfrm>
            <a:prstGeom prst="rect">
              <a:avLst/>
            </a:prstGeom>
          </p:spPr>
        </p:pic>
        <p:pic>
          <p:nvPicPr>
            <p:cNvPr id="94" name="Image 93"/>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5534505" y="2110879"/>
              <a:ext cx="271200" cy="360000"/>
            </a:xfrm>
            <a:prstGeom prst="rect">
              <a:avLst/>
            </a:prstGeom>
          </p:spPr>
        </p:pic>
        <p:pic>
          <p:nvPicPr>
            <p:cNvPr id="95" name="Image 94"/>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4762" b="89796" l="9231" r="96410"/>
                      </a14:imgEffect>
                    </a14:imgLayer>
                  </a14:imgProps>
                </a:ext>
                <a:ext uri="{28A0092B-C50C-407E-A947-70E740481C1C}">
                  <a14:useLocalDpi xmlns:a14="http://schemas.microsoft.com/office/drawing/2010/main" val="0"/>
                </a:ext>
              </a:extLst>
            </a:blip>
            <a:srcRect l="32791" t="8481" r="22999" b="13395"/>
            <a:stretch/>
          </p:blipFill>
          <p:spPr>
            <a:xfrm>
              <a:off x="108665" y="6386279"/>
              <a:ext cx="271200" cy="360000"/>
            </a:xfrm>
            <a:prstGeom prst="rect">
              <a:avLst/>
            </a:prstGeom>
          </p:spPr>
        </p:pic>
        <p:pic>
          <p:nvPicPr>
            <p:cNvPr id="96" name="Image 95"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665" y="6040496"/>
              <a:ext cx="226000" cy="360000"/>
            </a:xfrm>
            <a:prstGeom prst="rect">
              <a:avLst/>
            </a:prstGeom>
          </p:spPr>
        </p:pic>
        <p:pic>
          <p:nvPicPr>
            <p:cNvPr id="97" name="Image 96"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97255" y="4895486"/>
              <a:ext cx="226000" cy="360000"/>
            </a:xfrm>
            <a:prstGeom prst="rect">
              <a:avLst/>
            </a:prstGeom>
          </p:spPr>
        </p:pic>
        <p:pic>
          <p:nvPicPr>
            <p:cNvPr id="98" name="Image 97" descr="Une image contenant objet&#10;&#10;Description générée avec un niveau de confiance élevé">
              <a:extLst>
                <a:ext uri="{FF2B5EF4-FFF2-40B4-BE49-F238E27FC236}">
                  <a16:creationId xmlns:a16="http://schemas.microsoft.com/office/drawing/2014/main" xmlns="" id="{F8128B90-3AC0-4634-9AC8-34A992F2A29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01676" y="4187926"/>
              <a:ext cx="226000" cy="360000"/>
            </a:xfrm>
            <a:prstGeom prst="rect">
              <a:avLst/>
            </a:prstGeom>
          </p:spPr>
        </p:pic>
      </p:grpSp>
      <p:sp>
        <p:nvSpPr>
          <p:cNvPr id="51" name="Titre 1"/>
          <p:cNvSpPr txBox="1">
            <a:spLocks/>
          </p:cNvSpPr>
          <p:nvPr/>
        </p:nvSpPr>
        <p:spPr>
          <a:xfrm>
            <a:off x="205201" y="290917"/>
            <a:ext cx="8925920" cy="952588"/>
          </a:xfrm>
          <a:prstGeom prst="rect">
            <a:avLst/>
          </a:prstGeom>
        </p:spPr>
        <p:txBody>
          <a:bodyPr vert="horz" lIns="91440" tIns="45720" rIns="91440" bIns="45720" rtlCol="0" anchor="b">
            <a:normAutofit fontScale="90000" lnSpcReduction="10000"/>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fr-FR" sz="4400" b="1" dirty="0" smtClean="0">
                <a:latin typeface="Franklin Gothic Book" panose="020B0503020102020204" pitchFamily="34" charset="0"/>
                <a:cs typeface="Times New Roman" panose="02020603050405020304" pitchFamily="18" charset="0"/>
              </a:rPr>
              <a:t>Carte </a:t>
            </a:r>
            <a:r>
              <a:rPr lang="fr-FR" sz="4400" b="1" dirty="0">
                <a:latin typeface="Franklin Gothic Book" panose="020B0503020102020204" pitchFamily="34" charset="0"/>
                <a:cs typeface="Times New Roman" panose="02020603050405020304" pitchFamily="18" charset="0"/>
              </a:rPr>
              <a:t>des biomes et des lieux </a:t>
            </a:r>
            <a:r>
              <a:rPr lang="fr-FR" sz="4400" b="1" dirty="0" smtClean="0">
                <a:latin typeface="Franklin Gothic Book" panose="020B0503020102020204" pitchFamily="34" charset="0"/>
                <a:cs typeface="Times New Roman" panose="02020603050405020304" pitchFamily="18" charset="0"/>
              </a:rPr>
              <a:t>étudiés</a:t>
            </a:r>
            <a:r>
              <a:rPr lang="fr-FR" sz="4400" b="1" dirty="0" smtClean="0">
                <a:latin typeface="Franklin Gothic Book" panose="020B0503020102020204" pitchFamily="34" charset="0"/>
              </a:rPr>
              <a:t/>
            </a:r>
            <a:br>
              <a:rPr lang="fr-FR" sz="4400" b="1" dirty="0" smtClean="0">
                <a:latin typeface="Franklin Gothic Book" panose="020B0503020102020204" pitchFamily="34" charset="0"/>
              </a:rPr>
            </a:br>
            <a:r>
              <a:rPr lang="fr-FR" sz="2000" dirty="0" smtClean="0">
                <a:latin typeface="Franklin Gothic Book" panose="020B0503020102020204" pitchFamily="34" charset="0"/>
              </a:rPr>
              <a:t> </a:t>
            </a:r>
            <a:endParaRPr lang="fr-FR" sz="3100" dirty="0">
              <a:latin typeface="Franklin Gothic Book" panose="020B0503020102020204"/>
            </a:endParaRPr>
          </a:p>
        </p:txBody>
      </p:sp>
    </p:spTree>
    <p:extLst>
      <p:ext uri="{BB962C8B-B14F-4D97-AF65-F5344CB8AC3E}">
        <p14:creationId xmlns:p14="http://schemas.microsoft.com/office/powerpoint/2010/main" val="588204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xmlns="" id="{B9735219-9803-4418-ABD1-9ABCDA042336}"/>
              </a:ext>
            </a:extLst>
          </p:cNvPr>
          <p:cNvSpPr>
            <a:spLocks noGrp="1"/>
          </p:cNvSpPr>
          <p:nvPr>
            <p:ph idx="1"/>
          </p:nvPr>
        </p:nvSpPr>
        <p:spPr>
          <a:xfrm>
            <a:off x="1196331" y="1034303"/>
            <a:ext cx="9799334" cy="5456650"/>
          </a:xfrm>
        </p:spPr>
        <p:txBody>
          <a:bodyPr>
            <a:normAutofit lnSpcReduction="10000"/>
          </a:bodyPr>
          <a:lstStyle/>
          <a:p>
            <a:pPr>
              <a:lnSpc>
                <a:spcPct val="150000"/>
              </a:lnSpc>
            </a:pPr>
            <a:r>
              <a:rPr lang="fr-FR" sz="2000" b="1" dirty="0" smtClean="0">
                <a:solidFill>
                  <a:schemeClr val="accent1">
                    <a:lumMod val="50000"/>
                  </a:schemeClr>
                </a:solidFill>
              </a:rPr>
              <a:t>La biodiversité</a:t>
            </a:r>
          </a:p>
          <a:p>
            <a:pPr lvl="1">
              <a:lnSpc>
                <a:spcPct val="150000"/>
              </a:lnSpc>
            </a:pPr>
            <a:r>
              <a:rPr lang="fr-FR" sz="1500" dirty="0">
                <a:solidFill>
                  <a:schemeClr val="accent1">
                    <a:lumMod val="50000"/>
                  </a:schemeClr>
                </a:solidFill>
              </a:rPr>
              <a:t>C</a:t>
            </a:r>
            <a:r>
              <a:rPr lang="fr-FR" sz="1500" dirty="0" smtClean="0">
                <a:solidFill>
                  <a:schemeClr val="accent1">
                    <a:lumMod val="50000"/>
                  </a:schemeClr>
                </a:solidFill>
              </a:rPr>
              <a:t>oncentration </a:t>
            </a:r>
            <a:r>
              <a:rPr lang="fr-FR" sz="1500" dirty="0">
                <a:solidFill>
                  <a:schemeClr val="accent1">
                    <a:lumMod val="50000"/>
                  </a:schemeClr>
                </a:solidFill>
              </a:rPr>
              <a:t>d’espèce rares et/ou </a:t>
            </a:r>
            <a:r>
              <a:rPr lang="fr-FR" sz="1500" dirty="0" smtClean="0">
                <a:solidFill>
                  <a:schemeClr val="accent1">
                    <a:lumMod val="50000"/>
                  </a:schemeClr>
                </a:solidFill>
              </a:rPr>
              <a:t>menacées</a:t>
            </a:r>
          </a:p>
          <a:p>
            <a:pPr lvl="1">
              <a:lnSpc>
                <a:spcPct val="150000"/>
              </a:lnSpc>
            </a:pPr>
            <a:r>
              <a:rPr lang="fr-FR" sz="1500" dirty="0" smtClean="0">
                <a:solidFill>
                  <a:schemeClr val="accent1">
                    <a:lumMod val="50000"/>
                  </a:schemeClr>
                </a:solidFill>
              </a:rPr>
              <a:t>Interaction et déplacement des espèces animales et végétales</a:t>
            </a:r>
            <a:endParaRPr lang="fr-FR" sz="1500" dirty="0">
              <a:solidFill>
                <a:schemeClr val="accent1">
                  <a:lumMod val="50000"/>
                </a:schemeClr>
              </a:solidFill>
            </a:endParaRPr>
          </a:p>
          <a:p>
            <a:pPr>
              <a:lnSpc>
                <a:spcPct val="150000"/>
              </a:lnSpc>
            </a:pPr>
            <a:r>
              <a:rPr lang="fr-FR" sz="2000" b="1" dirty="0" smtClean="0">
                <a:solidFill>
                  <a:schemeClr val="accent1">
                    <a:lumMod val="50000"/>
                  </a:schemeClr>
                </a:solidFill>
              </a:rPr>
              <a:t>Qualité écologique</a:t>
            </a:r>
          </a:p>
          <a:p>
            <a:pPr>
              <a:lnSpc>
                <a:spcPct val="150000"/>
              </a:lnSpc>
            </a:pPr>
            <a:r>
              <a:rPr lang="fr-FR" sz="2000" b="1" dirty="0" smtClean="0">
                <a:solidFill>
                  <a:schemeClr val="accent1">
                    <a:lumMod val="50000"/>
                  </a:schemeClr>
                </a:solidFill>
              </a:rPr>
              <a:t>Fonctions écosystémique</a:t>
            </a:r>
          </a:p>
          <a:p>
            <a:pPr lvl="1">
              <a:lnSpc>
                <a:spcPct val="150000"/>
              </a:lnSpc>
            </a:pPr>
            <a:r>
              <a:rPr lang="fr-FR" sz="1500" dirty="0">
                <a:solidFill>
                  <a:schemeClr val="accent1">
                    <a:lumMod val="50000"/>
                  </a:schemeClr>
                </a:solidFill>
              </a:rPr>
              <a:t>R</a:t>
            </a:r>
            <a:r>
              <a:rPr lang="fr-FR" sz="1500" dirty="0" smtClean="0">
                <a:solidFill>
                  <a:schemeClr val="accent1">
                    <a:lumMod val="50000"/>
                  </a:schemeClr>
                </a:solidFill>
              </a:rPr>
              <a:t>étention d'eau</a:t>
            </a:r>
          </a:p>
          <a:p>
            <a:pPr lvl="1">
              <a:lnSpc>
                <a:spcPct val="150000"/>
              </a:lnSpc>
            </a:pPr>
            <a:r>
              <a:rPr lang="fr-FR" sz="1500" dirty="0">
                <a:solidFill>
                  <a:schemeClr val="accent1">
                    <a:lumMod val="50000"/>
                  </a:schemeClr>
                </a:solidFill>
              </a:rPr>
              <a:t>S</a:t>
            </a:r>
            <a:r>
              <a:rPr lang="fr-FR" sz="1500" dirty="0" smtClean="0">
                <a:solidFill>
                  <a:schemeClr val="accent1">
                    <a:lumMod val="50000"/>
                  </a:schemeClr>
                </a:solidFill>
              </a:rPr>
              <a:t>tockage </a:t>
            </a:r>
            <a:r>
              <a:rPr lang="fr-FR" sz="1500" dirty="0">
                <a:solidFill>
                  <a:schemeClr val="accent1">
                    <a:lumMod val="50000"/>
                  </a:schemeClr>
                </a:solidFill>
              </a:rPr>
              <a:t>de </a:t>
            </a:r>
            <a:r>
              <a:rPr lang="fr-FR" sz="1500" dirty="0" smtClean="0">
                <a:solidFill>
                  <a:schemeClr val="accent1">
                    <a:lumMod val="50000"/>
                  </a:schemeClr>
                </a:solidFill>
              </a:rPr>
              <a:t>carbone</a:t>
            </a:r>
          </a:p>
          <a:p>
            <a:pPr>
              <a:lnSpc>
                <a:spcPct val="150000"/>
              </a:lnSpc>
              <a:spcAft>
                <a:spcPts val="1200"/>
              </a:spcAft>
            </a:pPr>
            <a:r>
              <a:rPr lang="fr-FR" sz="2000" b="1" dirty="0" smtClean="0">
                <a:solidFill>
                  <a:schemeClr val="accent1">
                    <a:lumMod val="50000"/>
                  </a:schemeClr>
                </a:solidFill>
              </a:rPr>
              <a:t>Les </a:t>
            </a:r>
            <a:r>
              <a:rPr lang="fr-FR" sz="2000" b="1" dirty="0">
                <a:solidFill>
                  <a:schemeClr val="accent1">
                    <a:lumMod val="50000"/>
                  </a:schemeClr>
                </a:solidFill>
              </a:rPr>
              <a:t>cycles de l’eau, du carbone, de l’azote</a:t>
            </a:r>
            <a:r>
              <a:rPr lang="fr-FR" sz="2000" b="1" dirty="0" smtClean="0">
                <a:solidFill>
                  <a:schemeClr val="accent1">
                    <a:lumMod val="50000"/>
                  </a:schemeClr>
                </a:solidFill>
              </a:rPr>
              <a:t>, …</a:t>
            </a:r>
            <a:endParaRPr lang="fr-FR" sz="2000" b="1" dirty="0">
              <a:solidFill>
                <a:schemeClr val="accent1">
                  <a:lumMod val="50000"/>
                </a:schemeClr>
              </a:solidFill>
            </a:endParaRPr>
          </a:p>
          <a:p>
            <a:pPr marL="0" indent="0" algn="just">
              <a:lnSpc>
                <a:spcPct val="150000"/>
              </a:lnSpc>
              <a:buNone/>
            </a:pPr>
            <a:r>
              <a:rPr lang="fr-FR" b="1" dirty="0">
                <a:solidFill>
                  <a:schemeClr val="accent1">
                    <a:lumMod val="50000"/>
                  </a:schemeClr>
                </a:solidFill>
              </a:rPr>
              <a:t>Les prairies sont des milieux indispensables pour les services écologiques qu’ils rendent et les échanges génétiques entre les populations mais sont </a:t>
            </a:r>
            <a:r>
              <a:rPr lang="fr-FR" b="1" dirty="0" smtClean="0">
                <a:solidFill>
                  <a:schemeClr val="accent1">
                    <a:lumMod val="50000"/>
                  </a:schemeClr>
                </a:solidFill>
              </a:rPr>
              <a:t>menacés par la fragmentation.</a:t>
            </a:r>
            <a:endParaRPr lang="fr-FR" b="1" dirty="0">
              <a:solidFill>
                <a:srgbClr val="FF0000"/>
              </a:solidFill>
            </a:endParaRPr>
          </a:p>
        </p:txBody>
      </p:sp>
      <p:sp>
        <p:nvSpPr>
          <p:cNvPr id="4" name="Espace réservé du numéro de diapositive 3">
            <a:extLst>
              <a:ext uri="{FF2B5EF4-FFF2-40B4-BE49-F238E27FC236}">
                <a16:creationId xmlns:a16="http://schemas.microsoft.com/office/drawing/2014/main" xmlns="" id="{607CDD92-E5E7-47ED-B17D-75A555E10891}"/>
              </a:ext>
            </a:extLst>
          </p:cNvPr>
          <p:cNvSpPr>
            <a:spLocks noGrp="1"/>
          </p:cNvSpPr>
          <p:nvPr>
            <p:ph type="sldNum" sz="quarter" idx="12"/>
          </p:nvPr>
        </p:nvSpPr>
        <p:spPr/>
        <p:txBody>
          <a:bodyPr/>
          <a:lstStyle/>
          <a:p>
            <a:pPr rtl="0"/>
            <a:fld id="{9CD8D479-8942-46E8-A226-A4E01F7A105C}" type="slidenum">
              <a:rPr lang="fr-FR" noProof="0" smtClean="0"/>
              <a:t>7</a:t>
            </a:fld>
            <a:endParaRPr lang="fr-FR" noProof="0" dirty="0"/>
          </a:p>
        </p:txBody>
      </p:sp>
      <p:sp>
        <p:nvSpPr>
          <p:cNvPr id="5" name="Espace réservé de la date 4">
            <a:extLst>
              <a:ext uri="{FF2B5EF4-FFF2-40B4-BE49-F238E27FC236}">
                <a16:creationId xmlns:a16="http://schemas.microsoft.com/office/drawing/2014/main" xmlns="" id="{118F64EA-09B5-4D53-BD46-C63C43B614CB}"/>
              </a:ext>
            </a:extLst>
          </p:cNvPr>
          <p:cNvSpPr>
            <a:spLocks noGrp="1"/>
          </p:cNvSpPr>
          <p:nvPr>
            <p:ph type="dt" sz="half" idx="10"/>
          </p:nvPr>
        </p:nvSpPr>
        <p:spPr/>
        <p:txBody>
          <a:bodyPr/>
          <a:lstStyle/>
          <a:p>
            <a:fld id="{15825BD9-51CC-41FD-ACC3-32018614730D}" type="datetime1">
              <a:rPr lang="fr-FR" smtClean="0"/>
              <a:t>27/03/2018</a:t>
            </a:fld>
            <a:endParaRPr lang="fr-FR" dirty="0"/>
          </a:p>
        </p:txBody>
      </p:sp>
      <p:sp>
        <p:nvSpPr>
          <p:cNvPr id="6" name="Espace réservé du pied de page 5">
            <a:extLst>
              <a:ext uri="{FF2B5EF4-FFF2-40B4-BE49-F238E27FC236}">
                <a16:creationId xmlns:a16="http://schemas.microsoft.com/office/drawing/2014/main" xmlns="" id="{3A716E9A-9A7F-42B9-9332-41EF5737164A}"/>
              </a:ext>
            </a:extLst>
          </p:cNvPr>
          <p:cNvSpPr>
            <a:spLocks noGrp="1"/>
          </p:cNvSpPr>
          <p:nvPr>
            <p:ph type="ftr" sz="quarter" idx="11"/>
          </p:nvPr>
        </p:nvSpPr>
        <p:spPr/>
        <p:txBody>
          <a:bodyPr/>
          <a:lstStyle/>
          <a:p>
            <a:pPr rtl="0"/>
            <a:r>
              <a:rPr lang="fr-FR" noProof="0"/>
              <a:t>Relations entre le transport des graines par la faune sauvage et la restauration des écosystèmes: Cas de milieux forestiers et prairiales</a:t>
            </a:r>
            <a:endParaRPr lang="fr-FR" noProof="0" dirty="0"/>
          </a:p>
        </p:txBody>
      </p:sp>
      <p:pic>
        <p:nvPicPr>
          <p:cNvPr id="9" name="Image 8"/>
          <p:cNvPicPr>
            <a:picLocks noChangeAspect="1"/>
          </p:cNvPicPr>
          <p:nvPr/>
        </p:nvPicPr>
        <p:blipFill rotWithShape="1">
          <a:blip r:embed="rId2" cstate="print">
            <a:extLst>
              <a:ext uri="{28A0092B-C50C-407E-A947-70E740481C1C}">
                <a14:useLocalDpi xmlns:a14="http://schemas.microsoft.com/office/drawing/2010/main" val="0"/>
              </a:ext>
            </a:extLst>
          </a:blip>
          <a:srcRect l="15465" t="4857" r="15369" b="8718"/>
          <a:stretch/>
        </p:blipFill>
        <p:spPr>
          <a:xfrm>
            <a:off x="8834907" y="605307"/>
            <a:ext cx="2459866" cy="4064125"/>
          </a:xfrm>
          <a:prstGeom prst="rect">
            <a:avLst/>
          </a:prstGeom>
        </p:spPr>
      </p:pic>
      <p:sp>
        <p:nvSpPr>
          <p:cNvPr id="10" name="Titre 1"/>
          <p:cNvSpPr txBox="1">
            <a:spLocks/>
          </p:cNvSpPr>
          <p:nvPr/>
        </p:nvSpPr>
        <p:spPr>
          <a:xfrm>
            <a:off x="205201" y="290917"/>
            <a:ext cx="8925920" cy="952588"/>
          </a:xfrm>
          <a:prstGeom prst="rect">
            <a:avLst/>
          </a:prstGeom>
        </p:spPr>
        <p:txBody>
          <a:bodyPr vert="horz" lIns="91440" tIns="45720" rIns="91440" bIns="45720" rtlCol="0" anchor="b">
            <a:normAutofit fontScale="90000" lnSpcReduction="10000"/>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fr-FR" sz="4400" b="1" dirty="0">
                <a:latin typeface="Franklin Gothic Book" panose="020B0503020102020204" pitchFamily="34" charset="0"/>
              </a:rPr>
              <a:t>Les prairies, </a:t>
            </a:r>
            <a:r>
              <a:rPr lang="fr-FR" sz="4400" dirty="0">
                <a:latin typeface="Franklin Gothic Book" panose="020B0503020102020204" pitchFamily="34" charset="0"/>
              </a:rPr>
              <a:t>Eléments clefs pour :</a:t>
            </a:r>
            <a:r>
              <a:rPr lang="fr-FR" sz="4400" b="1" dirty="0" smtClean="0">
                <a:latin typeface="Franklin Gothic Book" panose="020B0503020102020204" pitchFamily="34" charset="0"/>
              </a:rPr>
              <a:t/>
            </a:r>
            <a:br>
              <a:rPr lang="fr-FR" sz="4400" b="1" dirty="0" smtClean="0">
                <a:latin typeface="Franklin Gothic Book" panose="020B0503020102020204" pitchFamily="34" charset="0"/>
              </a:rPr>
            </a:br>
            <a:r>
              <a:rPr lang="fr-FR" sz="2000" dirty="0" smtClean="0">
                <a:latin typeface="Franklin Gothic Book" panose="020B0503020102020204" pitchFamily="34" charset="0"/>
              </a:rPr>
              <a:t> </a:t>
            </a:r>
            <a:endParaRPr lang="fr-FR" sz="3100" dirty="0">
              <a:latin typeface="Franklin Gothic Book" panose="020B0503020102020204"/>
            </a:endParaRPr>
          </a:p>
        </p:txBody>
      </p:sp>
    </p:spTree>
    <p:extLst>
      <p:ext uri="{BB962C8B-B14F-4D97-AF65-F5344CB8AC3E}">
        <p14:creationId xmlns:p14="http://schemas.microsoft.com/office/powerpoint/2010/main" val="2266679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751777" y="3429000"/>
            <a:ext cx="6949440" cy="1312384"/>
          </a:xfrm>
        </p:spPr>
        <p:txBody>
          <a:bodyPr rtlCol="0">
            <a:normAutofit/>
          </a:bodyPr>
          <a:lstStyle/>
          <a:p>
            <a:pPr algn="ctr" rtl="0"/>
            <a:r>
              <a:rPr lang="fr-FR" sz="4000" dirty="0">
                <a:latin typeface="Franklin Gothic Book" panose="020B0503020102020204" pitchFamily="34" charset="0"/>
              </a:rPr>
              <a:t>Cas des milieux </a:t>
            </a:r>
            <a:r>
              <a:rPr lang="fr-FR" sz="4000" dirty="0" smtClean="0">
                <a:latin typeface="Franklin Gothic Book" panose="020B0503020102020204" pitchFamily="34" charset="0"/>
              </a:rPr>
              <a:t>prairiaux: </a:t>
            </a:r>
            <a:r>
              <a:rPr lang="fr-FR" sz="4000" dirty="0">
                <a:latin typeface="Franklin Gothic Book" panose="020B0503020102020204" pitchFamily="34" charset="0"/>
              </a:rPr>
              <a:t>méthodes de restauration</a:t>
            </a:r>
          </a:p>
        </p:txBody>
      </p:sp>
      <p:pic>
        <p:nvPicPr>
          <p:cNvPr id="9" name="Image 8" descr="Une image contenant arbre, extérieur, plante&#10;&#10;Description générée avec un niveau de confiance très élevé">
            <a:extLst>
              <a:ext uri="{FF2B5EF4-FFF2-40B4-BE49-F238E27FC236}">
                <a16:creationId xmlns:a16="http://schemas.microsoft.com/office/drawing/2014/main" xmlns="" id="{927EDD3F-AEFB-4907-8D45-30209B6D3B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3" t="1012" r="17194" b="-81"/>
          <a:stretch/>
        </p:blipFill>
        <p:spPr>
          <a:xfrm>
            <a:off x="4068" y="2057400"/>
            <a:ext cx="1485901" cy="3876675"/>
          </a:xfrm>
          <a:prstGeom prst="rect">
            <a:avLst/>
          </a:prstGeom>
        </p:spPr>
      </p:pic>
      <p:pic>
        <p:nvPicPr>
          <p:cNvPr id="10" name="Image 9"/>
          <p:cNvPicPr>
            <a:picLocks noChangeAspect="1"/>
          </p:cNvPicPr>
          <p:nvPr/>
        </p:nvPicPr>
        <p:blipFill rotWithShape="1">
          <a:blip r:embed="rId4" cstate="print">
            <a:extLst>
              <a:ext uri="{28A0092B-C50C-407E-A947-70E740481C1C}">
                <a14:useLocalDpi xmlns:a14="http://schemas.microsoft.com/office/drawing/2010/main" val="0"/>
              </a:ext>
            </a:extLst>
          </a:blip>
          <a:srcRect l="22073" t="439" r="22023" b="4"/>
          <a:stretch/>
        </p:blipFill>
        <p:spPr>
          <a:xfrm>
            <a:off x="8905875" y="2057400"/>
            <a:ext cx="3288210" cy="3895725"/>
          </a:xfrm>
          <a:prstGeom prst="rect">
            <a:avLst/>
          </a:prstGeom>
        </p:spPr>
      </p:pic>
    </p:spTree>
    <p:extLst>
      <p:ext uri="{BB962C8B-B14F-4D97-AF65-F5344CB8AC3E}">
        <p14:creationId xmlns:p14="http://schemas.microsoft.com/office/powerpoint/2010/main" val="376841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9</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7" name="Rectangle 6"/>
          <p:cNvSpPr/>
          <p:nvPr/>
        </p:nvSpPr>
        <p:spPr>
          <a:xfrm>
            <a:off x="191196" y="1576183"/>
            <a:ext cx="6806285" cy="1477328"/>
          </a:xfrm>
          <a:prstGeom prst="rect">
            <a:avLst/>
          </a:prstGeom>
        </p:spPr>
        <p:txBody>
          <a:bodyPr wrap="square">
            <a:spAutoFit/>
          </a:bodyPr>
          <a:lstStyle/>
          <a:p>
            <a:pPr algn="ctr">
              <a:lnSpc>
                <a:spcPct val="150000"/>
              </a:lnSpc>
            </a:pPr>
            <a:r>
              <a:rPr lang="fr-FR" sz="2000" dirty="0">
                <a:solidFill>
                  <a:schemeClr val="accent1">
                    <a:lumMod val="50000"/>
                  </a:schemeClr>
                </a:solidFill>
                <a:ea typeface="Calibri" panose="020F0502020204030204" pitchFamily="34" charset="0"/>
                <a:cs typeface="Times New Roman" panose="02020603050405020304" pitchFamily="18" charset="0"/>
              </a:rPr>
              <a:t>La rétention des graines dans la fourrure varie entre les espèces végétales, entre les différentes positions sur l'animal, et entre différentes espèces animales. </a:t>
            </a:r>
            <a:endParaRPr lang="fr-FR" sz="2000" dirty="0">
              <a:solidFill>
                <a:schemeClr val="accent1">
                  <a:lumMod val="50000"/>
                </a:schemeClr>
              </a:solidFill>
            </a:endParaRPr>
          </a:p>
        </p:txBody>
      </p:sp>
      <p:grpSp>
        <p:nvGrpSpPr>
          <p:cNvPr id="57" name="Groupe 56"/>
          <p:cNvGrpSpPr>
            <a:grpSpLocks noChangeAspect="1"/>
          </p:cNvGrpSpPr>
          <p:nvPr/>
        </p:nvGrpSpPr>
        <p:grpSpPr>
          <a:xfrm>
            <a:off x="111810" y="3458924"/>
            <a:ext cx="4171444" cy="2616112"/>
            <a:chOff x="4236996" y="1427984"/>
            <a:chExt cx="3769638" cy="2364120"/>
          </a:xfrm>
        </p:grpSpPr>
        <p:pic>
          <p:nvPicPr>
            <p:cNvPr id="8" name="Image 7"/>
            <p:cNvPicPr>
              <a:picLocks noChangeAspect="1"/>
            </p:cNvPicPr>
            <p:nvPr/>
          </p:nvPicPr>
          <p:blipFill>
            <a:blip r:embed="rId3"/>
            <a:stretch>
              <a:fillRect/>
            </a:stretch>
          </p:blipFill>
          <p:spPr>
            <a:xfrm>
              <a:off x="4236996" y="1427984"/>
              <a:ext cx="3769638" cy="2364120"/>
            </a:xfrm>
            <a:prstGeom prst="rect">
              <a:avLst/>
            </a:prstGeom>
          </p:spPr>
        </p:pic>
        <p:sp>
          <p:nvSpPr>
            <p:cNvPr id="15" name="Rectangle 14"/>
            <p:cNvSpPr/>
            <p:nvPr/>
          </p:nvSpPr>
          <p:spPr>
            <a:xfrm>
              <a:off x="7196138" y="2087260"/>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p:cNvSpPr/>
            <p:nvPr/>
          </p:nvSpPr>
          <p:spPr>
            <a:xfrm>
              <a:off x="6163270" y="3077859"/>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6410323" y="3268360"/>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Rectangle 20"/>
            <p:cNvSpPr/>
            <p:nvPr/>
          </p:nvSpPr>
          <p:spPr>
            <a:xfrm>
              <a:off x="6655075" y="334457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6905623" y="334457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5182360" y="2586801"/>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Rectangle 23"/>
            <p:cNvSpPr/>
            <p:nvPr/>
          </p:nvSpPr>
          <p:spPr>
            <a:xfrm>
              <a:off x="5424488" y="2622566"/>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Rectangle 24"/>
            <p:cNvSpPr/>
            <p:nvPr/>
          </p:nvSpPr>
          <p:spPr>
            <a:xfrm>
              <a:off x="5672138" y="2811160"/>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Rectangle 25"/>
            <p:cNvSpPr/>
            <p:nvPr/>
          </p:nvSpPr>
          <p:spPr>
            <a:xfrm>
              <a:off x="5915028" y="2925461"/>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Rectangle 27"/>
            <p:cNvSpPr/>
            <p:nvPr/>
          </p:nvSpPr>
          <p:spPr>
            <a:xfrm>
              <a:off x="4929188" y="2056428"/>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8" name="Groupe 57"/>
          <p:cNvGrpSpPr>
            <a:grpSpLocks noChangeAspect="1"/>
          </p:cNvGrpSpPr>
          <p:nvPr/>
        </p:nvGrpSpPr>
        <p:grpSpPr>
          <a:xfrm>
            <a:off x="4321184" y="3465003"/>
            <a:ext cx="4079969" cy="2610033"/>
            <a:chOff x="8211712" y="1389792"/>
            <a:chExt cx="3755262" cy="2402312"/>
          </a:xfrm>
        </p:grpSpPr>
        <p:pic>
          <p:nvPicPr>
            <p:cNvPr id="9" name="Image 8"/>
            <p:cNvPicPr>
              <a:picLocks noChangeAspect="1"/>
            </p:cNvPicPr>
            <p:nvPr/>
          </p:nvPicPr>
          <p:blipFill>
            <a:blip r:embed="rId4"/>
            <a:stretch>
              <a:fillRect/>
            </a:stretch>
          </p:blipFill>
          <p:spPr>
            <a:xfrm>
              <a:off x="8211712" y="1389792"/>
              <a:ext cx="3755262" cy="2402312"/>
            </a:xfrm>
            <a:prstGeom prst="rect">
              <a:avLst/>
            </a:prstGeom>
          </p:spPr>
        </p:pic>
        <p:sp>
          <p:nvSpPr>
            <p:cNvPr id="29" name="Rectangle 28"/>
            <p:cNvSpPr/>
            <p:nvPr/>
          </p:nvSpPr>
          <p:spPr>
            <a:xfrm>
              <a:off x="8920163" y="1630060"/>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Rectangle 29"/>
            <p:cNvSpPr/>
            <p:nvPr/>
          </p:nvSpPr>
          <p:spPr>
            <a:xfrm>
              <a:off x="9172577" y="180627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Rectangle 30"/>
            <p:cNvSpPr/>
            <p:nvPr/>
          </p:nvSpPr>
          <p:spPr>
            <a:xfrm>
              <a:off x="9420226" y="190152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Rectangle 31"/>
            <p:cNvSpPr/>
            <p:nvPr/>
          </p:nvSpPr>
          <p:spPr>
            <a:xfrm>
              <a:off x="9682164" y="2211085"/>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Rectangle 32"/>
            <p:cNvSpPr/>
            <p:nvPr/>
          </p:nvSpPr>
          <p:spPr>
            <a:xfrm>
              <a:off x="9934576" y="2515885"/>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p:cNvSpPr/>
            <p:nvPr/>
          </p:nvSpPr>
          <p:spPr>
            <a:xfrm>
              <a:off x="10687905" y="293893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p:cNvSpPr/>
            <p:nvPr/>
          </p:nvSpPr>
          <p:spPr>
            <a:xfrm>
              <a:off x="10439402" y="2899788"/>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Rectangle 35"/>
            <p:cNvSpPr/>
            <p:nvPr/>
          </p:nvSpPr>
          <p:spPr>
            <a:xfrm>
              <a:off x="10182225" y="2687144"/>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Rectangle 36"/>
            <p:cNvSpPr/>
            <p:nvPr/>
          </p:nvSpPr>
          <p:spPr>
            <a:xfrm>
              <a:off x="11696700" y="3304360"/>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p:cNvSpPr/>
            <p:nvPr/>
          </p:nvSpPr>
          <p:spPr>
            <a:xfrm>
              <a:off x="11453812" y="3227832"/>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Rectangle 38"/>
            <p:cNvSpPr/>
            <p:nvPr/>
          </p:nvSpPr>
          <p:spPr>
            <a:xfrm>
              <a:off x="11196638" y="312838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Rectangle 39"/>
            <p:cNvSpPr/>
            <p:nvPr/>
          </p:nvSpPr>
          <p:spPr>
            <a:xfrm>
              <a:off x="10941171" y="2955881"/>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59" name="Groupe 58"/>
          <p:cNvGrpSpPr>
            <a:grpSpLocks noChangeAspect="1"/>
          </p:cNvGrpSpPr>
          <p:nvPr/>
        </p:nvGrpSpPr>
        <p:grpSpPr>
          <a:xfrm>
            <a:off x="8045843" y="3448898"/>
            <a:ext cx="4018135" cy="2626138"/>
            <a:chOff x="4236996" y="4051448"/>
            <a:chExt cx="3675669" cy="2402312"/>
          </a:xfrm>
        </p:grpSpPr>
        <p:pic>
          <p:nvPicPr>
            <p:cNvPr id="12" name="Image 11"/>
            <p:cNvPicPr>
              <a:picLocks noChangeAspect="1"/>
            </p:cNvPicPr>
            <p:nvPr/>
          </p:nvPicPr>
          <p:blipFill>
            <a:blip r:embed="rId5"/>
            <a:stretch>
              <a:fillRect/>
            </a:stretch>
          </p:blipFill>
          <p:spPr>
            <a:xfrm>
              <a:off x="4236996" y="4051448"/>
              <a:ext cx="3675669" cy="2402312"/>
            </a:xfrm>
            <a:prstGeom prst="rect">
              <a:avLst/>
            </a:prstGeom>
          </p:spPr>
        </p:pic>
        <p:sp>
          <p:nvSpPr>
            <p:cNvPr id="41" name="Rectangle 40"/>
            <p:cNvSpPr/>
            <p:nvPr/>
          </p:nvSpPr>
          <p:spPr>
            <a:xfrm>
              <a:off x="6427290" y="5439228"/>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Rectangle 45"/>
            <p:cNvSpPr/>
            <p:nvPr/>
          </p:nvSpPr>
          <p:spPr>
            <a:xfrm>
              <a:off x="6677838" y="5447702"/>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Rectangle 46"/>
            <p:cNvSpPr/>
            <p:nvPr/>
          </p:nvSpPr>
          <p:spPr>
            <a:xfrm>
              <a:off x="6927931" y="5504280"/>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Rectangle 47"/>
            <p:cNvSpPr/>
            <p:nvPr/>
          </p:nvSpPr>
          <p:spPr>
            <a:xfrm>
              <a:off x="7178138" y="5560414"/>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Rectangle 48"/>
            <p:cNvSpPr/>
            <p:nvPr/>
          </p:nvSpPr>
          <p:spPr>
            <a:xfrm>
              <a:off x="7430095" y="567369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Rectangle 49"/>
            <p:cNvSpPr/>
            <p:nvPr/>
          </p:nvSpPr>
          <p:spPr>
            <a:xfrm>
              <a:off x="7677745" y="5735694"/>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p:cNvSpPr/>
            <p:nvPr/>
          </p:nvSpPr>
          <p:spPr>
            <a:xfrm>
              <a:off x="5424488" y="488751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Rectangle 51"/>
            <p:cNvSpPr/>
            <p:nvPr/>
          </p:nvSpPr>
          <p:spPr>
            <a:xfrm>
              <a:off x="5676901" y="5060352"/>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Rectangle 52"/>
            <p:cNvSpPr/>
            <p:nvPr/>
          </p:nvSpPr>
          <p:spPr>
            <a:xfrm>
              <a:off x="5927811" y="5252604"/>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Rectangle 53"/>
            <p:cNvSpPr/>
            <p:nvPr/>
          </p:nvSpPr>
          <p:spPr>
            <a:xfrm>
              <a:off x="6177556" y="5310967"/>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Rectangle 54"/>
            <p:cNvSpPr/>
            <p:nvPr/>
          </p:nvSpPr>
          <p:spPr>
            <a:xfrm>
              <a:off x="4923970" y="451266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Rectangle 55"/>
            <p:cNvSpPr/>
            <p:nvPr/>
          </p:nvSpPr>
          <p:spPr>
            <a:xfrm>
              <a:off x="5173658" y="4661352"/>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81" name="Rectangle 80"/>
          <p:cNvSpPr/>
          <p:nvPr/>
        </p:nvSpPr>
        <p:spPr>
          <a:xfrm>
            <a:off x="0" y="6028981"/>
            <a:ext cx="12192000" cy="553998"/>
          </a:xfrm>
          <a:prstGeom prst="rect">
            <a:avLst/>
          </a:prstGeom>
        </p:spPr>
        <p:txBody>
          <a:bodyPr wrap="square">
            <a:spAutoFit/>
          </a:bodyPr>
          <a:lstStyle/>
          <a:p>
            <a:pPr algn="ctr">
              <a:lnSpc>
                <a:spcPct val="150000"/>
              </a:lnSpc>
            </a:pPr>
            <a:r>
              <a:rPr lang="fr-FR" sz="1000" dirty="0">
                <a:solidFill>
                  <a:schemeClr val="accent1">
                    <a:lumMod val="50000"/>
                  </a:schemeClr>
                </a:solidFill>
              </a:rPr>
              <a:t>Courbes </a:t>
            </a:r>
            <a:r>
              <a:rPr lang="fr-FR" sz="1000" dirty="0" smtClean="0">
                <a:solidFill>
                  <a:schemeClr val="accent1">
                    <a:lumMod val="50000"/>
                  </a:schemeClr>
                </a:solidFill>
              </a:rPr>
              <a:t>du nombre relatif de graine  retenu en fonction du temps pour les espèces (a</a:t>
            </a:r>
            <a:r>
              <a:rPr lang="fr-FR" sz="1000" dirty="0">
                <a:solidFill>
                  <a:schemeClr val="accent1">
                    <a:lumMod val="50000"/>
                  </a:schemeClr>
                </a:solidFill>
              </a:rPr>
              <a:t>) </a:t>
            </a:r>
            <a:r>
              <a:rPr lang="fr-FR" sz="1000" dirty="0" err="1">
                <a:solidFill>
                  <a:schemeClr val="accent1">
                    <a:lumMod val="50000"/>
                  </a:schemeClr>
                </a:solidFill>
              </a:rPr>
              <a:t>Agrimonia</a:t>
            </a:r>
            <a:r>
              <a:rPr lang="fr-FR" sz="1000" dirty="0">
                <a:solidFill>
                  <a:schemeClr val="accent1">
                    <a:lumMod val="50000"/>
                  </a:schemeClr>
                </a:solidFill>
              </a:rPr>
              <a:t> </a:t>
            </a:r>
            <a:r>
              <a:rPr lang="fr-FR" sz="1000" dirty="0" err="1">
                <a:solidFill>
                  <a:schemeClr val="accent1">
                    <a:lumMod val="50000"/>
                  </a:schemeClr>
                </a:solidFill>
              </a:rPr>
              <a:t>eupatoria</a:t>
            </a:r>
            <a:r>
              <a:rPr lang="fr-FR" sz="1000" dirty="0">
                <a:solidFill>
                  <a:schemeClr val="accent1">
                    <a:lumMod val="50000"/>
                  </a:schemeClr>
                </a:solidFill>
              </a:rPr>
              <a:t>, (b) </a:t>
            </a:r>
            <a:r>
              <a:rPr lang="fr-FR" sz="1000" dirty="0" err="1">
                <a:solidFill>
                  <a:schemeClr val="accent1">
                    <a:lumMod val="50000"/>
                  </a:schemeClr>
                </a:solidFill>
              </a:rPr>
              <a:t>Geum</a:t>
            </a:r>
            <a:r>
              <a:rPr lang="fr-FR" sz="1000" dirty="0">
                <a:solidFill>
                  <a:schemeClr val="accent1">
                    <a:lumMod val="50000"/>
                  </a:schemeClr>
                </a:solidFill>
              </a:rPr>
              <a:t> rivale et (c) </a:t>
            </a:r>
            <a:r>
              <a:rPr lang="fr-FR" sz="1000" dirty="0" err="1">
                <a:solidFill>
                  <a:schemeClr val="accent1">
                    <a:lumMod val="50000"/>
                  </a:schemeClr>
                </a:solidFill>
              </a:rPr>
              <a:t>Triglochin</a:t>
            </a:r>
            <a:r>
              <a:rPr lang="fr-FR" sz="1000" dirty="0">
                <a:solidFill>
                  <a:schemeClr val="accent1">
                    <a:lumMod val="50000"/>
                  </a:schemeClr>
                </a:solidFill>
              </a:rPr>
              <a:t> palustre dans la fourrure des </a:t>
            </a:r>
            <a:r>
              <a:rPr lang="fr-FR" sz="1000" dirty="0" smtClean="0">
                <a:solidFill>
                  <a:schemeClr val="accent1">
                    <a:lumMod val="50000"/>
                  </a:schemeClr>
                </a:solidFill>
              </a:rPr>
              <a:t>biches et de daim. Les </a:t>
            </a:r>
            <a:r>
              <a:rPr lang="fr-FR" sz="1000" dirty="0">
                <a:solidFill>
                  <a:schemeClr val="accent1">
                    <a:lumMod val="50000"/>
                  </a:schemeClr>
                </a:solidFill>
              </a:rPr>
              <a:t>valeurs moyennes relatives du nombre de graines attachées dans la fourrure sont tracées toutes les quinze minutes pour chaque espèce, pour montrer le schéma général de la façon dont les graines sont perdues dans le temps à la tête et au dos</a:t>
            </a:r>
            <a:r>
              <a:rPr lang="fr-FR" sz="1000" dirty="0" smtClean="0">
                <a:solidFill>
                  <a:schemeClr val="accent1">
                    <a:lumMod val="50000"/>
                  </a:schemeClr>
                </a:solidFill>
              </a:rPr>
              <a:t>. </a:t>
            </a:r>
            <a:r>
              <a:rPr lang="fr-FR" sz="1000" dirty="0">
                <a:solidFill>
                  <a:schemeClr val="accent1">
                    <a:lumMod val="50000"/>
                  </a:schemeClr>
                </a:solidFill>
              </a:rPr>
              <a:t>(K. </a:t>
            </a:r>
            <a:r>
              <a:rPr lang="fr-FR" sz="1000" dirty="0" err="1">
                <a:solidFill>
                  <a:schemeClr val="accent1">
                    <a:lumMod val="50000"/>
                  </a:schemeClr>
                </a:solidFill>
              </a:rPr>
              <a:t>Kiviniemi</a:t>
            </a:r>
            <a:r>
              <a:rPr lang="fr-FR" sz="1000" dirty="0">
                <a:solidFill>
                  <a:schemeClr val="accent1">
                    <a:lumMod val="50000"/>
                  </a:schemeClr>
                </a:solidFill>
              </a:rPr>
              <a:t>, 1996)</a:t>
            </a:r>
          </a:p>
        </p:txBody>
      </p:sp>
      <p:grpSp>
        <p:nvGrpSpPr>
          <p:cNvPr id="83" name="Groupe 82"/>
          <p:cNvGrpSpPr/>
          <p:nvPr/>
        </p:nvGrpSpPr>
        <p:grpSpPr>
          <a:xfrm>
            <a:off x="7546899" y="285354"/>
            <a:ext cx="4185366" cy="2212743"/>
            <a:chOff x="8006634" y="4241017"/>
            <a:chExt cx="4185366" cy="2212743"/>
          </a:xfrm>
        </p:grpSpPr>
        <p:grpSp>
          <p:nvGrpSpPr>
            <p:cNvPr id="84" name="Groupe 83"/>
            <p:cNvGrpSpPr/>
            <p:nvPr/>
          </p:nvGrpSpPr>
          <p:grpSpPr>
            <a:xfrm>
              <a:off x="8006634" y="4241017"/>
              <a:ext cx="4185366" cy="2212743"/>
              <a:chOff x="7041434" y="3809365"/>
              <a:chExt cx="4185366" cy="2212743"/>
            </a:xfrm>
          </p:grpSpPr>
          <p:pic>
            <p:nvPicPr>
              <p:cNvPr id="99" name="Image 98"/>
              <p:cNvPicPr>
                <a:picLocks noChangeAspect="1"/>
              </p:cNvPicPr>
              <p:nvPr/>
            </p:nvPicPr>
            <p:blipFill rotWithShape="1">
              <a:blip r:embed="rId6"/>
              <a:srcRect t="8446" r="5567"/>
              <a:stretch/>
            </p:blipFill>
            <p:spPr>
              <a:xfrm>
                <a:off x="7041434" y="3822700"/>
                <a:ext cx="4185366" cy="2199408"/>
              </a:xfrm>
              <a:prstGeom prst="rect">
                <a:avLst/>
              </a:prstGeom>
            </p:spPr>
          </p:pic>
          <p:pic>
            <p:nvPicPr>
              <p:cNvPr id="100" name="Image 99"/>
              <p:cNvPicPr>
                <a:picLocks noChangeAspect="1"/>
              </p:cNvPicPr>
              <p:nvPr/>
            </p:nvPicPr>
            <p:blipFill rotWithShape="1">
              <a:blip r:embed="rId6"/>
              <a:srcRect l="65002" b="60363"/>
              <a:stretch/>
            </p:blipFill>
            <p:spPr>
              <a:xfrm>
                <a:off x="9669522" y="3809365"/>
                <a:ext cx="1551157" cy="952204"/>
              </a:xfrm>
              <a:prstGeom prst="rect">
                <a:avLst/>
              </a:prstGeom>
            </p:spPr>
          </p:pic>
        </p:grpSp>
        <p:sp>
          <p:nvSpPr>
            <p:cNvPr id="85" name="Rectangle 84"/>
            <p:cNvSpPr/>
            <p:nvPr/>
          </p:nvSpPr>
          <p:spPr>
            <a:xfrm>
              <a:off x="8614563" y="4513876"/>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6" name="Rectangle 85"/>
            <p:cNvSpPr/>
            <p:nvPr/>
          </p:nvSpPr>
          <p:spPr>
            <a:xfrm>
              <a:off x="8798713" y="4921489"/>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7" name="Rectangle 86"/>
            <p:cNvSpPr/>
            <p:nvPr/>
          </p:nvSpPr>
          <p:spPr>
            <a:xfrm>
              <a:off x="9065413" y="5311043"/>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8" name="Rectangle 87"/>
            <p:cNvSpPr/>
            <p:nvPr/>
          </p:nvSpPr>
          <p:spPr>
            <a:xfrm>
              <a:off x="9877139" y="5714019"/>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9" name="Rectangle 88"/>
            <p:cNvSpPr/>
            <p:nvPr/>
          </p:nvSpPr>
          <p:spPr>
            <a:xfrm>
              <a:off x="9340563" y="5469516"/>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0" name="Rectangle 89"/>
            <p:cNvSpPr/>
            <p:nvPr/>
          </p:nvSpPr>
          <p:spPr>
            <a:xfrm>
              <a:off x="9605163" y="5672747"/>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1" name="Rectangle 90"/>
            <p:cNvSpPr/>
            <p:nvPr/>
          </p:nvSpPr>
          <p:spPr>
            <a:xfrm>
              <a:off x="10146225" y="5797370"/>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Rectangle 91"/>
            <p:cNvSpPr/>
            <p:nvPr/>
          </p:nvSpPr>
          <p:spPr>
            <a:xfrm>
              <a:off x="10683655" y="5856926"/>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3" name="Rectangle 92"/>
            <p:cNvSpPr/>
            <p:nvPr/>
          </p:nvSpPr>
          <p:spPr>
            <a:xfrm>
              <a:off x="10415840" y="5845276"/>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4" name="Rectangle 93"/>
            <p:cNvSpPr/>
            <p:nvPr/>
          </p:nvSpPr>
          <p:spPr>
            <a:xfrm>
              <a:off x="10955996" y="5899251"/>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5" name="Rectangle 94"/>
            <p:cNvSpPr/>
            <p:nvPr/>
          </p:nvSpPr>
          <p:spPr>
            <a:xfrm>
              <a:off x="11492987" y="5956502"/>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6" name="Rectangle 95"/>
            <p:cNvSpPr/>
            <p:nvPr/>
          </p:nvSpPr>
          <p:spPr>
            <a:xfrm>
              <a:off x="11225162" y="5915227"/>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Rectangle 96"/>
            <p:cNvSpPr/>
            <p:nvPr/>
          </p:nvSpPr>
          <p:spPr>
            <a:xfrm>
              <a:off x="11760812" y="5974502"/>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8" name="Rectangle 97"/>
            <p:cNvSpPr/>
            <p:nvPr/>
          </p:nvSpPr>
          <p:spPr>
            <a:xfrm>
              <a:off x="10884665" y="4848338"/>
              <a:ext cx="36000" cy="3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101" name="Rectangle 100"/>
          <p:cNvSpPr/>
          <p:nvPr/>
        </p:nvSpPr>
        <p:spPr>
          <a:xfrm>
            <a:off x="7448209" y="2378269"/>
            <a:ext cx="4404573" cy="784830"/>
          </a:xfrm>
          <a:prstGeom prst="rect">
            <a:avLst/>
          </a:prstGeom>
        </p:spPr>
        <p:txBody>
          <a:bodyPr wrap="square">
            <a:spAutoFit/>
          </a:bodyPr>
          <a:lstStyle/>
          <a:p>
            <a:pPr algn="ctr">
              <a:lnSpc>
                <a:spcPct val="150000"/>
              </a:lnSpc>
            </a:pPr>
            <a:r>
              <a:rPr lang="fr-FR" sz="1000" dirty="0">
                <a:solidFill>
                  <a:schemeClr val="accent1">
                    <a:lumMod val="50000"/>
                  </a:schemeClr>
                </a:solidFill>
              </a:rPr>
              <a:t>Courbes du nombre relatif de </a:t>
            </a:r>
            <a:r>
              <a:rPr lang="fr-FR" sz="1000" dirty="0" smtClean="0">
                <a:solidFill>
                  <a:schemeClr val="accent1">
                    <a:lumMod val="50000"/>
                  </a:schemeClr>
                </a:solidFill>
              </a:rPr>
              <a:t>graine retenu </a:t>
            </a:r>
            <a:r>
              <a:rPr lang="fr-FR" sz="1000" dirty="0">
                <a:solidFill>
                  <a:schemeClr val="accent1">
                    <a:lumMod val="50000"/>
                  </a:schemeClr>
                </a:solidFill>
              </a:rPr>
              <a:t>en fonction du temps pour </a:t>
            </a:r>
            <a:r>
              <a:rPr lang="fr-FR" sz="1000" dirty="0" err="1" smtClean="0">
                <a:solidFill>
                  <a:schemeClr val="accent1">
                    <a:lumMod val="50000"/>
                  </a:schemeClr>
                </a:solidFill>
              </a:rPr>
              <a:t>Agrimonia</a:t>
            </a:r>
            <a:r>
              <a:rPr lang="fr-FR" sz="1000" dirty="0" smtClean="0">
                <a:solidFill>
                  <a:schemeClr val="accent1">
                    <a:lumMod val="50000"/>
                  </a:schemeClr>
                </a:solidFill>
              </a:rPr>
              <a:t> </a:t>
            </a:r>
            <a:r>
              <a:rPr lang="fr-FR" sz="1000" dirty="0" err="1">
                <a:solidFill>
                  <a:schemeClr val="accent1">
                    <a:lumMod val="50000"/>
                  </a:schemeClr>
                </a:solidFill>
              </a:rPr>
              <a:t>eupatoria</a:t>
            </a:r>
            <a:r>
              <a:rPr lang="fr-FR" sz="1000" dirty="0">
                <a:solidFill>
                  <a:schemeClr val="accent1">
                    <a:lumMod val="50000"/>
                  </a:schemeClr>
                </a:solidFill>
              </a:rPr>
              <a:t>, </a:t>
            </a:r>
            <a:r>
              <a:rPr lang="fr-FR" sz="1000" dirty="0" err="1">
                <a:solidFill>
                  <a:schemeClr val="accent1">
                    <a:lumMod val="50000"/>
                  </a:schemeClr>
                </a:solidFill>
              </a:rPr>
              <a:t>Geum</a:t>
            </a:r>
            <a:r>
              <a:rPr lang="fr-FR" sz="1000" dirty="0">
                <a:solidFill>
                  <a:schemeClr val="accent1">
                    <a:lumMod val="50000"/>
                  </a:schemeClr>
                </a:solidFill>
              </a:rPr>
              <a:t> rivale et </a:t>
            </a:r>
            <a:r>
              <a:rPr lang="fr-FR" sz="1000" dirty="0" err="1">
                <a:solidFill>
                  <a:schemeClr val="accent1">
                    <a:lumMod val="50000"/>
                  </a:schemeClr>
                </a:solidFill>
              </a:rPr>
              <a:t>Triglochin</a:t>
            </a:r>
            <a:r>
              <a:rPr lang="fr-FR" sz="1000" dirty="0">
                <a:solidFill>
                  <a:schemeClr val="accent1">
                    <a:lumMod val="50000"/>
                  </a:schemeClr>
                </a:solidFill>
              </a:rPr>
              <a:t> palustre dans la fourrure des bovins </a:t>
            </a:r>
            <a:r>
              <a:rPr lang="fr-FR" sz="1000" dirty="0" smtClean="0">
                <a:solidFill>
                  <a:schemeClr val="accent1">
                    <a:lumMod val="50000"/>
                  </a:schemeClr>
                </a:solidFill>
              </a:rPr>
              <a:t>domestiques. </a:t>
            </a:r>
            <a:r>
              <a:rPr lang="fr-FR" sz="1000" dirty="0">
                <a:solidFill>
                  <a:schemeClr val="accent1">
                    <a:lumMod val="50000"/>
                  </a:schemeClr>
                </a:solidFill>
              </a:rPr>
              <a:t>(K. </a:t>
            </a:r>
            <a:r>
              <a:rPr lang="fr-FR" sz="1000" dirty="0" err="1">
                <a:solidFill>
                  <a:schemeClr val="accent1">
                    <a:lumMod val="50000"/>
                  </a:schemeClr>
                </a:solidFill>
              </a:rPr>
              <a:t>Kiviniemi</a:t>
            </a:r>
            <a:r>
              <a:rPr lang="fr-FR" sz="1000" dirty="0">
                <a:solidFill>
                  <a:schemeClr val="accent1">
                    <a:lumMod val="50000"/>
                  </a:schemeClr>
                </a:solidFill>
              </a:rPr>
              <a:t>, 1996)</a:t>
            </a:r>
          </a:p>
        </p:txBody>
      </p:sp>
      <p:sp>
        <p:nvSpPr>
          <p:cNvPr id="104" name="Titre 1"/>
          <p:cNvSpPr>
            <a:spLocks noGrp="1"/>
          </p:cNvSpPr>
          <p:nvPr>
            <p:ph type="title"/>
          </p:nvPr>
        </p:nvSpPr>
        <p:spPr>
          <a:xfrm>
            <a:off x="205201" y="290917"/>
            <a:ext cx="8572199" cy="952588"/>
          </a:xfrm>
        </p:spPr>
        <p:txBody>
          <a:bodyPr rtlCol="0">
            <a:normAutofit fontScale="90000"/>
          </a:bodyPr>
          <a:lstStyle/>
          <a:p>
            <a:r>
              <a:rPr lang="fr-FR" sz="4400" b="1" dirty="0">
                <a:latin typeface="Franklin Gothic Book" panose="020B0503020102020204" pitchFamily="34" charset="0"/>
              </a:rPr>
              <a:t>Potentiel de </a:t>
            </a:r>
            <a:r>
              <a:rPr lang="fr-FR" sz="4400" b="1" dirty="0" smtClean="0">
                <a:latin typeface="Franklin Gothic Book" panose="020B0503020102020204" pitchFamily="34" charset="0"/>
              </a:rPr>
              <a:t>dispersion</a:t>
            </a:r>
            <a:r>
              <a:rPr lang="fr-FR" sz="2700" b="1" dirty="0">
                <a:latin typeface="Franklin Gothic Book" panose="020B0503020102020204" pitchFamily="34" charset="0"/>
              </a:rPr>
              <a:t/>
            </a:r>
            <a:br>
              <a:rPr lang="fr-FR" sz="2700" b="1" dirty="0">
                <a:latin typeface="Franklin Gothic Book" panose="020B0503020102020204" pitchFamily="34" charset="0"/>
              </a:rPr>
            </a:br>
            <a:r>
              <a:rPr lang="fr-FR" sz="2000" dirty="0" smtClean="0">
                <a:latin typeface="Franklin Gothic Book" panose="020B0503020102020204" pitchFamily="34" charset="0"/>
              </a:rPr>
              <a:t>Epizoochorie : Interaction adhésive entre les graines et les fourrures</a:t>
            </a:r>
            <a:endParaRPr lang="fr-FR" sz="3100" dirty="0">
              <a:latin typeface="Franklin Gothic Book" panose="020B0503020102020204"/>
            </a:endParaRPr>
          </a:p>
        </p:txBody>
      </p:sp>
    </p:spTree>
    <p:extLst>
      <p:ext uri="{BB962C8B-B14F-4D97-AF65-F5344CB8AC3E}">
        <p14:creationId xmlns:p14="http://schemas.microsoft.com/office/powerpoint/2010/main" val="146035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201" y="290917"/>
            <a:ext cx="8572199" cy="952588"/>
          </a:xfrm>
        </p:spPr>
        <p:txBody>
          <a:bodyPr rtlCol="0">
            <a:normAutofit fontScale="90000"/>
          </a:bodyPr>
          <a:lstStyle/>
          <a:p>
            <a:r>
              <a:rPr lang="fr-FR" sz="4400" b="1" dirty="0">
                <a:latin typeface="Franklin Gothic Book" panose="020B0503020102020204" pitchFamily="34" charset="0"/>
              </a:rPr>
              <a:t>Potentiel de </a:t>
            </a:r>
            <a:r>
              <a:rPr lang="fr-FR" sz="4400" b="1" dirty="0" smtClean="0">
                <a:latin typeface="Franklin Gothic Book" panose="020B0503020102020204" pitchFamily="34" charset="0"/>
              </a:rPr>
              <a:t>dispersion</a:t>
            </a:r>
            <a:r>
              <a:rPr lang="fr-FR" sz="2700" b="1" dirty="0">
                <a:latin typeface="Franklin Gothic Book" panose="020B0503020102020204" pitchFamily="34" charset="0"/>
              </a:rPr>
              <a:t/>
            </a:r>
            <a:br>
              <a:rPr lang="fr-FR" sz="2700" b="1" dirty="0">
                <a:latin typeface="Franklin Gothic Book" panose="020B0503020102020204" pitchFamily="34" charset="0"/>
              </a:rPr>
            </a:br>
            <a:r>
              <a:rPr lang="fr-FR" sz="2000" dirty="0" smtClean="0">
                <a:latin typeface="Franklin Gothic Book" panose="020B0503020102020204" pitchFamily="34" charset="0"/>
              </a:rPr>
              <a:t>Epizoochorie : Le mouton, l’agent le plus efficace</a:t>
            </a:r>
            <a:endParaRPr lang="fr-FR" sz="3100" dirty="0">
              <a:latin typeface="Franklin Gothic Book" panose="020B0503020102020204"/>
            </a:endParaRP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10</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pic>
        <p:nvPicPr>
          <p:cNvPr id="3" name="Image 2"/>
          <p:cNvPicPr>
            <a:picLocks noChangeAspect="1"/>
          </p:cNvPicPr>
          <p:nvPr/>
        </p:nvPicPr>
        <p:blipFill>
          <a:blip r:embed="rId3"/>
          <a:stretch>
            <a:fillRect/>
          </a:stretch>
        </p:blipFill>
        <p:spPr>
          <a:xfrm>
            <a:off x="7518042" y="408678"/>
            <a:ext cx="4343400" cy="2828925"/>
          </a:xfrm>
          <a:prstGeom prst="rect">
            <a:avLst/>
          </a:prstGeom>
        </p:spPr>
      </p:pic>
      <p:sp>
        <p:nvSpPr>
          <p:cNvPr id="10" name="Rectangle 9"/>
          <p:cNvSpPr/>
          <p:nvPr/>
        </p:nvSpPr>
        <p:spPr>
          <a:xfrm>
            <a:off x="7646294" y="3103953"/>
            <a:ext cx="4215148" cy="530145"/>
          </a:xfrm>
          <a:prstGeom prst="rect">
            <a:avLst/>
          </a:prstGeom>
        </p:spPr>
        <p:txBody>
          <a:bodyPr wrap="square">
            <a:spAutoFit/>
          </a:bodyPr>
          <a:lstStyle/>
          <a:p>
            <a:pPr algn="ctr">
              <a:lnSpc>
                <a:spcPct val="150000"/>
              </a:lnSpc>
            </a:pPr>
            <a:r>
              <a:rPr lang="fr-FR" sz="1000" dirty="0" smtClean="0">
                <a:solidFill>
                  <a:schemeClr val="accent1">
                    <a:lumMod val="75000"/>
                  </a:schemeClr>
                </a:solidFill>
              </a:rPr>
              <a:t>Quadrats </a:t>
            </a:r>
            <a:r>
              <a:rPr lang="fr-FR" sz="1000" dirty="0">
                <a:solidFill>
                  <a:schemeClr val="accent1">
                    <a:lumMod val="75000"/>
                  </a:schemeClr>
                </a:solidFill>
              </a:rPr>
              <a:t>réalisés sur la toison de deux moutons pour étudier le </a:t>
            </a:r>
            <a:r>
              <a:rPr lang="fr-FR" sz="1000" dirty="0" smtClean="0">
                <a:solidFill>
                  <a:schemeClr val="accent1">
                    <a:lumMod val="75000"/>
                  </a:schemeClr>
                </a:solidFill>
              </a:rPr>
              <a:t>transport de </a:t>
            </a:r>
            <a:r>
              <a:rPr lang="fr-FR" sz="1000" dirty="0">
                <a:solidFill>
                  <a:schemeClr val="accent1">
                    <a:lumMod val="75000"/>
                  </a:schemeClr>
                </a:solidFill>
              </a:rPr>
              <a:t>graines dans la </a:t>
            </a:r>
            <a:r>
              <a:rPr lang="fr-FR" sz="1000" dirty="0" smtClean="0">
                <a:solidFill>
                  <a:schemeClr val="accent1">
                    <a:lumMod val="75000"/>
                  </a:schemeClr>
                </a:solidFill>
              </a:rPr>
              <a:t>laine. </a:t>
            </a:r>
            <a:r>
              <a:rPr lang="fr-FR" sz="1000" dirty="0">
                <a:solidFill>
                  <a:schemeClr val="accent1">
                    <a:lumMod val="75000"/>
                  </a:schemeClr>
                </a:solidFill>
              </a:rPr>
              <a:t>(T. </a:t>
            </a:r>
            <a:r>
              <a:rPr lang="fr-FR" sz="1000" dirty="0" err="1">
                <a:solidFill>
                  <a:schemeClr val="accent1">
                    <a:lumMod val="75000"/>
                  </a:schemeClr>
                </a:solidFill>
              </a:rPr>
              <a:t>Dutoit</a:t>
            </a:r>
            <a:r>
              <a:rPr lang="fr-FR" sz="1000" dirty="0">
                <a:solidFill>
                  <a:schemeClr val="accent1">
                    <a:lumMod val="75000"/>
                  </a:schemeClr>
                </a:solidFill>
              </a:rPr>
              <a:t> et al., 2003)</a:t>
            </a:r>
          </a:p>
        </p:txBody>
      </p:sp>
      <p:graphicFrame>
        <p:nvGraphicFramePr>
          <p:cNvPr id="11" name="Tableau 10"/>
          <p:cNvGraphicFramePr>
            <a:graphicFrameLocks noGrp="1"/>
          </p:cNvGraphicFramePr>
          <p:nvPr>
            <p:extLst>
              <p:ext uri="{D42A27DB-BD31-4B8C-83A1-F6EECF244321}">
                <p14:modId xmlns:p14="http://schemas.microsoft.com/office/powerpoint/2010/main" val="3480560405"/>
              </p:ext>
            </p:extLst>
          </p:nvPr>
        </p:nvGraphicFramePr>
        <p:xfrm>
          <a:off x="205201" y="3975487"/>
          <a:ext cx="11656241" cy="2468880"/>
        </p:xfrm>
        <a:graphic>
          <a:graphicData uri="http://schemas.openxmlformats.org/drawingml/2006/table">
            <a:tbl>
              <a:tblPr firstRow="1" bandRow="1">
                <a:tableStyleId>{BC89EF96-8CEA-46FF-86C4-4CE0E7609802}</a:tableStyleId>
              </a:tblPr>
              <a:tblGrid>
                <a:gridCol w="1108444"/>
                <a:gridCol w="3155324"/>
                <a:gridCol w="3657600"/>
                <a:gridCol w="3734873"/>
              </a:tblGrid>
              <a:tr h="370840">
                <a:tc>
                  <a:txBody>
                    <a:bodyPr/>
                    <a:lstStyle/>
                    <a:p>
                      <a:pPr>
                        <a:lnSpc>
                          <a:spcPct val="150000"/>
                        </a:lnSpc>
                      </a:pPr>
                      <a:r>
                        <a:rPr lang="fr-FR" sz="1200" dirty="0" smtClean="0">
                          <a:solidFill>
                            <a:schemeClr val="accent1">
                              <a:lumMod val="50000"/>
                            </a:schemeClr>
                          </a:solidFill>
                        </a:rPr>
                        <a:t>Etude</a:t>
                      </a:r>
                      <a:endParaRPr lang="fr-FR" sz="1200" dirty="0">
                        <a:solidFill>
                          <a:schemeClr val="accent1">
                            <a:lumMod val="50000"/>
                          </a:schemeClr>
                        </a:solidFill>
                      </a:endParaRPr>
                    </a:p>
                  </a:txBody>
                  <a:tcPr/>
                </a:tc>
                <a:tc>
                  <a:txBody>
                    <a:bodyPr/>
                    <a:lstStyle/>
                    <a:p>
                      <a:pPr algn="ctr">
                        <a:lnSpc>
                          <a:spcPct val="150000"/>
                        </a:lnSpc>
                      </a:pPr>
                      <a:r>
                        <a:rPr lang="en-US" sz="1200" b="1" i="0" u="none" strike="noStrike" kern="1200" baseline="0" dirty="0" smtClean="0">
                          <a:solidFill>
                            <a:schemeClr val="accent1">
                              <a:lumMod val="50000"/>
                            </a:schemeClr>
                          </a:solidFill>
                          <a:latin typeface="+mn-lt"/>
                          <a:ea typeface="+mn-ea"/>
                          <a:cs typeface="+mn-cs"/>
                        </a:rPr>
                        <a:t>Experimental Studies on the Dispersal of Plants and Animals on Sheep in Calcareous Grasslands </a:t>
                      </a:r>
                      <a:r>
                        <a:rPr lang="fr-FR" sz="1200" b="1" kern="1200" dirty="0" smtClean="0">
                          <a:solidFill>
                            <a:schemeClr val="accent1">
                              <a:lumMod val="50000"/>
                            </a:schemeClr>
                          </a:solidFill>
                          <a:effectLst/>
                          <a:latin typeface="+mn-lt"/>
                          <a:ea typeface="+mn-ea"/>
                          <a:cs typeface="+mn-cs"/>
                        </a:rPr>
                        <a:t>(S.F. Fischer et al., 1996)</a:t>
                      </a:r>
                      <a:endParaRPr lang="fr-FR" sz="1200" b="1" dirty="0">
                        <a:solidFill>
                          <a:schemeClr val="accent1">
                            <a:lumMod val="50000"/>
                          </a:schemeClr>
                        </a:solidFill>
                      </a:endParaRPr>
                    </a:p>
                  </a:txBody>
                  <a:tcPr/>
                </a:tc>
                <a:tc>
                  <a:txBody>
                    <a:bodyPr/>
                    <a:lstStyle/>
                    <a:p>
                      <a:pPr algn="ctr">
                        <a:lnSpc>
                          <a:spcPct val="150000"/>
                        </a:lnSpc>
                      </a:pPr>
                      <a:r>
                        <a:rPr lang="en-US" sz="1200" b="1" i="0" u="none" strike="noStrike" kern="1200" baseline="0" dirty="0" smtClean="0">
                          <a:solidFill>
                            <a:schemeClr val="accent1">
                              <a:lumMod val="50000"/>
                            </a:schemeClr>
                          </a:solidFill>
                          <a:latin typeface="+mn-lt"/>
                          <a:ea typeface="+mn-ea"/>
                          <a:cs typeface="+mn-cs"/>
                        </a:rPr>
                        <a:t>The Distribution of </a:t>
                      </a:r>
                      <a:r>
                        <a:rPr lang="en-US" sz="1200" b="1" i="0" u="none" strike="noStrike" kern="1200" baseline="0" dirty="0" err="1" smtClean="0">
                          <a:solidFill>
                            <a:schemeClr val="accent1">
                              <a:lumMod val="50000"/>
                            </a:schemeClr>
                          </a:solidFill>
                          <a:latin typeface="+mn-lt"/>
                          <a:ea typeface="+mn-ea"/>
                          <a:cs typeface="+mn-cs"/>
                        </a:rPr>
                        <a:t>Epizoochoric</a:t>
                      </a:r>
                      <a:r>
                        <a:rPr lang="en-US" sz="1200" b="1" i="0" u="none" strike="noStrike" kern="1200" baseline="0" dirty="0" smtClean="0">
                          <a:solidFill>
                            <a:schemeClr val="accent1">
                              <a:lumMod val="50000"/>
                            </a:schemeClr>
                          </a:solidFill>
                          <a:latin typeface="+mn-lt"/>
                          <a:ea typeface="+mn-ea"/>
                          <a:cs typeface="+mn-cs"/>
                        </a:rPr>
                        <a:t> Plant Species: A Clue to the Prehistoric Use of Arid </a:t>
                      </a:r>
                      <a:r>
                        <a:rPr lang="en-US" sz="1200" b="1" i="0" u="none" strike="noStrike" kern="1200" baseline="0" dirty="0" err="1" smtClean="0">
                          <a:solidFill>
                            <a:schemeClr val="accent1">
                              <a:lumMod val="50000"/>
                            </a:schemeClr>
                          </a:solidFill>
                          <a:latin typeface="+mn-lt"/>
                          <a:ea typeface="+mn-ea"/>
                          <a:cs typeface="+mn-cs"/>
                        </a:rPr>
                        <a:t>KarooRangelands</a:t>
                      </a:r>
                      <a:r>
                        <a:rPr lang="en-US" sz="1200" b="1" i="0" u="none" strike="noStrike" kern="1200" baseline="0" dirty="0" smtClean="0">
                          <a:solidFill>
                            <a:schemeClr val="accent1">
                              <a:lumMod val="50000"/>
                            </a:schemeClr>
                          </a:solidFill>
                          <a:latin typeface="+mn-lt"/>
                          <a:ea typeface="+mn-ea"/>
                          <a:cs typeface="+mn-cs"/>
                        </a:rPr>
                        <a:t> by Large Herbivores </a:t>
                      </a:r>
                      <a:r>
                        <a:rPr lang="fr-FR" sz="1200" b="1" kern="1200" dirty="0" smtClean="0">
                          <a:solidFill>
                            <a:schemeClr val="accent1">
                              <a:lumMod val="50000"/>
                            </a:schemeClr>
                          </a:solidFill>
                          <a:effectLst/>
                          <a:latin typeface="+mn-lt"/>
                          <a:ea typeface="+mn-ea"/>
                          <a:cs typeface="+mn-cs"/>
                        </a:rPr>
                        <a:t>(S.J. Milton et al., 1990)</a:t>
                      </a:r>
                      <a:endParaRPr lang="fr-FR" sz="1200" b="1" dirty="0">
                        <a:solidFill>
                          <a:schemeClr val="accent1">
                            <a:lumMod val="50000"/>
                          </a:schemeClr>
                        </a:solidFill>
                      </a:endParaRPr>
                    </a:p>
                  </a:txBody>
                  <a:tcPr/>
                </a:tc>
                <a:tc>
                  <a:txBody>
                    <a:bodyPr/>
                    <a:lstStyle/>
                    <a:p>
                      <a:pPr algn="ctr">
                        <a:lnSpc>
                          <a:spcPct val="150000"/>
                        </a:lnSpc>
                      </a:pPr>
                      <a:r>
                        <a:rPr lang="fr-FR" sz="1200" b="1" i="0" u="none" strike="noStrike" kern="1200" baseline="0" dirty="0" smtClean="0">
                          <a:solidFill>
                            <a:schemeClr val="accent1">
                              <a:lumMod val="50000"/>
                            </a:schemeClr>
                          </a:solidFill>
                          <a:latin typeface="+mn-lt"/>
                          <a:ea typeface="+mn-ea"/>
                          <a:cs typeface="+mn-cs"/>
                        </a:rPr>
                        <a:t>Rôle des ovins dans le transport de graines d’espèces </a:t>
                      </a:r>
                      <a:r>
                        <a:rPr lang="fr-FR" sz="1200" b="1" i="0" u="none" strike="noStrike" kern="1200" baseline="0" dirty="0" err="1" smtClean="0">
                          <a:solidFill>
                            <a:schemeClr val="accent1">
                              <a:lumMod val="50000"/>
                            </a:schemeClr>
                          </a:solidFill>
                          <a:latin typeface="+mn-lt"/>
                          <a:ea typeface="+mn-ea"/>
                          <a:cs typeface="+mn-cs"/>
                        </a:rPr>
                        <a:t>messicoles</a:t>
                      </a:r>
                      <a:r>
                        <a:rPr lang="fr-FR" sz="1200" b="1" i="0" u="none" strike="noStrike" kern="1200" baseline="0" dirty="0" smtClean="0">
                          <a:solidFill>
                            <a:schemeClr val="accent1">
                              <a:lumMod val="50000"/>
                            </a:schemeClr>
                          </a:solidFill>
                          <a:latin typeface="+mn-lt"/>
                          <a:ea typeface="+mn-ea"/>
                          <a:cs typeface="+mn-cs"/>
                        </a:rPr>
                        <a:t>: Le cas d’une exploitation agricole du parc naturel régional du Luberon </a:t>
                      </a:r>
                      <a:r>
                        <a:rPr lang="fr-FR" sz="1200" b="1" kern="1200" dirty="0" smtClean="0">
                          <a:solidFill>
                            <a:schemeClr val="accent1">
                              <a:lumMod val="50000"/>
                            </a:schemeClr>
                          </a:solidFill>
                          <a:effectLst/>
                          <a:latin typeface="+mn-lt"/>
                          <a:ea typeface="+mn-ea"/>
                          <a:cs typeface="+mn-cs"/>
                        </a:rPr>
                        <a:t>(T. </a:t>
                      </a:r>
                      <a:r>
                        <a:rPr lang="fr-FR" sz="1200" b="1" kern="1200" dirty="0" err="1" smtClean="0">
                          <a:solidFill>
                            <a:schemeClr val="accent1">
                              <a:lumMod val="50000"/>
                            </a:schemeClr>
                          </a:solidFill>
                          <a:effectLst/>
                          <a:latin typeface="+mn-lt"/>
                          <a:ea typeface="+mn-ea"/>
                          <a:cs typeface="+mn-cs"/>
                        </a:rPr>
                        <a:t>Dutoit</a:t>
                      </a:r>
                      <a:r>
                        <a:rPr lang="fr-FR" sz="1200" b="1" kern="1200" dirty="0" smtClean="0">
                          <a:solidFill>
                            <a:schemeClr val="accent1">
                              <a:lumMod val="50000"/>
                            </a:schemeClr>
                          </a:solidFill>
                          <a:effectLst/>
                          <a:latin typeface="+mn-lt"/>
                          <a:ea typeface="+mn-ea"/>
                          <a:cs typeface="+mn-cs"/>
                        </a:rPr>
                        <a:t> et al., 2003)</a:t>
                      </a:r>
                      <a:endParaRPr lang="fr-FR" sz="1200" b="1" i="0" u="none" strike="noStrike" kern="1200" baseline="0" dirty="0" smtClean="0">
                        <a:solidFill>
                          <a:schemeClr val="accent1">
                            <a:lumMod val="50000"/>
                          </a:schemeClr>
                        </a:solidFill>
                        <a:latin typeface="+mn-lt"/>
                        <a:ea typeface="+mn-ea"/>
                        <a:cs typeface="+mn-cs"/>
                      </a:endParaRPr>
                    </a:p>
                  </a:txBody>
                  <a:tcPr/>
                </a:tc>
              </a:tr>
              <a:tr h="370840">
                <a:tc>
                  <a:txBody>
                    <a:bodyPr/>
                    <a:lstStyle/>
                    <a:p>
                      <a:pPr>
                        <a:lnSpc>
                          <a:spcPct val="150000"/>
                        </a:lnSpc>
                      </a:pPr>
                      <a:r>
                        <a:rPr lang="fr-FR" sz="1200" b="1" dirty="0" smtClean="0">
                          <a:solidFill>
                            <a:schemeClr val="accent1">
                              <a:lumMod val="50000"/>
                            </a:schemeClr>
                          </a:solidFill>
                        </a:rPr>
                        <a:t>Méthode</a:t>
                      </a:r>
                      <a:endParaRPr lang="fr-FR" sz="1200" b="1"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Les toisons ont été marqués de 24 quadrat</a:t>
                      </a:r>
                      <a:r>
                        <a:rPr lang="fr-FR" sz="1200" baseline="0" dirty="0" smtClean="0">
                          <a:solidFill>
                            <a:schemeClr val="accent1">
                              <a:lumMod val="50000"/>
                            </a:schemeClr>
                          </a:solidFill>
                        </a:rPr>
                        <a:t>s </a:t>
                      </a:r>
                      <a:r>
                        <a:rPr lang="fr-FR" sz="1200" dirty="0" smtClean="0">
                          <a:solidFill>
                            <a:schemeClr val="accent1">
                              <a:lumMod val="50000"/>
                            </a:schemeClr>
                          </a:solidFill>
                        </a:rPr>
                        <a:t>de 20*12 cm chacun. 16 fouilles ont été effectuées sur une période de 3 mois</a:t>
                      </a:r>
                      <a:endParaRPr lang="fr-FR" sz="1200" dirty="0">
                        <a:solidFill>
                          <a:schemeClr val="accent1">
                            <a:lumMod val="50000"/>
                          </a:schemeClr>
                        </a:solidFill>
                      </a:endParaRPr>
                    </a:p>
                  </a:txBody>
                  <a:tcPr/>
                </a:tc>
                <a:tc>
                  <a:txBody>
                    <a:bodyPr/>
                    <a:lstStyle/>
                    <a:p>
                      <a:pPr>
                        <a:lnSpc>
                          <a:spcPct val="150000"/>
                        </a:lnSpc>
                      </a:pPr>
                      <a:r>
                        <a:rPr lang="fr-FR" sz="1200" kern="1200" dirty="0" smtClean="0">
                          <a:solidFill>
                            <a:schemeClr val="accent1">
                              <a:lumMod val="50000"/>
                            </a:schemeClr>
                          </a:solidFill>
                          <a:effectLst/>
                          <a:latin typeface="+mn-lt"/>
                          <a:ea typeface="+mn-ea"/>
                          <a:cs typeface="+mn-cs"/>
                        </a:rPr>
                        <a:t>Des toisons fraîchement tondues ont été placées sur des tables de tri, et ont été sous-échantillonnées</a:t>
                      </a:r>
                      <a:endParaRPr lang="fr-FR" sz="1200"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Les toison ont été marqués de </a:t>
                      </a:r>
                      <a:r>
                        <a:rPr lang="fr-FR" sz="1200" dirty="0" err="1" smtClean="0">
                          <a:solidFill>
                            <a:schemeClr val="accent1">
                              <a:lumMod val="50000"/>
                            </a:schemeClr>
                          </a:solidFill>
                        </a:rPr>
                        <a:t>quadrat</a:t>
                      </a:r>
                      <a:r>
                        <a:rPr lang="fr-FR" sz="1200" dirty="0" smtClean="0">
                          <a:solidFill>
                            <a:schemeClr val="accent1">
                              <a:lumMod val="50000"/>
                            </a:schemeClr>
                          </a:solidFill>
                        </a:rPr>
                        <a:t> de 20*10cm.</a:t>
                      </a:r>
                    </a:p>
                    <a:p>
                      <a:pPr>
                        <a:lnSpc>
                          <a:spcPct val="150000"/>
                        </a:lnSpc>
                      </a:pPr>
                      <a:r>
                        <a:rPr lang="fr-FR" sz="1200" dirty="0" smtClean="0">
                          <a:solidFill>
                            <a:schemeClr val="accent1">
                              <a:lumMod val="50000"/>
                            </a:schemeClr>
                          </a:solidFill>
                        </a:rPr>
                        <a:t>24</a:t>
                      </a:r>
                      <a:r>
                        <a:rPr lang="fr-FR" sz="1200" baseline="0" dirty="0" smtClean="0">
                          <a:solidFill>
                            <a:schemeClr val="accent1">
                              <a:lumMod val="50000"/>
                            </a:schemeClr>
                          </a:solidFill>
                        </a:rPr>
                        <a:t> quadrats en tous</a:t>
                      </a:r>
                      <a:endParaRPr lang="fr-FR" sz="1200" dirty="0">
                        <a:solidFill>
                          <a:schemeClr val="accent1">
                            <a:lumMod val="50000"/>
                          </a:schemeClr>
                        </a:solidFill>
                      </a:endParaRPr>
                    </a:p>
                  </a:txBody>
                  <a:tcPr/>
                </a:tc>
              </a:tr>
              <a:tr h="370840">
                <a:tc>
                  <a:txBody>
                    <a:bodyPr/>
                    <a:lstStyle/>
                    <a:p>
                      <a:pPr>
                        <a:lnSpc>
                          <a:spcPct val="150000"/>
                        </a:lnSpc>
                      </a:pPr>
                      <a:r>
                        <a:rPr lang="fr-FR" sz="1200" b="1" dirty="0" smtClean="0">
                          <a:solidFill>
                            <a:schemeClr val="accent1">
                              <a:lumMod val="50000"/>
                            </a:schemeClr>
                          </a:solidFill>
                        </a:rPr>
                        <a:t>Résultats sur un</a:t>
                      </a:r>
                      <a:r>
                        <a:rPr lang="fr-FR" sz="1200" b="1" baseline="0" dirty="0" smtClean="0">
                          <a:solidFill>
                            <a:schemeClr val="accent1">
                              <a:lumMod val="50000"/>
                            </a:schemeClr>
                          </a:solidFill>
                        </a:rPr>
                        <a:t> mouton</a:t>
                      </a:r>
                      <a:endParaRPr lang="fr-FR" sz="1200" b="1"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8500</a:t>
                      </a:r>
                      <a:r>
                        <a:rPr lang="fr-FR" sz="1200" baseline="0" dirty="0" smtClean="0">
                          <a:solidFill>
                            <a:schemeClr val="accent1">
                              <a:lumMod val="50000"/>
                            </a:schemeClr>
                          </a:solidFill>
                        </a:rPr>
                        <a:t> diaspore de 85 espèces</a:t>
                      </a:r>
                      <a:endParaRPr lang="fr-FR" sz="1200"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54 espèces</a:t>
                      </a:r>
                      <a:endParaRPr lang="fr-FR" sz="1200"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218 graines de 16 espèces</a:t>
                      </a:r>
                      <a:endParaRPr lang="fr-FR" sz="1200" dirty="0">
                        <a:solidFill>
                          <a:schemeClr val="accent1">
                            <a:lumMod val="50000"/>
                          </a:schemeClr>
                        </a:solidFill>
                      </a:endParaRPr>
                    </a:p>
                  </a:txBody>
                  <a:tcPr/>
                </a:tc>
              </a:tr>
            </a:tbl>
          </a:graphicData>
        </a:graphic>
      </p:graphicFrame>
      <p:sp>
        <p:nvSpPr>
          <p:cNvPr id="13" name="Rectangle 12"/>
          <p:cNvSpPr/>
          <p:nvPr/>
        </p:nvSpPr>
        <p:spPr>
          <a:xfrm>
            <a:off x="205201" y="1640000"/>
            <a:ext cx="6096000" cy="1938992"/>
          </a:xfrm>
          <a:prstGeom prst="rect">
            <a:avLst/>
          </a:prstGeom>
        </p:spPr>
        <p:txBody>
          <a:bodyPr>
            <a:spAutoFit/>
          </a:bodyPr>
          <a:lstStyle/>
          <a:p>
            <a:pPr indent="461010" algn="ctr">
              <a:lnSpc>
                <a:spcPct val="150000"/>
              </a:lnSpc>
              <a:spcAft>
                <a:spcPts val="0"/>
              </a:spcAft>
            </a:pPr>
            <a:r>
              <a:rPr lang="fr-FR" sz="2000" dirty="0" smtClean="0">
                <a:solidFill>
                  <a:schemeClr val="accent1">
                    <a:lumMod val="50000"/>
                  </a:schemeClr>
                </a:solidFill>
                <a:ea typeface="Calibri" panose="020F0502020204030204" pitchFamily="34" charset="0"/>
                <a:cs typeface="Times New Roman" panose="02020603050405020304" pitchFamily="18" charset="0"/>
              </a:rPr>
              <a:t>Les </a:t>
            </a:r>
            <a:r>
              <a:rPr lang="fr-FR" sz="2000" dirty="0">
                <a:solidFill>
                  <a:schemeClr val="accent1">
                    <a:lumMod val="50000"/>
                  </a:schemeClr>
                </a:solidFill>
                <a:ea typeface="Calibri" panose="020F0502020204030204" pitchFamily="34" charset="0"/>
                <a:cs typeface="Times New Roman" panose="02020603050405020304" pitchFamily="18" charset="0"/>
              </a:rPr>
              <a:t>toisons de mouton sont susceptibles de transporter beaucoup plus de graines que les poils droits des ongulés sauvages ou que la fourrure fréquemment entretenue des petits mammifères indigènes.</a:t>
            </a:r>
            <a:endParaRPr lang="fr-FR" sz="2000" dirty="0">
              <a:solidFill>
                <a:schemeClr val="accent1">
                  <a:lumMod val="50000"/>
                </a:schemeClr>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4072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201" y="290917"/>
            <a:ext cx="7084241" cy="952588"/>
          </a:xfrm>
        </p:spPr>
        <p:txBody>
          <a:bodyPr rtlCol="0">
            <a:normAutofit fontScale="90000"/>
          </a:bodyPr>
          <a:lstStyle/>
          <a:p>
            <a:r>
              <a:rPr lang="fr-FR" sz="4400" b="1" dirty="0">
                <a:latin typeface="Franklin Gothic Book" panose="020B0503020102020204" pitchFamily="34" charset="0"/>
              </a:rPr>
              <a:t>Potentiel de </a:t>
            </a:r>
            <a:r>
              <a:rPr lang="fr-FR" sz="4400" b="1" dirty="0" smtClean="0">
                <a:latin typeface="Franklin Gothic Book" panose="020B0503020102020204" pitchFamily="34" charset="0"/>
              </a:rPr>
              <a:t>dispersion</a:t>
            </a:r>
            <a:r>
              <a:rPr lang="fr-FR" sz="2700" b="1" dirty="0">
                <a:latin typeface="Franklin Gothic Book" panose="020B0503020102020204" pitchFamily="34" charset="0"/>
              </a:rPr>
              <a:t/>
            </a:r>
            <a:br>
              <a:rPr lang="fr-FR" sz="2700" b="1" dirty="0">
                <a:latin typeface="Franklin Gothic Book" panose="020B0503020102020204" pitchFamily="34" charset="0"/>
              </a:rPr>
            </a:br>
            <a:r>
              <a:rPr lang="fr-FR" sz="2000" dirty="0" err="1" smtClean="0">
                <a:latin typeface="Franklin Gothic Book" panose="020B0503020102020204" pitchFamily="34" charset="0"/>
              </a:rPr>
              <a:t>Endozoochorie</a:t>
            </a:r>
            <a:endParaRPr lang="fr-FR" sz="3100" dirty="0">
              <a:solidFill>
                <a:srgbClr val="FF0000"/>
              </a:solidFill>
              <a:latin typeface="Franklin Gothic Book" panose="020B0503020102020204"/>
            </a:endParaRP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11</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7" name="Rectangle 6"/>
          <p:cNvSpPr/>
          <p:nvPr/>
        </p:nvSpPr>
        <p:spPr>
          <a:xfrm>
            <a:off x="205201" y="1301374"/>
            <a:ext cx="7084241" cy="1477328"/>
          </a:xfrm>
          <a:prstGeom prst="rect">
            <a:avLst/>
          </a:prstGeom>
        </p:spPr>
        <p:txBody>
          <a:bodyPr wrap="square">
            <a:spAutoFit/>
          </a:bodyPr>
          <a:lstStyle/>
          <a:p>
            <a:pPr algn="ctr">
              <a:lnSpc>
                <a:spcPct val="150000"/>
              </a:lnSpc>
            </a:pPr>
            <a:r>
              <a:rPr lang="fr-FR" sz="2000" dirty="0">
                <a:solidFill>
                  <a:schemeClr val="accent1">
                    <a:lumMod val="50000"/>
                  </a:schemeClr>
                </a:solidFill>
              </a:rPr>
              <a:t>L</a:t>
            </a:r>
            <a:r>
              <a:rPr lang="fr-FR" sz="2000" dirty="0" smtClean="0">
                <a:solidFill>
                  <a:schemeClr val="accent1">
                    <a:lumMod val="50000"/>
                  </a:schemeClr>
                </a:solidFill>
              </a:rPr>
              <a:t>es </a:t>
            </a:r>
            <a:r>
              <a:rPr lang="fr-FR" sz="2000" dirty="0">
                <a:solidFill>
                  <a:schemeClr val="accent1">
                    <a:lumMod val="50000"/>
                  </a:schemeClr>
                </a:solidFill>
              </a:rPr>
              <a:t>différentes espèces animales ont un fort potentiel de dispersion des graines à longue distance pour un large spectre d’espèces végétales, provenant de diverses familles de </a:t>
            </a:r>
            <a:r>
              <a:rPr lang="fr-FR" sz="2000" dirty="0" smtClean="0">
                <a:solidFill>
                  <a:schemeClr val="accent1">
                    <a:lumMod val="50000"/>
                  </a:schemeClr>
                </a:solidFill>
              </a:rPr>
              <a:t>plantes</a:t>
            </a:r>
            <a:endParaRPr lang="fr-FR" sz="2000" dirty="0">
              <a:solidFill>
                <a:schemeClr val="accent1">
                  <a:lumMod val="50000"/>
                </a:schemeClr>
              </a:solidFill>
            </a:endParaRPr>
          </a:p>
        </p:txBody>
      </p:sp>
      <p:graphicFrame>
        <p:nvGraphicFramePr>
          <p:cNvPr id="12" name="Tableau 11"/>
          <p:cNvGraphicFramePr>
            <a:graphicFrameLocks noGrp="1"/>
          </p:cNvGraphicFramePr>
          <p:nvPr>
            <p:extLst>
              <p:ext uri="{D42A27DB-BD31-4B8C-83A1-F6EECF244321}">
                <p14:modId xmlns:p14="http://schemas.microsoft.com/office/powerpoint/2010/main" val="1355394171"/>
              </p:ext>
            </p:extLst>
          </p:nvPr>
        </p:nvGraphicFramePr>
        <p:xfrm>
          <a:off x="205201" y="3058728"/>
          <a:ext cx="11540331" cy="3383280"/>
        </p:xfrm>
        <a:graphic>
          <a:graphicData uri="http://schemas.openxmlformats.org/drawingml/2006/table">
            <a:tbl>
              <a:tblPr firstRow="1" bandRow="1">
                <a:tableStyleId>{BC89EF96-8CEA-46FF-86C4-4CE0E7609802}</a:tableStyleId>
              </a:tblPr>
              <a:tblGrid>
                <a:gridCol w="1108444"/>
                <a:gridCol w="3129566"/>
                <a:gridCol w="4207888"/>
                <a:gridCol w="3094433"/>
              </a:tblGrid>
              <a:tr h="431862">
                <a:tc>
                  <a:txBody>
                    <a:bodyPr/>
                    <a:lstStyle/>
                    <a:p>
                      <a:pPr>
                        <a:lnSpc>
                          <a:spcPct val="150000"/>
                        </a:lnSpc>
                      </a:pPr>
                      <a:r>
                        <a:rPr lang="fr-FR" sz="1200" dirty="0" smtClean="0">
                          <a:solidFill>
                            <a:schemeClr val="accent1">
                              <a:lumMod val="50000"/>
                            </a:schemeClr>
                          </a:solidFill>
                        </a:rPr>
                        <a:t>Etude</a:t>
                      </a:r>
                      <a:endParaRPr lang="fr-FR" sz="1200" dirty="0">
                        <a:solidFill>
                          <a:schemeClr val="accent1">
                            <a:lumMod val="50000"/>
                          </a:schemeClr>
                        </a:solidFill>
                      </a:endParaRPr>
                    </a:p>
                  </a:txBody>
                  <a:tcPr/>
                </a:tc>
                <a:tc>
                  <a:txBody>
                    <a:bodyPr/>
                    <a:lstStyle/>
                    <a:p>
                      <a:pPr algn="ctr">
                        <a:lnSpc>
                          <a:spcPct val="150000"/>
                        </a:lnSpc>
                      </a:pPr>
                      <a:r>
                        <a:rPr lang="en-US" sz="1200" b="1" i="0" u="none" strike="noStrike" kern="1200" dirty="0" smtClean="0">
                          <a:solidFill>
                            <a:schemeClr val="accent1">
                              <a:lumMod val="50000"/>
                            </a:schemeClr>
                          </a:solidFill>
                          <a:effectLst/>
                          <a:latin typeface="+mn-lt"/>
                          <a:ea typeface="+mn-ea"/>
                          <a:cs typeface="+mn-cs"/>
                        </a:rPr>
                        <a:t>Potential of </a:t>
                      </a:r>
                      <a:r>
                        <a:rPr lang="en-US" sz="1200" b="1" i="0" u="none" strike="noStrike" kern="1200" dirty="0" err="1" smtClean="0">
                          <a:solidFill>
                            <a:schemeClr val="accent1">
                              <a:lumMod val="50000"/>
                            </a:schemeClr>
                          </a:solidFill>
                          <a:effectLst/>
                          <a:latin typeface="+mn-lt"/>
                          <a:ea typeface="+mn-ea"/>
                          <a:cs typeface="+mn-cs"/>
                        </a:rPr>
                        <a:t>endozoochorous</a:t>
                      </a:r>
                      <a:r>
                        <a:rPr lang="en-US" sz="1200" b="1" i="0" u="none" strike="noStrike" kern="1200" dirty="0" smtClean="0">
                          <a:solidFill>
                            <a:schemeClr val="accent1">
                              <a:lumMod val="50000"/>
                            </a:schemeClr>
                          </a:solidFill>
                          <a:effectLst/>
                          <a:latin typeface="+mn-lt"/>
                          <a:ea typeface="+mn-ea"/>
                          <a:cs typeface="+mn-cs"/>
                        </a:rPr>
                        <a:t> seed dispersal by sheep in calcareous grasslands: correlations with seed traits </a:t>
                      </a:r>
                      <a:r>
                        <a:rPr lang="fr-FR" sz="1200" b="1" kern="1200" dirty="0" smtClean="0">
                          <a:solidFill>
                            <a:schemeClr val="accent1">
                              <a:lumMod val="50000"/>
                            </a:schemeClr>
                          </a:solidFill>
                          <a:effectLst/>
                          <a:latin typeface="+mn-lt"/>
                          <a:ea typeface="+mn-ea"/>
                          <a:cs typeface="+mn-cs"/>
                        </a:rPr>
                        <a:t>(A.T. </a:t>
                      </a:r>
                      <a:r>
                        <a:rPr lang="fr-FR" sz="1200" b="1" kern="1200" dirty="0" err="1" smtClean="0">
                          <a:solidFill>
                            <a:schemeClr val="accent1">
                              <a:lumMod val="50000"/>
                            </a:schemeClr>
                          </a:solidFill>
                          <a:effectLst/>
                          <a:latin typeface="+mn-lt"/>
                          <a:ea typeface="+mn-ea"/>
                          <a:cs typeface="+mn-cs"/>
                        </a:rPr>
                        <a:t>Kuiters</a:t>
                      </a:r>
                      <a:r>
                        <a:rPr lang="fr-FR" sz="1200" b="1" kern="1200" dirty="0" smtClean="0">
                          <a:solidFill>
                            <a:schemeClr val="accent1">
                              <a:lumMod val="50000"/>
                            </a:schemeClr>
                          </a:solidFill>
                          <a:effectLst/>
                          <a:latin typeface="+mn-lt"/>
                          <a:ea typeface="+mn-ea"/>
                          <a:cs typeface="+mn-cs"/>
                        </a:rPr>
                        <a:t>, H.P.J. </a:t>
                      </a:r>
                      <a:r>
                        <a:rPr lang="fr-FR" sz="1200" b="1" kern="1200" dirty="0" err="1" smtClean="0">
                          <a:solidFill>
                            <a:schemeClr val="accent1">
                              <a:lumMod val="50000"/>
                            </a:schemeClr>
                          </a:solidFill>
                          <a:effectLst/>
                          <a:latin typeface="+mn-lt"/>
                          <a:ea typeface="+mn-ea"/>
                          <a:cs typeface="+mn-cs"/>
                        </a:rPr>
                        <a:t>Huiskes</a:t>
                      </a:r>
                      <a:r>
                        <a:rPr lang="fr-FR" sz="1200" b="1" kern="1200" dirty="0" smtClean="0">
                          <a:solidFill>
                            <a:schemeClr val="accent1">
                              <a:lumMod val="50000"/>
                            </a:schemeClr>
                          </a:solidFill>
                          <a:effectLst/>
                          <a:latin typeface="+mn-lt"/>
                          <a:ea typeface="+mn-ea"/>
                          <a:cs typeface="+mn-cs"/>
                        </a:rPr>
                        <a:t>, 2010)</a:t>
                      </a:r>
                      <a:endParaRPr lang="fr-FR" sz="1200" b="1" dirty="0">
                        <a:solidFill>
                          <a:schemeClr val="accent1">
                            <a:lumMod val="50000"/>
                          </a:schemeClr>
                        </a:solidFill>
                      </a:endParaRPr>
                    </a:p>
                  </a:txBody>
                  <a:tcPr/>
                </a:tc>
                <a:tc>
                  <a:txBody>
                    <a:bodyPr/>
                    <a:lstStyle/>
                    <a:p>
                      <a:pPr algn="ctr">
                        <a:lnSpc>
                          <a:spcPct val="150000"/>
                        </a:lnSpc>
                      </a:pPr>
                      <a:r>
                        <a:rPr lang="fr-FR" sz="1200" b="1" i="0" u="none" strike="noStrike" kern="1200" baseline="0" dirty="0" smtClean="0">
                          <a:solidFill>
                            <a:schemeClr val="accent1">
                              <a:lumMod val="50000"/>
                            </a:schemeClr>
                          </a:solidFill>
                          <a:latin typeface="+mn-lt"/>
                          <a:ea typeface="+mn-ea"/>
                          <a:cs typeface="+mn-cs"/>
                        </a:rPr>
                        <a:t>Etude de la </a:t>
                      </a:r>
                      <a:r>
                        <a:rPr lang="fr-FR" sz="1200" b="1" i="0" u="none" strike="noStrike" kern="1200" baseline="0" dirty="0" err="1" smtClean="0">
                          <a:solidFill>
                            <a:schemeClr val="accent1">
                              <a:lumMod val="50000"/>
                            </a:schemeClr>
                          </a:solidFill>
                          <a:latin typeface="+mn-lt"/>
                          <a:ea typeface="+mn-ea"/>
                          <a:cs typeface="+mn-cs"/>
                        </a:rPr>
                        <a:t>dissemination</a:t>
                      </a:r>
                      <a:r>
                        <a:rPr lang="fr-FR" sz="1200" b="1" i="0" u="none" strike="noStrike" kern="1200" baseline="0" dirty="0" smtClean="0">
                          <a:solidFill>
                            <a:schemeClr val="accent1">
                              <a:lumMod val="50000"/>
                            </a:schemeClr>
                          </a:solidFill>
                          <a:latin typeface="+mn-lt"/>
                          <a:ea typeface="+mn-ea"/>
                          <a:cs typeface="+mn-cs"/>
                        </a:rPr>
                        <a:t> des graines</a:t>
                      </a:r>
                    </a:p>
                    <a:p>
                      <a:pPr algn="ctr">
                        <a:lnSpc>
                          <a:spcPct val="150000"/>
                        </a:lnSpc>
                      </a:pPr>
                      <a:r>
                        <a:rPr lang="fr-FR" sz="1200" b="1" i="0" u="none" strike="noStrike" kern="1200" baseline="0" dirty="0" smtClean="0">
                          <a:solidFill>
                            <a:schemeClr val="accent1">
                              <a:lumMod val="50000"/>
                            </a:schemeClr>
                          </a:solidFill>
                          <a:latin typeface="+mn-lt"/>
                          <a:ea typeface="+mn-ea"/>
                          <a:cs typeface="+mn-cs"/>
                        </a:rPr>
                        <a:t>des plantes </a:t>
                      </a:r>
                      <a:r>
                        <a:rPr lang="fr-FR" sz="1200" b="1" i="0" u="none" strike="noStrike" kern="1200" baseline="0" dirty="0" err="1" smtClean="0">
                          <a:solidFill>
                            <a:schemeClr val="accent1">
                              <a:lumMod val="50000"/>
                            </a:schemeClr>
                          </a:solidFill>
                          <a:latin typeface="+mn-lt"/>
                          <a:ea typeface="+mn-ea"/>
                          <a:cs typeface="+mn-cs"/>
                        </a:rPr>
                        <a:t>spontanees</a:t>
                      </a:r>
                      <a:endParaRPr lang="fr-FR" sz="1200" b="1" i="0" u="none" strike="noStrike" kern="1200" baseline="0" dirty="0" smtClean="0">
                        <a:solidFill>
                          <a:schemeClr val="accent1">
                            <a:lumMod val="50000"/>
                          </a:schemeClr>
                        </a:solidFill>
                        <a:latin typeface="+mn-lt"/>
                        <a:ea typeface="+mn-ea"/>
                        <a:cs typeface="+mn-cs"/>
                      </a:endParaRPr>
                    </a:p>
                    <a:p>
                      <a:pPr algn="ctr">
                        <a:lnSpc>
                          <a:spcPct val="150000"/>
                        </a:lnSpc>
                      </a:pPr>
                      <a:r>
                        <a:rPr lang="fr-FR" sz="1200" b="1" i="0" u="none" strike="noStrike" kern="1200" baseline="0" dirty="0" smtClean="0">
                          <a:solidFill>
                            <a:schemeClr val="accent1">
                              <a:lumMod val="50000"/>
                            </a:schemeClr>
                          </a:solidFill>
                          <a:latin typeface="+mn-lt"/>
                          <a:ea typeface="+mn-ea"/>
                          <a:cs typeface="+mn-cs"/>
                        </a:rPr>
                        <a:t>dans les </a:t>
                      </a:r>
                      <a:r>
                        <a:rPr lang="fr-FR" sz="1200" b="1" i="0" u="none" strike="noStrike" kern="1200" baseline="0" dirty="0" err="1" smtClean="0">
                          <a:solidFill>
                            <a:schemeClr val="accent1">
                              <a:lumMod val="50000"/>
                            </a:schemeClr>
                          </a:solidFill>
                          <a:latin typeface="+mn-lt"/>
                          <a:ea typeface="+mn-ea"/>
                          <a:cs typeface="+mn-cs"/>
                        </a:rPr>
                        <a:t>feces</a:t>
                      </a:r>
                      <a:r>
                        <a:rPr lang="fr-FR" sz="1200" b="1" i="0" u="none" strike="noStrike" kern="1200" baseline="0" dirty="0" smtClean="0">
                          <a:solidFill>
                            <a:schemeClr val="accent1">
                              <a:lumMod val="50000"/>
                            </a:schemeClr>
                          </a:solidFill>
                          <a:latin typeface="+mn-lt"/>
                          <a:ea typeface="+mn-ea"/>
                          <a:cs typeface="+mn-cs"/>
                        </a:rPr>
                        <a:t> du dromadaire</a:t>
                      </a:r>
                    </a:p>
                    <a:p>
                      <a:pPr algn="ctr">
                        <a:lnSpc>
                          <a:spcPct val="150000"/>
                        </a:lnSpc>
                      </a:pPr>
                      <a:r>
                        <a:rPr lang="fr-FR" sz="1200" b="1" i="0" u="none" strike="noStrike" kern="1200" baseline="0" dirty="0" smtClean="0">
                          <a:solidFill>
                            <a:schemeClr val="accent1">
                              <a:lumMod val="50000"/>
                            </a:schemeClr>
                          </a:solidFill>
                          <a:latin typeface="+mn-lt"/>
                          <a:ea typeface="+mn-ea"/>
                          <a:cs typeface="+mn-cs"/>
                        </a:rPr>
                        <a:t>dans le Sahara septentrional </a:t>
                      </a:r>
                      <a:r>
                        <a:rPr lang="fr-FR" sz="1200" b="1" i="0" u="none" strike="noStrike" kern="1200" baseline="0" dirty="0" err="1" smtClean="0">
                          <a:solidFill>
                            <a:schemeClr val="accent1">
                              <a:lumMod val="50000"/>
                            </a:schemeClr>
                          </a:solidFill>
                          <a:latin typeface="+mn-lt"/>
                          <a:ea typeface="+mn-ea"/>
                          <a:cs typeface="+mn-cs"/>
                        </a:rPr>
                        <a:t>algerien</a:t>
                      </a:r>
                      <a:r>
                        <a:rPr lang="fr-FR" sz="1200" b="1" i="0" u="none" strike="noStrike" kern="1200" baseline="0" dirty="0" smtClean="0">
                          <a:solidFill>
                            <a:schemeClr val="accent1">
                              <a:lumMod val="50000"/>
                            </a:schemeClr>
                          </a:solidFill>
                          <a:latin typeface="+mn-lt"/>
                          <a:ea typeface="+mn-ea"/>
                          <a:cs typeface="+mn-cs"/>
                        </a:rPr>
                        <a:t> </a:t>
                      </a:r>
                      <a:r>
                        <a:rPr lang="fr-FR" sz="1200" b="1" kern="1200" dirty="0" smtClean="0">
                          <a:solidFill>
                            <a:schemeClr val="accent1">
                              <a:lumMod val="50000"/>
                            </a:schemeClr>
                          </a:solidFill>
                          <a:effectLst/>
                          <a:latin typeface="+mn-lt"/>
                          <a:ea typeface="+mn-ea"/>
                          <a:cs typeface="+mn-cs"/>
                        </a:rPr>
                        <a:t>(H. </a:t>
                      </a:r>
                      <a:r>
                        <a:rPr lang="fr-FR" sz="1200" b="1" kern="1200" dirty="0" err="1" smtClean="0">
                          <a:solidFill>
                            <a:schemeClr val="accent1">
                              <a:lumMod val="50000"/>
                            </a:schemeClr>
                          </a:solidFill>
                          <a:effectLst/>
                          <a:latin typeface="+mn-lt"/>
                          <a:ea typeface="+mn-ea"/>
                          <a:cs typeface="+mn-cs"/>
                        </a:rPr>
                        <a:t>Trabelsi</a:t>
                      </a:r>
                      <a:r>
                        <a:rPr lang="fr-FR" sz="1200" b="1" kern="1200" dirty="0" smtClean="0">
                          <a:solidFill>
                            <a:schemeClr val="accent1">
                              <a:lumMod val="50000"/>
                            </a:schemeClr>
                          </a:solidFill>
                          <a:effectLst/>
                          <a:latin typeface="+mn-lt"/>
                          <a:ea typeface="+mn-ea"/>
                          <a:cs typeface="+mn-cs"/>
                        </a:rPr>
                        <a:t> et al., 2012)</a:t>
                      </a:r>
                      <a:endParaRPr lang="fr-FR" sz="1200" b="1" dirty="0">
                        <a:solidFill>
                          <a:schemeClr val="accent1">
                            <a:lumMod val="50000"/>
                          </a:schemeClr>
                        </a:solidFill>
                      </a:endParaRPr>
                    </a:p>
                  </a:txBody>
                  <a:tcPr/>
                </a:tc>
                <a:tc>
                  <a:txBody>
                    <a:bodyPr/>
                    <a:lstStyle/>
                    <a:p>
                      <a:pPr algn="ctr">
                        <a:lnSpc>
                          <a:spcPct val="150000"/>
                        </a:lnSpc>
                      </a:pPr>
                      <a:r>
                        <a:rPr lang="en-US" sz="1200" b="1" i="0" u="none" strike="noStrike" kern="1200" baseline="0" dirty="0" smtClean="0">
                          <a:solidFill>
                            <a:schemeClr val="accent1">
                              <a:lumMod val="50000"/>
                            </a:schemeClr>
                          </a:solidFill>
                          <a:latin typeface="+mn-lt"/>
                          <a:ea typeface="+mn-ea"/>
                          <a:cs typeface="+mn-cs"/>
                        </a:rPr>
                        <a:t>The role of domestic herbivores in </a:t>
                      </a:r>
                      <a:r>
                        <a:rPr lang="en-US" sz="1200" b="1" i="0" u="none" strike="noStrike" kern="1200" baseline="0" dirty="0" err="1" smtClean="0">
                          <a:solidFill>
                            <a:schemeClr val="accent1">
                              <a:lumMod val="50000"/>
                            </a:schemeClr>
                          </a:solidFill>
                          <a:latin typeface="+mn-lt"/>
                          <a:ea typeface="+mn-ea"/>
                          <a:cs typeface="+mn-cs"/>
                        </a:rPr>
                        <a:t>endozoochorous</a:t>
                      </a:r>
                      <a:r>
                        <a:rPr lang="en-US" sz="1200" b="1" i="0" u="none" strike="noStrike" kern="1200" baseline="0" dirty="0" smtClean="0">
                          <a:solidFill>
                            <a:schemeClr val="accent1">
                              <a:lumMod val="50000"/>
                            </a:schemeClr>
                          </a:solidFill>
                          <a:latin typeface="+mn-lt"/>
                          <a:ea typeface="+mn-ea"/>
                          <a:cs typeface="+mn-cs"/>
                        </a:rPr>
                        <a:t> plant dispersal in the arid</a:t>
                      </a:r>
                    </a:p>
                    <a:p>
                      <a:pPr algn="ctr">
                        <a:lnSpc>
                          <a:spcPct val="150000"/>
                        </a:lnSpc>
                      </a:pPr>
                      <a:r>
                        <a:rPr lang="fr-FR" sz="1200" b="1" i="0" u="none" strike="noStrike" kern="1200" baseline="0" dirty="0" err="1" smtClean="0">
                          <a:solidFill>
                            <a:schemeClr val="accent1">
                              <a:lumMod val="50000"/>
                            </a:schemeClr>
                          </a:solidFill>
                          <a:latin typeface="+mn-lt"/>
                          <a:ea typeface="+mn-ea"/>
                          <a:cs typeface="+mn-cs"/>
                        </a:rPr>
                        <a:t>Knersvlakte</a:t>
                      </a:r>
                      <a:r>
                        <a:rPr lang="fr-FR" sz="1200" b="1" i="0" u="none" strike="noStrike" kern="1200" baseline="0" dirty="0" smtClean="0">
                          <a:solidFill>
                            <a:schemeClr val="accent1">
                              <a:lumMod val="50000"/>
                            </a:schemeClr>
                          </a:solidFill>
                          <a:latin typeface="+mn-lt"/>
                          <a:ea typeface="+mn-ea"/>
                          <a:cs typeface="+mn-cs"/>
                        </a:rPr>
                        <a:t>, South </a:t>
                      </a:r>
                      <a:r>
                        <a:rPr lang="fr-FR" sz="1200" b="1" i="0" u="none" strike="noStrike" kern="1200" baseline="0" dirty="0" err="1" smtClean="0">
                          <a:solidFill>
                            <a:schemeClr val="accent1">
                              <a:lumMod val="50000"/>
                            </a:schemeClr>
                          </a:solidFill>
                          <a:latin typeface="+mn-lt"/>
                          <a:ea typeface="+mn-ea"/>
                          <a:cs typeface="+mn-cs"/>
                        </a:rPr>
                        <a:t>Africa</a:t>
                      </a:r>
                      <a:r>
                        <a:rPr lang="fr-FR" sz="1200" b="1" i="0" u="none" strike="noStrike" kern="1200" baseline="0" dirty="0" smtClean="0">
                          <a:solidFill>
                            <a:schemeClr val="accent1">
                              <a:lumMod val="50000"/>
                            </a:schemeClr>
                          </a:solidFill>
                          <a:latin typeface="+mn-lt"/>
                          <a:ea typeface="+mn-ea"/>
                          <a:cs typeface="+mn-cs"/>
                        </a:rPr>
                        <a:t> </a:t>
                      </a:r>
                      <a:r>
                        <a:rPr lang="fr-FR" sz="1200" b="1" kern="1200" dirty="0" smtClean="0">
                          <a:solidFill>
                            <a:schemeClr val="accent1">
                              <a:lumMod val="50000"/>
                            </a:schemeClr>
                          </a:solidFill>
                          <a:effectLst/>
                          <a:latin typeface="+mn-lt"/>
                          <a:ea typeface="+mn-ea"/>
                          <a:cs typeface="+mn-cs"/>
                        </a:rPr>
                        <a:t>(D.H. </a:t>
                      </a:r>
                      <a:r>
                        <a:rPr lang="fr-FR" sz="1200" b="1" kern="1200" dirty="0" err="1" smtClean="0">
                          <a:solidFill>
                            <a:schemeClr val="accent1">
                              <a:lumMod val="50000"/>
                            </a:schemeClr>
                          </a:solidFill>
                          <a:effectLst/>
                          <a:latin typeface="+mn-lt"/>
                          <a:ea typeface="+mn-ea"/>
                          <a:cs typeface="+mn-cs"/>
                        </a:rPr>
                        <a:t>Haarmeyer</a:t>
                      </a:r>
                      <a:r>
                        <a:rPr lang="fr-FR" sz="1200" b="1" kern="1200" dirty="0" smtClean="0">
                          <a:solidFill>
                            <a:schemeClr val="accent1">
                              <a:lumMod val="50000"/>
                            </a:schemeClr>
                          </a:solidFill>
                          <a:effectLst/>
                          <a:latin typeface="+mn-lt"/>
                          <a:ea typeface="+mn-ea"/>
                          <a:cs typeface="+mn-cs"/>
                        </a:rPr>
                        <a:t> et al., 2009)</a:t>
                      </a:r>
                      <a:endParaRPr lang="fr-FR" sz="1200" b="1" i="0" u="none" strike="noStrike" kern="1200" baseline="0" dirty="0" smtClean="0">
                        <a:solidFill>
                          <a:schemeClr val="accent1">
                            <a:lumMod val="50000"/>
                          </a:schemeClr>
                        </a:solidFill>
                        <a:latin typeface="+mn-lt"/>
                        <a:ea typeface="+mn-ea"/>
                        <a:cs typeface="+mn-cs"/>
                      </a:endParaRPr>
                    </a:p>
                  </a:txBody>
                  <a:tcPr/>
                </a:tc>
              </a:tr>
              <a:tr h="370840">
                <a:tc>
                  <a:txBody>
                    <a:bodyPr/>
                    <a:lstStyle/>
                    <a:p>
                      <a:pPr>
                        <a:lnSpc>
                          <a:spcPct val="150000"/>
                        </a:lnSpc>
                      </a:pPr>
                      <a:r>
                        <a:rPr lang="fr-FR" sz="1200" b="1" dirty="0" smtClean="0">
                          <a:solidFill>
                            <a:schemeClr val="accent1">
                              <a:lumMod val="50000"/>
                            </a:schemeClr>
                          </a:solidFill>
                        </a:rPr>
                        <a:t>Méthode</a:t>
                      </a:r>
                      <a:endParaRPr lang="fr-FR" sz="1200" b="1" dirty="0">
                        <a:solidFill>
                          <a:schemeClr val="accent1">
                            <a:lumMod val="50000"/>
                          </a:schemeClr>
                        </a:solidFill>
                      </a:endParaRPr>
                    </a:p>
                  </a:txBody>
                  <a:tcPr/>
                </a:tc>
                <a:tc gridSpan="3">
                  <a:txBody>
                    <a:bodyPr/>
                    <a:lstStyle/>
                    <a:p>
                      <a:pPr algn="ctr">
                        <a:lnSpc>
                          <a:spcPct val="150000"/>
                        </a:lnSpc>
                      </a:pPr>
                      <a:r>
                        <a:rPr lang="fr-FR" sz="1200" kern="1200" dirty="0" smtClean="0">
                          <a:solidFill>
                            <a:schemeClr val="accent1">
                              <a:lumMod val="50000"/>
                            </a:schemeClr>
                          </a:solidFill>
                          <a:effectLst/>
                          <a:latin typeface="+mn-lt"/>
                          <a:ea typeface="+mn-ea"/>
                          <a:cs typeface="+mn-cs"/>
                        </a:rPr>
                        <a:t>Des échantillons de fumier provenant de l’espèce animale sont collectés et analysés. Les graines sont identifiées à partir de la germination (par la méthode d’émergence des semis) des plantules. La composition des espèces qui en résulte, est comparée à la végétation sur pied (pool d’espèces locales)</a:t>
                      </a:r>
                      <a:endParaRPr lang="fr-FR" sz="1200" dirty="0">
                        <a:solidFill>
                          <a:schemeClr val="accent1">
                            <a:lumMod val="50000"/>
                          </a:schemeClr>
                        </a:solidFill>
                      </a:endParaRPr>
                    </a:p>
                  </a:txBody>
                  <a:tcPr/>
                </a:tc>
                <a:tc hMerge="1">
                  <a:txBody>
                    <a:bodyPr/>
                    <a:lstStyle/>
                    <a:p>
                      <a:pPr>
                        <a:lnSpc>
                          <a:spcPct val="150000"/>
                        </a:lnSpc>
                      </a:pPr>
                      <a:endParaRPr lang="fr-FR" sz="1200" dirty="0"/>
                    </a:p>
                  </a:txBody>
                  <a:tcPr/>
                </a:tc>
                <a:tc hMerge="1">
                  <a:txBody>
                    <a:bodyPr/>
                    <a:lstStyle/>
                    <a:p>
                      <a:endParaRPr lang="fr-FR"/>
                    </a:p>
                  </a:txBody>
                  <a:tcPr/>
                </a:tc>
              </a:tr>
              <a:tr h="495132">
                <a:tc>
                  <a:txBody>
                    <a:bodyPr/>
                    <a:lstStyle/>
                    <a:p>
                      <a:pPr>
                        <a:lnSpc>
                          <a:spcPct val="150000"/>
                        </a:lnSpc>
                      </a:pPr>
                      <a:r>
                        <a:rPr lang="fr-FR" sz="1200" b="1" dirty="0" smtClean="0">
                          <a:solidFill>
                            <a:schemeClr val="accent1">
                              <a:lumMod val="50000"/>
                            </a:schemeClr>
                          </a:solidFill>
                        </a:rPr>
                        <a:t>Espèces</a:t>
                      </a:r>
                      <a:endParaRPr lang="fr-FR" sz="1200" b="1"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Mouton</a:t>
                      </a:r>
                      <a:endParaRPr lang="fr-FR" sz="1200"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Dromadaire</a:t>
                      </a:r>
                      <a:endParaRPr lang="fr-FR" sz="1200" dirty="0">
                        <a:solidFill>
                          <a:schemeClr val="accent1">
                            <a:lumMod val="50000"/>
                          </a:schemeClr>
                        </a:solidFill>
                      </a:endParaRPr>
                    </a:p>
                  </a:txBody>
                  <a:tcPr/>
                </a:tc>
                <a:tc>
                  <a:txBody>
                    <a:bodyPr/>
                    <a:lstStyle/>
                    <a:p>
                      <a:pPr>
                        <a:lnSpc>
                          <a:spcPct val="150000"/>
                        </a:lnSpc>
                      </a:pPr>
                      <a:r>
                        <a:rPr lang="fr-FR" sz="1200" kern="1200" dirty="0" smtClean="0">
                          <a:solidFill>
                            <a:schemeClr val="accent1">
                              <a:lumMod val="50000"/>
                            </a:schemeClr>
                          </a:solidFill>
                          <a:effectLst/>
                          <a:latin typeface="+mn-lt"/>
                          <a:ea typeface="+mn-ea"/>
                          <a:cs typeface="+mn-cs"/>
                        </a:rPr>
                        <a:t>Autres herbivores (bétail domestique, cervidés, …)</a:t>
                      </a:r>
                      <a:endParaRPr lang="fr-FR" sz="1200" dirty="0">
                        <a:solidFill>
                          <a:schemeClr val="accent1">
                            <a:lumMod val="50000"/>
                          </a:schemeClr>
                        </a:solidFill>
                      </a:endParaRPr>
                    </a:p>
                  </a:txBody>
                  <a:tcPr/>
                </a:tc>
              </a:tr>
              <a:tr h="370840">
                <a:tc>
                  <a:txBody>
                    <a:bodyPr/>
                    <a:lstStyle/>
                    <a:p>
                      <a:pPr>
                        <a:lnSpc>
                          <a:spcPct val="150000"/>
                        </a:lnSpc>
                      </a:pPr>
                      <a:r>
                        <a:rPr lang="fr-FR" sz="1200" b="1" dirty="0" smtClean="0">
                          <a:solidFill>
                            <a:schemeClr val="accent1">
                              <a:lumMod val="50000"/>
                            </a:schemeClr>
                          </a:solidFill>
                        </a:rPr>
                        <a:t>Résultats</a:t>
                      </a:r>
                      <a:endParaRPr lang="fr-FR" sz="1200" b="1" dirty="0">
                        <a:solidFill>
                          <a:srgbClr val="FF0000"/>
                        </a:solidFill>
                      </a:endParaRPr>
                    </a:p>
                  </a:txBody>
                  <a:tcPr/>
                </a:tc>
                <a:tc>
                  <a:txBody>
                    <a:bodyPr/>
                    <a:lstStyle/>
                    <a:p>
                      <a:pPr algn="just">
                        <a:lnSpc>
                          <a:spcPct val="150000"/>
                        </a:lnSpc>
                      </a:pPr>
                      <a:r>
                        <a:rPr lang="fr-FR" sz="1200" kern="1200" dirty="0" smtClean="0">
                          <a:solidFill>
                            <a:schemeClr val="accent1">
                              <a:lumMod val="50000"/>
                            </a:schemeClr>
                          </a:solidFill>
                          <a:effectLst/>
                          <a:latin typeface="+mn-lt"/>
                          <a:ea typeface="+mn-ea"/>
                          <a:cs typeface="+mn-cs"/>
                        </a:rPr>
                        <a:t>72 espèces végétales provenant de 23 familles de plantes ont été recueillies et ont des graines viables</a:t>
                      </a:r>
                      <a:endParaRPr lang="fr-FR" sz="1200" dirty="0">
                        <a:solidFill>
                          <a:schemeClr val="accent1">
                            <a:lumMod val="50000"/>
                          </a:schemeClr>
                        </a:solidFill>
                      </a:endParaRPr>
                    </a:p>
                  </a:txBody>
                  <a:tcPr/>
                </a:tc>
                <a:tc>
                  <a:txBody>
                    <a:bodyPr/>
                    <a:lstStyle/>
                    <a:p>
                      <a:pPr>
                        <a:lnSpc>
                          <a:spcPct val="150000"/>
                        </a:lnSpc>
                      </a:pPr>
                      <a:r>
                        <a:rPr lang="fr-FR" sz="1200" dirty="0" smtClean="0">
                          <a:solidFill>
                            <a:schemeClr val="accent1">
                              <a:lumMod val="50000"/>
                            </a:schemeClr>
                          </a:solidFill>
                        </a:rPr>
                        <a:t>Recensement de 2 967 graines représentant 35</a:t>
                      </a:r>
                      <a:r>
                        <a:rPr lang="fr-FR" sz="1200" baseline="0" dirty="0" smtClean="0">
                          <a:solidFill>
                            <a:schemeClr val="accent1">
                              <a:lumMod val="50000"/>
                            </a:schemeClr>
                          </a:solidFill>
                        </a:rPr>
                        <a:t> espèces différentes.</a:t>
                      </a:r>
                      <a:endParaRPr lang="fr-FR" sz="1200" dirty="0">
                        <a:solidFill>
                          <a:schemeClr val="accent1">
                            <a:lumMod val="50000"/>
                          </a:schemeClr>
                        </a:solidFill>
                      </a:endParaRPr>
                    </a:p>
                  </a:txBody>
                  <a:tcPr/>
                </a:tc>
                <a:tc>
                  <a:txBody>
                    <a:bodyPr/>
                    <a:lstStyle/>
                    <a:p>
                      <a:pPr>
                        <a:lnSpc>
                          <a:spcPct val="150000"/>
                        </a:lnSpc>
                      </a:pPr>
                      <a:r>
                        <a:rPr lang="fr-FR" sz="1200" kern="1200" dirty="0" smtClean="0">
                          <a:solidFill>
                            <a:schemeClr val="accent1">
                              <a:lumMod val="50000"/>
                            </a:schemeClr>
                          </a:solidFill>
                          <a:effectLst/>
                          <a:latin typeface="+mn-lt"/>
                          <a:ea typeface="+mn-ea"/>
                          <a:cs typeface="+mn-cs"/>
                        </a:rPr>
                        <a:t>Après 28 jours, 97% des semis avaient émergé. Sur les 29 échantillons de bouse, au total 909 plants ont germé</a:t>
                      </a:r>
                      <a:endParaRPr lang="fr-FR" sz="1200" dirty="0">
                        <a:solidFill>
                          <a:schemeClr val="accent1">
                            <a:lumMod val="50000"/>
                          </a:schemeClr>
                        </a:solidFill>
                      </a:endParaRPr>
                    </a:p>
                  </a:txBody>
                  <a:tcPr/>
                </a:tc>
              </a:tr>
            </a:tbl>
          </a:graphicData>
        </a:graphic>
      </p:graphicFrame>
      <p:pic>
        <p:nvPicPr>
          <p:cNvPr id="14" name="Imag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6144" y="332267"/>
            <a:ext cx="1366857" cy="911238"/>
          </a:xfrm>
          <a:prstGeom prst="rect">
            <a:avLst/>
          </a:prstGeom>
        </p:spPr>
      </p:pic>
      <p:pic>
        <p:nvPicPr>
          <p:cNvPr id="16" name="Image 15"/>
          <p:cNvPicPr>
            <a:picLocks noChangeAspect="1"/>
          </p:cNvPicPr>
          <p:nvPr/>
        </p:nvPicPr>
        <p:blipFill rotWithShape="1">
          <a:blip r:embed="rId4"/>
          <a:srcRect l="5879" t="21610" r="46217" b="8213"/>
          <a:stretch/>
        </p:blipFill>
        <p:spPr>
          <a:xfrm>
            <a:off x="7263685" y="602597"/>
            <a:ext cx="1362460" cy="1397554"/>
          </a:xfrm>
          <a:prstGeom prst="rect">
            <a:avLst/>
          </a:prstGeom>
        </p:spPr>
      </p:pic>
      <p:pic>
        <p:nvPicPr>
          <p:cNvPr id="17" name="Image 16"/>
          <p:cNvPicPr>
            <a:picLocks noChangeAspect="1"/>
          </p:cNvPicPr>
          <p:nvPr/>
        </p:nvPicPr>
        <p:blipFill rotWithShape="1">
          <a:blip r:embed="rId5" cstate="print">
            <a:extLst>
              <a:ext uri="{28A0092B-C50C-407E-A947-70E740481C1C}">
                <a14:useLocalDpi xmlns:a14="http://schemas.microsoft.com/office/drawing/2010/main" val="0"/>
              </a:ext>
            </a:extLst>
          </a:blip>
          <a:srcRect l="14833" r="4780"/>
          <a:stretch/>
        </p:blipFill>
        <p:spPr>
          <a:xfrm>
            <a:off x="8626143" y="1244588"/>
            <a:ext cx="1316345" cy="1390962"/>
          </a:xfrm>
          <a:prstGeom prst="rect">
            <a:avLst/>
          </a:prstGeom>
        </p:spPr>
      </p:pic>
      <p:pic>
        <p:nvPicPr>
          <p:cNvPr id="8" name="Imag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16730" y="486198"/>
            <a:ext cx="1870134" cy="2302200"/>
          </a:xfrm>
          <a:prstGeom prst="rect">
            <a:avLst/>
          </a:prstGeom>
        </p:spPr>
      </p:pic>
      <p:pic>
        <p:nvPicPr>
          <p:cNvPr id="15" name="Imag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92474" y="1880091"/>
            <a:ext cx="1362460" cy="908307"/>
          </a:xfrm>
          <a:prstGeom prst="rect">
            <a:avLst/>
          </a:prstGeom>
        </p:spPr>
      </p:pic>
    </p:spTree>
    <p:extLst>
      <p:ext uri="{BB962C8B-B14F-4D97-AF65-F5344CB8AC3E}">
        <p14:creationId xmlns:p14="http://schemas.microsoft.com/office/powerpoint/2010/main" val="15787348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200" y="290917"/>
            <a:ext cx="9434099" cy="952588"/>
          </a:xfrm>
        </p:spPr>
        <p:txBody>
          <a:bodyPr rtlCol="0">
            <a:normAutofit fontScale="90000"/>
          </a:bodyPr>
          <a:lstStyle/>
          <a:p>
            <a:r>
              <a:rPr lang="fr-FR" sz="4400" b="1" dirty="0">
                <a:latin typeface="Franklin Gothic Book" panose="020B0503020102020204" pitchFamily="34" charset="0"/>
              </a:rPr>
              <a:t>Potentiel de </a:t>
            </a:r>
            <a:r>
              <a:rPr lang="fr-FR" sz="4400" b="1" dirty="0" smtClean="0">
                <a:latin typeface="Franklin Gothic Book" panose="020B0503020102020204" pitchFamily="34" charset="0"/>
              </a:rPr>
              <a:t>germination</a:t>
            </a:r>
            <a:r>
              <a:rPr lang="fr-FR" sz="2700" b="1" dirty="0">
                <a:latin typeface="Franklin Gothic Book" panose="020B0503020102020204" pitchFamily="34" charset="0"/>
              </a:rPr>
              <a:t/>
            </a:r>
            <a:br>
              <a:rPr lang="fr-FR" sz="2700" b="1" dirty="0">
                <a:latin typeface="Franklin Gothic Book" panose="020B0503020102020204" pitchFamily="34" charset="0"/>
              </a:rPr>
            </a:br>
            <a:r>
              <a:rPr lang="fr-FR" sz="2000" dirty="0" smtClean="0">
                <a:latin typeface="Franklin Gothic Book" panose="020B0503020102020204" pitchFamily="34" charset="0"/>
              </a:rPr>
              <a:t>Le passage dans le tube digestif d’un animal, affecte-t-il la germination des graines ?</a:t>
            </a:r>
            <a:endParaRPr lang="fr-FR" sz="3100" dirty="0">
              <a:latin typeface="Franklin Gothic Book" panose="020B0503020102020204"/>
            </a:endParaRP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12</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7" name="Rectangle 6"/>
          <p:cNvSpPr/>
          <p:nvPr/>
        </p:nvSpPr>
        <p:spPr>
          <a:xfrm>
            <a:off x="205200" y="2142590"/>
            <a:ext cx="3858800" cy="2862322"/>
          </a:xfrm>
          <a:prstGeom prst="rect">
            <a:avLst/>
          </a:prstGeom>
        </p:spPr>
        <p:txBody>
          <a:bodyPr wrap="square">
            <a:spAutoFit/>
          </a:bodyPr>
          <a:lstStyle/>
          <a:p>
            <a:pPr algn="ctr">
              <a:lnSpc>
                <a:spcPct val="150000"/>
              </a:lnSpc>
            </a:pPr>
            <a:r>
              <a:rPr lang="fr-FR" sz="2000" dirty="0" smtClean="0">
                <a:solidFill>
                  <a:schemeClr val="accent1">
                    <a:lumMod val="50000"/>
                  </a:schemeClr>
                </a:solidFill>
              </a:rPr>
              <a:t>Les </a:t>
            </a:r>
            <a:r>
              <a:rPr lang="fr-FR" sz="2000" dirty="0">
                <a:solidFill>
                  <a:schemeClr val="accent1">
                    <a:lumMod val="50000"/>
                  </a:schemeClr>
                </a:solidFill>
              </a:rPr>
              <a:t>différents groupes d'animaux </a:t>
            </a:r>
            <a:r>
              <a:rPr lang="fr-FR" sz="2000" dirty="0" smtClean="0">
                <a:solidFill>
                  <a:schemeClr val="accent1">
                    <a:lumMod val="50000"/>
                  </a:schemeClr>
                </a:solidFill>
              </a:rPr>
              <a:t>ont </a:t>
            </a:r>
            <a:r>
              <a:rPr lang="fr-FR" sz="2000" dirty="0">
                <a:solidFill>
                  <a:schemeClr val="accent1">
                    <a:lumMod val="50000"/>
                  </a:schemeClr>
                </a:solidFill>
              </a:rPr>
              <a:t>des effets similaires sur la germination des </a:t>
            </a:r>
            <a:r>
              <a:rPr lang="fr-FR" sz="2000" dirty="0" smtClean="0">
                <a:solidFill>
                  <a:schemeClr val="accent1">
                    <a:lumMod val="50000"/>
                  </a:schemeClr>
                </a:solidFill>
              </a:rPr>
              <a:t>graines malgré les </a:t>
            </a:r>
            <a:r>
              <a:rPr lang="fr-FR" sz="2000" dirty="0">
                <a:solidFill>
                  <a:schemeClr val="accent1">
                    <a:lumMod val="50000"/>
                  </a:schemeClr>
                </a:solidFill>
              </a:rPr>
              <a:t>différences morphologiques et physiologiques des voies </a:t>
            </a:r>
            <a:r>
              <a:rPr lang="fr-FR" sz="2000" dirty="0" smtClean="0">
                <a:solidFill>
                  <a:schemeClr val="accent1">
                    <a:lumMod val="50000"/>
                  </a:schemeClr>
                </a:solidFill>
              </a:rPr>
              <a:t>digestives.</a:t>
            </a:r>
            <a:endParaRPr lang="fr-FR" sz="2000" dirty="0">
              <a:solidFill>
                <a:schemeClr val="accent1">
                  <a:lumMod val="50000"/>
                </a:schemeClr>
              </a:solidFill>
            </a:endParaRPr>
          </a:p>
        </p:txBody>
      </p:sp>
      <p:pic>
        <p:nvPicPr>
          <p:cNvPr id="3" name="Image 2"/>
          <p:cNvPicPr>
            <a:picLocks noChangeAspect="1"/>
          </p:cNvPicPr>
          <p:nvPr/>
        </p:nvPicPr>
        <p:blipFill>
          <a:blip r:embed="rId3"/>
          <a:stretch>
            <a:fillRect/>
          </a:stretch>
        </p:blipFill>
        <p:spPr>
          <a:xfrm>
            <a:off x="4286651" y="2016702"/>
            <a:ext cx="7767551" cy="3114098"/>
          </a:xfrm>
          <a:prstGeom prst="rect">
            <a:avLst/>
          </a:prstGeom>
        </p:spPr>
      </p:pic>
      <p:sp>
        <p:nvSpPr>
          <p:cNvPr id="18" name="Rectangle 17"/>
          <p:cNvSpPr/>
          <p:nvPr/>
        </p:nvSpPr>
        <p:spPr>
          <a:xfrm>
            <a:off x="4286651" y="5119167"/>
            <a:ext cx="7676749" cy="784830"/>
          </a:xfrm>
          <a:prstGeom prst="rect">
            <a:avLst/>
          </a:prstGeom>
        </p:spPr>
        <p:txBody>
          <a:bodyPr wrap="square">
            <a:spAutoFit/>
          </a:bodyPr>
          <a:lstStyle/>
          <a:p>
            <a:pPr algn="ctr">
              <a:lnSpc>
                <a:spcPct val="150000"/>
              </a:lnSpc>
            </a:pPr>
            <a:r>
              <a:rPr lang="fr-FR" sz="1000" dirty="0">
                <a:solidFill>
                  <a:schemeClr val="accent1">
                    <a:lumMod val="50000"/>
                  </a:schemeClr>
                </a:solidFill>
              </a:rPr>
              <a:t>Nombre d'études qui ont montré un rehaussement, une inhibition ou un effet neutre sur les deux principales caractéristiques de </a:t>
            </a:r>
            <a:r>
              <a:rPr lang="fr-FR" sz="1000" dirty="0" smtClean="0">
                <a:solidFill>
                  <a:schemeClr val="accent1">
                    <a:lumMod val="50000"/>
                  </a:schemeClr>
                </a:solidFill>
              </a:rPr>
              <a:t>germination</a:t>
            </a:r>
            <a:r>
              <a:rPr lang="fr-FR" sz="1000" dirty="0">
                <a:solidFill>
                  <a:schemeClr val="accent1">
                    <a:lumMod val="50000"/>
                  </a:schemeClr>
                </a:solidFill>
              </a:rPr>
              <a:t>:</a:t>
            </a:r>
            <a:r>
              <a:rPr lang="fr-FR" sz="1000" dirty="0" smtClean="0">
                <a:solidFill>
                  <a:schemeClr val="accent1">
                    <a:lumMod val="50000"/>
                  </a:schemeClr>
                </a:solidFill>
              </a:rPr>
              <a:t> le taux et le </a:t>
            </a:r>
            <a:r>
              <a:rPr lang="fr-FR" sz="1000" dirty="0">
                <a:solidFill>
                  <a:schemeClr val="accent1">
                    <a:lumMod val="50000"/>
                  </a:schemeClr>
                </a:solidFill>
              </a:rPr>
              <a:t>pourcentage de </a:t>
            </a:r>
            <a:r>
              <a:rPr lang="fr-FR" sz="1000" dirty="0" smtClean="0">
                <a:solidFill>
                  <a:schemeClr val="accent1">
                    <a:lumMod val="50000"/>
                  </a:schemeClr>
                </a:solidFill>
              </a:rPr>
              <a:t>germination, après </a:t>
            </a:r>
            <a:r>
              <a:rPr lang="fr-FR" sz="1000" dirty="0">
                <a:solidFill>
                  <a:schemeClr val="accent1">
                    <a:lumMod val="50000"/>
                  </a:schemeClr>
                </a:solidFill>
              </a:rPr>
              <a:t>passage dans l'intestin par différents groupes de </a:t>
            </a:r>
            <a:r>
              <a:rPr lang="fr-FR" sz="1000" dirty="0" smtClean="0">
                <a:solidFill>
                  <a:schemeClr val="accent1">
                    <a:lumMod val="50000"/>
                  </a:schemeClr>
                </a:solidFill>
              </a:rPr>
              <a:t>frugivores. </a:t>
            </a:r>
            <a:r>
              <a:rPr lang="fr-FR" sz="1000" dirty="0">
                <a:solidFill>
                  <a:schemeClr val="accent1">
                    <a:lumMod val="50000"/>
                  </a:schemeClr>
                </a:solidFill>
              </a:rPr>
              <a:t>Pour toutes les espèces végétales testées, les graines ingérées ont été comparées à des témoins (graines </a:t>
            </a:r>
            <a:r>
              <a:rPr lang="fr-FR" sz="1000" dirty="0" smtClean="0">
                <a:solidFill>
                  <a:schemeClr val="accent1">
                    <a:lumMod val="50000"/>
                  </a:schemeClr>
                </a:solidFill>
              </a:rPr>
              <a:t>non-infestées). </a:t>
            </a:r>
            <a:r>
              <a:rPr lang="fr-FR" sz="1000" dirty="0">
                <a:solidFill>
                  <a:schemeClr val="accent1">
                    <a:lumMod val="50000"/>
                  </a:schemeClr>
                </a:solidFill>
              </a:rPr>
              <a:t>(A. </a:t>
            </a:r>
            <a:r>
              <a:rPr lang="fr-FR" sz="1000" dirty="0" err="1">
                <a:solidFill>
                  <a:schemeClr val="accent1">
                    <a:lumMod val="50000"/>
                  </a:schemeClr>
                </a:solidFill>
              </a:rPr>
              <a:t>Traveset</a:t>
            </a:r>
            <a:r>
              <a:rPr lang="fr-FR" sz="1000" dirty="0">
                <a:solidFill>
                  <a:schemeClr val="accent1">
                    <a:lumMod val="50000"/>
                  </a:schemeClr>
                </a:solidFill>
              </a:rPr>
              <a:t>, 1998)</a:t>
            </a:r>
          </a:p>
        </p:txBody>
      </p:sp>
    </p:spTree>
    <p:extLst>
      <p:ext uri="{BB962C8B-B14F-4D97-AF65-F5344CB8AC3E}">
        <p14:creationId xmlns:p14="http://schemas.microsoft.com/office/powerpoint/2010/main" val="171947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201" y="290917"/>
            <a:ext cx="8925920" cy="952588"/>
          </a:xfrm>
        </p:spPr>
        <p:txBody>
          <a:bodyPr rtlCol="0">
            <a:normAutofit fontScale="90000"/>
          </a:bodyPr>
          <a:lstStyle/>
          <a:p>
            <a:r>
              <a:rPr lang="fr-FR" sz="4400" b="1" dirty="0">
                <a:latin typeface="Franklin Gothic Book" panose="020B0503020102020204" pitchFamily="34" charset="0"/>
              </a:rPr>
              <a:t>Potentiel de </a:t>
            </a:r>
            <a:r>
              <a:rPr lang="fr-FR" sz="4400" b="1" dirty="0" smtClean="0">
                <a:latin typeface="Franklin Gothic Book" panose="020B0503020102020204" pitchFamily="34" charset="0"/>
              </a:rPr>
              <a:t>germination</a:t>
            </a:r>
            <a:r>
              <a:rPr lang="fr-FR" sz="2700" b="1" dirty="0">
                <a:latin typeface="Franklin Gothic Book" panose="020B0503020102020204" pitchFamily="34" charset="0"/>
              </a:rPr>
              <a:t/>
            </a:r>
            <a:br>
              <a:rPr lang="fr-FR" sz="2700" b="1" dirty="0">
                <a:latin typeface="Franklin Gothic Book" panose="020B0503020102020204" pitchFamily="34" charset="0"/>
              </a:rPr>
            </a:br>
            <a:r>
              <a:rPr lang="fr-FR" sz="2000" dirty="0" smtClean="0">
                <a:latin typeface="Franklin Gothic Book" panose="020B0503020102020204" pitchFamily="34" charset="0"/>
              </a:rPr>
              <a:t>Les effets du dépôt de fumier sur la richesse spécifique</a:t>
            </a:r>
            <a:endParaRPr lang="fr-FR" sz="3100" dirty="0">
              <a:latin typeface="Franklin Gothic Book" panose="020B0503020102020204"/>
            </a:endParaRP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13</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7" name="Rectangle 6"/>
          <p:cNvSpPr/>
          <p:nvPr/>
        </p:nvSpPr>
        <p:spPr>
          <a:xfrm>
            <a:off x="183715" y="1561680"/>
            <a:ext cx="7084241" cy="1938992"/>
          </a:xfrm>
          <a:prstGeom prst="rect">
            <a:avLst/>
          </a:prstGeom>
        </p:spPr>
        <p:txBody>
          <a:bodyPr wrap="square">
            <a:spAutoFit/>
          </a:bodyPr>
          <a:lstStyle/>
          <a:p>
            <a:pPr algn="ctr">
              <a:lnSpc>
                <a:spcPct val="150000"/>
              </a:lnSpc>
            </a:pPr>
            <a:r>
              <a:rPr lang="fr-FR" sz="2000" dirty="0">
                <a:solidFill>
                  <a:schemeClr val="accent1">
                    <a:lumMod val="50000"/>
                  </a:schemeClr>
                </a:solidFill>
              </a:rPr>
              <a:t>L'augmentation de la germination des graines et de l'établissement des semis après le dépôt de fumier affectera la composition et la structure de la communauté végétale locale en augmentant la richesse des espèces</a:t>
            </a:r>
            <a:r>
              <a:rPr lang="fr-FR" sz="2000" dirty="0" smtClean="0">
                <a:solidFill>
                  <a:schemeClr val="accent1">
                    <a:lumMod val="50000"/>
                  </a:schemeClr>
                </a:solidFill>
              </a:rPr>
              <a:t>.</a:t>
            </a:r>
            <a:endParaRPr lang="fr-FR" sz="2000" dirty="0">
              <a:solidFill>
                <a:schemeClr val="accent1">
                  <a:lumMod val="50000"/>
                </a:schemeClr>
              </a:solidFill>
            </a:endParaRPr>
          </a:p>
        </p:txBody>
      </p:sp>
      <p:sp>
        <p:nvSpPr>
          <p:cNvPr id="9" name="Rectangle 8"/>
          <p:cNvSpPr/>
          <p:nvPr/>
        </p:nvSpPr>
        <p:spPr>
          <a:xfrm>
            <a:off x="7460791" y="3209690"/>
            <a:ext cx="4500227" cy="530145"/>
          </a:xfrm>
          <a:prstGeom prst="rect">
            <a:avLst/>
          </a:prstGeom>
        </p:spPr>
        <p:txBody>
          <a:bodyPr wrap="square">
            <a:spAutoFit/>
          </a:bodyPr>
          <a:lstStyle/>
          <a:p>
            <a:pPr algn="ctr">
              <a:lnSpc>
                <a:spcPct val="150000"/>
              </a:lnSpc>
            </a:pPr>
            <a:r>
              <a:rPr lang="fr-FR" sz="1000" dirty="0">
                <a:solidFill>
                  <a:schemeClr val="accent1">
                    <a:lumMod val="50000"/>
                  </a:schemeClr>
                </a:solidFill>
              </a:rPr>
              <a:t>Nombre moyen </a:t>
            </a:r>
            <a:r>
              <a:rPr lang="fr-FR" sz="1000" dirty="0" smtClean="0">
                <a:solidFill>
                  <a:schemeClr val="accent1">
                    <a:lumMod val="50000"/>
                  </a:schemeClr>
                </a:solidFill>
              </a:rPr>
              <a:t>d'espèces </a:t>
            </a:r>
            <a:r>
              <a:rPr lang="fr-FR" sz="1000" dirty="0">
                <a:solidFill>
                  <a:schemeClr val="accent1">
                    <a:lumMod val="50000"/>
                  </a:schemeClr>
                </a:solidFill>
              </a:rPr>
              <a:t>par échantillon </a:t>
            </a:r>
            <a:r>
              <a:rPr lang="fr-FR" sz="1000" dirty="0" smtClean="0">
                <a:solidFill>
                  <a:schemeClr val="accent1">
                    <a:lumMod val="50000"/>
                  </a:schemeClr>
                </a:solidFill>
              </a:rPr>
              <a:t>et </a:t>
            </a:r>
            <a:r>
              <a:rPr lang="fr-FR" sz="1000" dirty="0">
                <a:solidFill>
                  <a:schemeClr val="accent1">
                    <a:lumMod val="50000"/>
                  </a:schemeClr>
                </a:solidFill>
              </a:rPr>
              <a:t>année. L'analyse unidirectionnelle des résultats de la variance est </a:t>
            </a:r>
            <a:r>
              <a:rPr lang="fr-FR" sz="1000" dirty="0" smtClean="0">
                <a:solidFill>
                  <a:schemeClr val="accent1">
                    <a:lumMod val="50000"/>
                  </a:schemeClr>
                </a:solidFill>
              </a:rPr>
              <a:t>montrée</a:t>
            </a:r>
            <a:r>
              <a:rPr lang="fr-FR" sz="1000" dirty="0">
                <a:solidFill>
                  <a:schemeClr val="accent1">
                    <a:lumMod val="50000"/>
                  </a:schemeClr>
                </a:solidFill>
              </a:rPr>
              <a:t> </a:t>
            </a:r>
            <a:r>
              <a:rPr lang="fr-FR" sz="1000" dirty="0" smtClean="0">
                <a:solidFill>
                  <a:schemeClr val="accent1">
                    <a:lumMod val="50000"/>
                  </a:schemeClr>
                </a:solidFill>
              </a:rPr>
              <a:t>(J</a:t>
            </a:r>
            <a:r>
              <a:rPr lang="fr-FR" sz="1000" dirty="0">
                <a:solidFill>
                  <a:schemeClr val="accent1">
                    <a:lumMod val="50000"/>
                  </a:schemeClr>
                </a:solidFill>
              </a:rPr>
              <a:t>. </a:t>
            </a:r>
            <a:r>
              <a:rPr lang="fr-FR" sz="1000" dirty="0" err="1">
                <a:solidFill>
                  <a:schemeClr val="accent1">
                    <a:lumMod val="50000"/>
                  </a:schemeClr>
                </a:solidFill>
              </a:rPr>
              <a:t>Traba</a:t>
            </a:r>
            <a:r>
              <a:rPr lang="fr-FR" sz="1000" dirty="0">
                <a:solidFill>
                  <a:schemeClr val="accent1">
                    <a:lumMod val="50000"/>
                  </a:schemeClr>
                </a:solidFill>
              </a:rPr>
              <a:t> et al., 2003) </a:t>
            </a:r>
          </a:p>
        </p:txBody>
      </p:sp>
      <p:graphicFrame>
        <p:nvGraphicFramePr>
          <p:cNvPr id="11" name="Tableau 10"/>
          <p:cNvGraphicFramePr>
            <a:graphicFrameLocks noGrp="1"/>
          </p:cNvGraphicFramePr>
          <p:nvPr>
            <p:extLst>
              <p:ext uri="{D42A27DB-BD31-4B8C-83A1-F6EECF244321}">
                <p14:modId xmlns:p14="http://schemas.microsoft.com/office/powerpoint/2010/main" val="801327322"/>
              </p:ext>
            </p:extLst>
          </p:nvPr>
        </p:nvGraphicFramePr>
        <p:xfrm>
          <a:off x="205201" y="3975958"/>
          <a:ext cx="7998641" cy="2473960"/>
        </p:xfrm>
        <a:graphic>
          <a:graphicData uri="http://schemas.openxmlformats.org/drawingml/2006/table">
            <a:tbl>
              <a:tblPr firstRow="1" bandRow="1">
                <a:tableStyleId>{BC89EF96-8CEA-46FF-86C4-4CE0E7609802}</a:tableStyleId>
              </a:tblPr>
              <a:tblGrid>
                <a:gridCol w="1108444"/>
                <a:gridCol w="3155324"/>
                <a:gridCol w="3734873"/>
              </a:tblGrid>
              <a:tr h="370840">
                <a:tc>
                  <a:txBody>
                    <a:bodyPr/>
                    <a:lstStyle/>
                    <a:p>
                      <a:pPr>
                        <a:lnSpc>
                          <a:spcPct val="150000"/>
                        </a:lnSpc>
                      </a:pPr>
                      <a:r>
                        <a:rPr lang="fr-FR" sz="1200" dirty="0" smtClean="0">
                          <a:solidFill>
                            <a:schemeClr val="accent1">
                              <a:lumMod val="50000"/>
                            </a:schemeClr>
                          </a:solidFill>
                        </a:rPr>
                        <a:t>Etude</a:t>
                      </a:r>
                      <a:endParaRPr lang="fr-FR" sz="1200" dirty="0">
                        <a:solidFill>
                          <a:schemeClr val="accent1">
                            <a:lumMod val="50000"/>
                          </a:schemeClr>
                        </a:solidFill>
                      </a:endParaRPr>
                    </a:p>
                  </a:txBody>
                  <a:tcPr/>
                </a:tc>
                <a:tc>
                  <a:txBody>
                    <a:bodyPr/>
                    <a:lstStyle/>
                    <a:p>
                      <a:pPr algn="ctr"/>
                      <a:r>
                        <a:rPr lang="en-US" sz="1200" b="0" i="0" u="none" strike="noStrike" kern="1200" baseline="0" dirty="0" smtClean="0">
                          <a:solidFill>
                            <a:schemeClr val="accent1">
                              <a:lumMod val="50000"/>
                            </a:schemeClr>
                          </a:solidFill>
                          <a:latin typeface="+mn-lt"/>
                          <a:ea typeface="+mn-ea"/>
                          <a:cs typeface="+mn-cs"/>
                        </a:rPr>
                        <a:t>Restoration of Species Richness in Abandoned</a:t>
                      </a:r>
                    </a:p>
                    <a:p>
                      <a:pPr algn="ctr">
                        <a:lnSpc>
                          <a:spcPct val="150000"/>
                        </a:lnSpc>
                      </a:pPr>
                      <a:r>
                        <a:rPr lang="en-US" sz="1200" b="0" i="0" u="none" strike="noStrike" kern="1200" baseline="0" dirty="0" smtClean="0">
                          <a:solidFill>
                            <a:schemeClr val="accent1">
                              <a:lumMod val="50000"/>
                            </a:schemeClr>
                          </a:solidFill>
                          <a:latin typeface="+mn-lt"/>
                          <a:ea typeface="+mn-ea"/>
                          <a:cs typeface="+mn-cs"/>
                        </a:rPr>
                        <a:t>Mediterranean Grasslands: Seeds in Cattle Dung </a:t>
                      </a:r>
                      <a:r>
                        <a:rPr lang="fr-FR" sz="1200" b="0" kern="1200" dirty="0" smtClean="0">
                          <a:solidFill>
                            <a:schemeClr val="accent1">
                              <a:lumMod val="50000"/>
                            </a:schemeClr>
                          </a:solidFill>
                          <a:effectLst/>
                          <a:latin typeface="+mn-lt"/>
                          <a:ea typeface="+mn-ea"/>
                          <a:cs typeface="+mn-cs"/>
                        </a:rPr>
                        <a:t>(J. </a:t>
                      </a:r>
                      <a:r>
                        <a:rPr lang="fr-FR" sz="1200" b="0" kern="1200" dirty="0" err="1" smtClean="0">
                          <a:solidFill>
                            <a:schemeClr val="accent1">
                              <a:lumMod val="50000"/>
                            </a:schemeClr>
                          </a:solidFill>
                          <a:effectLst/>
                          <a:latin typeface="+mn-lt"/>
                          <a:ea typeface="+mn-ea"/>
                          <a:cs typeface="+mn-cs"/>
                        </a:rPr>
                        <a:t>Traba</a:t>
                      </a:r>
                      <a:r>
                        <a:rPr lang="fr-FR" sz="1200" b="0" kern="1200" dirty="0" smtClean="0">
                          <a:solidFill>
                            <a:schemeClr val="accent1">
                              <a:lumMod val="50000"/>
                            </a:schemeClr>
                          </a:solidFill>
                          <a:effectLst/>
                          <a:latin typeface="+mn-lt"/>
                          <a:ea typeface="+mn-ea"/>
                          <a:cs typeface="+mn-cs"/>
                        </a:rPr>
                        <a:t> et al., 2003)</a:t>
                      </a:r>
                      <a:endParaRPr lang="fr-FR" sz="1200" b="0" dirty="0">
                        <a:solidFill>
                          <a:schemeClr val="accent1">
                            <a:lumMod val="50000"/>
                          </a:schemeClr>
                        </a:solidFill>
                      </a:endParaRPr>
                    </a:p>
                  </a:txBody>
                  <a:tcPr/>
                </a:tc>
                <a:tc>
                  <a:txBody>
                    <a:bodyPr/>
                    <a:lstStyle/>
                    <a:p>
                      <a:pPr algn="ctr">
                        <a:lnSpc>
                          <a:spcPct val="150000"/>
                        </a:lnSpc>
                      </a:pPr>
                      <a:r>
                        <a:rPr lang="en-US" sz="1200" b="0" i="0" u="none" strike="noStrike" kern="1200" baseline="0" dirty="0" smtClean="0">
                          <a:solidFill>
                            <a:schemeClr val="accent1">
                              <a:lumMod val="50000"/>
                            </a:schemeClr>
                          </a:solidFill>
                          <a:latin typeface="+mn-lt"/>
                          <a:ea typeface="+mn-ea"/>
                          <a:cs typeface="+mn-cs"/>
                        </a:rPr>
                        <a:t>Horse dung </a:t>
                      </a:r>
                      <a:r>
                        <a:rPr lang="en-US" sz="1200" b="0" i="0" u="none" strike="noStrike" kern="1200" baseline="0" dirty="0" err="1" smtClean="0">
                          <a:solidFill>
                            <a:schemeClr val="accent1">
                              <a:lumMod val="50000"/>
                            </a:schemeClr>
                          </a:solidFill>
                          <a:latin typeface="+mn-lt"/>
                          <a:ea typeface="+mn-ea"/>
                          <a:cs typeface="+mn-cs"/>
                        </a:rPr>
                        <a:t>germinable</a:t>
                      </a:r>
                      <a:r>
                        <a:rPr lang="en-US" sz="1200" b="0" i="0" u="none" strike="noStrike" kern="1200" baseline="0" dirty="0" smtClean="0">
                          <a:solidFill>
                            <a:schemeClr val="accent1">
                              <a:lumMod val="50000"/>
                            </a:schemeClr>
                          </a:solidFill>
                          <a:latin typeface="+mn-lt"/>
                          <a:ea typeface="+mn-ea"/>
                          <a:cs typeface="+mn-cs"/>
                        </a:rPr>
                        <a:t> seed content in relation to</a:t>
                      </a:r>
                    </a:p>
                    <a:p>
                      <a:pPr algn="ctr">
                        <a:lnSpc>
                          <a:spcPct val="150000"/>
                        </a:lnSpc>
                      </a:pPr>
                      <a:r>
                        <a:rPr lang="en-US" sz="1200" b="0" i="0" u="none" strike="noStrike" kern="1200" baseline="0" dirty="0" smtClean="0">
                          <a:solidFill>
                            <a:schemeClr val="accent1">
                              <a:lumMod val="50000"/>
                            </a:schemeClr>
                          </a:solidFill>
                          <a:latin typeface="+mn-lt"/>
                          <a:ea typeface="+mn-ea"/>
                          <a:cs typeface="+mn-cs"/>
                        </a:rPr>
                        <a:t>plant species abundance, diet composition and</a:t>
                      </a:r>
                    </a:p>
                    <a:p>
                      <a:pPr algn="ctr">
                        <a:lnSpc>
                          <a:spcPct val="150000"/>
                        </a:lnSpc>
                      </a:pPr>
                      <a:r>
                        <a:rPr lang="fr-FR" sz="1200" b="0" i="0" u="none" strike="noStrike" kern="1200" baseline="0" dirty="0" err="1" smtClean="0">
                          <a:solidFill>
                            <a:schemeClr val="accent1">
                              <a:lumMod val="50000"/>
                            </a:schemeClr>
                          </a:solidFill>
                          <a:latin typeface="+mn-lt"/>
                          <a:ea typeface="+mn-ea"/>
                          <a:cs typeface="+mn-cs"/>
                        </a:rPr>
                        <a:t>seed</a:t>
                      </a:r>
                      <a:r>
                        <a:rPr lang="fr-FR" sz="1200" b="0" i="0" u="none" strike="noStrike" kern="1200" baseline="0" dirty="0" smtClean="0">
                          <a:solidFill>
                            <a:schemeClr val="accent1">
                              <a:lumMod val="50000"/>
                            </a:schemeClr>
                          </a:solidFill>
                          <a:latin typeface="+mn-lt"/>
                          <a:ea typeface="+mn-ea"/>
                          <a:cs typeface="+mn-cs"/>
                        </a:rPr>
                        <a:t> </a:t>
                      </a:r>
                      <a:r>
                        <a:rPr lang="fr-FR" sz="1200" b="0" i="0" u="none" strike="noStrike" kern="1200" baseline="0" dirty="0" err="1" smtClean="0">
                          <a:solidFill>
                            <a:schemeClr val="accent1">
                              <a:lumMod val="50000"/>
                            </a:schemeClr>
                          </a:solidFill>
                          <a:latin typeface="+mn-lt"/>
                          <a:ea typeface="+mn-ea"/>
                          <a:cs typeface="+mn-cs"/>
                        </a:rPr>
                        <a:t>characteristics</a:t>
                      </a:r>
                      <a:r>
                        <a:rPr lang="fr-FR" sz="1200" b="0" i="0" u="none" strike="noStrike" kern="1200" baseline="0" dirty="0" smtClean="0">
                          <a:solidFill>
                            <a:schemeClr val="accent1">
                              <a:lumMod val="50000"/>
                            </a:schemeClr>
                          </a:solidFill>
                          <a:latin typeface="+mn-lt"/>
                          <a:ea typeface="+mn-ea"/>
                          <a:cs typeface="+mn-cs"/>
                        </a:rPr>
                        <a:t> (</a:t>
                      </a:r>
                      <a:r>
                        <a:rPr lang="fr-FR" sz="1200" b="0" kern="1200" dirty="0" smtClean="0">
                          <a:solidFill>
                            <a:schemeClr val="accent1">
                              <a:lumMod val="50000"/>
                            </a:schemeClr>
                          </a:solidFill>
                          <a:effectLst/>
                          <a:latin typeface="+mn-lt"/>
                          <a:ea typeface="+mn-ea"/>
                          <a:cs typeface="+mn-cs"/>
                        </a:rPr>
                        <a:t>E. </a:t>
                      </a:r>
                      <a:r>
                        <a:rPr lang="fr-FR" sz="1200" b="0" kern="1200" dirty="0" err="1" smtClean="0">
                          <a:solidFill>
                            <a:schemeClr val="accent1">
                              <a:lumMod val="50000"/>
                            </a:schemeClr>
                          </a:solidFill>
                          <a:effectLst/>
                          <a:latin typeface="+mn-lt"/>
                          <a:ea typeface="+mn-ea"/>
                          <a:cs typeface="+mn-cs"/>
                        </a:rPr>
                        <a:t>Cosyns</a:t>
                      </a:r>
                      <a:r>
                        <a:rPr lang="fr-FR" sz="1200" b="0" kern="1200" dirty="0" smtClean="0">
                          <a:solidFill>
                            <a:schemeClr val="accent1">
                              <a:lumMod val="50000"/>
                            </a:schemeClr>
                          </a:solidFill>
                          <a:effectLst/>
                          <a:latin typeface="+mn-lt"/>
                          <a:ea typeface="+mn-ea"/>
                          <a:cs typeface="+mn-cs"/>
                        </a:rPr>
                        <a:t> et al., 2005)</a:t>
                      </a:r>
                      <a:endParaRPr lang="fr-FR" sz="1200" b="0" i="0" u="none" strike="noStrike" kern="1200" baseline="0" dirty="0" smtClean="0">
                        <a:solidFill>
                          <a:schemeClr val="accent1">
                            <a:lumMod val="50000"/>
                          </a:schemeClr>
                        </a:solidFill>
                        <a:latin typeface="+mn-lt"/>
                        <a:ea typeface="+mn-ea"/>
                        <a:cs typeface="+mn-cs"/>
                      </a:endParaRPr>
                    </a:p>
                  </a:txBody>
                  <a:tcPr/>
                </a:tc>
              </a:tr>
              <a:tr h="370840">
                <a:tc>
                  <a:txBody>
                    <a:bodyPr/>
                    <a:lstStyle/>
                    <a:p>
                      <a:pPr>
                        <a:lnSpc>
                          <a:spcPct val="150000"/>
                        </a:lnSpc>
                      </a:pPr>
                      <a:r>
                        <a:rPr lang="fr-FR" sz="1200" b="1" dirty="0" smtClean="0">
                          <a:solidFill>
                            <a:schemeClr val="accent1">
                              <a:lumMod val="50000"/>
                            </a:schemeClr>
                          </a:solidFill>
                        </a:rPr>
                        <a:t>Méthode</a:t>
                      </a:r>
                      <a:endParaRPr lang="fr-FR" sz="1200" b="1" dirty="0">
                        <a:solidFill>
                          <a:schemeClr val="accent1">
                            <a:lumMod val="50000"/>
                          </a:schemeClr>
                        </a:solidFill>
                      </a:endParaRPr>
                    </a:p>
                  </a:txBody>
                  <a:tcPr/>
                </a:tc>
                <a:tc gridSpan="2">
                  <a:txBody>
                    <a:bodyPr/>
                    <a:lstStyle/>
                    <a:p>
                      <a:pPr algn="ctr">
                        <a:lnSpc>
                          <a:spcPct val="150000"/>
                        </a:lnSpc>
                      </a:pPr>
                      <a:r>
                        <a:rPr lang="fr-FR" sz="1200" dirty="0" smtClean="0">
                          <a:solidFill>
                            <a:schemeClr val="accent1">
                              <a:lumMod val="50000"/>
                            </a:schemeClr>
                          </a:solidFill>
                        </a:rPr>
                        <a:t>Méthode des semis:</a:t>
                      </a:r>
                      <a:r>
                        <a:rPr lang="fr-FR" sz="1200" baseline="0" dirty="0" smtClean="0">
                          <a:solidFill>
                            <a:schemeClr val="accent1">
                              <a:lumMod val="50000"/>
                            </a:schemeClr>
                          </a:solidFill>
                        </a:rPr>
                        <a:t> </a:t>
                      </a:r>
                      <a:r>
                        <a:rPr lang="fr-FR" sz="1200" kern="1200" dirty="0" smtClean="0">
                          <a:solidFill>
                            <a:schemeClr val="accent1">
                              <a:lumMod val="50000"/>
                            </a:schemeClr>
                          </a:solidFill>
                          <a:effectLst/>
                          <a:latin typeface="+mn-lt"/>
                          <a:ea typeface="+mn-ea"/>
                          <a:cs typeface="+mn-cs"/>
                        </a:rPr>
                        <a:t>établissement des semis après le dépôt de fumier </a:t>
                      </a:r>
                      <a:endParaRPr lang="fr-FR" sz="1200" dirty="0">
                        <a:solidFill>
                          <a:schemeClr val="accent1">
                            <a:lumMod val="50000"/>
                          </a:schemeClr>
                        </a:solidFill>
                      </a:endParaRPr>
                    </a:p>
                  </a:txBody>
                  <a:tcPr/>
                </a:tc>
                <a:tc hMerge="1">
                  <a:txBody>
                    <a:bodyPr/>
                    <a:lstStyle/>
                    <a:p>
                      <a:pPr>
                        <a:lnSpc>
                          <a:spcPct val="150000"/>
                        </a:lnSpc>
                      </a:pPr>
                      <a:endParaRPr lang="fr-FR" sz="1200" dirty="0">
                        <a:solidFill>
                          <a:schemeClr val="accent1">
                            <a:lumMod val="50000"/>
                          </a:schemeClr>
                        </a:solidFill>
                      </a:endParaRPr>
                    </a:p>
                  </a:txBody>
                  <a:tcPr/>
                </a:tc>
              </a:tr>
              <a:tr h="370840">
                <a:tc>
                  <a:txBody>
                    <a:bodyPr/>
                    <a:lstStyle/>
                    <a:p>
                      <a:pPr>
                        <a:lnSpc>
                          <a:spcPct val="150000"/>
                        </a:lnSpc>
                      </a:pPr>
                      <a:r>
                        <a:rPr lang="fr-FR" sz="1200" b="1" dirty="0" smtClean="0">
                          <a:solidFill>
                            <a:schemeClr val="accent1">
                              <a:lumMod val="50000"/>
                            </a:schemeClr>
                          </a:solidFill>
                        </a:rPr>
                        <a:t>Résultats sur un</a:t>
                      </a:r>
                      <a:r>
                        <a:rPr lang="fr-FR" sz="1200" b="1" baseline="0" dirty="0" smtClean="0">
                          <a:solidFill>
                            <a:schemeClr val="accent1">
                              <a:lumMod val="50000"/>
                            </a:schemeClr>
                          </a:solidFill>
                        </a:rPr>
                        <a:t> mouton</a:t>
                      </a:r>
                      <a:endParaRPr lang="fr-FR" sz="1200" b="1" dirty="0">
                        <a:solidFill>
                          <a:schemeClr val="accent1">
                            <a:lumMod val="50000"/>
                          </a:schemeClr>
                        </a:solidFill>
                      </a:endParaRPr>
                    </a:p>
                  </a:txBody>
                  <a:tcPr/>
                </a:tc>
                <a:tc>
                  <a:txBody>
                    <a:bodyPr/>
                    <a:lstStyle/>
                    <a:p>
                      <a:pPr>
                        <a:lnSpc>
                          <a:spcPct val="150000"/>
                        </a:lnSpc>
                      </a:pPr>
                      <a:r>
                        <a:rPr lang="fr-FR" sz="1200" kern="1200" dirty="0" smtClean="0">
                          <a:solidFill>
                            <a:schemeClr val="accent1">
                              <a:lumMod val="50000"/>
                            </a:schemeClr>
                          </a:solidFill>
                          <a:effectLst/>
                          <a:latin typeface="+mn-lt"/>
                          <a:ea typeface="+mn-ea"/>
                          <a:cs typeface="+mn-cs"/>
                        </a:rPr>
                        <a:t>Suivi de 3 ans:</a:t>
                      </a:r>
                      <a:r>
                        <a:rPr lang="fr-FR" sz="1200" kern="1200" baseline="0" dirty="0" smtClean="0">
                          <a:solidFill>
                            <a:schemeClr val="accent1">
                              <a:lumMod val="50000"/>
                            </a:schemeClr>
                          </a:solidFill>
                          <a:effectLst/>
                          <a:latin typeface="+mn-lt"/>
                          <a:ea typeface="+mn-ea"/>
                          <a:cs typeface="+mn-cs"/>
                        </a:rPr>
                        <a:t> </a:t>
                      </a:r>
                      <a:r>
                        <a:rPr lang="fr-FR" sz="1200" kern="1200" dirty="0" smtClean="0">
                          <a:solidFill>
                            <a:schemeClr val="accent1">
                              <a:lumMod val="50000"/>
                            </a:schemeClr>
                          </a:solidFill>
                          <a:effectLst/>
                          <a:latin typeface="+mn-lt"/>
                          <a:ea typeface="+mn-ea"/>
                          <a:cs typeface="+mn-cs"/>
                        </a:rPr>
                        <a:t>115 espèces différentes sur les quadras témoins et 105 dont 15 rares sur les quadras semés</a:t>
                      </a:r>
                      <a:endParaRPr lang="fr-FR" sz="1200" dirty="0">
                        <a:solidFill>
                          <a:schemeClr val="accent1">
                            <a:lumMod val="50000"/>
                          </a:schemeClr>
                        </a:solidFill>
                      </a:endParaRPr>
                    </a:p>
                  </a:txBody>
                  <a:tcPr/>
                </a:tc>
                <a:tc>
                  <a:txBody>
                    <a:bodyPr/>
                    <a:lstStyle/>
                    <a:p>
                      <a:pPr>
                        <a:lnSpc>
                          <a:spcPct val="150000"/>
                        </a:lnSpc>
                      </a:pPr>
                      <a:r>
                        <a:rPr lang="fr-FR" sz="1200" kern="1200" dirty="0" smtClean="0">
                          <a:solidFill>
                            <a:schemeClr val="accent1">
                              <a:lumMod val="50000"/>
                            </a:schemeClr>
                          </a:solidFill>
                          <a:effectLst/>
                          <a:latin typeface="+mn-lt"/>
                          <a:ea typeface="+mn-ea"/>
                          <a:cs typeface="+mn-cs"/>
                        </a:rPr>
                        <a:t>Sur 56 échantillons de fumier, 53 493 plantules émergés, représentant 106 espèces végétales différentes, soit 21,4% de toutes les espèces enregistrées dans la végétation établie des sites d'étude </a:t>
                      </a:r>
                      <a:endParaRPr lang="fr-FR" sz="1200" dirty="0">
                        <a:solidFill>
                          <a:schemeClr val="accent1">
                            <a:lumMod val="50000"/>
                          </a:schemeClr>
                        </a:solidFill>
                      </a:endParaRPr>
                    </a:p>
                  </a:txBody>
                  <a:tcPr/>
                </a:tc>
              </a:tr>
            </a:tbl>
          </a:graphicData>
        </a:graphic>
      </p:graphicFrame>
      <p:grpSp>
        <p:nvGrpSpPr>
          <p:cNvPr id="15" name="Groupe 14"/>
          <p:cNvGrpSpPr/>
          <p:nvPr/>
        </p:nvGrpSpPr>
        <p:grpSpPr>
          <a:xfrm>
            <a:off x="7460791" y="290917"/>
            <a:ext cx="4500227" cy="2875879"/>
            <a:chOff x="6324041" y="5974"/>
            <a:chExt cx="4500227" cy="2875879"/>
          </a:xfrm>
        </p:grpSpPr>
        <p:sp>
          <p:nvSpPr>
            <p:cNvPr id="14" name="Rectangle 13"/>
            <p:cNvSpPr/>
            <p:nvPr/>
          </p:nvSpPr>
          <p:spPr>
            <a:xfrm>
              <a:off x="6906565" y="2582540"/>
              <a:ext cx="3917703" cy="299313"/>
            </a:xfrm>
            <a:prstGeom prst="rect">
              <a:avLst/>
            </a:prstGeom>
          </p:spPr>
          <p:txBody>
            <a:bodyPr wrap="square">
              <a:spAutoFit/>
            </a:bodyPr>
            <a:lstStyle/>
            <a:p>
              <a:pPr>
                <a:lnSpc>
                  <a:spcPct val="150000"/>
                </a:lnSpc>
              </a:pPr>
              <a:r>
                <a:rPr lang="fr-FR" sz="1000" dirty="0" smtClean="0">
                  <a:solidFill>
                    <a:schemeClr val="tx2"/>
                  </a:solidFill>
                </a:rPr>
                <a:t>Terrain avec application </a:t>
              </a:r>
              <a:r>
                <a:rPr lang="fr-FR" sz="1000" dirty="0">
                  <a:solidFill>
                    <a:schemeClr val="tx2"/>
                  </a:solidFill>
                </a:rPr>
                <a:t>de </a:t>
              </a:r>
              <a:r>
                <a:rPr lang="fr-FR" sz="1000" dirty="0" smtClean="0">
                  <a:solidFill>
                    <a:schemeClr val="tx2"/>
                  </a:solidFill>
                </a:rPr>
                <a:t>bouse		Terrain témoin </a:t>
              </a:r>
              <a:endParaRPr lang="fr-FR" sz="1000" dirty="0">
                <a:solidFill>
                  <a:schemeClr val="tx2"/>
                </a:solidFill>
              </a:endParaRPr>
            </a:p>
          </p:txBody>
        </p:sp>
        <p:pic>
          <p:nvPicPr>
            <p:cNvPr id="8" name="Image 7"/>
            <p:cNvPicPr>
              <a:picLocks noChangeAspect="1"/>
            </p:cNvPicPr>
            <p:nvPr/>
          </p:nvPicPr>
          <p:blipFill>
            <a:blip r:embed="rId3"/>
            <a:stretch>
              <a:fillRect/>
            </a:stretch>
          </p:blipFill>
          <p:spPr>
            <a:xfrm>
              <a:off x="6324041" y="5974"/>
              <a:ext cx="4162425" cy="2590800"/>
            </a:xfrm>
            <a:prstGeom prst="rect">
              <a:avLst/>
            </a:prstGeom>
          </p:spPr>
        </p:pic>
        <p:pic>
          <p:nvPicPr>
            <p:cNvPr id="10" name="Image 9"/>
            <p:cNvPicPr>
              <a:picLocks noChangeAspect="1"/>
            </p:cNvPicPr>
            <p:nvPr/>
          </p:nvPicPr>
          <p:blipFill rotWithShape="1">
            <a:blip r:embed="rId4"/>
            <a:srcRect b="31399"/>
            <a:stretch/>
          </p:blipFill>
          <p:spPr>
            <a:xfrm>
              <a:off x="9256014" y="2657244"/>
              <a:ext cx="423320" cy="185533"/>
            </a:xfrm>
            <a:prstGeom prst="rect">
              <a:avLst/>
            </a:prstGeom>
          </p:spPr>
        </p:pic>
        <p:sp>
          <p:nvSpPr>
            <p:cNvPr id="13" name="Rectangle 12"/>
            <p:cNvSpPr/>
            <p:nvPr/>
          </p:nvSpPr>
          <p:spPr>
            <a:xfrm>
              <a:off x="6520895" y="2657244"/>
              <a:ext cx="385670" cy="192837"/>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Tree>
    <p:extLst>
      <p:ext uri="{BB962C8B-B14F-4D97-AF65-F5344CB8AC3E}">
        <p14:creationId xmlns:p14="http://schemas.microsoft.com/office/powerpoint/2010/main" val="4029789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201" y="290917"/>
            <a:ext cx="8925920" cy="952588"/>
          </a:xfrm>
        </p:spPr>
        <p:txBody>
          <a:bodyPr rtlCol="0">
            <a:normAutofit fontScale="90000"/>
          </a:bodyPr>
          <a:lstStyle/>
          <a:p>
            <a:r>
              <a:rPr lang="fr-FR" sz="4400" b="1" dirty="0" smtClean="0">
                <a:latin typeface="Franklin Gothic Book" panose="020B0503020102020204" pitchFamily="34" charset="0"/>
              </a:rPr>
              <a:t>Ajout/retrait d’une espèce animale</a:t>
            </a:r>
            <a:r>
              <a:rPr lang="fr-FR" sz="4400" b="1" dirty="0">
                <a:latin typeface="Franklin Gothic Book" panose="020B0503020102020204" pitchFamily="34" charset="0"/>
              </a:rPr>
              <a:t/>
            </a:r>
            <a:br>
              <a:rPr lang="fr-FR" sz="4400" b="1" dirty="0">
                <a:latin typeface="Franklin Gothic Book" panose="020B0503020102020204" pitchFamily="34" charset="0"/>
              </a:rPr>
            </a:br>
            <a:r>
              <a:rPr lang="fr-FR" sz="2000" dirty="0" smtClean="0">
                <a:latin typeface="Franklin Gothic Book" panose="020B0503020102020204" pitchFamily="34" charset="0"/>
              </a:rPr>
              <a:t>Le pâturage traditionnel pour la restauration</a:t>
            </a:r>
            <a:endParaRPr lang="fr-FR" sz="3100" dirty="0">
              <a:latin typeface="Franklin Gothic Book" panose="020B0503020102020204"/>
            </a:endParaRP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14</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8" name="Rectangle 7"/>
          <p:cNvSpPr/>
          <p:nvPr/>
        </p:nvSpPr>
        <p:spPr>
          <a:xfrm>
            <a:off x="5390991" y="5371998"/>
            <a:ext cx="6484869" cy="530145"/>
          </a:xfrm>
          <a:prstGeom prst="rect">
            <a:avLst/>
          </a:prstGeom>
        </p:spPr>
        <p:txBody>
          <a:bodyPr wrap="square">
            <a:spAutoFit/>
          </a:bodyPr>
          <a:lstStyle/>
          <a:p>
            <a:pPr algn="ctr">
              <a:lnSpc>
                <a:spcPct val="150000"/>
              </a:lnSpc>
            </a:pPr>
            <a:r>
              <a:rPr lang="fr-FR" sz="1000" dirty="0">
                <a:solidFill>
                  <a:schemeClr val="accent1">
                    <a:lumMod val="50000"/>
                  </a:schemeClr>
                </a:solidFill>
              </a:rPr>
              <a:t>Variation du nombre d'espèces de prairies calcaires </a:t>
            </a:r>
            <a:r>
              <a:rPr lang="fr-FR" sz="1000" dirty="0" smtClean="0">
                <a:solidFill>
                  <a:schemeClr val="accent1">
                    <a:lumMod val="50000"/>
                  </a:schemeClr>
                </a:solidFill>
              </a:rPr>
              <a:t>dans </a:t>
            </a:r>
            <a:r>
              <a:rPr lang="fr-FR" sz="1000" dirty="0">
                <a:solidFill>
                  <a:schemeClr val="accent1">
                    <a:lumMod val="50000"/>
                  </a:schemeClr>
                </a:solidFill>
              </a:rPr>
              <a:t>le Jura souabe moyen après l'abandon et après la gestion de la restauration par coupe à blanc (a), gestion par fauchage (b) et pâturage (</a:t>
            </a:r>
            <a:r>
              <a:rPr lang="fr-FR" sz="1000" dirty="0" smtClean="0">
                <a:solidFill>
                  <a:schemeClr val="accent1">
                    <a:lumMod val="50000"/>
                  </a:schemeClr>
                </a:solidFill>
              </a:rPr>
              <a:t>c) (P</a:t>
            </a:r>
            <a:r>
              <a:rPr lang="fr-FR" sz="1000" dirty="0">
                <a:solidFill>
                  <a:schemeClr val="accent1">
                    <a:lumMod val="50000"/>
                  </a:schemeClr>
                </a:solidFill>
              </a:rPr>
              <a:t>. </a:t>
            </a:r>
            <a:r>
              <a:rPr lang="fr-FR" sz="1000" dirty="0" err="1">
                <a:solidFill>
                  <a:schemeClr val="accent1">
                    <a:lumMod val="50000"/>
                  </a:schemeClr>
                </a:solidFill>
              </a:rPr>
              <a:t>Poschlod</a:t>
            </a:r>
            <a:r>
              <a:rPr lang="fr-FR" sz="1000" dirty="0">
                <a:solidFill>
                  <a:schemeClr val="accent1">
                    <a:lumMod val="50000"/>
                  </a:schemeClr>
                </a:solidFill>
              </a:rPr>
              <a:t> et al., </a:t>
            </a:r>
            <a:r>
              <a:rPr lang="fr-FR" sz="1000" dirty="0" smtClean="0">
                <a:solidFill>
                  <a:schemeClr val="accent1">
                    <a:lumMod val="50000"/>
                  </a:schemeClr>
                </a:solidFill>
              </a:rPr>
              <a:t>1998)</a:t>
            </a:r>
            <a:endParaRPr lang="fr-FR" sz="1000" dirty="0">
              <a:solidFill>
                <a:schemeClr val="accent1">
                  <a:lumMod val="50000"/>
                </a:schemeClr>
              </a:solidFill>
            </a:endParaRPr>
          </a:p>
        </p:txBody>
      </p:sp>
      <p:grpSp>
        <p:nvGrpSpPr>
          <p:cNvPr id="14" name="Groupe 13"/>
          <p:cNvGrpSpPr>
            <a:grpSpLocks noChangeAspect="1"/>
          </p:cNvGrpSpPr>
          <p:nvPr/>
        </p:nvGrpSpPr>
        <p:grpSpPr>
          <a:xfrm>
            <a:off x="5390992" y="2190030"/>
            <a:ext cx="6484869" cy="3267186"/>
            <a:chOff x="2095098" y="2463129"/>
            <a:chExt cx="7486650" cy="3771900"/>
          </a:xfrm>
        </p:grpSpPr>
        <p:pic>
          <p:nvPicPr>
            <p:cNvPr id="3" name="Image 2"/>
            <p:cNvPicPr>
              <a:picLocks noChangeAspect="1"/>
            </p:cNvPicPr>
            <p:nvPr/>
          </p:nvPicPr>
          <p:blipFill>
            <a:blip r:embed="rId3"/>
            <a:stretch>
              <a:fillRect/>
            </a:stretch>
          </p:blipFill>
          <p:spPr>
            <a:xfrm>
              <a:off x="2095098" y="2463129"/>
              <a:ext cx="7486650" cy="3771900"/>
            </a:xfrm>
            <a:prstGeom prst="rect">
              <a:avLst/>
            </a:prstGeom>
          </p:spPr>
        </p:pic>
        <p:sp>
          <p:nvSpPr>
            <p:cNvPr id="9" name="Rectangle 8"/>
            <p:cNvSpPr/>
            <p:nvPr/>
          </p:nvSpPr>
          <p:spPr>
            <a:xfrm>
              <a:off x="8327899" y="5281217"/>
              <a:ext cx="1253849" cy="510998"/>
            </a:xfrm>
            <a:prstGeom prst="rect">
              <a:avLst/>
            </a:prstGeom>
          </p:spPr>
          <p:txBody>
            <a:bodyPr wrap="square">
              <a:spAutoFit/>
            </a:bodyPr>
            <a:lstStyle/>
            <a:p>
              <a:pPr algn="just">
                <a:lnSpc>
                  <a:spcPct val="150000"/>
                </a:lnSpc>
              </a:pPr>
              <a:r>
                <a:rPr lang="fr-FR" sz="800" dirty="0" smtClean="0">
                  <a:solidFill>
                    <a:schemeClr val="tx2"/>
                  </a:solidFill>
                </a:rPr>
                <a:t>Végétation réelle</a:t>
              </a:r>
            </a:p>
            <a:p>
              <a:pPr algn="just">
                <a:lnSpc>
                  <a:spcPct val="150000"/>
                </a:lnSpc>
              </a:pPr>
              <a:r>
                <a:rPr lang="fr-FR" sz="800" dirty="0">
                  <a:solidFill>
                    <a:schemeClr val="tx2"/>
                  </a:solidFill>
                </a:rPr>
                <a:t>B</a:t>
              </a:r>
              <a:r>
                <a:rPr lang="fr-FR" sz="800" dirty="0" smtClean="0">
                  <a:solidFill>
                    <a:schemeClr val="tx2"/>
                  </a:solidFill>
                </a:rPr>
                <a:t>anque </a:t>
              </a:r>
              <a:r>
                <a:rPr lang="fr-FR" sz="800" dirty="0">
                  <a:solidFill>
                    <a:schemeClr val="tx2"/>
                  </a:solidFill>
                </a:rPr>
                <a:t>de diaspore</a:t>
              </a:r>
            </a:p>
          </p:txBody>
        </p:sp>
        <p:cxnSp>
          <p:nvCxnSpPr>
            <p:cNvPr id="12" name="Connecteur droit 11"/>
            <p:cNvCxnSpPr/>
            <p:nvPr/>
          </p:nvCxnSpPr>
          <p:spPr>
            <a:xfrm>
              <a:off x="7998379" y="5453701"/>
              <a:ext cx="360000"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7998379" y="5709132"/>
              <a:ext cx="360000" cy="0"/>
            </a:xfrm>
            <a:prstGeom prst="line">
              <a:avLst/>
            </a:prstGeom>
            <a:ln>
              <a:solidFill>
                <a:schemeClr val="tx2"/>
              </a:solidFill>
              <a:prstDash val="dash"/>
            </a:ln>
          </p:spPr>
          <p:style>
            <a:lnRef idx="1">
              <a:schemeClr val="accent1"/>
            </a:lnRef>
            <a:fillRef idx="0">
              <a:schemeClr val="accent1"/>
            </a:fillRef>
            <a:effectRef idx="0">
              <a:schemeClr val="accent1"/>
            </a:effectRef>
            <a:fontRef idx="minor">
              <a:schemeClr val="tx1"/>
            </a:fontRef>
          </p:style>
        </p:cxnSp>
      </p:grpSp>
      <p:sp>
        <p:nvSpPr>
          <p:cNvPr id="15" name="Rectangle 14"/>
          <p:cNvSpPr/>
          <p:nvPr/>
        </p:nvSpPr>
        <p:spPr>
          <a:xfrm>
            <a:off x="87955" y="1699964"/>
            <a:ext cx="5207276" cy="4247317"/>
          </a:xfrm>
          <a:prstGeom prst="rect">
            <a:avLst/>
          </a:prstGeom>
        </p:spPr>
        <p:txBody>
          <a:bodyPr wrap="square">
            <a:spAutoFit/>
          </a:bodyPr>
          <a:lstStyle/>
          <a:p>
            <a:pPr algn="ctr">
              <a:lnSpc>
                <a:spcPct val="150000"/>
              </a:lnSpc>
            </a:pPr>
            <a:r>
              <a:rPr lang="fr-FR" sz="2000" dirty="0" smtClean="0">
                <a:solidFill>
                  <a:schemeClr val="accent1">
                    <a:lumMod val="50000"/>
                  </a:schemeClr>
                </a:solidFill>
              </a:rPr>
              <a:t>Le pâturage traditionnel:</a:t>
            </a:r>
          </a:p>
          <a:p>
            <a:pPr marL="342900" indent="-342900" algn="ctr">
              <a:lnSpc>
                <a:spcPct val="150000"/>
              </a:lnSpc>
              <a:buFont typeface="Arial" panose="020B0604020202020204" pitchFamily="34" charset="0"/>
              <a:buChar char="•"/>
            </a:pPr>
            <a:r>
              <a:rPr lang="fr-FR" sz="2000" dirty="0">
                <a:solidFill>
                  <a:schemeClr val="accent1">
                    <a:lumMod val="50000"/>
                  </a:schemeClr>
                </a:solidFill>
              </a:rPr>
              <a:t>Facilite l'échange d'individus, de plantes et d'animaux entre des réserves naturelles </a:t>
            </a:r>
            <a:r>
              <a:rPr lang="fr-FR" sz="2000" dirty="0" smtClean="0">
                <a:solidFill>
                  <a:schemeClr val="accent1">
                    <a:lumMod val="50000"/>
                  </a:schemeClr>
                </a:solidFill>
              </a:rPr>
              <a:t>isolées </a:t>
            </a:r>
            <a:r>
              <a:rPr lang="fr-FR" sz="2000" dirty="0" smtClean="0">
                <a:solidFill>
                  <a:schemeClr val="accent1">
                    <a:lumMod val="50000"/>
                  </a:schemeClr>
                </a:solidFill>
                <a:sym typeface="Wingdings" panose="05000000000000000000" pitchFamily="2" charset="2"/>
              </a:rPr>
              <a:t> Liaison</a:t>
            </a:r>
            <a:endParaRPr lang="fr-FR" sz="2000" dirty="0">
              <a:solidFill>
                <a:schemeClr val="accent1">
                  <a:lumMod val="50000"/>
                </a:schemeClr>
              </a:solidFill>
            </a:endParaRPr>
          </a:p>
          <a:p>
            <a:pPr marL="342900" indent="-342900" algn="ctr">
              <a:lnSpc>
                <a:spcPct val="150000"/>
              </a:lnSpc>
              <a:buFont typeface="Arial" panose="020B0604020202020204" pitchFamily="34" charset="0"/>
              <a:buChar char="•"/>
            </a:pPr>
            <a:r>
              <a:rPr lang="fr-FR" sz="2000" dirty="0" smtClean="0">
                <a:solidFill>
                  <a:schemeClr val="accent1">
                    <a:lumMod val="50000"/>
                  </a:schemeClr>
                </a:solidFill>
              </a:rPr>
              <a:t>Le </a:t>
            </a:r>
            <a:r>
              <a:rPr lang="fr-FR" sz="2000" dirty="0">
                <a:solidFill>
                  <a:schemeClr val="accent1">
                    <a:lumMod val="50000"/>
                  </a:schemeClr>
                </a:solidFill>
              </a:rPr>
              <a:t>développement de la végétation et la survie à long terme des </a:t>
            </a:r>
            <a:r>
              <a:rPr lang="fr-FR" sz="2000" dirty="0" smtClean="0">
                <a:solidFill>
                  <a:schemeClr val="accent1">
                    <a:lumMod val="50000"/>
                  </a:schemeClr>
                </a:solidFill>
              </a:rPr>
              <a:t>populations</a:t>
            </a:r>
          </a:p>
          <a:p>
            <a:pPr marL="342900" indent="-342900" algn="ctr">
              <a:lnSpc>
                <a:spcPct val="150000"/>
              </a:lnSpc>
              <a:buFont typeface="Arial" panose="020B0604020202020204" pitchFamily="34" charset="0"/>
              <a:buChar char="•"/>
            </a:pPr>
            <a:r>
              <a:rPr lang="fr-FR" sz="2000" dirty="0">
                <a:solidFill>
                  <a:schemeClr val="accent1">
                    <a:lumMod val="50000"/>
                  </a:schemeClr>
                </a:solidFill>
              </a:rPr>
              <a:t>C</a:t>
            </a:r>
            <a:r>
              <a:rPr lang="fr-FR" sz="2000" dirty="0" smtClean="0">
                <a:solidFill>
                  <a:schemeClr val="accent1">
                    <a:lumMod val="50000"/>
                  </a:schemeClr>
                </a:solidFill>
              </a:rPr>
              <a:t>ompense </a:t>
            </a:r>
            <a:r>
              <a:rPr lang="fr-FR" sz="2000" dirty="0">
                <a:solidFill>
                  <a:schemeClr val="accent1">
                    <a:lumMod val="50000"/>
                  </a:schemeClr>
                </a:solidFill>
              </a:rPr>
              <a:t>partiellement la perte de processus naturels (tempête, incendie, inondation …) </a:t>
            </a:r>
            <a:endParaRPr lang="fr-FR" sz="2000" dirty="0" smtClean="0">
              <a:solidFill>
                <a:schemeClr val="accent1">
                  <a:lumMod val="50000"/>
                </a:schemeClr>
              </a:solidFill>
            </a:endParaRPr>
          </a:p>
        </p:txBody>
      </p:sp>
    </p:spTree>
    <p:extLst>
      <p:ext uri="{BB962C8B-B14F-4D97-AF65-F5344CB8AC3E}">
        <p14:creationId xmlns:p14="http://schemas.microsoft.com/office/powerpoint/2010/main" val="135505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729561" y="3621387"/>
            <a:ext cx="6949440" cy="756238"/>
          </a:xfrm>
        </p:spPr>
        <p:txBody>
          <a:bodyPr rtlCol="0">
            <a:normAutofit/>
          </a:bodyPr>
          <a:lstStyle/>
          <a:p>
            <a:pPr algn="ctr" rtl="0"/>
            <a:r>
              <a:rPr lang="fr-FR" sz="4000" dirty="0">
                <a:latin typeface="Franklin Gothic Book" panose="020B0503020102020204" pitchFamily="34" charset="0"/>
              </a:rPr>
              <a:t>Pertinence des méthodes</a:t>
            </a:r>
          </a:p>
        </p:txBody>
      </p:sp>
      <p:pic>
        <p:nvPicPr>
          <p:cNvPr id="9" name="Image 8" descr="Une image contenant arbre, extérieur, plante&#10;&#10;Description générée avec un niveau de confiance très élevé">
            <a:extLst>
              <a:ext uri="{FF2B5EF4-FFF2-40B4-BE49-F238E27FC236}">
                <a16:creationId xmlns:a16="http://schemas.microsoft.com/office/drawing/2014/main" xmlns="" id="{927EDD3F-AEFB-4907-8D45-30209B6D3B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3" t="1012" r="17194" b="-81"/>
          <a:stretch/>
        </p:blipFill>
        <p:spPr>
          <a:xfrm>
            <a:off x="4068" y="2057400"/>
            <a:ext cx="1485901" cy="3876675"/>
          </a:xfrm>
          <a:prstGeom prst="rect">
            <a:avLst/>
          </a:prstGeom>
        </p:spPr>
      </p:pic>
      <p:pic>
        <p:nvPicPr>
          <p:cNvPr id="10" name="Image 9"/>
          <p:cNvPicPr>
            <a:picLocks noChangeAspect="1"/>
          </p:cNvPicPr>
          <p:nvPr/>
        </p:nvPicPr>
        <p:blipFill rotWithShape="1">
          <a:blip r:embed="rId4" cstate="print">
            <a:extLst>
              <a:ext uri="{28A0092B-C50C-407E-A947-70E740481C1C}">
                <a14:useLocalDpi xmlns:a14="http://schemas.microsoft.com/office/drawing/2010/main" val="0"/>
              </a:ext>
            </a:extLst>
          </a:blip>
          <a:srcRect l="22073" t="439" r="22023" b="4"/>
          <a:stretch/>
        </p:blipFill>
        <p:spPr>
          <a:xfrm>
            <a:off x="8905875" y="2057400"/>
            <a:ext cx="3288210" cy="3895725"/>
          </a:xfrm>
          <a:prstGeom prst="rect">
            <a:avLst/>
          </a:prstGeom>
        </p:spPr>
      </p:pic>
    </p:spTree>
    <p:extLst>
      <p:ext uri="{BB962C8B-B14F-4D97-AF65-F5344CB8AC3E}">
        <p14:creationId xmlns:p14="http://schemas.microsoft.com/office/powerpoint/2010/main" val="4293453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201" y="290917"/>
            <a:ext cx="8925920" cy="952588"/>
          </a:xfrm>
        </p:spPr>
        <p:txBody>
          <a:bodyPr rtlCol="0">
            <a:normAutofit fontScale="90000"/>
          </a:bodyPr>
          <a:lstStyle/>
          <a:p>
            <a:r>
              <a:rPr lang="fr-FR" sz="4400" b="1" dirty="0" smtClean="0">
                <a:latin typeface="Franklin Gothic Book" panose="020B0503020102020204" pitchFamily="34" charset="0"/>
              </a:rPr>
              <a:t>Les avantages</a:t>
            </a:r>
            <a:r>
              <a:rPr lang="fr-FR" sz="4400" b="1" dirty="0">
                <a:latin typeface="Franklin Gothic Book" panose="020B0503020102020204" pitchFamily="34" charset="0"/>
              </a:rPr>
              <a:t/>
            </a:r>
            <a:br>
              <a:rPr lang="fr-FR" sz="4400" b="1" dirty="0">
                <a:latin typeface="Franklin Gothic Book" panose="020B0503020102020204" pitchFamily="34" charset="0"/>
              </a:rPr>
            </a:br>
            <a:r>
              <a:rPr lang="fr-FR" sz="2000" dirty="0" smtClean="0">
                <a:latin typeface="Franklin Gothic Book" panose="020B0503020102020204" pitchFamily="34" charset="0"/>
              </a:rPr>
              <a:t> </a:t>
            </a:r>
            <a:endParaRPr lang="fr-FR" sz="3100" dirty="0">
              <a:latin typeface="Franklin Gothic Book" panose="020B0503020102020204"/>
            </a:endParaRP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16</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16" name="Espace réservé du contenu 2">
            <a:extLst>
              <a:ext uri="{FF2B5EF4-FFF2-40B4-BE49-F238E27FC236}">
                <a16:creationId xmlns:a16="http://schemas.microsoft.com/office/drawing/2014/main" xmlns="" id="{76753393-FB7E-4A9D-B1D9-6B302D3A7740}"/>
              </a:ext>
            </a:extLst>
          </p:cNvPr>
          <p:cNvSpPr>
            <a:spLocks noGrp="1"/>
          </p:cNvSpPr>
          <p:nvPr>
            <p:ph idx="1"/>
          </p:nvPr>
        </p:nvSpPr>
        <p:spPr>
          <a:xfrm>
            <a:off x="205201" y="1243505"/>
            <a:ext cx="7041760" cy="4723979"/>
          </a:xfrm>
        </p:spPr>
        <p:txBody>
          <a:bodyPr>
            <a:noAutofit/>
          </a:bodyPr>
          <a:lstStyle/>
          <a:p>
            <a:pPr marL="0" indent="0" algn="just">
              <a:lnSpc>
                <a:spcPct val="150000"/>
              </a:lnSpc>
              <a:spcBef>
                <a:spcPts val="0"/>
              </a:spcBef>
              <a:buNone/>
            </a:pPr>
            <a:r>
              <a:rPr lang="fr-FR" sz="2000" u="sng" dirty="0">
                <a:solidFill>
                  <a:schemeClr val="accent1">
                    <a:lumMod val="50000"/>
                  </a:schemeClr>
                </a:solidFill>
              </a:rPr>
              <a:t>Dissémination de graines par </a:t>
            </a:r>
            <a:r>
              <a:rPr lang="fr-FR" sz="2000" u="sng" dirty="0" err="1" smtClean="0">
                <a:solidFill>
                  <a:schemeClr val="accent1">
                    <a:lumMod val="50000"/>
                  </a:schemeClr>
                </a:solidFill>
              </a:rPr>
              <a:t>zoochorie</a:t>
            </a:r>
            <a:endParaRPr lang="fr-FR" sz="2000" u="sng" dirty="0">
              <a:solidFill>
                <a:schemeClr val="accent1">
                  <a:lumMod val="50000"/>
                </a:schemeClr>
              </a:solidFill>
            </a:endParaRPr>
          </a:p>
          <a:p>
            <a:pPr lvl="2" algn="just">
              <a:lnSpc>
                <a:spcPct val="150000"/>
              </a:lnSpc>
              <a:spcBef>
                <a:spcPts val="0"/>
              </a:spcBef>
            </a:pPr>
            <a:r>
              <a:rPr lang="fr-FR" sz="1800" dirty="0">
                <a:solidFill>
                  <a:schemeClr val="accent1">
                    <a:lumMod val="50000"/>
                  </a:schemeClr>
                </a:solidFill>
              </a:rPr>
              <a:t>Enrichissement de la banque de graines du sol</a:t>
            </a:r>
          </a:p>
          <a:p>
            <a:pPr lvl="2" algn="just">
              <a:lnSpc>
                <a:spcPct val="150000"/>
              </a:lnSpc>
              <a:spcBef>
                <a:spcPts val="0"/>
              </a:spcBef>
            </a:pPr>
            <a:r>
              <a:rPr lang="fr-FR" sz="1800" dirty="0">
                <a:solidFill>
                  <a:schemeClr val="accent1">
                    <a:lumMod val="50000"/>
                  </a:schemeClr>
                </a:solidFill>
              </a:rPr>
              <a:t>Augmentation de la diversité des espèces</a:t>
            </a:r>
          </a:p>
          <a:p>
            <a:pPr lvl="2" algn="just">
              <a:lnSpc>
                <a:spcPct val="150000"/>
              </a:lnSpc>
              <a:spcBef>
                <a:spcPts val="0"/>
              </a:spcBef>
            </a:pPr>
            <a:r>
              <a:rPr lang="fr-FR" sz="1800" dirty="0">
                <a:solidFill>
                  <a:schemeClr val="accent1">
                    <a:lumMod val="50000"/>
                  </a:schemeClr>
                </a:solidFill>
              </a:rPr>
              <a:t>Répartition hétérogène et homogène</a:t>
            </a:r>
          </a:p>
          <a:p>
            <a:pPr marL="0" indent="0" algn="just">
              <a:lnSpc>
                <a:spcPct val="150000"/>
              </a:lnSpc>
              <a:spcBef>
                <a:spcPts val="0"/>
              </a:spcBef>
              <a:buNone/>
            </a:pPr>
            <a:r>
              <a:rPr lang="fr-FR" sz="2000" u="sng" dirty="0" smtClean="0">
                <a:solidFill>
                  <a:schemeClr val="accent1">
                    <a:lumMod val="50000"/>
                  </a:schemeClr>
                </a:solidFill>
              </a:rPr>
              <a:t>Gestion par pâturage</a:t>
            </a:r>
            <a:endParaRPr lang="fr-FR" sz="2000" u="sng" dirty="0">
              <a:solidFill>
                <a:schemeClr val="accent1">
                  <a:lumMod val="50000"/>
                </a:schemeClr>
              </a:solidFill>
            </a:endParaRPr>
          </a:p>
          <a:p>
            <a:pPr lvl="2" algn="just">
              <a:lnSpc>
                <a:spcPct val="150000"/>
              </a:lnSpc>
              <a:spcBef>
                <a:spcPts val="0"/>
              </a:spcBef>
            </a:pPr>
            <a:r>
              <a:rPr lang="fr-FR" sz="1800" dirty="0">
                <a:solidFill>
                  <a:schemeClr val="accent1">
                    <a:lumMod val="50000"/>
                  </a:schemeClr>
                </a:solidFill>
              </a:rPr>
              <a:t>L</a:t>
            </a:r>
            <a:r>
              <a:rPr lang="fr-FR" sz="1800" dirty="0" smtClean="0">
                <a:solidFill>
                  <a:schemeClr val="accent1">
                    <a:lumMod val="50000"/>
                  </a:schemeClr>
                </a:solidFill>
              </a:rPr>
              <a:t>es habitats dégradés </a:t>
            </a:r>
            <a:r>
              <a:rPr lang="fr-FR" sz="1800" dirty="0">
                <a:solidFill>
                  <a:schemeClr val="accent1">
                    <a:lumMod val="50000"/>
                  </a:schemeClr>
                </a:solidFill>
              </a:rPr>
              <a:t>subissent des changements de composition </a:t>
            </a:r>
            <a:r>
              <a:rPr lang="fr-FR" sz="1800" dirty="0" smtClean="0">
                <a:solidFill>
                  <a:schemeClr val="accent1">
                    <a:lumMod val="50000"/>
                  </a:schemeClr>
                </a:solidFill>
              </a:rPr>
              <a:t>d'espèces</a:t>
            </a:r>
          </a:p>
          <a:p>
            <a:pPr lvl="2" algn="just">
              <a:lnSpc>
                <a:spcPct val="150000"/>
              </a:lnSpc>
              <a:spcBef>
                <a:spcPts val="0"/>
              </a:spcBef>
            </a:pPr>
            <a:r>
              <a:rPr lang="fr-FR" sz="1800" dirty="0" smtClean="0">
                <a:solidFill>
                  <a:schemeClr val="accent1">
                    <a:lumMod val="50000"/>
                  </a:schemeClr>
                </a:solidFill>
              </a:rPr>
              <a:t>Augmentation la diversité biologique et structurelle des plantes</a:t>
            </a:r>
          </a:p>
          <a:p>
            <a:pPr lvl="2" algn="just">
              <a:lnSpc>
                <a:spcPct val="150000"/>
              </a:lnSpc>
              <a:spcBef>
                <a:spcPts val="0"/>
              </a:spcBef>
            </a:pPr>
            <a:r>
              <a:rPr lang="fr-FR" sz="1800" dirty="0">
                <a:solidFill>
                  <a:schemeClr val="accent1">
                    <a:lumMod val="50000"/>
                  </a:schemeClr>
                </a:solidFill>
              </a:rPr>
              <a:t>F</a:t>
            </a:r>
            <a:r>
              <a:rPr lang="fr-FR" sz="1800" dirty="0" smtClean="0">
                <a:solidFill>
                  <a:schemeClr val="accent1">
                    <a:lumMod val="50000"/>
                  </a:schemeClr>
                </a:solidFill>
              </a:rPr>
              <a:t>ixation </a:t>
            </a:r>
            <a:r>
              <a:rPr lang="fr-FR" sz="1800" dirty="0">
                <a:solidFill>
                  <a:schemeClr val="accent1">
                    <a:lumMod val="50000"/>
                  </a:schemeClr>
                </a:solidFill>
              </a:rPr>
              <a:t>du carbone et la formation des sols</a:t>
            </a:r>
            <a:endParaRPr lang="fr-FR" sz="1800" dirty="0" smtClean="0">
              <a:solidFill>
                <a:schemeClr val="accent1">
                  <a:lumMod val="50000"/>
                </a:schemeClr>
              </a:solidFill>
            </a:endParaRPr>
          </a:p>
          <a:p>
            <a:pPr lvl="2" algn="just">
              <a:lnSpc>
                <a:spcPct val="150000"/>
              </a:lnSpc>
              <a:spcBef>
                <a:spcPts val="0"/>
              </a:spcBef>
            </a:pPr>
            <a:r>
              <a:rPr lang="fr-FR" sz="1800" dirty="0" smtClean="0">
                <a:solidFill>
                  <a:schemeClr val="accent1">
                    <a:lumMod val="50000"/>
                  </a:schemeClr>
                </a:solidFill>
              </a:rPr>
              <a:t>Vecteur de dissémination</a:t>
            </a:r>
          </a:p>
          <a:p>
            <a:pPr lvl="2" algn="just">
              <a:lnSpc>
                <a:spcPct val="150000"/>
              </a:lnSpc>
              <a:spcBef>
                <a:spcPts val="0"/>
              </a:spcBef>
            </a:pPr>
            <a:r>
              <a:rPr lang="fr-FR" sz="1800" dirty="0" smtClean="0">
                <a:solidFill>
                  <a:schemeClr val="accent1">
                    <a:lumMod val="50000"/>
                  </a:schemeClr>
                </a:solidFill>
              </a:rPr>
              <a:t>Retrait des perturbations</a:t>
            </a:r>
          </a:p>
          <a:p>
            <a:pPr algn="just">
              <a:lnSpc>
                <a:spcPct val="150000"/>
              </a:lnSpc>
            </a:pPr>
            <a:endParaRPr lang="fr-FR" dirty="0">
              <a:solidFill>
                <a:schemeClr val="accent1">
                  <a:lumMod val="50000"/>
                </a:schemeClr>
              </a:solidFill>
              <a:latin typeface="Franklin Gothic Book" panose="020B0503020102020204" pitchFamily="34" charset="0"/>
            </a:endParaRPr>
          </a:p>
          <a:p>
            <a:pPr algn="just">
              <a:lnSpc>
                <a:spcPct val="150000"/>
              </a:lnSpc>
            </a:pPr>
            <a:endParaRPr lang="fr-FR" dirty="0">
              <a:solidFill>
                <a:schemeClr val="accent1">
                  <a:lumMod val="50000"/>
                </a:schemeClr>
              </a:solidFill>
              <a:latin typeface="Franklin Gothic Book" panose="020B0503020102020204" pitchFamily="34" charset="0"/>
            </a:endParaRPr>
          </a:p>
        </p:txBody>
      </p:sp>
      <p:pic>
        <p:nvPicPr>
          <p:cNvPr id="9" name="Image 8"/>
          <p:cNvPicPr>
            <a:picLocks noChangeAspect="1"/>
          </p:cNvPicPr>
          <p:nvPr/>
        </p:nvPicPr>
        <p:blipFill rotWithShape="1">
          <a:blip r:embed="rId3" cstate="print">
            <a:extLst>
              <a:ext uri="{28A0092B-C50C-407E-A947-70E740481C1C}">
                <a14:useLocalDpi xmlns:a14="http://schemas.microsoft.com/office/drawing/2010/main" val="0"/>
              </a:ext>
            </a:extLst>
          </a:blip>
          <a:srcRect l="4073"/>
          <a:stretch/>
        </p:blipFill>
        <p:spPr>
          <a:xfrm>
            <a:off x="7543799" y="1"/>
            <a:ext cx="4404641" cy="6633500"/>
          </a:xfrm>
          <a:prstGeom prst="rect">
            <a:avLst/>
          </a:prstGeom>
        </p:spPr>
      </p:pic>
    </p:spTree>
    <p:extLst>
      <p:ext uri="{BB962C8B-B14F-4D97-AF65-F5344CB8AC3E}">
        <p14:creationId xmlns:p14="http://schemas.microsoft.com/office/powerpoint/2010/main" val="3430902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05201" y="290917"/>
            <a:ext cx="8925920" cy="952588"/>
          </a:xfrm>
        </p:spPr>
        <p:txBody>
          <a:bodyPr rtlCol="0">
            <a:normAutofit fontScale="90000"/>
          </a:bodyPr>
          <a:lstStyle/>
          <a:p>
            <a:r>
              <a:rPr lang="fr-FR" sz="4400" b="1" dirty="0" smtClean="0">
                <a:latin typeface="Franklin Gothic Book" panose="020B0503020102020204" pitchFamily="34" charset="0"/>
              </a:rPr>
              <a:t>Les inconvénients</a:t>
            </a:r>
            <a:br>
              <a:rPr lang="fr-FR" sz="4400" b="1" dirty="0" smtClean="0">
                <a:latin typeface="Franklin Gothic Book" panose="020B0503020102020204" pitchFamily="34" charset="0"/>
              </a:rPr>
            </a:br>
            <a:r>
              <a:rPr lang="fr-FR" sz="2000" dirty="0" smtClean="0">
                <a:latin typeface="Franklin Gothic Book" panose="020B0503020102020204" pitchFamily="34" charset="0"/>
              </a:rPr>
              <a:t> </a:t>
            </a:r>
            <a:endParaRPr lang="fr-FR" sz="3100" dirty="0">
              <a:latin typeface="Franklin Gothic Book" panose="020B0503020102020204"/>
            </a:endParaRPr>
          </a:p>
        </p:txBody>
      </p:sp>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17</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9" name="Espace réservé du contenu 2">
            <a:extLst>
              <a:ext uri="{FF2B5EF4-FFF2-40B4-BE49-F238E27FC236}">
                <a16:creationId xmlns:a16="http://schemas.microsoft.com/office/drawing/2014/main" xmlns="" id="{76753393-FB7E-4A9D-B1D9-6B302D3A7740}"/>
              </a:ext>
            </a:extLst>
          </p:cNvPr>
          <p:cNvSpPr txBox="1">
            <a:spLocks/>
          </p:cNvSpPr>
          <p:nvPr/>
        </p:nvSpPr>
        <p:spPr>
          <a:xfrm>
            <a:off x="205201" y="1243505"/>
            <a:ext cx="6952837" cy="4842097"/>
          </a:xfrm>
          <a:prstGeom prst="rect">
            <a:avLst/>
          </a:prstGeom>
        </p:spPr>
        <p:txBody>
          <a:bodyPr vert="horz" lIns="91440" tIns="45720" rIns="91440" bIns="45720" rtlCol="0">
            <a:noAutofit/>
          </a:bodyPr>
          <a:lstStyle>
            <a:lvl1pPr marL="210312" indent="-210312" algn="l" defTabSz="914400" rtl="0" eaLnBrk="1" latinLnBrk="0" hangingPunct="1">
              <a:lnSpc>
                <a:spcPct val="90000"/>
              </a:lnSpc>
              <a:spcBef>
                <a:spcPts val="1100"/>
              </a:spcBef>
              <a:buFont typeface="Arial" panose="020B0604020202020204" pitchFamily="34" charset="0"/>
              <a:buChar char="•"/>
              <a:defRPr sz="2200" kern="1200">
                <a:solidFill>
                  <a:schemeClr val="tx1"/>
                </a:solidFill>
                <a:latin typeface="+mn-lt"/>
                <a:ea typeface="+mn-ea"/>
                <a:cs typeface="+mn-cs"/>
              </a:defRPr>
            </a:lvl1pPr>
            <a:lvl2pPr marL="438912" indent="-155448" algn="l" defTabSz="914400" rtl="0" eaLnBrk="1" latinLnBrk="0" hangingPunct="1">
              <a:lnSpc>
                <a:spcPct val="90000"/>
              </a:lnSpc>
              <a:spcBef>
                <a:spcPts val="400"/>
              </a:spcBef>
              <a:buFont typeface="Arial" panose="020B0604020202020204" pitchFamily="34" charset="0"/>
              <a:buChar char="•"/>
              <a:defRPr sz="1800" kern="1200">
                <a:solidFill>
                  <a:schemeClr val="tx1"/>
                </a:solidFill>
                <a:latin typeface="+mn-lt"/>
                <a:ea typeface="+mn-ea"/>
                <a:cs typeface="+mn-cs"/>
              </a:defRPr>
            </a:lvl2pPr>
            <a:lvl3pPr marL="676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3pPr>
            <a:lvl4pPr marL="905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4pPr>
            <a:lvl5pPr marL="11338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5pPr>
            <a:lvl6pPr marL="13624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6pPr>
            <a:lvl7pPr marL="15910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7pPr>
            <a:lvl8pPr marL="18196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8pPr>
            <a:lvl9pPr marL="2048256" indent="-155448" algn="l" defTabSz="914400" rtl="0" eaLnBrk="1" latinLnBrk="0" hangingPunct="1">
              <a:lnSpc>
                <a:spcPct val="90000"/>
              </a:lnSpc>
              <a:spcBef>
                <a:spcPts val="400"/>
              </a:spcBef>
              <a:buFont typeface="Arial" panose="020B0604020202020204" pitchFamily="34" charset="0"/>
              <a:buChar char="•"/>
              <a:defRPr sz="16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fr-FR" sz="2000" u="sng" dirty="0" smtClean="0">
                <a:solidFill>
                  <a:schemeClr val="accent1">
                    <a:lumMod val="50000"/>
                  </a:schemeClr>
                </a:solidFill>
              </a:rPr>
              <a:t>La restauration dépend:</a:t>
            </a:r>
          </a:p>
          <a:p>
            <a:pPr lvl="2" algn="just">
              <a:lnSpc>
                <a:spcPct val="150000"/>
              </a:lnSpc>
              <a:spcBef>
                <a:spcPts val="0"/>
              </a:spcBef>
            </a:pPr>
            <a:r>
              <a:rPr lang="fr-FR" sz="1800" dirty="0" smtClean="0">
                <a:solidFill>
                  <a:schemeClr val="accent1">
                    <a:lumMod val="50000"/>
                  </a:schemeClr>
                </a:solidFill>
              </a:rPr>
              <a:t>Des comportements animales et végétales</a:t>
            </a:r>
          </a:p>
          <a:p>
            <a:pPr lvl="2" algn="just">
              <a:lnSpc>
                <a:spcPct val="150000"/>
              </a:lnSpc>
              <a:spcBef>
                <a:spcPts val="0"/>
              </a:spcBef>
            </a:pPr>
            <a:r>
              <a:rPr lang="fr-FR" sz="1800" dirty="0" smtClean="0">
                <a:solidFill>
                  <a:schemeClr val="accent1">
                    <a:lumMod val="50000"/>
                  </a:schemeClr>
                </a:solidFill>
              </a:rPr>
              <a:t>Des espaces fragmentés</a:t>
            </a:r>
          </a:p>
          <a:p>
            <a:pPr lvl="2" algn="just">
              <a:lnSpc>
                <a:spcPct val="150000"/>
              </a:lnSpc>
              <a:spcBef>
                <a:spcPts val="0"/>
              </a:spcBef>
            </a:pPr>
            <a:r>
              <a:rPr lang="fr-FR" sz="1800" dirty="0" smtClean="0">
                <a:solidFill>
                  <a:schemeClr val="accent1">
                    <a:lumMod val="50000"/>
                  </a:schemeClr>
                </a:solidFill>
              </a:rPr>
              <a:t>De la  gestion durable</a:t>
            </a:r>
          </a:p>
          <a:p>
            <a:pPr lvl="2" algn="just">
              <a:lnSpc>
                <a:spcPct val="150000"/>
              </a:lnSpc>
              <a:spcBef>
                <a:spcPts val="0"/>
              </a:spcBef>
            </a:pPr>
            <a:r>
              <a:rPr lang="fr-FR" sz="1800" dirty="0" smtClean="0">
                <a:solidFill>
                  <a:schemeClr val="accent1">
                    <a:lumMod val="50000"/>
                  </a:schemeClr>
                </a:solidFill>
              </a:rPr>
              <a:t>De la qualité des autres paramètres</a:t>
            </a:r>
          </a:p>
          <a:p>
            <a:pPr marL="54864" indent="0" algn="just">
              <a:lnSpc>
                <a:spcPct val="150000"/>
              </a:lnSpc>
              <a:spcBef>
                <a:spcPts val="0"/>
              </a:spcBef>
              <a:buNone/>
            </a:pPr>
            <a:r>
              <a:rPr lang="fr-FR" sz="2000" u="sng" dirty="0" smtClean="0">
                <a:solidFill>
                  <a:schemeClr val="accent1">
                    <a:lumMod val="50000"/>
                  </a:schemeClr>
                </a:solidFill>
              </a:rPr>
              <a:t>Menace:</a:t>
            </a:r>
          </a:p>
          <a:p>
            <a:pPr marL="806958" lvl="2" indent="-285750" algn="just">
              <a:lnSpc>
                <a:spcPct val="150000"/>
              </a:lnSpc>
              <a:spcBef>
                <a:spcPts val="0"/>
              </a:spcBef>
            </a:pPr>
            <a:r>
              <a:rPr lang="fr-FR" sz="1800" dirty="0" smtClean="0">
                <a:solidFill>
                  <a:schemeClr val="accent1">
                    <a:lumMod val="50000"/>
                  </a:schemeClr>
                </a:solidFill>
              </a:rPr>
              <a:t>Propagation </a:t>
            </a:r>
            <a:r>
              <a:rPr lang="fr-FR" sz="1800" dirty="0">
                <a:solidFill>
                  <a:schemeClr val="accent1">
                    <a:lumMod val="50000"/>
                  </a:schemeClr>
                </a:solidFill>
              </a:rPr>
              <a:t>de plantes envahissantes</a:t>
            </a:r>
            <a:endParaRPr lang="fr-FR" sz="1800" u="sng" dirty="0" smtClean="0">
              <a:solidFill>
                <a:schemeClr val="accent1">
                  <a:lumMod val="50000"/>
                </a:schemeClr>
              </a:solidFill>
            </a:endParaRPr>
          </a:p>
          <a:p>
            <a:pPr marL="0" indent="0" algn="just">
              <a:lnSpc>
                <a:spcPct val="150000"/>
              </a:lnSpc>
              <a:buFont typeface="Arial" panose="020B0604020202020204" pitchFamily="34" charset="0"/>
              <a:buNone/>
            </a:pPr>
            <a:r>
              <a:rPr lang="fr-FR" sz="2400" b="1" dirty="0" smtClean="0">
                <a:solidFill>
                  <a:schemeClr val="accent1">
                    <a:lumMod val="75000"/>
                  </a:schemeClr>
                </a:solidFill>
              </a:rPr>
              <a:t>Chaque stratégie est adaptée à son écosystème et ne peut pas être reproduite sur un écosystème différent.</a:t>
            </a:r>
            <a:endParaRPr lang="fr-FR" sz="2400" dirty="0" smtClean="0">
              <a:solidFill>
                <a:schemeClr val="accent1">
                  <a:lumMod val="50000"/>
                </a:schemeClr>
              </a:solidFill>
              <a:latin typeface="Franklin Gothic Book" panose="020B0503020102020204" pitchFamily="34" charset="0"/>
            </a:endParaRPr>
          </a:p>
          <a:p>
            <a:pPr algn="just">
              <a:lnSpc>
                <a:spcPct val="150000"/>
              </a:lnSpc>
            </a:pPr>
            <a:endParaRPr lang="fr-FR" dirty="0" smtClean="0">
              <a:solidFill>
                <a:schemeClr val="accent1">
                  <a:lumMod val="50000"/>
                </a:schemeClr>
              </a:solidFill>
              <a:latin typeface="Franklin Gothic Book" panose="020B0503020102020204" pitchFamily="34" charset="0"/>
            </a:endParaRPr>
          </a:p>
          <a:p>
            <a:pPr algn="just">
              <a:lnSpc>
                <a:spcPct val="150000"/>
              </a:lnSpc>
            </a:pPr>
            <a:endParaRPr lang="fr-FR" dirty="0">
              <a:solidFill>
                <a:schemeClr val="accent1">
                  <a:lumMod val="50000"/>
                </a:schemeClr>
              </a:solidFill>
              <a:latin typeface="Franklin Gothic Book" panose="020B0503020102020204" pitchFamily="34" charset="0"/>
            </a:endParaRPr>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9332" y="3015"/>
            <a:ext cx="4409109" cy="6627471"/>
          </a:xfrm>
          <a:prstGeom prst="rect">
            <a:avLst/>
          </a:prstGeom>
        </p:spPr>
      </p:pic>
    </p:spTree>
    <p:extLst>
      <p:ext uri="{BB962C8B-B14F-4D97-AF65-F5344CB8AC3E}">
        <p14:creationId xmlns:p14="http://schemas.microsoft.com/office/powerpoint/2010/main" val="2738536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729561" y="3296646"/>
            <a:ext cx="6949440" cy="1405719"/>
          </a:xfrm>
        </p:spPr>
        <p:txBody>
          <a:bodyPr rtlCol="0">
            <a:normAutofit/>
          </a:bodyPr>
          <a:lstStyle/>
          <a:p>
            <a:pPr algn="ctr"/>
            <a:r>
              <a:rPr lang="fr-FR" sz="4000" dirty="0">
                <a:latin typeface="Franklin Gothic Book" panose="020B0503020102020204" pitchFamily="34" charset="0"/>
              </a:rPr>
              <a:t>Restauration par zoochorie: quelles solutions?</a:t>
            </a:r>
          </a:p>
        </p:txBody>
      </p:sp>
      <p:pic>
        <p:nvPicPr>
          <p:cNvPr id="9" name="Image 8" descr="Une image contenant arbre, extérieur, plante&#10;&#10;Description générée avec un niveau de confiance très élevé">
            <a:extLst>
              <a:ext uri="{FF2B5EF4-FFF2-40B4-BE49-F238E27FC236}">
                <a16:creationId xmlns:a16="http://schemas.microsoft.com/office/drawing/2014/main" xmlns="" id="{927EDD3F-AEFB-4907-8D45-30209B6D3BD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3" t="1012" r="17194" b="-81"/>
          <a:stretch/>
        </p:blipFill>
        <p:spPr>
          <a:xfrm>
            <a:off x="4068" y="2057400"/>
            <a:ext cx="1485901" cy="3876675"/>
          </a:xfrm>
          <a:prstGeom prst="rect">
            <a:avLst/>
          </a:prstGeom>
        </p:spPr>
      </p:pic>
      <p:pic>
        <p:nvPicPr>
          <p:cNvPr id="10" name="Image 9"/>
          <p:cNvPicPr>
            <a:picLocks noChangeAspect="1"/>
          </p:cNvPicPr>
          <p:nvPr/>
        </p:nvPicPr>
        <p:blipFill rotWithShape="1">
          <a:blip r:embed="rId4" cstate="print">
            <a:extLst>
              <a:ext uri="{28A0092B-C50C-407E-A947-70E740481C1C}">
                <a14:useLocalDpi xmlns:a14="http://schemas.microsoft.com/office/drawing/2010/main" val="0"/>
              </a:ext>
            </a:extLst>
          </a:blip>
          <a:srcRect l="22073" t="439" r="22023" b="4"/>
          <a:stretch/>
        </p:blipFill>
        <p:spPr>
          <a:xfrm>
            <a:off x="8905875" y="2057400"/>
            <a:ext cx="3288210" cy="3895725"/>
          </a:xfrm>
          <a:prstGeom prst="rect">
            <a:avLst/>
          </a:prstGeom>
        </p:spPr>
      </p:pic>
    </p:spTree>
    <p:extLst>
      <p:ext uri="{BB962C8B-B14F-4D97-AF65-F5344CB8AC3E}">
        <p14:creationId xmlns:p14="http://schemas.microsoft.com/office/powerpoint/2010/main" val="387820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6C7D757D-90A6-482D-919A-63F2D5662C61}"/>
              </a:ext>
            </a:extLst>
          </p:cNvPr>
          <p:cNvSpPr>
            <a:spLocks noGrp="1"/>
          </p:cNvSpPr>
          <p:nvPr>
            <p:ph type="sldNum" sz="quarter" idx="12"/>
          </p:nvPr>
        </p:nvSpPr>
        <p:spPr/>
        <p:txBody>
          <a:bodyPr/>
          <a:lstStyle/>
          <a:p>
            <a:pPr rtl="0"/>
            <a:fld id="{9CD8D479-8942-46E8-A226-A4E01F7A105C}" type="slidenum">
              <a:rPr lang="fr-FR" noProof="0" smtClean="0"/>
              <a:t>19</a:t>
            </a:fld>
            <a:endParaRPr lang="fr-FR" noProof="0" dirty="0"/>
          </a:p>
        </p:txBody>
      </p:sp>
      <p:sp>
        <p:nvSpPr>
          <p:cNvPr id="5" name="Espace réservé de la date 4">
            <a:extLst>
              <a:ext uri="{FF2B5EF4-FFF2-40B4-BE49-F238E27FC236}">
                <a16:creationId xmlns:a16="http://schemas.microsoft.com/office/drawing/2014/main" xmlns="" id="{8D3595ED-B25C-45D3-92AD-4863A56AD8D4}"/>
              </a:ext>
            </a:extLst>
          </p:cNvPr>
          <p:cNvSpPr>
            <a:spLocks noGrp="1"/>
          </p:cNvSpPr>
          <p:nvPr>
            <p:ph type="dt" sz="half" idx="10"/>
          </p:nvPr>
        </p:nvSpPr>
        <p:spPr/>
        <p:txBody>
          <a:bodyPr/>
          <a:lstStyle/>
          <a:p>
            <a:fld id="{15825BD9-51CC-41FD-ACC3-32018614730D}" type="datetime1">
              <a:rPr lang="fr-FR" smtClean="0"/>
              <a:t>27/03/2018</a:t>
            </a:fld>
            <a:endParaRPr lang="fr-FR" dirty="0"/>
          </a:p>
        </p:txBody>
      </p:sp>
      <p:sp>
        <p:nvSpPr>
          <p:cNvPr id="6" name="Espace réservé du pied de page 5">
            <a:extLst>
              <a:ext uri="{FF2B5EF4-FFF2-40B4-BE49-F238E27FC236}">
                <a16:creationId xmlns:a16="http://schemas.microsoft.com/office/drawing/2014/main" xmlns="" id="{2282ACA0-1602-4E63-BFFE-4CB3CF4C15D5}"/>
              </a:ext>
            </a:extLst>
          </p:cNvPr>
          <p:cNvSpPr>
            <a:spLocks noGrp="1"/>
          </p:cNvSpPr>
          <p:nvPr>
            <p:ph type="ftr" sz="quarter" idx="11"/>
          </p:nvPr>
        </p:nvSpPr>
        <p:spPr/>
        <p:txBody>
          <a:bodyPr/>
          <a:lstStyle/>
          <a:p>
            <a:pPr rtl="0"/>
            <a:r>
              <a:rPr lang="fr-FR" noProof="0"/>
              <a:t>Relations entre le transport des graines par la faune sauvage et la restauration des écosystèmes: Cas de milieux forestiers et prairiales</a:t>
            </a:r>
            <a:endParaRPr lang="fr-FR" noProof="0" dirty="0"/>
          </a:p>
        </p:txBody>
      </p:sp>
      <p:sp>
        <p:nvSpPr>
          <p:cNvPr id="9" name="Espace réservé du contenu 8">
            <a:extLst>
              <a:ext uri="{FF2B5EF4-FFF2-40B4-BE49-F238E27FC236}">
                <a16:creationId xmlns:a16="http://schemas.microsoft.com/office/drawing/2014/main" xmlns="" id="{D43E8B55-8384-4584-BB98-CAA6160655BE}"/>
              </a:ext>
            </a:extLst>
          </p:cNvPr>
          <p:cNvSpPr>
            <a:spLocks noGrp="1"/>
          </p:cNvSpPr>
          <p:nvPr>
            <p:ph idx="1"/>
          </p:nvPr>
        </p:nvSpPr>
        <p:spPr>
          <a:xfrm>
            <a:off x="711200" y="711540"/>
            <a:ext cx="10769600" cy="5434920"/>
          </a:xfrm>
        </p:spPr>
        <p:txBody>
          <a:bodyPr>
            <a:normAutofit/>
          </a:bodyPr>
          <a:lstStyle/>
          <a:p>
            <a:pPr marL="0" indent="0" algn="just">
              <a:lnSpc>
                <a:spcPct val="150000"/>
              </a:lnSpc>
              <a:spcBef>
                <a:spcPts val="0"/>
              </a:spcBef>
              <a:spcAft>
                <a:spcPts val="600"/>
              </a:spcAft>
              <a:buNone/>
            </a:pPr>
            <a:r>
              <a:rPr lang="fr-FR" sz="2400" u="sng" dirty="0">
                <a:solidFill>
                  <a:schemeClr val="accent1">
                    <a:lumMod val="50000"/>
                  </a:schemeClr>
                </a:solidFill>
              </a:rPr>
              <a:t>La restauration est un processus qui requiert de nombreuses actions </a:t>
            </a:r>
            <a:r>
              <a:rPr lang="fr-FR" sz="2400" u="sng" dirty="0" smtClean="0">
                <a:solidFill>
                  <a:schemeClr val="accent1">
                    <a:lumMod val="50000"/>
                  </a:schemeClr>
                </a:solidFill>
              </a:rPr>
              <a:t>telles </a:t>
            </a:r>
            <a:r>
              <a:rPr lang="fr-FR" sz="2400" u="sng" dirty="0">
                <a:solidFill>
                  <a:schemeClr val="accent1">
                    <a:lumMod val="50000"/>
                  </a:schemeClr>
                </a:solidFill>
              </a:rPr>
              <a:t>que:</a:t>
            </a:r>
          </a:p>
          <a:p>
            <a:pPr lvl="0" algn="ctr">
              <a:lnSpc>
                <a:spcPct val="150000"/>
              </a:lnSpc>
              <a:spcBef>
                <a:spcPts val="0"/>
              </a:spcBef>
            </a:pPr>
            <a:r>
              <a:rPr lang="fr-FR" sz="2000" dirty="0">
                <a:solidFill>
                  <a:schemeClr val="accent1">
                    <a:lumMod val="50000"/>
                  </a:schemeClr>
                </a:solidFill>
              </a:rPr>
              <a:t>l’étude de son fonctionnement écosystémique, de la faune et de la flore la composant</a:t>
            </a:r>
          </a:p>
          <a:p>
            <a:pPr lvl="0" algn="ctr">
              <a:lnSpc>
                <a:spcPct val="150000"/>
              </a:lnSpc>
              <a:spcBef>
                <a:spcPts val="0"/>
              </a:spcBef>
            </a:pPr>
            <a:r>
              <a:rPr lang="fr-FR" sz="2000" dirty="0">
                <a:solidFill>
                  <a:schemeClr val="accent1">
                    <a:lumMod val="50000"/>
                  </a:schemeClr>
                </a:solidFill>
              </a:rPr>
              <a:t>la mise en place d’une méthode de restauration </a:t>
            </a:r>
          </a:p>
          <a:p>
            <a:pPr lvl="0" algn="ctr">
              <a:lnSpc>
                <a:spcPct val="150000"/>
              </a:lnSpc>
              <a:spcBef>
                <a:spcPts val="0"/>
              </a:spcBef>
              <a:spcAft>
                <a:spcPts val="1800"/>
              </a:spcAft>
            </a:pPr>
            <a:r>
              <a:rPr lang="fr-FR" sz="2000" dirty="0">
                <a:solidFill>
                  <a:schemeClr val="accent1">
                    <a:lumMod val="50000"/>
                  </a:schemeClr>
                </a:solidFill>
              </a:rPr>
              <a:t>d’assurer une gestion durable du système</a:t>
            </a:r>
          </a:p>
          <a:p>
            <a:pPr marL="0" indent="0">
              <a:lnSpc>
                <a:spcPct val="150000"/>
              </a:lnSpc>
              <a:spcBef>
                <a:spcPts val="0"/>
              </a:spcBef>
              <a:spcAft>
                <a:spcPts val="600"/>
              </a:spcAft>
              <a:buNone/>
            </a:pPr>
            <a:r>
              <a:rPr lang="fr-FR" sz="2400" u="sng" dirty="0" smtClean="0">
                <a:solidFill>
                  <a:schemeClr val="accent1">
                    <a:lumMod val="50000"/>
                  </a:schemeClr>
                </a:solidFill>
              </a:rPr>
              <a:t>Définition </a:t>
            </a:r>
            <a:r>
              <a:rPr lang="fr-FR" sz="2400" u="sng" dirty="0">
                <a:solidFill>
                  <a:schemeClr val="accent1">
                    <a:lumMod val="50000"/>
                  </a:schemeClr>
                </a:solidFill>
              </a:rPr>
              <a:t>des méthodes principales pour améliorer la zoochorie :</a:t>
            </a:r>
          </a:p>
          <a:p>
            <a:pPr lvl="0" algn="ctr">
              <a:lnSpc>
                <a:spcPct val="150000"/>
              </a:lnSpc>
              <a:spcBef>
                <a:spcPts val="0"/>
              </a:spcBef>
            </a:pPr>
            <a:r>
              <a:rPr lang="fr-FR" sz="2000" dirty="0">
                <a:solidFill>
                  <a:schemeClr val="accent1">
                    <a:lumMod val="50000"/>
                  </a:schemeClr>
                </a:solidFill>
              </a:rPr>
              <a:t>1er méthode : améliorer la disponibilité en graines sur un site et adopter un système de gestion par pâturage itinérant ou </a:t>
            </a:r>
            <a:r>
              <a:rPr lang="fr-FR" sz="2000" dirty="0" smtClean="0">
                <a:solidFill>
                  <a:schemeClr val="accent1">
                    <a:lumMod val="50000"/>
                  </a:schemeClr>
                </a:solidFill>
              </a:rPr>
              <a:t>tournant </a:t>
            </a:r>
            <a:r>
              <a:rPr lang="fr-FR" sz="2000" dirty="0">
                <a:solidFill>
                  <a:schemeClr val="accent1">
                    <a:lumMod val="50000"/>
                  </a:schemeClr>
                </a:solidFill>
              </a:rPr>
              <a:t>toute l'année, avec une faible densité de peuplement</a:t>
            </a:r>
          </a:p>
          <a:p>
            <a:pPr lvl="0" algn="ctr">
              <a:lnSpc>
                <a:spcPct val="150000"/>
              </a:lnSpc>
              <a:spcBef>
                <a:spcPts val="0"/>
              </a:spcBef>
            </a:pPr>
            <a:r>
              <a:rPr lang="fr-FR" sz="2000" dirty="0">
                <a:solidFill>
                  <a:schemeClr val="accent1">
                    <a:lumMod val="50000"/>
                  </a:schemeClr>
                </a:solidFill>
              </a:rPr>
              <a:t>2ème méthode : favoriser la restauration d’un habitat et attirer les espèces animales dans les milieux perturbés</a:t>
            </a:r>
          </a:p>
          <a:p>
            <a:pPr lvl="0" algn="ctr">
              <a:lnSpc>
                <a:spcPct val="150000"/>
              </a:lnSpc>
              <a:spcBef>
                <a:spcPts val="0"/>
              </a:spcBef>
            </a:pPr>
            <a:r>
              <a:rPr lang="fr-FR" sz="2000" dirty="0">
                <a:solidFill>
                  <a:schemeClr val="accent1">
                    <a:lumMod val="50000"/>
                  </a:schemeClr>
                </a:solidFill>
              </a:rPr>
              <a:t>3ème méthode : apport extérieur de fumier sur des sites perturbés</a:t>
            </a:r>
          </a:p>
        </p:txBody>
      </p:sp>
    </p:spTree>
    <p:extLst>
      <p:ext uri="{BB962C8B-B14F-4D97-AF65-F5344CB8AC3E}">
        <p14:creationId xmlns:p14="http://schemas.microsoft.com/office/powerpoint/2010/main" val="1109806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2"/>
          </p:nvPr>
        </p:nvSpPr>
        <p:spPr/>
        <p:txBody>
          <a:bodyPr rtlCol="0"/>
          <a:lstStyle/>
          <a:p>
            <a:pPr rtl="0"/>
            <a:fld id="{9CD8D479-8942-46E8-A226-A4E01F7A105C}" type="slidenum">
              <a:rPr lang="fr-FR" smtClean="0"/>
              <a:t>20</a:t>
            </a:fld>
            <a:endParaRPr lang="fr-FR" dirty="0"/>
          </a:p>
        </p:txBody>
      </p:sp>
      <p:sp>
        <p:nvSpPr>
          <p:cNvPr id="5" name="Espace réservé de la date 4"/>
          <p:cNvSpPr>
            <a:spLocks noGrp="1"/>
          </p:cNvSpPr>
          <p:nvPr>
            <p:ph type="dt" sz="half" idx="10"/>
          </p:nvPr>
        </p:nvSpPr>
        <p:spPr/>
        <p:txBody>
          <a:bodyPr rtlCol="0"/>
          <a:lstStyle/>
          <a:p>
            <a:pPr rtl="0"/>
            <a:fld id="{92770E03-CE40-4188-9E6B-7D87ABBE54D3}" type="datetime1">
              <a:rPr lang="fr-FR" smtClean="0"/>
              <a:t>27/03/2018</a:t>
            </a:fld>
            <a:endParaRPr lang="fr-FR" dirty="0"/>
          </a:p>
        </p:txBody>
      </p:sp>
      <p:sp>
        <p:nvSpPr>
          <p:cNvPr id="6" name="Espace réservé du pied de page 5"/>
          <p:cNvSpPr>
            <a:spLocks noGrp="1"/>
          </p:cNvSpPr>
          <p:nvPr>
            <p:ph type="ftr" sz="quarter" idx="11"/>
          </p:nvPr>
        </p:nvSpPr>
        <p:spPr/>
        <p:txBody>
          <a:bodyPr rtlCol="0"/>
          <a:lstStyle/>
          <a:p>
            <a:pPr rtl="0"/>
            <a:r>
              <a:rPr lang="fr-FR"/>
              <a:t>Relations entre le transport des graines par la faune sauvage et la restauration des écosystèmes: Cas de milieux forestiers et prairiales</a:t>
            </a:r>
            <a:endParaRPr lang="fr-FR" dirty="0"/>
          </a:p>
        </p:txBody>
      </p:sp>
      <p:sp>
        <p:nvSpPr>
          <p:cNvPr id="8" name="Espace réservé du contenu 8">
            <a:extLst>
              <a:ext uri="{FF2B5EF4-FFF2-40B4-BE49-F238E27FC236}">
                <a16:creationId xmlns:a16="http://schemas.microsoft.com/office/drawing/2014/main" xmlns="" id="{D43E8B55-8384-4584-BB98-CAA6160655BE}"/>
              </a:ext>
            </a:extLst>
          </p:cNvPr>
          <p:cNvSpPr>
            <a:spLocks noGrp="1"/>
          </p:cNvSpPr>
          <p:nvPr>
            <p:ph idx="1"/>
          </p:nvPr>
        </p:nvSpPr>
        <p:spPr>
          <a:xfrm>
            <a:off x="205201" y="1379984"/>
            <a:ext cx="11667713" cy="2919062"/>
          </a:xfrm>
        </p:spPr>
        <p:txBody>
          <a:bodyPr>
            <a:noAutofit/>
          </a:bodyPr>
          <a:lstStyle/>
          <a:p>
            <a:pPr algn="ctr">
              <a:lnSpc>
                <a:spcPct val="150000"/>
              </a:lnSpc>
            </a:pPr>
            <a:r>
              <a:rPr lang="fr-FR" sz="2000" dirty="0">
                <a:solidFill>
                  <a:schemeClr val="accent1">
                    <a:lumMod val="50000"/>
                  </a:schemeClr>
                </a:solidFill>
              </a:rPr>
              <a:t>L’homme </a:t>
            </a:r>
            <a:r>
              <a:rPr lang="fr-FR" sz="2000" dirty="0" err="1">
                <a:solidFill>
                  <a:schemeClr val="accent1">
                    <a:lumMod val="50000"/>
                  </a:schemeClr>
                </a:solidFill>
              </a:rPr>
              <a:t>a-t-il</a:t>
            </a:r>
            <a:r>
              <a:rPr lang="fr-FR" sz="2000" dirty="0">
                <a:solidFill>
                  <a:schemeClr val="accent1">
                    <a:lumMod val="50000"/>
                  </a:schemeClr>
                </a:solidFill>
              </a:rPr>
              <a:t> un réel impact sur la restauration des écosystèmes via la facilitation de la zoochorie ?</a:t>
            </a:r>
          </a:p>
          <a:p>
            <a:pPr algn="ctr">
              <a:lnSpc>
                <a:spcPct val="150000"/>
              </a:lnSpc>
            </a:pPr>
            <a:r>
              <a:rPr lang="fr-FR" sz="2000" dirty="0">
                <a:solidFill>
                  <a:schemeClr val="accent1">
                    <a:lumMod val="50000"/>
                  </a:schemeClr>
                </a:solidFill>
              </a:rPr>
              <a:t>Comment mettre en place d’autres méthodes de restauration via zoochorie ?</a:t>
            </a:r>
          </a:p>
          <a:p>
            <a:pPr algn="ctr">
              <a:lnSpc>
                <a:spcPct val="150000"/>
              </a:lnSpc>
            </a:pPr>
            <a:r>
              <a:rPr lang="fr-FR" sz="2000">
                <a:solidFill>
                  <a:schemeClr val="accent1">
                    <a:lumMod val="50000"/>
                  </a:schemeClr>
                </a:solidFill>
              </a:rPr>
              <a:t>La dispersion zoochore permet-elle de recréer un écosystème identique au précédent </a:t>
            </a:r>
            <a:r>
              <a:rPr lang="fr-FR" sz="2000" smtClean="0">
                <a:solidFill>
                  <a:schemeClr val="accent1">
                    <a:lumMod val="50000"/>
                  </a:schemeClr>
                </a:solidFill>
              </a:rPr>
              <a:t>?</a:t>
            </a:r>
          </a:p>
          <a:p>
            <a:pPr algn="ctr">
              <a:lnSpc>
                <a:spcPct val="150000"/>
              </a:lnSpc>
            </a:pPr>
            <a:r>
              <a:rPr lang="fr-FR" sz="2000" smtClean="0">
                <a:solidFill>
                  <a:schemeClr val="accent1">
                    <a:lumMod val="50000"/>
                  </a:schemeClr>
                </a:solidFill>
              </a:rPr>
              <a:t>Existe-t-il </a:t>
            </a:r>
            <a:r>
              <a:rPr lang="fr-FR" sz="2000">
                <a:solidFill>
                  <a:schemeClr val="accent1">
                    <a:lumMod val="50000"/>
                  </a:schemeClr>
                </a:solidFill>
              </a:rPr>
              <a:t>une évolution du comportement animal et végétal suite à une perturbation </a:t>
            </a:r>
            <a:r>
              <a:rPr lang="fr-FR" sz="2000" smtClean="0">
                <a:solidFill>
                  <a:schemeClr val="accent1">
                    <a:lumMod val="50000"/>
                  </a:schemeClr>
                </a:solidFill>
              </a:rPr>
              <a:t>?</a:t>
            </a:r>
          </a:p>
          <a:p>
            <a:pPr algn="ctr">
              <a:lnSpc>
                <a:spcPct val="150000"/>
              </a:lnSpc>
            </a:pPr>
            <a:r>
              <a:rPr lang="fr-FR" sz="2000" smtClean="0">
                <a:solidFill>
                  <a:schemeClr val="accent1">
                    <a:lumMod val="50000"/>
                  </a:schemeClr>
                </a:solidFill>
              </a:rPr>
              <a:t>Dans </a:t>
            </a:r>
            <a:r>
              <a:rPr lang="fr-FR" sz="2000">
                <a:solidFill>
                  <a:schemeClr val="accent1">
                    <a:lumMod val="50000"/>
                  </a:schemeClr>
                </a:solidFill>
              </a:rPr>
              <a:t>l’affirmative, l’écosystème reviendra-t-il à son état initial ou au contraire sera-t-il différencié ? </a:t>
            </a:r>
            <a:endParaRPr lang="fr-FR" sz="2000" dirty="0">
              <a:solidFill>
                <a:schemeClr val="accent1">
                  <a:lumMod val="50000"/>
                </a:schemeClr>
              </a:solidFill>
            </a:endParaRPr>
          </a:p>
        </p:txBody>
      </p:sp>
      <p:pic>
        <p:nvPicPr>
          <p:cNvPr id="10" name="Image 9"/>
          <p:cNvPicPr>
            <a:picLocks noChangeAspect="1"/>
          </p:cNvPicPr>
          <p:nvPr/>
        </p:nvPicPr>
        <p:blipFill rotWithShape="1">
          <a:blip r:embed="rId3">
            <a:extLst>
              <a:ext uri="{28A0092B-C50C-407E-A947-70E740481C1C}">
                <a14:useLocalDpi xmlns:a14="http://schemas.microsoft.com/office/drawing/2010/main" val="0"/>
              </a:ext>
            </a:extLst>
          </a:blip>
          <a:srcRect t="36574" b="35035"/>
          <a:stretch/>
        </p:blipFill>
        <p:spPr>
          <a:xfrm>
            <a:off x="0" y="4751643"/>
            <a:ext cx="12192000" cy="1528763"/>
          </a:xfrm>
          <a:prstGeom prst="rect">
            <a:avLst/>
          </a:prstGeom>
        </p:spPr>
      </p:pic>
      <p:sp>
        <p:nvSpPr>
          <p:cNvPr id="14" name="Titre 1"/>
          <p:cNvSpPr>
            <a:spLocks noGrp="1"/>
          </p:cNvSpPr>
          <p:nvPr>
            <p:ph type="title"/>
          </p:nvPr>
        </p:nvSpPr>
        <p:spPr>
          <a:xfrm>
            <a:off x="205201" y="290917"/>
            <a:ext cx="8925920" cy="952588"/>
          </a:xfrm>
        </p:spPr>
        <p:txBody>
          <a:bodyPr rtlCol="0">
            <a:normAutofit fontScale="90000"/>
          </a:bodyPr>
          <a:lstStyle/>
          <a:p>
            <a:r>
              <a:rPr lang="fr-FR" sz="4400" b="1" dirty="0" smtClean="0">
                <a:latin typeface="Franklin Gothic Book" panose="020B0503020102020204" pitchFamily="34" charset="0"/>
              </a:rPr>
              <a:t>De nouvelles interrogations</a:t>
            </a:r>
            <a:br>
              <a:rPr lang="fr-FR" sz="4400" b="1" dirty="0" smtClean="0">
                <a:latin typeface="Franklin Gothic Book" panose="020B0503020102020204" pitchFamily="34" charset="0"/>
              </a:rPr>
            </a:br>
            <a:r>
              <a:rPr lang="fr-FR" sz="2000" dirty="0" smtClean="0">
                <a:latin typeface="Franklin Gothic Book" panose="020B0503020102020204" pitchFamily="34" charset="0"/>
              </a:rPr>
              <a:t> </a:t>
            </a:r>
            <a:endParaRPr lang="fr-FR" sz="3100" dirty="0">
              <a:latin typeface="Franklin Gothic Book" panose="020B0503020102020204"/>
            </a:endParaRPr>
          </a:p>
        </p:txBody>
      </p:sp>
    </p:spTree>
    <p:extLst>
      <p:ext uri="{BB962C8B-B14F-4D97-AF65-F5344CB8AC3E}">
        <p14:creationId xmlns:p14="http://schemas.microsoft.com/office/powerpoint/2010/main" val="86799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130A7FED-D3B7-42A7-84A7-004D813C380C}"/>
              </a:ext>
            </a:extLst>
          </p:cNvPr>
          <p:cNvSpPr>
            <a:spLocks noGrp="1"/>
          </p:cNvSpPr>
          <p:nvPr>
            <p:ph type="sldNum" sz="quarter" idx="12"/>
          </p:nvPr>
        </p:nvSpPr>
        <p:spPr/>
        <p:txBody>
          <a:bodyPr/>
          <a:lstStyle/>
          <a:p>
            <a:pPr rtl="0"/>
            <a:fld id="{9CD8D479-8942-46E8-A226-A4E01F7A105C}" type="slidenum">
              <a:rPr lang="fr-FR" noProof="0" smtClean="0"/>
              <a:t>21</a:t>
            </a:fld>
            <a:endParaRPr lang="fr-FR" noProof="0" dirty="0"/>
          </a:p>
        </p:txBody>
      </p:sp>
      <p:sp>
        <p:nvSpPr>
          <p:cNvPr id="5" name="Espace réservé de la date 4">
            <a:extLst>
              <a:ext uri="{FF2B5EF4-FFF2-40B4-BE49-F238E27FC236}">
                <a16:creationId xmlns:a16="http://schemas.microsoft.com/office/drawing/2014/main" xmlns="" id="{103A0905-BBEC-4142-9443-F1F5C4222D5D}"/>
              </a:ext>
            </a:extLst>
          </p:cNvPr>
          <p:cNvSpPr>
            <a:spLocks noGrp="1"/>
          </p:cNvSpPr>
          <p:nvPr>
            <p:ph type="dt" sz="half" idx="10"/>
          </p:nvPr>
        </p:nvSpPr>
        <p:spPr/>
        <p:txBody>
          <a:bodyPr/>
          <a:lstStyle/>
          <a:p>
            <a:fld id="{15825BD9-51CC-41FD-ACC3-32018614730D}" type="datetime1">
              <a:rPr lang="fr-FR" smtClean="0"/>
              <a:t>27/03/2018</a:t>
            </a:fld>
            <a:endParaRPr lang="fr-FR" dirty="0"/>
          </a:p>
        </p:txBody>
      </p:sp>
      <p:sp>
        <p:nvSpPr>
          <p:cNvPr id="6" name="Espace réservé du pied de page 5">
            <a:extLst>
              <a:ext uri="{FF2B5EF4-FFF2-40B4-BE49-F238E27FC236}">
                <a16:creationId xmlns:a16="http://schemas.microsoft.com/office/drawing/2014/main" xmlns="" id="{EA5D7DFB-3D0D-4912-B30E-2159E20DBFF1}"/>
              </a:ext>
            </a:extLst>
          </p:cNvPr>
          <p:cNvSpPr>
            <a:spLocks noGrp="1"/>
          </p:cNvSpPr>
          <p:nvPr>
            <p:ph type="ftr" sz="quarter" idx="11"/>
          </p:nvPr>
        </p:nvSpPr>
        <p:spPr/>
        <p:txBody>
          <a:bodyPr/>
          <a:lstStyle/>
          <a:p>
            <a:pPr rtl="0"/>
            <a:r>
              <a:rPr lang="fr-FR" noProof="0"/>
              <a:t>Relations entre le transport des graines par la faune sauvage et la restauration des écosystèmes: Cas de milieux forestiers et prairiales</a:t>
            </a:r>
            <a:endParaRPr lang="fr-FR" noProof="0" dirty="0"/>
          </a:p>
        </p:txBody>
      </p:sp>
      <p:sp>
        <p:nvSpPr>
          <p:cNvPr id="7" name="Rectangle 6"/>
          <p:cNvSpPr/>
          <p:nvPr/>
        </p:nvSpPr>
        <p:spPr>
          <a:xfrm>
            <a:off x="205201" y="1055035"/>
            <a:ext cx="11697155" cy="5326715"/>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en-US" sz="1200" dirty="0"/>
              <a:t>A.T. </a:t>
            </a:r>
            <a:r>
              <a:rPr lang="en-US" sz="1200" dirty="0" err="1"/>
              <a:t>Kuiters</a:t>
            </a:r>
            <a:r>
              <a:rPr lang="en-US" sz="1200" dirty="0"/>
              <a:t> &amp; H.P.J. </a:t>
            </a:r>
            <a:r>
              <a:rPr lang="en-US" sz="1200" dirty="0" err="1"/>
              <a:t>Huiskes</a:t>
            </a:r>
            <a:r>
              <a:rPr lang="en-US" sz="1200" dirty="0"/>
              <a:t>. (2010). </a:t>
            </a:r>
            <a:r>
              <a:rPr lang="en-US" sz="1200" b="1" dirty="0"/>
              <a:t>Potential of </a:t>
            </a:r>
            <a:r>
              <a:rPr lang="en-US" sz="1200" b="1" dirty="0" err="1"/>
              <a:t>endozoochorous</a:t>
            </a:r>
            <a:r>
              <a:rPr lang="en-US" sz="1200" b="1" dirty="0"/>
              <a:t> seed dispersal by sheep in calcareous grasslands: correlations with seed </a:t>
            </a:r>
            <a:r>
              <a:rPr lang="en-US" sz="1200" b="1" dirty="0" err="1"/>
              <a:t>traite</a:t>
            </a:r>
            <a:r>
              <a:rPr lang="en-US" sz="1200" dirty="0"/>
              <a:t>. </a:t>
            </a:r>
            <a:r>
              <a:rPr lang="fr-FR" sz="1200" i="1" dirty="0" err="1"/>
              <a:t>Applied</a:t>
            </a:r>
            <a:r>
              <a:rPr lang="fr-FR" sz="1200" i="1" dirty="0"/>
              <a:t> </a:t>
            </a:r>
            <a:r>
              <a:rPr lang="fr-FR" sz="1200" i="1" dirty="0" err="1"/>
              <a:t>Vegetation</a:t>
            </a:r>
            <a:r>
              <a:rPr lang="fr-FR" sz="1200" i="1" dirty="0"/>
              <a:t> Science , 13</a:t>
            </a:r>
            <a:r>
              <a:rPr lang="fr-FR" sz="1200" dirty="0"/>
              <a:t>, 163-172. Consulté le 04/10/2017, doi:10.1111/j.1654-109X.2009.01058.x</a:t>
            </a:r>
          </a:p>
          <a:p>
            <a:pPr marL="285750" indent="-285750" algn="just">
              <a:lnSpc>
                <a:spcPct val="150000"/>
              </a:lnSpc>
              <a:buFont typeface="Arial" panose="020B0604020202020204" pitchFamily="34" charset="0"/>
              <a:buChar char="•"/>
            </a:pPr>
            <a:r>
              <a:rPr lang="fr-FR" sz="1200" dirty="0"/>
              <a:t>A. </a:t>
            </a:r>
            <a:r>
              <a:rPr lang="fr-FR" sz="1200" dirty="0" err="1"/>
              <a:t>Traveset</a:t>
            </a:r>
            <a:r>
              <a:rPr lang="fr-FR" sz="1200" dirty="0"/>
              <a:t>. (1998). </a:t>
            </a:r>
            <a:r>
              <a:rPr lang="fr-FR" sz="1200" b="1" dirty="0" err="1"/>
              <a:t>Effect</a:t>
            </a:r>
            <a:r>
              <a:rPr lang="fr-FR" sz="1200" b="1" dirty="0"/>
              <a:t> of </a:t>
            </a:r>
            <a:r>
              <a:rPr lang="fr-FR" sz="1200" b="1" dirty="0" err="1"/>
              <a:t>seed</a:t>
            </a:r>
            <a:r>
              <a:rPr lang="fr-FR" sz="1200" b="1" dirty="0"/>
              <a:t> passage </a:t>
            </a:r>
            <a:r>
              <a:rPr lang="fr-FR" sz="1200" b="1" dirty="0" err="1"/>
              <a:t>through</a:t>
            </a:r>
            <a:r>
              <a:rPr lang="fr-FR" sz="1200" b="1" dirty="0"/>
              <a:t> </a:t>
            </a:r>
            <a:r>
              <a:rPr lang="fr-FR" sz="1200" b="1" dirty="0" err="1"/>
              <a:t>vertebrate</a:t>
            </a:r>
            <a:r>
              <a:rPr lang="fr-FR" sz="1200" b="1" dirty="0"/>
              <a:t> frugivores’ </a:t>
            </a:r>
            <a:r>
              <a:rPr lang="fr-FR" sz="1200" b="1" dirty="0" err="1"/>
              <a:t>guts</a:t>
            </a:r>
            <a:r>
              <a:rPr lang="fr-FR" sz="1200" b="1" dirty="0"/>
              <a:t> on germination: a </a:t>
            </a:r>
            <a:r>
              <a:rPr lang="fr-FR" sz="1200" b="1" dirty="0" err="1"/>
              <a:t>review</a:t>
            </a:r>
            <a:r>
              <a:rPr lang="fr-FR" sz="1200" dirty="0"/>
              <a:t>. </a:t>
            </a:r>
            <a:r>
              <a:rPr lang="fr-FR" sz="1200" i="1" dirty="0"/>
              <a:t>Perspectives in Plant </a:t>
            </a:r>
            <a:r>
              <a:rPr lang="fr-FR" sz="1200" i="1" dirty="0" err="1"/>
              <a:t>Ecology</a:t>
            </a:r>
            <a:r>
              <a:rPr lang="fr-FR" sz="1200" i="1" dirty="0"/>
              <a:t>, Evolution and </a:t>
            </a:r>
            <a:r>
              <a:rPr lang="fr-FR" sz="1200" i="1" dirty="0" err="1"/>
              <a:t>Systematics</a:t>
            </a:r>
            <a:r>
              <a:rPr lang="fr-FR" sz="1200" i="1" dirty="0"/>
              <a:t>, 1/2</a:t>
            </a:r>
            <a:r>
              <a:rPr lang="fr-FR" sz="1200" dirty="0"/>
              <a:t>, 151-190. Consulté le 15/02/2018.</a:t>
            </a:r>
          </a:p>
          <a:p>
            <a:pPr marL="285750" indent="-285750" algn="just">
              <a:lnSpc>
                <a:spcPct val="150000"/>
              </a:lnSpc>
              <a:buFont typeface="Arial" panose="020B0604020202020204" pitchFamily="34" charset="0"/>
              <a:buChar char="•"/>
            </a:pPr>
            <a:r>
              <a:rPr lang="fr-FR" sz="1200" dirty="0"/>
              <a:t>D.H. </a:t>
            </a:r>
            <a:r>
              <a:rPr lang="fr-FR" sz="1200" dirty="0" err="1"/>
              <a:t>Haarmeyer</a:t>
            </a:r>
            <a:r>
              <a:rPr lang="fr-FR" sz="1200" dirty="0"/>
              <a:t>, B.M. </a:t>
            </a:r>
            <a:r>
              <a:rPr lang="fr-FR" sz="1200" dirty="0" err="1"/>
              <a:t>Bösing</a:t>
            </a:r>
            <a:r>
              <a:rPr lang="fr-FR" sz="1200" dirty="0"/>
              <a:t>, U. </a:t>
            </a:r>
            <a:r>
              <a:rPr lang="fr-FR" sz="1200" dirty="0" err="1"/>
              <a:t>Schmiedel</a:t>
            </a:r>
            <a:r>
              <a:rPr lang="fr-FR" sz="1200" dirty="0"/>
              <a:t> &amp; J. </a:t>
            </a:r>
            <a:r>
              <a:rPr lang="fr-FR" sz="1200" dirty="0" err="1"/>
              <a:t>Dengler</a:t>
            </a:r>
            <a:r>
              <a:rPr lang="fr-FR" sz="1200" dirty="0"/>
              <a:t>. (03/12/2009). </a:t>
            </a:r>
            <a:r>
              <a:rPr lang="fr-FR" sz="1200" b="1" dirty="0"/>
              <a:t>The </a:t>
            </a:r>
            <a:r>
              <a:rPr lang="fr-FR" sz="1200" b="1" dirty="0" err="1"/>
              <a:t>role</a:t>
            </a:r>
            <a:r>
              <a:rPr lang="fr-FR" sz="1200" b="1" dirty="0"/>
              <a:t> of </a:t>
            </a:r>
            <a:r>
              <a:rPr lang="fr-FR" sz="1200" b="1" dirty="0" err="1"/>
              <a:t>domestic</a:t>
            </a:r>
            <a:r>
              <a:rPr lang="fr-FR" sz="1200" b="1" dirty="0"/>
              <a:t> herbivores in </a:t>
            </a:r>
            <a:r>
              <a:rPr lang="fr-FR" sz="1200" b="1" dirty="0" err="1"/>
              <a:t>endozoochorous</a:t>
            </a:r>
            <a:r>
              <a:rPr lang="fr-FR" sz="1200" b="1" dirty="0"/>
              <a:t> plant dispersal in the </a:t>
            </a:r>
            <a:r>
              <a:rPr lang="fr-FR" sz="1200" b="1" dirty="0" err="1"/>
              <a:t>arid</a:t>
            </a:r>
            <a:r>
              <a:rPr lang="fr-FR" sz="1200" b="1" dirty="0"/>
              <a:t> </a:t>
            </a:r>
            <a:r>
              <a:rPr lang="fr-FR" sz="1200" b="1" dirty="0" err="1"/>
              <a:t>Knersvlakte</a:t>
            </a:r>
            <a:r>
              <a:rPr lang="fr-FR" sz="1200" b="1" dirty="0"/>
              <a:t>, South </a:t>
            </a:r>
            <a:r>
              <a:rPr lang="fr-FR" sz="1200" b="1" dirty="0" err="1"/>
              <a:t>Africa</a:t>
            </a:r>
            <a:r>
              <a:rPr lang="fr-FR" sz="1200" dirty="0"/>
              <a:t>. </a:t>
            </a:r>
            <a:r>
              <a:rPr lang="fr-FR" sz="1200" i="1" dirty="0"/>
              <a:t>South </a:t>
            </a:r>
            <a:r>
              <a:rPr lang="fr-FR" sz="1200" i="1" dirty="0" err="1"/>
              <a:t>African</a:t>
            </a:r>
            <a:r>
              <a:rPr lang="fr-FR" sz="1200" i="1" dirty="0"/>
              <a:t> Journal of </a:t>
            </a:r>
            <a:r>
              <a:rPr lang="fr-FR" sz="1200" i="1" dirty="0" err="1"/>
              <a:t>Botany</a:t>
            </a:r>
            <a:r>
              <a:rPr lang="fr-FR" sz="1200" i="1" dirty="0"/>
              <a:t>, 76</a:t>
            </a:r>
            <a:r>
              <a:rPr lang="fr-FR" sz="1200" dirty="0"/>
              <a:t>, 359-364. doi:10.1016/j.sajb.2009.12.001. Consulté le 13/02/2018.</a:t>
            </a:r>
          </a:p>
          <a:p>
            <a:pPr marL="285750" indent="-285750" algn="just">
              <a:lnSpc>
                <a:spcPct val="150000"/>
              </a:lnSpc>
              <a:buFont typeface="Arial" panose="020B0604020202020204" pitchFamily="34" charset="0"/>
              <a:buChar char="•"/>
            </a:pPr>
            <a:r>
              <a:rPr lang="fr-FR" sz="1200" dirty="0"/>
              <a:t>H. </a:t>
            </a:r>
            <a:r>
              <a:rPr lang="fr-FR" sz="1200" dirty="0" err="1"/>
              <a:t>Trabelsi</a:t>
            </a:r>
            <a:r>
              <a:rPr lang="fr-FR" sz="1200" dirty="0"/>
              <a:t>, A. Senoussi &amp; A. </a:t>
            </a:r>
            <a:r>
              <a:rPr lang="fr-FR" sz="1200" dirty="0" err="1"/>
              <a:t>Chehma</a:t>
            </a:r>
            <a:r>
              <a:rPr lang="fr-FR" sz="1200" dirty="0"/>
              <a:t>. (2012). </a:t>
            </a:r>
            <a:r>
              <a:rPr lang="fr-FR" sz="1200" b="1" dirty="0"/>
              <a:t>Etude de la dissémination des graines des plantes spontanées dans les fèces du dromadaire dans le Sahara septentrional algérien.</a:t>
            </a:r>
            <a:r>
              <a:rPr lang="fr-FR" sz="1200" dirty="0"/>
              <a:t> </a:t>
            </a:r>
            <a:r>
              <a:rPr lang="fr-FR" sz="1200" i="1" dirty="0"/>
              <a:t>Sécheresse, 23</a:t>
            </a:r>
            <a:r>
              <a:rPr lang="fr-FR" sz="1200" dirty="0"/>
              <a:t>(2), 94-101. doi:10.1684/sec.2012.0338. Consulté le 28/02/2018.</a:t>
            </a:r>
          </a:p>
          <a:p>
            <a:pPr marL="285750" indent="-285750" algn="just">
              <a:lnSpc>
                <a:spcPct val="150000"/>
              </a:lnSpc>
              <a:buFont typeface="Arial" panose="020B0604020202020204" pitchFamily="34" charset="0"/>
              <a:buChar char="•"/>
            </a:pPr>
            <a:r>
              <a:rPr lang="fr-FR" sz="1200" dirty="0"/>
              <a:t>J. </a:t>
            </a:r>
            <a:r>
              <a:rPr lang="fr-FR" sz="1200" dirty="0" err="1"/>
              <a:t>Traba</a:t>
            </a:r>
            <a:r>
              <a:rPr lang="fr-FR" sz="1200" dirty="0"/>
              <a:t>, C. Levassor &amp; B. </a:t>
            </a:r>
            <a:r>
              <a:rPr lang="fr-FR" sz="1200" dirty="0" err="1"/>
              <a:t>Peco</a:t>
            </a:r>
            <a:r>
              <a:rPr lang="fr-FR" sz="1200" dirty="0"/>
              <a:t>. </a:t>
            </a:r>
            <a:r>
              <a:rPr lang="en-US" sz="1200" dirty="0"/>
              <a:t>(2003). </a:t>
            </a:r>
            <a:r>
              <a:rPr lang="en-US" sz="1200" b="1" dirty="0"/>
              <a:t>Restoration of Species Richness in Abandoned Mediterranean Grasslands: Seeds in Cattle Dung</a:t>
            </a:r>
            <a:r>
              <a:rPr lang="en-US" sz="1200" dirty="0"/>
              <a:t>. </a:t>
            </a:r>
            <a:r>
              <a:rPr lang="en-US" sz="1200" i="1" dirty="0"/>
              <a:t>Restoration Ecology, 11</a:t>
            </a:r>
            <a:r>
              <a:rPr lang="en-US" sz="1200" dirty="0"/>
              <a:t>(3), 378-384. </a:t>
            </a:r>
            <a:r>
              <a:rPr lang="en-US" sz="1200" dirty="0" err="1"/>
              <a:t>Consulté</a:t>
            </a:r>
            <a:r>
              <a:rPr lang="en-US" sz="1200" dirty="0"/>
              <a:t> le 10 30/10/2017.</a:t>
            </a:r>
            <a:endParaRPr lang="fr-FR" sz="1200" dirty="0"/>
          </a:p>
          <a:p>
            <a:pPr marL="285750" indent="-285750" algn="just">
              <a:lnSpc>
                <a:spcPct val="150000"/>
              </a:lnSpc>
              <a:buFont typeface="Arial" panose="020B0604020202020204" pitchFamily="34" charset="0"/>
              <a:buChar char="•"/>
            </a:pPr>
            <a:r>
              <a:rPr lang="fr-FR" sz="1200" dirty="0"/>
              <a:t>K. </a:t>
            </a:r>
            <a:r>
              <a:rPr lang="fr-FR" sz="1200" dirty="0" err="1"/>
              <a:t>Kiviniemi</a:t>
            </a:r>
            <a:r>
              <a:rPr lang="fr-FR" sz="1200" dirty="0"/>
              <a:t>. (03/1996). </a:t>
            </a:r>
            <a:r>
              <a:rPr lang="fr-FR" sz="1200" b="1" dirty="0"/>
              <a:t>A </a:t>
            </a:r>
            <a:r>
              <a:rPr lang="fr-FR" sz="1200" b="1" dirty="0" err="1"/>
              <a:t>study</a:t>
            </a:r>
            <a:r>
              <a:rPr lang="fr-FR" sz="1200" b="1" dirty="0"/>
              <a:t> of </a:t>
            </a:r>
            <a:r>
              <a:rPr lang="fr-FR" sz="1200" b="1" dirty="0" err="1"/>
              <a:t>adhesive</a:t>
            </a:r>
            <a:r>
              <a:rPr lang="fr-FR" sz="1200" b="1" dirty="0"/>
              <a:t> </a:t>
            </a:r>
            <a:r>
              <a:rPr lang="fr-FR" sz="1200" b="1" dirty="0" err="1"/>
              <a:t>seed</a:t>
            </a:r>
            <a:r>
              <a:rPr lang="fr-FR" sz="1200" b="1" dirty="0"/>
              <a:t> dispersal of </a:t>
            </a:r>
            <a:r>
              <a:rPr lang="fr-FR" sz="1200" b="1" dirty="0" err="1"/>
              <a:t>three</a:t>
            </a:r>
            <a:r>
              <a:rPr lang="fr-FR" sz="1200" b="1" dirty="0"/>
              <a:t> </a:t>
            </a:r>
            <a:r>
              <a:rPr lang="fr-FR" sz="1200" b="1" dirty="0" err="1"/>
              <a:t>species</a:t>
            </a:r>
            <a:r>
              <a:rPr lang="fr-FR" sz="1200" b="1" dirty="0"/>
              <a:t> </a:t>
            </a:r>
            <a:r>
              <a:rPr lang="fr-FR" sz="1200" b="1" dirty="0" err="1"/>
              <a:t>under</a:t>
            </a:r>
            <a:r>
              <a:rPr lang="fr-FR" sz="1200" b="1" dirty="0"/>
              <a:t> </a:t>
            </a:r>
            <a:r>
              <a:rPr lang="fr-FR" sz="1200" b="1" dirty="0" err="1"/>
              <a:t>natural</a:t>
            </a:r>
            <a:r>
              <a:rPr lang="fr-FR" sz="1200" b="1" dirty="0"/>
              <a:t> conditions</a:t>
            </a:r>
            <a:r>
              <a:rPr lang="fr-FR" sz="1200" dirty="0"/>
              <a:t>. </a:t>
            </a:r>
            <a:r>
              <a:rPr lang="fr-FR" sz="1200" i="1" dirty="0"/>
              <a:t>Acta Bot. </a:t>
            </a:r>
            <a:r>
              <a:rPr lang="fr-FR" sz="1200" i="1" dirty="0" err="1"/>
              <a:t>Neerl</a:t>
            </a:r>
            <a:r>
              <a:rPr lang="fr-FR" sz="1200" i="1" dirty="0"/>
              <a:t>., 45</a:t>
            </a:r>
            <a:r>
              <a:rPr lang="fr-FR" sz="1200" dirty="0"/>
              <a:t>, 73-83. Consulté le 16/02/2018.</a:t>
            </a:r>
          </a:p>
          <a:p>
            <a:pPr marL="285750" indent="-285750" algn="just">
              <a:lnSpc>
                <a:spcPct val="150000"/>
              </a:lnSpc>
              <a:buFont typeface="Arial" panose="020B0604020202020204" pitchFamily="34" charset="0"/>
              <a:buChar char="•"/>
            </a:pPr>
            <a:r>
              <a:rPr lang="fr-FR" sz="1200" dirty="0"/>
              <a:t>P. </a:t>
            </a:r>
            <a:r>
              <a:rPr lang="fr-FR" sz="1200" dirty="0" err="1"/>
              <a:t>Poschlod</a:t>
            </a:r>
            <a:r>
              <a:rPr lang="fr-FR" sz="1200" dirty="0"/>
              <a:t>, S. Kiefer, U. </a:t>
            </a:r>
            <a:r>
              <a:rPr lang="fr-FR" sz="1200" dirty="0" err="1"/>
              <a:t>Tränkle</a:t>
            </a:r>
            <a:r>
              <a:rPr lang="fr-FR" sz="1200" dirty="0"/>
              <a:t>, S. Fischer &amp; S. Bonn. (1998). </a:t>
            </a:r>
            <a:r>
              <a:rPr lang="fr-FR" sz="1200" b="1" dirty="0"/>
              <a:t>Plant </a:t>
            </a:r>
            <a:r>
              <a:rPr lang="fr-FR" sz="1200" b="1" dirty="0" err="1"/>
              <a:t>species</a:t>
            </a:r>
            <a:r>
              <a:rPr lang="fr-FR" sz="1200" b="1" dirty="0"/>
              <a:t> </a:t>
            </a:r>
            <a:r>
              <a:rPr lang="fr-FR" sz="1200" b="1" dirty="0" err="1"/>
              <a:t>richness</a:t>
            </a:r>
            <a:r>
              <a:rPr lang="fr-FR" sz="1200" b="1" dirty="0"/>
              <a:t> in </a:t>
            </a:r>
            <a:r>
              <a:rPr lang="fr-FR" sz="1200" b="1" dirty="0" err="1"/>
              <a:t>calcareous</a:t>
            </a:r>
            <a:r>
              <a:rPr lang="fr-FR" sz="1200" b="1" dirty="0"/>
              <a:t> </a:t>
            </a:r>
            <a:r>
              <a:rPr lang="fr-FR" sz="1200" b="1" dirty="0" err="1"/>
              <a:t>grasslands</a:t>
            </a:r>
            <a:r>
              <a:rPr lang="fr-FR" sz="1200" b="1" dirty="0"/>
              <a:t> as </a:t>
            </a:r>
            <a:r>
              <a:rPr lang="fr-FR" sz="1200" b="1" dirty="0" err="1"/>
              <a:t>affected</a:t>
            </a:r>
            <a:r>
              <a:rPr lang="fr-FR" sz="1200" b="1" dirty="0"/>
              <a:t> by </a:t>
            </a:r>
            <a:r>
              <a:rPr lang="fr-FR" sz="1200" b="1" dirty="0" err="1"/>
              <a:t>dispersability</a:t>
            </a:r>
            <a:r>
              <a:rPr lang="fr-FR" sz="1200" b="1" dirty="0"/>
              <a:t> in </a:t>
            </a:r>
            <a:r>
              <a:rPr lang="fr-FR" sz="1200" b="1" dirty="0" err="1"/>
              <a:t>space</a:t>
            </a:r>
            <a:r>
              <a:rPr lang="fr-FR" sz="1200" b="1" dirty="0"/>
              <a:t> and time</a:t>
            </a:r>
            <a:r>
              <a:rPr lang="fr-FR" sz="1200" dirty="0"/>
              <a:t>. </a:t>
            </a:r>
            <a:r>
              <a:rPr lang="fr-FR" sz="1200" i="1" dirty="0" err="1"/>
              <a:t>Applied</a:t>
            </a:r>
            <a:r>
              <a:rPr lang="fr-FR" sz="1200" i="1" dirty="0"/>
              <a:t> </a:t>
            </a:r>
            <a:r>
              <a:rPr lang="fr-FR" sz="1200" i="1" dirty="0" err="1"/>
              <a:t>Vegetation</a:t>
            </a:r>
            <a:r>
              <a:rPr lang="fr-FR" sz="1200" i="1" dirty="0"/>
              <a:t> Science, 1</a:t>
            </a:r>
            <a:r>
              <a:rPr lang="fr-FR" sz="1200" dirty="0"/>
              <a:t>, 75-91. Consulté le 22/02/2018.</a:t>
            </a:r>
          </a:p>
          <a:p>
            <a:pPr marL="285750" indent="-285750" algn="just">
              <a:lnSpc>
                <a:spcPct val="150000"/>
              </a:lnSpc>
              <a:buFont typeface="Arial" panose="020B0604020202020204" pitchFamily="34" charset="0"/>
              <a:buChar char="•"/>
            </a:pPr>
            <a:r>
              <a:rPr lang="fr-FR" sz="1200" dirty="0"/>
              <a:t>S. F. Fischer, P. </a:t>
            </a:r>
            <a:r>
              <a:rPr lang="fr-FR" sz="1200" dirty="0" err="1"/>
              <a:t>Poschlod</a:t>
            </a:r>
            <a:r>
              <a:rPr lang="fr-FR" sz="1200" dirty="0"/>
              <a:t> &amp; B. </a:t>
            </a:r>
            <a:r>
              <a:rPr lang="fr-FR" sz="1200" dirty="0" err="1"/>
              <a:t>Beinlich</a:t>
            </a:r>
            <a:r>
              <a:rPr lang="fr-FR" sz="1200" dirty="0"/>
              <a:t>. (10/1996). </a:t>
            </a:r>
            <a:r>
              <a:rPr lang="fr-FR" sz="1200" b="1" dirty="0" err="1"/>
              <a:t>Experimental</a:t>
            </a:r>
            <a:r>
              <a:rPr lang="fr-FR" sz="1200" b="1" dirty="0"/>
              <a:t> </a:t>
            </a:r>
            <a:r>
              <a:rPr lang="fr-FR" sz="1200" b="1" dirty="0" err="1"/>
              <a:t>studies</a:t>
            </a:r>
            <a:r>
              <a:rPr lang="fr-FR" sz="1200" b="1" dirty="0"/>
              <a:t> on the dispersal of plants and </a:t>
            </a:r>
            <a:r>
              <a:rPr lang="fr-FR" sz="1200" b="1" dirty="0" err="1"/>
              <a:t>animals</a:t>
            </a:r>
            <a:r>
              <a:rPr lang="fr-FR" sz="1200" b="1" dirty="0"/>
              <a:t> on </a:t>
            </a:r>
            <a:r>
              <a:rPr lang="fr-FR" sz="1200" b="1" dirty="0" err="1"/>
              <a:t>sheep</a:t>
            </a:r>
            <a:r>
              <a:rPr lang="fr-FR" sz="1200" b="1" dirty="0"/>
              <a:t> in </a:t>
            </a:r>
            <a:r>
              <a:rPr lang="fr-FR" sz="1200" b="1" dirty="0" err="1"/>
              <a:t>calcareous</a:t>
            </a:r>
            <a:r>
              <a:rPr lang="fr-FR" sz="1200" b="1" dirty="0"/>
              <a:t> </a:t>
            </a:r>
            <a:r>
              <a:rPr lang="fr-FR" sz="1200" b="1" dirty="0" err="1"/>
              <a:t>grasslands</a:t>
            </a:r>
            <a:r>
              <a:rPr lang="fr-FR" sz="1200" dirty="0"/>
              <a:t>. </a:t>
            </a:r>
            <a:r>
              <a:rPr lang="fr-FR" sz="1200" i="1" dirty="0"/>
              <a:t>Journal of </a:t>
            </a:r>
            <a:r>
              <a:rPr lang="fr-FR" sz="1200" i="1" dirty="0" err="1"/>
              <a:t>Applied</a:t>
            </a:r>
            <a:r>
              <a:rPr lang="fr-FR" sz="1200" i="1" dirty="0"/>
              <a:t> </a:t>
            </a:r>
            <a:r>
              <a:rPr lang="fr-FR" sz="1200" i="1" dirty="0" err="1"/>
              <a:t>Ecology</a:t>
            </a:r>
            <a:r>
              <a:rPr lang="fr-FR" sz="1200" i="1" dirty="0"/>
              <a:t>, 33</a:t>
            </a:r>
            <a:r>
              <a:rPr lang="fr-FR" sz="1200" dirty="0"/>
              <a:t>(5), 1206-1222. Consulté le 22/02/2018, sur </a:t>
            </a:r>
            <a:r>
              <a:rPr lang="fr-FR" sz="1200" u="sng" dirty="0">
                <a:hlinkClick r:id="rId2"/>
              </a:rPr>
              <a:t>www.jstor.org/stable/2404699</a:t>
            </a:r>
            <a:r>
              <a:rPr lang="fr-FR" sz="1200" dirty="0"/>
              <a:t>.</a:t>
            </a:r>
          </a:p>
          <a:p>
            <a:pPr marL="285750" indent="-285750" algn="just">
              <a:lnSpc>
                <a:spcPct val="150000"/>
              </a:lnSpc>
              <a:buFont typeface="Arial" panose="020B0604020202020204" pitchFamily="34" charset="0"/>
              <a:buChar char="•"/>
            </a:pPr>
            <a:r>
              <a:rPr lang="fr-FR" sz="1200" dirty="0"/>
              <a:t>S. J. Milton, W. R. Siegfried &amp; W. R. J. Dean. (01/1990). </a:t>
            </a:r>
            <a:r>
              <a:rPr lang="fr-FR" sz="1200" b="1" dirty="0"/>
              <a:t>The distribution of </a:t>
            </a:r>
            <a:r>
              <a:rPr lang="fr-FR" sz="1200" b="1" dirty="0" err="1"/>
              <a:t>epizoochoric</a:t>
            </a:r>
            <a:r>
              <a:rPr lang="fr-FR" sz="1200" b="1" dirty="0"/>
              <a:t> plant </a:t>
            </a:r>
            <a:r>
              <a:rPr lang="fr-FR" sz="1200" b="1" dirty="0" err="1"/>
              <a:t>species</a:t>
            </a:r>
            <a:r>
              <a:rPr lang="fr-FR" sz="1200" b="1" dirty="0"/>
              <a:t>: A clue to the </a:t>
            </a:r>
            <a:r>
              <a:rPr lang="fr-FR" sz="1200" b="1" dirty="0" err="1"/>
              <a:t>prehistoric</a:t>
            </a:r>
            <a:r>
              <a:rPr lang="fr-FR" sz="1200" b="1" dirty="0"/>
              <a:t> use of </a:t>
            </a:r>
            <a:r>
              <a:rPr lang="fr-FR" sz="1200" b="1" dirty="0" err="1"/>
              <a:t>arid</a:t>
            </a:r>
            <a:r>
              <a:rPr lang="fr-FR" sz="1200" b="1" dirty="0"/>
              <a:t> </a:t>
            </a:r>
            <a:r>
              <a:rPr lang="fr-FR" sz="1200" b="1" dirty="0" err="1"/>
              <a:t>KarooRangelands</a:t>
            </a:r>
            <a:r>
              <a:rPr lang="fr-FR" sz="1200" b="1" dirty="0"/>
              <a:t> by large herbivores</a:t>
            </a:r>
            <a:r>
              <a:rPr lang="fr-FR" sz="1200" dirty="0"/>
              <a:t>. </a:t>
            </a:r>
            <a:r>
              <a:rPr lang="fr-FR" sz="1200" i="1" dirty="0"/>
              <a:t>Journal of </a:t>
            </a:r>
            <a:r>
              <a:rPr lang="fr-FR" sz="1200" i="1" dirty="0" err="1"/>
              <a:t>biogeography</a:t>
            </a:r>
            <a:r>
              <a:rPr lang="fr-FR" sz="1200" i="1" dirty="0"/>
              <a:t>, 17</a:t>
            </a:r>
            <a:r>
              <a:rPr lang="fr-FR" sz="1200" dirty="0"/>
              <a:t>(1), 25-34. Consulté le 08/02/2018.</a:t>
            </a:r>
          </a:p>
          <a:p>
            <a:pPr marL="285750" indent="-285750" algn="just">
              <a:lnSpc>
                <a:spcPct val="150000"/>
              </a:lnSpc>
              <a:buFont typeface="Arial" panose="020B0604020202020204" pitchFamily="34" charset="0"/>
              <a:buChar char="•"/>
            </a:pPr>
            <a:r>
              <a:rPr lang="fr-FR" sz="1200" dirty="0"/>
              <a:t>T. </a:t>
            </a:r>
            <a:r>
              <a:rPr lang="fr-FR" sz="1200" dirty="0" err="1"/>
              <a:t>Dutoit</a:t>
            </a:r>
            <a:r>
              <a:rPr lang="fr-FR" sz="1200" dirty="0"/>
              <a:t>, M. </a:t>
            </a:r>
            <a:r>
              <a:rPr lang="fr-FR" sz="1200" dirty="0" err="1"/>
              <a:t>Jäger</a:t>
            </a:r>
            <a:r>
              <a:rPr lang="fr-FR" sz="1200" dirty="0"/>
              <a:t>, E. </a:t>
            </a:r>
            <a:r>
              <a:rPr lang="fr-FR" sz="1200" dirty="0" err="1"/>
              <a:t>Gerbaud</a:t>
            </a:r>
            <a:r>
              <a:rPr lang="fr-FR" sz="1200" dirty="0"/>
              <a:t>, P. </a:t>
            </a:r>
            <a:r>
              <a:rPr lang="fr-FR" sz="1200" dirty="0" err="1"/>
              <a:t>Poschlod</a:t>
            </a:r>
            <a:r>
              <a:rPr lang="fr-FR" sz="1200" dirty="0"/>
              <a:t>. (2003). </a:t>
            </a:r>
            <a:r>
              <a:rPr lang="fr-FR" sz="1200" b="1" i="1" dirty="0"/>
              <a:t>Rôles des ovins dans le transport de graines d'espèces </a:t>
            </a:r>
            <a:r>
              <a:rPr lang="fr-FR" sz="1200" b="1" i="1" dirty="0" err="1"/>
              <a:t>messicoles</a:t>
            </a:r>
            <a:r>
              <a:rPr lang="fr-FR" sz="1200" b="1" i="1" dirty="0"/>
              <a:t>: Le cas d'une exploitation agricole du Parc Naturel Régional du Luberon</a:t>
            </a:r>
            <a:r>
              <a:rPr lang="fr-FR" sz="1200" i="1" dirty="0"/>
              <a:t>.</a:t>
            </a:r>
            <a:r>
              <a:rPr lang="fr-FR" sz="1200" dirty="0"/>
              <a:t> Ministère de l’écologie et du développement durable (MEDD), programme DIVA (</a:t>
            </a:r>
            <a:r>
              <a:rPr lang="fr-FR" sz="1200" dirty="0" err="1"/>
              <a:t>DIVersité</a:t>
            </a:r>
            <a:r>
              <a:rPr lang="fr-FR" sz="1200" dirty="0"/>
              <a:t> et Agriculture). Consulté le 26/02/2018.</a:t>
            </a:r>
          </a:p>
        </p:txBody>
      </p:sp>
      <p:sp>
        <p:nvSpPr>
          <p:cNvPr id="9" name="Titre 1"/>
          <p:cNvSpPr txBox="1">
            <a:spLocks/>
          </p:cNvSpPr>
          <p:nvPr/>
        </p:nvSpPr>
        <p:spPr>
          <a:xfrm>
            <a:off x="205201" y="290917"/>
            <a:ext cx="8925920" cy="952588"/>
          </a:xfrm>
          <a:prstGeom prst="rect">
            <a:avLst/>
          </a:prstGeom>
        </p:spPr>
        <p:txBody>
          <a:bodyPr vert="horz" lIns="91440" tIns="45720" rIns="91440" bIns="45720" rtlCol="0" anchor="b">
            <a:normAutofit fontScale="90000" lnSpcReduction="10000"/>
          </a:bodyPr>
          <a:lstStyle>
            <a:lvl1pPr algn="l" defTabSz="914400" rtl="0" eaLnBrk="1" latinLnBrk="0" hangingPunct="1">
              <a:spcBef>
                <a:spcPct val="0"/>
              </a:spcBef>
              <a:buNone/>
              <a:defRPr sz="3400" kern="1200">
                <a:solidFill>
                  <a:schemeClr val="accent1">
                    <a:lumMod val="75000"/>
                  </a:schemeClr>
                </a:solidFill>
                <a:latin typeface="+mj-lt"/>
                <a:ea typeface="+mj-ea"/>
                <a:cs typeface="+mj-cs"/>
              </a:defRPr>
            </a:lvl1pPr>
          </a:lstStyle>
          <a:p>
            <a:r>
              <a:rPr lang="fr-FR" sz="4400" b="1" dirty="0" smtClean="0">
                <a:latin typeface="Franklin Gothic Book" panose="020B0503020102020204" pitchFamily="34" charset="0"/>
              </a:rPr>
              <a:t>Bibliographie</a:t>
            </a:r>
            <a:br>
              <a:rPr lang="fr-FR" sz="4400" b="1" dirty="0" smtClean="0">
                <a:latin typeface="Franklin Gothic Book" panose="020B0503020102020204" pitchFamily="34" charset="0"/>
              </a:rPr>
            </a:br>
            <a:r>
              <a:rPr lang="fr-FR" sz="2000" dirty="0" smtClean="0">
                <a:latin typeface="Franklin Gothic Book" panose="020B0503020102020204" pitchFamily="34" charset="0"/>
              </a:rPr>
              <a:t> </a:t>
            </a:r>
            <a:endParaRPr lang="fr-FR" sz="3100" dirty="0">
              <a:latin typeface="Franklin Gothic Book" panose="020B0503020102020204"/>
            </a:endParaRPr>
          </a:p>
        </p:txBody>
      </p:sp>
    </p:spTree>
    <p:extLst>
      <p:ext uri="{BB962C8B-B14F-4D97-AF65-F5344CB8AC3E}">
        <p14:creationId xmlns:p14="http://schemas.microsoft.com/office/powerpoint/2010/main" val="3037848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51777" y="1595755"/>
            <a:ext cx="4846320" cy="2862889"/>
          </a:xfrm>
        </p:spPr>
        <p:txBody>
          <a:bodyPr rtlCol="0">
            <a:normAutofit fontScale="90000"/>
          </a:bodyPr>
          <a:lstStyle/>
          <a:p>
            <a:r>
              <a:rPr lang="fr-FR" sz="4400" b="1" dirty="0">
                <a:latin typeface="Franklin Gothic Book" panose="020B0503020102020204" pitchFamily="34" charset="0"/>
              </a:rPr>
              <a:t>Relations entre le transport des graines par la faune sauvage et la restauration des écosystèmes</a:t>
            </a:r>
            <a:endParaRPr lang="fr-FR" dirty="0"/>
          </a:p>
        </p:txBody>
      </p:sp>
      <p:sp>
        <p:nvSpPr>
          <p:cNvPr id="3" name="Sous-titre 2"/>
          <p:cNvSpPr>
            <a:spLocks noGrp="1"/>
          </p:cNvSpPr>
          <p:nvPr>
            <p:ph type="subTitle" idx="1"/>
          </p:nvPr>
        </p:nvSpPr>
        <p:spPr>
          <a:xfrm>
            <a:off x="1631262" y="4576140"/>
            <a:ext cx="4846320" cy="448056"/>
          </a:xfrm>
        </p:spPr>
        <p:txBody>
          <a:bodyPr rtlCol="0"/>
          <a:lstStyle/>
          <a:p>
            <a:pPr algn="ctr"/>
            <a:r>
              <a:rPr lang="fr-FR" b="1" dirty="0">
                <a:latin typeface="Franklin Gothic Book" panose="020B0503020102020204" pitchFamily="34" charset="0"/>
              </a:rPr>
              <a:t>Cas des milieux forestiers et prairiales</a:t>
            </a:r>
            <a:endParaRPr lang="fr-FR" dirty="0">
              <a:latin typeface="Franklin Gothic Book" panose="020B0503020102020204" pitchFamily="34" charset="0"/>
            </a:endParaRPr>
          </a:p>
        </p:txBody>
      </p:sp>
      <p:pic>
        <p:nvPicPr>
          <p:cNvPr id="9" name="Image 8">
            <a:extLst>
              <a:ext uri="{FF2B5EF4-FFF2-40B4-BE49-F238E27FC236}">
                <a16:creationId xmlns:a16="http://schemas.microsoft.com/office/drawing/2014/main" xmlns="" id="{11D34D72-C3F6-41F6-9EA9-F4B5927AD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27477" y="0"/>
            <a:ext cx="2951093" cy="920741"/>
          </a:xfrm>
          <a:prstGeom prst="rect">
            <a:avLst/>
          </a:prstGeom>
        </p:spPr>
      </p:pic>
      <p:pic>
        <p:nvPicPr>
          <p:cNvPr id="11" name="Image 10">
            <a:extLst>
              <a:ext uri="{FF2B5EF4-FFF2-40B4-BE49-F238E27FC236}">
                <a16:creationId xmlns:a16="http://schemas.microsoft.com/office/drawing/2014/main" xmlns="" id="{5A2AE94E-2F20-4335-A583-DAD848EA3F6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430" y="119270"/>
            <a:ext cx="1584156" cy="1232452"/>
          </a:xfrm>
          <a:prstGeom prst="rect">
            <a:avLst/>
          </a:prstGeom>
        </p:spPr>
      </p:pic>
      <p:sp>
        <p:nvSpPr>
          <p:cNvPr id="12" name="Sous-titre 2">
            <a:extLst>
              <a:ext uri="{FF2B5EF4-FFF2-40B4-BE49-F238E27FC236}">
                <a16:creationId xmlns:a16="http://schemas.microsoft.com/office/drawing/2014/main" xmlns="" id="{D00D6013-499E-4C49-8329-43DF6B146E70}"/>
              </a:ext>
            </a:extLst>
          </p:cNvPr>
          <p:cNvSpPr txBox="1">
            <a:spLocks/>
          </p:cNvSpPr>
          <p:nvPr/>
        </p:nvSpPr>
        <p:spPr>
          <a:xfrm>
            <a:off x="9227477" y="5989982"/>
            <a:ext cx="2951093" cy="868018"/>
          </a:xfrm>
          <a:prstGeom prst="rect">
            <a:avLst/>
          </a:prstGeom>
        </p:spPr>
        <p:txBody>
          <a:bodyPr vert="horz" lIns="91440" tIns="45720" rIns="91440" bIns="45720" rtlCol="0">
            <a:normAutofit fontScale="92500"/>
          </a:bodyPr>
          <a:lstStyle>
            <a:lvl1pPr marL="0" indent="0" algn="l" defTabSz="914400" rtl="0" eaLnBrk="1" latinLnBrk="0" hangingPunct="1">
              <a:lnSpc>
                <a:spcPct val="90000"/>
              </a:lnSpc>
              <a:spcBef>
                <a:spcPts val="0"/>
              </a:spcBef>
              <a:buFont typeface="Arial" panose="020B0604020202020204" pitchFamily="34" charset="0"/>
              <a:buNone/>
              <a:defRPr sz="1800" kern="1200">
                <a:solidFill>
                  <a:schemeClr val="bg1"/>
                </a:solidFill>
                <a:latin typeface="+mn-lt"/>
                <a:ea typeface="+mn-ea"/>
                <a:cs typeface="+mn-cs"/>
              </a:defRPr>
            </a:lvl1pPr>
            <a:lvl2pPr marL="457200" indent="0" algn="ctr" defTabSz="914400" rtl="0" eaLnBrk="1" latinLnBrk="0" hangingPunct="1">
              <a:lnSpc>
                <a:spcPct val="90000"/>
              </a:lnSpc>
              <a:spcBef>
                <a:spcPts val="4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4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400"/>
              </a:spcBef>
              <a:buFont typeface="Arial" panose="020B0604020202020204" pitchFamily="34" charset="0"/>
              <a:buNone/>
              <a:defRPr sz="1600" kern="1200">
                <a:solidFill>
                  <a:schemeClr val="tx1"/>
                </a:solidFill>
                <a:latin typeface="+mn-lt"/>
                <a:ea typeface="+mn-ea"/>
                <a:cs typeface="+mn-cs"/>
              </a:defRPr>
            </a:lvl9pPr>
          </a:lstStyle>
          <a:p>
            <a:pPr>
              <a:lnSpc>
                <a:spcPct val="110000"/>
              </a:lnSpc>
            </a:pPr>
            <a:r>
              <a:rPr lang="fr-FR" sz="1400" dirty="0">
                <a:solidFill>
                  <a:schemeClr val="tx1"/>
                </a:solidFill>
                <a:latin typeface="Franklin Gothic Book" panose="020B0503020102020204" pitchFamily="34" charset="0"/>
              </a:rPr>
              <a:t>Floriane Jeanne, Clara Sarnelli DAE5</a:t>
            </a:r>
          </a:p>
          <a:p>
            <a:pPr>
              <a:lnSpc>
                <a:spcPct val="110000"/>
              </a:lnSpc>
            </a:pPr>
            <a:r>
              <a:rPr lang="fr-FR" sz="1400" dirty="0">
                <a:solidFill>
                  <a:schemeClr val="tx1"/>
                </a:solidFill>
                <a:latin typeface="Franklin Gothic Book" panose="020B0503020102020204" pitchFamily="34" charset="0"/>
              </a:rPr>
              <a:t>Tuteur: Francis Isselin</a:t>
            </a:r>
          </a:p>
          <a:p>
            <a:pPr>
              <a:lnSpc>
                <a:spcPct val="110000"/>
              </a:lnSpc>
            </a:pPr>
            <a:r>
              <a:rPr lang="fr-FR" sz="1400" dirty="0">
                <a:solidFill>
                  <a:schemeClr val="tx1"/>
                </a:solidFill>
                <a:latin typeface="Franklin Gothic Book" panose="020B0503020102020204" pitchFamily="34" charset="0"/>
              </a:rPr>
              <a:t>2017-2018</a:t>
            </a:r>
          </a:p>
        </p:txBody>
      </p:sp>
      <p:pic>
        <p:nvPicPr>
          <p:cNvPr id="16" name="Image 15" descr="Une image contenant arbre, extérieur, plante&#10;&#10;Description générée avec un niveau de confiance très élevé">
            <a:extLst>
              <a:ext uri="{FF2B5EF4-FFF2-40B4-BE49-F238E27FC236}">
                <a16:creationId xmlns:a16="http://schemas.microsoft.com/office/drawing/2014/main" xmlns="" id="{927EDD3F-AEFB-4907-8D45-30209B6D3BD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1626" t="331" r="19481" b="-82"/>
          <a:stretch/>
        </p:blipFill>
        <p:spPr>
          <a:xfrm>
            <a:off x="0" y="2040264"/>
            <a:ext cx="1597586" cy="3903336"/>
          </a:xfrm>
          <a:prstGeom prst="rect">
            <a:avLst/>
          </a:prstGeom>
        </p:spPr>
      </p:pic>
      <p:pic>
        <p:nvPicPr>
          <p:cNvPr id="17" name="Image 16"/>
          <p:cNvPicPr>
            <a:picLocks noChangeAspect="1"/>
          </p:cNvPicPr>
          <p:nvPr/>
        </p:nvPicPr>
        <p:blipFill rotWithShape="1">
          <a:blip r:embed="rId6" cstate="print">
            <a:extLst>
              <a:ext uri="{28A0092B-C50C-407E-A947-70E740481C1C}">
                <a14:useLocalDpi xmlns:a14="http://schemas.microsoft.com/office/drawing/2010/main" val="0"/>
              </a:ext>
            </a:extLst>
          </a:blip>
          <a:srcRect l="5393"/>
          <a:stretch/>
        </p:blipFill>
        <p:spPr>
          <a:xfrm>
            <a:off x="6631773" y="2030738"/>
            <a:ext cx="5562312" cy="3913067"/>
          </a:xfrm>
          <a:prstGeom prst="rect">
            <a:avLst/>
          </a:prstGeom>
        </p:spPr>
      </p:pic>
    </p:spTree>
    <p:extLst>
      <p:ext uri="{BB962C8B-B14F-4D97-AF65-F5344CB8AC3E}">
        <p14:creationId xmlns:p14="http://schemas.microsoft.com/office/powerpoint/2010/main" val="3890060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Écologie 16 x 9">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6063754_TF03098889.potx" id="{BFE15359-C5CA-48D8-B97F-5343CFA01ED1}" vid="{91DC311E-0E48-4040-BB5E-03EFDD71AB84}"/>
    </a:ext>
  </a:extLst>
</a:theme>
</file>

<file path=ppt/theme/theme2.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Ecology">
      <a:dk1>
        <a:srgbClr val="4D3E2F"/>
      </a:dk1>
      <a:lt1>
        <a:sysClr val="window" lastClr="FFFFFF"/>
      </a:lt1>
      <a:dk2>
        <a:srgbClr val="000000"/>
      </a:dk2>
      <a:lt2>
        <a:srgbClr val="DDDDDD"/>
      </a:lt2>
      <a:accent1>
        <a:srgbClr val="8BAA00"/>
      </a:accent1>
      <a:accent2>
        <a:srgbClr val="2A6CB2"/>
      </a:accent2>
      <a:accent3>
        <a:srgbClr val="795837"/>
      </a:accent3>
      <a:accent4>
        <a:srgbClr val="D18316"/>
      </a:accent4>
      <a:accent5>
        <a:srgbClr val="79B4F0"/>
      </a:accent5>
      <a:accent6>
        <a:srgbClr val="CDC80F"/>
      </a:accent6>
      <a:hlink>
        <a:srgbClr val="2A6CB2"/>
      </a:hlink>
      <a:folHlink>
        <a:srgbClr val="808080"/>
      </a:folHlink>
    </a:clrScheme>
    <a:fontScheme name="Corbel">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Présentation de photos « nature et écologie »</Template>
  <TotalTime>1049</TotalTime>
  <Words>2216</Words>
  <Application>Microsoft Office PowerPoint</Application>
  <PresentationFormat>Grand écran</PresentationFormat>
  <Paragraphs>222</Paragraphs>
  <Slides>22</Slides>
  <Notes>18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22</vt:i4>
      </vt:variant>
    </vt:vector>
  </HeadingPairs>
  <TitlesOfParts>
    <vt:vector size="29" baseType="lpstr">
      <vt:lpstr>Arial</vt:lpstr>
      <vt:lpstr>Calibri</vt:lpstr>
      <vt:lpstr>Corbel</vt:lpstr>
      <vt:lpstr>Franklin Gothic Book</vt:lpstr>
      <vt:lpstr>Times New Roman</vt:lpstr>
      <vt:lpstr>Wingdings</vt:lpstr>
      <vt:lpstr>Écologie 16 x 9</vt:lpstr>
      <vt:lpstr>Relations entre le transport des graines par la faune sauvage et la restauration des écosystèmes</vt:lpstr>
      <vt:lpstr>Présentation PowerPoint</vt:lpstr>
      <vt:lpstr>Zoochorie et restauration: principes généraux</vt:lpstr>
      <vt:lpstr>Présentation PowerPoint</vt:lpstr>
      <vt:lpstr>Présentation PowerPoint</vt:lpstr>
      <vt:lpstr>Présentation PowerPoint</vt:lpstr>
      <vt:lpstr>Présentation PowerPoint</vt:lpstr>
      <vt:lpstr>Cas des milieux prairiaux: méthodes de restauration</vt:lpstr>
      <vt:lpstr>Potentiel de dispersion Epizoochorie : Interaction adhésive entre les graines et les fourrures</vt:lpstr>
      <vt:lpstr>Potentiel de dispersion Epizoochorie : Le mouton, l’agent le plus efficace</vt:lpstr>
      <vt:lpstr>Potentiel de dispersion Endozoochorie</vt:lpstr>
      <vt:lpstr>Potentiel de germination Le passage dans le tube digestif d’un animal, affecte-t-il la germination des graines ?</vt:lpstr>
      <vt:lpstr>Potentiel de germination Les effets du dépôt de fumier sur la richesse spécifique</vt:lpstr>
      <vt:lpstr>Ajout/retrait d’une espèce animale Le pâturage traditionnel pour la restauration</vt:lpstr>
      <vt:lpstr>Pertinence des méthodes</vt:lpstr>
      <vt:lpstr>Les avantages  </vt:lpstr>
      <vt:lpstr>Les inconvénients  </vt:lpstr>
      <vt:lpstr>Restauration par zoochorie: quelles solutions?</vt:lpstr>
      <vt:lpstr>Présentation PowerPoint</vt:lpstr>
      <vt:lpstr>De nouvelles interrogations  </vt:lpstr>
      <vt:lpstr>Présentation PowerPoint</vt:lpstr>
      <vt:lpstr>Relations entre le transport des graines par la faune sauvage et la restauration des écosystèmes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Relations entre le transport des graines par la faune sauvage et la restauration des écosystèmes</dc:title>
  <dc:creator>Clara Sarnelli</dc:creator>
  <cp:lastModifiedBy>Floriane JEANNE</cp:lastModifiedBy>
  <cp:revision>109</cp:revision>
  <dcterms:created xsi:type="dcterms:W3CDTF">2017-12-18T09:37:35Z</dcterms:created>
  <dcterms:modified xsi:type="dcterms:W3CDTF">2018-03-27T08:18:11Z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