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ilde\Documents\Cours\Cours%20Polytech\5A\PFE\PFE_partie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Densité de graines par placette</a:t>
            </a:r>
          </a:p>
        </c:rich>
      </c:tx>
      <c:layout>
        <c:manualLayout>
          <c:xMode val="edge"/>
          <c:yMode val="edge"/>
          <c:x val="0.28522222809185988"/>
          <c:y val="3.06513409961685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9.5008713617719565E-2"/>
          <c:y val="0.18497725346773114"/>
          <c:w val="0.90423835909400219"/>
          <c:h val="0.6149843248760571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Feuil1!$H$5</c:f>
              <c:strCache>
                <c:ptCount val="1"/>
                <c:pt idx="0">
                  <c:v>Densité (nb de graines /m²)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Feuil1!$F$6:$F$14</c:f>
              <c:strCache>
                <c:ptCount val="9"/>
                <c:pt idx="0">
                  <c:v>BD 11</c:v>
                </c:pt>
                <c:pt idx="1">
                  <c:v>BD 12</c:v>
                </c:pt>
                <c:pt idx="2">
                  <c:v>BD 13</c:v>
                </c:pt>
                <c:pt idx="3">
                  <c:v>BD 21</c:v>
                </c:pt>
                <c:pt idx="4">
                  <c:v>BD 22</c:v>
                </c:pt>
                <c:pt idx="5">
                  <c:v>BD 23</c:v>
                </c:pt>
                <c:pt idx="6">
                  <c:v>BD 31</c:v>
                </c:pt>
                <c:pt idx="7">
                  <c:v>BD 32</c:v>
                </c:pt>
                <c:pt idx="8">
                  <c:v>BD 33</c:v>
                </c:pt>
              </c:strCache>
            </c:strRef>
          </c:cat>
          <c:val>
            <c:numRef>
              <c:f>Feuil1!$H$6:$H$14</c:f>
              <c:numCache>
                <c:formatCode>General</c:formatCode>
                <c:ptCount val="9"/>
                <c:pt idx="0">
                  <c:v>831.50337615357569</c:v>
                </c:pt>
                <c:pt idx="1">
                  <c:v>155.90688302879545</c:v>
                </c:pt>
                <c:pt idx="2">
                  <c:v>363.78272706718934</c:v>
                </c:pt>
                <c:pt idx="3">
                  <c:v>1143.3171422111666</c:v>
                </c:pt>
                <c:pt idx="4">
                  <c:v>675.59649312478018</c:v>
                </c:pt>
                <c:pt idx="5">
                  <c:v>155.90688302879545</c:v>
                </c:pt>
                <c:pt idx="6">
                  <c:v>1507.099869278356</c:v>
                </c:pt>
                <c:pt idx="7">
                  <c:v>1091.348181201568</c:v>
                </c:pt>
                <c:pt idx="8">
                  <c:v>1663.0067523071514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7-4060-8AC9-5872CD783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961552"/>
        <c:axId val="5759566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Feuil1!$G$5</c15:sqref>
                        </c15:formulaRef>
                      </c:ext>
                    </c:extLst>
                    <c:strCache>
                      <c:ptCount val="1"/>
                      <c:pt idx="0">
                        <c:v>Diversité spécifique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Feuil1!$F$6:$F$14</c15:sqref>
                        </c15:formulaRef>
                      </c:ext>
                    </c:extLst>
                    <c:strCache>
                      <c:ptCount val="9"/>
                      <c:pt idx="0">
                        <c:v>BD 11</c:v>
                      </c:pt>
                      <c:pt idx="1">
                        <c:v>BD 12</c:v>
                      </c:pt>
                      <c:pt idx="2">
                        <c:v>BD 13</c:v>
                      </c:pt>
                      <c:pt idx="3">
                        <c:v>BD 21</c:v>
                      </c:pt>
                      <c:pt idx="4">
                        <c:v>BD 22</c:v>
                      </c:pt>
                      <c:pt idx="5">
                        <c:v>BD 23</c:v>
                      </c:pt>
                      <c:pt idx="6">
                        <c:v>BD 31</c:v>
                      </c:pt>
                      <c:pt idx="7">
                        <c:v>BD 32</c:v>
                      </c:pt>
                      <c:pt idx="8">
                        <c:v>BD 33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Feuil1!$G$9:$G$14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6</c:v>
                      </c:pt>
                      <c:pt idx="1">
                        <c:v>4</c:v>
                      </c:pt>
                      <c:pt idx="2">
                        <c:v>3</c:v>
                      </c:pt>
                      <c:pt idx="3">
                        <c:v>9</c:v>
                      </c:pt>
                      <c:pt idx="4">
                        <c:v>11</c:v>
                      </c:pt>
                      <c:pt idx="5">
                        <c:v>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7B7-4060-8AC9-5872CD783C30}"/>
                  </c:ext>
                </c:extLst>
              </c15:ser>
            </c15:filteredBarSeries>
          </c:ext>
        </c:extLst>
      </c:barChart>
      <c:catAx>
        <c:axId val="575961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Placettes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5956632"/>
        <c:crosses val="autoZero"/>
        <c:auto val="1"/>
        <c:lblAlgn val="ctr"/>
        <c:lblOffset val="100"/>
        <c:noMultiLvlLbl val="0"/>
      </c:catAx>
      <c:valAx>
        <c:axId val="57595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Nombre</a:t>
                </a:r>
                <a:r>
                  <a:rPr lang="fr-FR" baseline="0"/>
                  <a:t> de graines/m²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596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784F1-4ADC-4D89-98C1-683A10698211}" type="datetimeFigureOut">
              <a:rPr lang="fr-FR" smtClean="0"/>
              <a:t>29/03/2018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49B79-93E0-44D8-AD7E-5D983E37D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23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49B79-93E0-44D8-AD7E-5D983E37DBC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05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49B79-93E0-44D8-AD7E-5D983E37DBC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029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Portulaca</a:t>
            </a:r>
            <a:r>
              <a:rPr lang="fr-FR" dirty="0"/>
              <a:t> : pourpier</a:t>
            </a:r>
          </a:p>
          <a:p>
            <a:r>
              <a:rPr lang="fr-FR" dirty="0"/>
              <a:t>Carex </a:t>
            </a:r>
            <a:r>
              <a:rPr lang="fr-FR" dirty="0" err="1"/>
              <a:t>acuta</a:t>
            </a:r>
            <a:r>
              <a:rPr lang="fr-FR" dirty="0"/>
              <a:t> : laiche aiguë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49B79-93E0-44D8-AD7E-5D983E37DBC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78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49B79-93E0-44D8-AD7E-5D983E37DBC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97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49B79-93E0-44D8-AD7E-5D983E37DBC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958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49B79-93E0-44D8-AD7E-5D983E37DBC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78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7512-B9BB-4911-8372-054B3D92CB19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7EF54-AE91-4CF8-90AD-145077E734F4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7CCA-BE2F-41C6-9B5E-DDB74792D42C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457A-6834-4205-B90B-C126F7A53D81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4073-71BA-4A5B-89B6-CA27037DE0FA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438C5-CCE0-4009-BCE5-09EC904E5D5E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CE1B1-AA4D-4B6C-BB2B-0CCA0E6E23AE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F555A-FC5B-48CE-AA61-92AC02E198EC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0958-A27D-4BDD-AE54-6869F0CE29BC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E33E-44A5-4F0A-811F-DC8E817006CF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8E07-55BD-4C71-923E-52AB50D82E64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FFE7-53AE-4CFC-8497-2FB549905CDE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D883-FFB8-4352-8AFB-A47B0D58B43E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5C5D5-49C4-43D6-8E8C-52AA7FF5077A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095-B647-4729-B92B-E2064D73D952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5B23-8D91-4BB6-B233-55624A239DAD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A99F-6F2C-461F-AAAF-E11EE28DE165}" type="datetime1">
              <a:rPr lang="en-US" smtClean="0"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CC044-0711-4831-B3F0-143BE2315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Analyse de la banque de graines d’un ilot du site de </a:t>
            </a:r>
            <a:r>
              <a:rPr lang="fr-FR" dirty="0" err="1"/>
              <a:t>Mareau</a:t>
            </a:r>
            <a:r>
              <a:rPr lang="fr-FR" dirty="0"/>
              <a:t>-aux-Prés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3E83A1-4B68-49E2-8D09-5D621CE33B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D9F998-4E73-4629-86FB-4369BD433C7A}"/>
              </a:ext>
            </a:extLst>
          </p:cNvPr>
          <p:cNvPicPr/>
          <p:nvPr/>
        </p:nvPicPr>
        <p:blipFill>
          <a:blip r:embed="rId2" cstate="print"/>
          <a:srcRect t="6316"/>
          <a:stretch>
            <a:fillRect/>
          </a:stretch>
        </p:blipFill>
        <p:spPr bwMode="auto">
          <a:xfrm>
            <a:off x="3378458" y="4388750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37C364-752C-4EE8-8A00-96FE18C71A1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0710" y="4360174"/>
            <a:ext cx="1040954" cy="131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D1BA11-5CB6-4E15-B5D5-A8CB5E63575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6762" y="4594118"/>
            <a:ext cx="1024703" cy="110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CDF7C99D-734B-4B2C-8C87-FC1BD985A230}"/>
              </a:ext>
            </a:extLst>
          </p:cNvPr>
          <p:cNvSpPr txBox="1">
            <a:spLocks/>
          </p:cNvSpPr>
          <p:nvPr/>
        </p:nvSpPr>
        <p:spPr>
          <a:xfrm>
            <a:off x="1131294" y="5891753"/>
            <a:ext cx="6736630" cy="966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/>
              <a:t>FUENTES Mathilde				Directeur de recherche</a:t>
            </a:r>
          </a:p>
          <a:p>
            <a:pPr algn="l"/>
            <a:r>
              <a:rPr lang="fr-FR" sz="2000"/>
              <a:t>									GREULICH Sabine</a:t>
            </a:r>
            <a:endParaRPr lang="fr-FR" sz="2000" dirty="0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4768EABD-5E1B-43A2-903D-E5396A3A5E3E}"/>
              </a:ext>
            </a:extLst>
          </p:cNvPr>
          <p:cNvSpPr txBox="1">
            <a:spLocks/>
          </p:cNvSpPr>
          <p:nvPr/>
        </p:nvSpPr>
        <p:spPr>
          <a:xfrm>
            <a:off x="3649018" y="341391"/>
            <a:ext cx="6083594" cy="9662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PROJET DE FIN D’ETUDES– DAE 5 IMA – Année 2017/2018</a:t>
            </a:r>
          </a:p>
          <a:p>
            <a:pPr algn="ctr"/>
            <a:r>
              <a:rPr lang="fr-FR" dirty="0"/>
              <a:t>PARTIE 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440AC1-2B55-4012-AD7E-395B55174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024"/>
          <a:stretch/>
        </p:blipFill>
        <p:spPr>
          <a:xfrm>
            <a:off x="852987" y="187432"/>
            <a:ext cx="2796031" cy="859442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40DCDB6-146E-498F-8F9C-EA8E6168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73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FD766-3CC1-4C07-B1FB-3E941E187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3102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079D15-F905-4C7A-AB33-BFE4C6D46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94229"/>
            <a:ext cx="8596668" cy="4747134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Pas de différence significative entre les densités  des 2 Ilots mais… </a:t>
            </a:r>
          </a:p>
          <a:p>
            <a:r>
              <a:rPr lang="fr-FR" dirty="0"/>
              <a:t>Des densités beaucoup plus importantes avant travaux</a:t>
            </a:r>
          </a:p>
          <a:p>
            <a:endParaRPr lang="fr-FR" dirty="0"/>
          </a:p>
          <a:p>
            <a:r>
              <a:rPr lang="fr-FR" dirty="0"/>
              <a:t> Espèces semblables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Limites de la méthode:</a:t>
            </a:r>
          </a:p>
          <a:p>
            <a:pPr lvl="1"/>
            <a:r>
              <a:rPr lang="fr-FR" dirty="0"/>
              <a:t>Nombre de placettes très différents entre les 2 Ilots</a:t>
            </a:r>
          </a:p>
          <a:p>
            <a:pPr lvl="1"/>
            <a:r>
              <a:rPr lang="fr-FR" dirty="0"/>
              <a:t>Variabilité importante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D1D3C6E-F9A1-49B4-943C-B8E693E22D00}"/>
              </a:ext>
            </a:extLst>
          </p:cNvPr>
          <p:cNvCxnSpPr/>
          <p:nvPr/>
        </p:nvCxnSpPr>
        <p:spPr>
          <a:xfrm>
            <a:off x="1856935" y="3429000"/>
            <a:ext cx="557080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3B2AF1-9D71-4569-8111-9EE9F0AB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08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066124-212A-420E-8373-0EAA4B36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522806"/>
            <a:ext cx="8596668" cy="1320800"/>
          </a:xfrm>
        </p:spPr>
        <p:txBody>
          <a:bodyPr/>
          <a:lstStyle/>
          <a:p>
            <a:r>
              <a:rPr lang="fr-FR" dirty="0"/>
              <a:t>Merci de votre attention !</a:t>
            </a:r>
          </a:p>
        </p:txBody>
      </p:sp>
      <p:pic>
        <p:nvPicPr>
          <p:cNvPr id="6" name="Picture 2" descr="C:\Users\Mathilde\Documents\Utile\Docs de travail\libellule.gif">
            <a:extLst>
              <a:ext uri="{FF2B5EF4-FFF2-40B4-BE49-F238E27FC236}">
                <a16:creationId xmlns:a16="http://schemas.microsoft.com/office/drawing/2014/main" id="{97F7DC6B-8C93-4001-9500-C3F39FF503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3137" y="3367356"/>
            <a:ext cx="1905000" cy="952500"/>
          </a:xfrm>
          <a:prstGeom prst="rect">
            <a:avLst/>
          </a:prstGeom>
          <a:noFill/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F8995B-E3F4-451E-A5BA-804BEFA2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70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E24AA-50A8-43D2-AC35-EC638E3D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39" y="216002"/>
            <a:ext cx="8596668" cy="862038"/>
          </a:xfrm>
        </p:spPr>
        <p:txBody>
          <a:bodyPr/>
          <a:lstStyle/>
          <a:p>
            <a:r>
              <a:rPr lang="fr-FR" dirty="0"/>
              <a:t>Contexte de l’étude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8EBBDF9-C42C-4648-8FF9-6BE04FC51F24}"/>
              </a:ext>
            </a:extLst>
          </p:cNvPr>
          <p:cNvSpPr txBox="1">
            <a:spLocks/>
          </p:cNvSpPr>
          <p:nvPr/>
        </p:nvSpPr>
        <p:spPr>
          <a:xfrm>
            <a:off x="726809" y="1262739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Biomareau</a:t>
            </a:r>
            <a:r>
              <a:rPr lang="fr-FR" dirty="0"/>
              <a:t> : Projet de recherche initié en 2012</a:t>
            </a:r>
          </a:p>
          <a:p>
            <a:r>
              <a:rPr lang="fr-FR" dirty="0"/>
              <a:t>Conséquences des travaux d'entretien du lit de la Loire sur plusieurs composantes de la biodiversité au sein de la mosaïque des îles de </a:t>
            </a:r>
            <a:r>
              <a:rPr lang="fr-FR" dirty="0" err="1"/>
              <a:t>Mareau</a:t>
            </a:r>
            <a:r>
              <a:rPr lang="fr-FR" dirty="0"/>
              <a:t>-aux-prés (Loiret).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8870953-2655-46C2-BCCD-0F51A0873DA0}"/>
              </a:ext>
            </a:extLst>
          </p:cNvPr>
          <p:cNvGrpSpPr/>
          <p:nvPr/>
        </p:nvGrpSpPr>
        <p:grpSpPr>
          <a:xfrm>
            <a:off x="273639" y="3203125"/>
            <a:ext cx="7715250" cy="3133725"/>
            <a:chOff x="714348" y="3071810"/>
            <a:chExt cx="7715250" cy="3133725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912767C-E805-4C89-B7D7-4CD8E7E206BE}"/>
                </a:ext>
              </a:extLst>
            </p:cNvPr>
            <p:cNvGrpSpPr/>
            <p:nvPr/>
          </p:nvGrpSpPr>
          <p:grpSpPr>
            <a:xfrm>
              <a:off x="714348" y="3071810"/>
              <a:ext cx="7715250" cy="3133725"/>
              <a:chOff x="714348" y="3071810"/>
              <a:chExt cx="7715250" cy="3133725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5A2C2904-F5EE-4044-964B-086C9EF451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14348" y="3071810"/>
                <a:ext cx="7715250" cy="3133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4921AFDD-8EAE-478C-A7F1-DA32DE61A1F7}"/>
                  </a:ext>
                </a:extLst>
              </p:cNvPr>
              <p:cNvSpPr/>
              <p:nvPr/>
            </p:nvSpPr>
            <p:spPr>
              <a:xfrm>
                <a:off x="1928794" y="4929198"/>
                <a:ext cx="214314" cy="2143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23760C58-2B56-4CD2-9F63-ED7A2EC1E104}"/>
                  </a:ext>
                </a:extLst>
              </p:cNvPr>
              <p:cNvSpPr/>
              <p:nvPr/>
            </p:nvSpPr>
            <p:spPr>
              <a:xfrm>
                <a:off x="7000892" y="4143380"/>
                <a:ext cx="214314" cy="2143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7D7800BA-BEA3-4A2E-9B97-FABB2C053C82}"/>
                  </a:ext>
                </a:extLst>
              </p:cNvPr>
              <p:cNvSpPr/>
              <p:nvPr/>
            </p:nvSpPr>
            <p:spPr>
              <a:xfrm>
                <a:off x="5572132" y="4000504"/>
                <a:ext cx="214314" cy="2143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04A4C21F-A666-4562-BA4D-FBADD47F0E07}"/>
                  </a:ext>
                </a:extLst>
              </p:cNvPr>
              <p:cNvSpPr/>
              <p:nvPr/>
            </p:nvSpPr>
            <p:spPr>
              <a:xfrm>
                <a:off x="4000496" y="4071942"/>
                <a:ext cx="214314" cy="2143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2DC1F8D-DA30-4ACC-974D-16B019626982}"/>
                  </a:ext>
                </a:extLst>
              </p:cNvPr>
              <p:cNvSpPr txBox="1"/>
              <p:nvPr/>
            </p:nvSpPr>
            <p:spPr>
              <a:xfrm>
                <a:off x="1428728" y="4500570"/>
                <a:ext cx="9286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ILÔT A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884FF4-4169-4697-B69F-A90726E1F68F}"/>
                  </a:ext>
                </a:extLst>
              </p:cNvPr>
              <p:cNvSpPr txBox="1"/>
              <p:nvPr/>
            </p:nvSpPr>
            <p:spPr>
              <a:xfrm>
                <a:off x="5643570" y="3714752"/>
                <a:ext cx="9286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ILÔT C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3FEBDDA-58D8-4401-8731-3B8AC120BB80}"/>
                  </a:ext>
                </a:extLst>
              </p:cNvPr>
              <p:cNvSpPr txBox="1"/>
              <p:nvPr/>
            </p:nvSpPr>
            <p:spPr>
              <a:xfrm>
                <a:off x="3714744" y="3643314"/>
                <a:ext cx="9286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ILÔT B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5FD01D3-F9C2-4CFD-8CFE-0D7A992B54AC}"/>
                  </a:ext>
                </a:extLst>
              </p:cNvPr>
              <p:cNvSpPr txBox="1"/>
              <p:nvPr/>
            </p:nvSpPr>
            <p:spPr>
              <a:xfrm>
                <a:off x="7215206" y="3857628"/>
                <a:ext cx="9286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ILÔT D</a:t>
                </a:r>
              </a:p>
            </p:txBody>
          </p:sp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4C4EC51-F987-401B-9C3E-346239972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933" y="3161768"/>
              <a:ext cx="928695" cy="963091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C1701EF-58DB-4B5C-9302-C73C1D14C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6735" y="5940781"/>
              <a:ext cx="990600" cy="95250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50393B42-72F9-4C89-93ED-B89C0F325C7F}"/>
              </a:ext>
            </a:extLst>
          </p:cNvPr>
          <p:cNvSpPr txBox="1"/>
          <p:nvPr/>
        </p:nvSpPr>
        <p:spPr>
          <a:xfrm>
            <a:off x="8242852" y="3203125"/>
            <a:ext cx="36310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PARTIE I : Réalisation d’une clé de détermination sur les graines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PARTIE II : Analyse de la banque de graines de l’ilot B et comparaison avec l’ilot C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73AB7-743C-4B07-8CA0-8D8848A69CCE}"/>
              </a:ext>
            </a:extLst>
          </p:cNvPr>
          <p:cNvSpPr txBox="1"/>
          <p:nvPr/>
        </p:nvSpPr>
        <p:spPr>
          <a:xfrm>
            <a:off x="212657" y="6293873"/>
            <a:ext cx="1050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Gmaps</a:t>
            </a:r>
            <a:endParaRPr lang="fr-FR" sz="900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71ACDC8F-4C2B-42BB-B53D-2ED0498C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17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80083-F42B-4BA0-8787-4B9F2515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Problématique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A8FE97-F1AC-4702-AA6A-2A57621DD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sz="2400" b="1" dirty="0">
                <a:latin typeface="Bahnschrift" panose="020B0502040204020203" pitchFamily="34" charset="0"/>
              </a:rPr>
              <a:t>Comment et à quelle vitesse se forme une banque de graines typique des grèves ?</a:t>
            </a:r>
            <a:endParaRPr lang="fr-FR" sz="2400" dirty="0"/>
          </a:p>
          <a:p>
            <a:pPr algn="ctr"/>
            <a:endParaRPr lang="fr-FR" sz="2400" b="1" dirty="0">
              <a:latin typeface="Bahnschrift" panose="020B0502040204020203" pitchFamily="34" charset="0"/>
            </a:endParaRPr>
          </a:p>
          <a:p>
            <a:pPr algn="ctr"/>
            <a:endParaRPr lang="fr-FR" sz="2400" b="1" dirty="0">
              <a:latin typeface="Bahnschrift" panose="020B0502040204020203" pitchFamily="34" charset="0"/>
            </a:endParaRPr>
          </a:p>
          <a:p>
            <a:pPr algn="ctr"/>
            <a:endParaRPr lang="fr-FR" sz="2400" b="1" dirty="0">
              <a:latin typeface="Bahnschrift" panose="020B0502040204020203" pitchFamily="34" charset="0"/>
            </a:endParaRPr>
          </a:p>
          <a:p>
            <a:pPr algn="ctr"/>
            <a:endParaRPr lang="fr-FR" sz="2400" b="1" dirty="0">
              <a:latin typeface="Bahnschrift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11B2A7-0550-40D9-B2DA-9CF4B039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08" y="2927695"/>
            <a:ext cx="7953375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AA1109-F209-4586-83CC-CF1917767ADA}"/>
              </a:ext>
            </a:extLst>
          </p:cNvPr>
          <p:cNvSpPr txBox="1"/>
          <p:nvPr/>
        </p:nvSpPr>
        <p:spPr>
          <a:xfrm>
            <a:off x="873608" y="4822054"/>
            <a:ext cx="21203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Alan </a:t>
            </a:r>
            <a:r>
              <a:rPr lang="fr-FR" sz="900" dirty="0" err="1"/>
              <a:t>Meheust</a:t>
            </a:r>
            <a:endParaRPr lang="fr-FR" sz="9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640F68-38D4-4F4B-BB89-092918281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6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876188-73C6-4951-A2A2-A09451CE8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2852"/>
          </a:xfrm>
        </p:spPr>
        <p:txBody>
          <a:bodyPr>
            <a:normAutofit fontScale="90000"/>
          </a:bodyPr>
          <a:lstStyle/>
          <a:p>
            <a:r>
              <a:rPr lang="fr-FR" dirty="0"/>
              <a:t>Matériel et Méthode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8AC5B5-8B17-4D54-8A51-3F4D11991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32453"/>
            <a:ext cx="8596668" cy="4808910"/>
          </a:xfrm>
        </p:spPr>
        <p:txBody>
          <a:bodyPr/>
          <a:lstStyle/>
          <a:p>
            <a:r>
              <a:rPr lang="fr-FR" dirty="0">
                <a:latin typeface="Bahnschrift" panose="020B0502040204020203" pitchFamily="34" charset="0"/>
              </a:rPr>
              <a:t>Collecte de graines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538AEB-008F-4DBD-9AF1-AD747EEBA2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35" y="4429966"/>
            <a:ext cx="1581647" cy="1818434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84B30E-BB4F-4D00-B61E-CDD3048DA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91" y="1695450"/>
            <a:ext cx="5086350" cy="455295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61E344B-967B-41E7-82AE-61FBC492D83F}"/>
              </a:ext>
            </a:extLst>
          </p:cNvPr>
          <p:cNvCxnSpPr/>
          <p:nvPr/>
        </p:nvCxnSpPr>
        <p:spPr>
          <a:xfrm>
            <a:off x="2411896" y="4825503"/>
            <a:ext cx="3684104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DD7170F-52F2-467C-A39F-049A954B09A3}"/>
              </a:ext>
            </a:extLst>
          </p:cNvPr>
          <p:cNvSpPr txBox="1"/>
          <p:nvPr/>
        </p:nvSpPr>
        <p:spPr>
          <a:xfrm>
            <a:off x="3763617" y="1815547"/>
            <a:ext cx="5510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Bahnschrift" panose="020B0502040204020203" pitchFamily="34" charset="0"/>
              </a:rPr>
              <a:t>9 placettes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Bahnschrift" panose="020B0502040204020203" pitchFamily="34" charset="0"/>
              </a:rPr>
              <a:t>5 collectes de sédiments par placette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Bahnschrift" panose="020B0502040204020203" pitchFamily="34" charset="0"/>
              </a:rPr>
              <a:t>Relevé du couvert de végétation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Bahnschrift" panose="020B0502040204020203" pitchFamily="34" charset="0"/>
              </a:rPr>
              <a:t>Même protocole pour l’Ilot C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C889DD-868F-4C11-B483-B2FD2E1A02C5}"/>
              </a:ext>
            </a:extLst>
          </p:cNvPr>
          <p:cNvSpPr txBox="1"/>
          <p:nvPr/>
        </p:nvSpPr>
        <p:spPr>
          <a:xfrm>
            <a:off x="717091" y="6145418"/>
            <a:ext cx="1694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Géoportail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9EB7EA-4E23-48BA-AD40-35306809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9F5D0-7DD9-41EC-9C16-795CE45F5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6591"/>
          </a:xfrm>
        </p:spPr>
        <p:txBody>
          <a:bodyPr>
            <a:normAutofit fontScale="90000"/>
          </a:bodyPr>
          <a:lstStyle/>
          <a:p>
            <a:r>
              <a:rPr lang="fr-FR" dirty="0"/>
              <a:t>Matériel et Méthode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4B22EC-7954-43CC-827C-2D53CD3DC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9978"/>
            <a:ext cx="8596668" cy="556592"/>
          </a:xfrm>
        </p:spPr>
        <p:txBody>
          <a:bodyPr/>
          <a:lstStyle/>
          <a:p>
            <a:r>
              <a:rPr lang="fr-FR" dirty="0">
                <a:latin typeface="Bahnschrift" panose="020B0502040204020203" pitchFamily="34" charset="0"/>
              </a:rPr>
              <a:t>Tri des graines  « </a:t>
            </a:r>
            <a:r>
              <a:rPr lang="fr-FR" dirty="0" err="1">
                <a:latin typeface="Bahnschrift" panose="020B0502040204020203" pitchFamily="34" charset="0"/>
              </a:rPr>
              <a:t>Seed</a:t>
            </a:r>
            <a:r>
              <a:rPr lang="fr-FR" dirty="0">
                <a:latin typeface="Bahnschrift" panose="020B0502040204020203" pitchFamily="34" charset="0"/>
              </a:rPr>
              <a:t> extraction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5B1CA9-D51C-46A9-8754-D7908051D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775519"/>
            <a:ext cx="1862315" cy="1910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4B030B-60A2-4FBF-A956-7B2F70ED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226" y="1488595"/>
            <a:ext cx="1866312" cy="139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B8D42A-64CE-4BC1-AC4F-16CB13516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68" y="3007392"/>
            <a:ext cx="1866313" cy="139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17EF15-BD3A-41FC-9ACB-CC015517B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176946" y="4401368"/>
            <a:ext cx="2128438" cy="1596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3FB032D-88A7-49F0-96ED-8CDED1785F8C}"/>
              </a:ext>
            </a:extLst>
          </p:cNvPr>
          <p:cNvSpPr txBox="1"/>
          <p:nvPr/>
        </p:nvSpPr>
        <p:spPr>
          <a:xfrm>
            <a:off x="797032" y="2446234"/>
            <a:ext cx="51683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Tamisage des échantillons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Mélange avec de l’eau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Filtration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Séparation des graines sous loupe binoculaire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2EBDF7-8C54-4155-A025-27D81FA85465}"/>
              </a:ext>
            </a:extLst>
          </p:cNvPr>
          <p:cNvSpPr txBox="1"/>
          <p:nvPr/>
        </p:nvSpPr>
        <p:spPr>
          <a:xfrm>
            <a:off x="7027157" y="6570306"/>
            <a:ext cx="2574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Manutan Collectivités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99CA0B-E1F4-461B-98BB-6CED1A5C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7D3A17-641C-4C73-B54C-D69518D8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6831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23E69F-969B-4544-BA27-A71EA4A0B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37957"/>
            <a:ext cx="8596668" cy="4803405"/>
          </a:xfrm>
        </p:spPr>
        <p:txBody>
          <a:bodyPr/>
          <a:lstStyle/>
          <a:p>
            <a:r>
              <a:rPr lang="fr-FR" dirty="0">
                <a:latin typeface="Bahnschrift" panose="020B0502040204020203" pitchFamily="34" charset="0"/>
              </a:rPr>
              <a:t>Banque de graines de l’Ilot B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05A735E-111A-4669-A96A-EE38B43AF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242453"/>
              </p:ext>
            </p:extLst>
          </p:nvPr>
        </p:nvGraphicFramePr>
        <p:xfrm>
          <a:off x="3677919" y="1944307"/>
          <a:ext cx="5418666" cy="1651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5695695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7107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latin typeface="Bahnschrift" panose="020B0502040204020203" pitchFamily="34" charset="0"/>
                        </a:rPr>
                        <a:t>Nombre de graines récoltées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latin typeface="Bahnschrift" panose="020B0502040204020203" pitchFamily="34" charset="0"/>
                        </a:rPr>
                        <a:t>149 graines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83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latin typeface="Bahnschrift" panose="020B0502040204020203" pitchFamily="34" charset="0"/>
                        </a:rPr>
                        <a:t>Nombre de taxons représentés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latin typeface="Bahnschrift" panose="020B0502040204020203" pitchFamily="34" charset="0"/>
                        </a:rPr>
                        <a:t>19 taxons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03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>
                          <a:latin typeface="Bahnschrift" panose="020B0502040204020203" pitchFamily="34" charset="0"/>
                        </a:rPr>
                        <a:t>Densité moyenne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latin typeface="Bahnschrift" panose="020B0502040204020203" pitchFamily="34" charset="0"/>
                        </a:rPr>
                        <a:t>843 ± 555 graines/m²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516825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BBD4834-F9BF-4E57-8F88-85CCCB0FEF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2729132"/>
            <a:ext cx="2253420" cy="17831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F5D008-398F-491B-9C89-3AEA9CDA2EE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1110" y="4065242"/>
            <a:ext cx="400050" cy="4413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EEFC5E-BE28-4C6E-903B-7407DCE160B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85" y="4257577"/>
            <a:ext cx="2253420" cy="1783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15F933-E228-48DD-AE2B-A69E6A47C53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10" y="5603212"/>
            <a:ext cx="314325" cy="4381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097C39-0371-44E8-BE0B-309F46FB9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894532" y="5993085"/>
            <a:ext cx="267835" cy="5227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B244B4-2156-4285-AF02-1629BF52E2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9046" y="4035596"/>
            <a:ext cx="2563690" cy="25426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6E2D9CE-059A-4B00-826E-E33679BEC28F}"/>
              </a:ext>
            </a:extLst>
          </p:cNvPr>
          <p:cNvSpPr txBox="1"/>
          <p:nvPr/>
        </p:nvSpPr>
        <p:spPr>
          <a:xfrm>
            <a:off x="194188" y="4638824"/>
            <a:ext cx="25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Bahnschrift" panose="020B0502040204020203" pitchFamily="34" charset="0"/>
              </a:rPr>
              <a:t>Portulaca</a:t>
            </a:r>
            <a:r>
              <a:rPr lang="fr-FR" i="1" dirty="0">
                <a:latin typeface="Bahnschrift" panose="020B0502040204020203" pitchFamily="34" charset="0"/>
              </a:rPr>
              <a:t> </a:t>
            </a:r>
            <a:r>
              <a:rPr lang="fr-FR" i="1" dirty="0" err="1">
                <a:latin typeface="Bahnschrift" panose="020B0502040204020203" pitchFamily="34" charset="0"/>
              </a:rPr>
              <a:t>oleracea</a:t>
            </a:r>
            <a:endParaRPr lang="fr-FR" i="1" dirty="0">
              <a:latin typeface="Bahnschrift" panose="020B050204020402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852712F-E299-4BE6-8CD3-FAFB94E264D1}"/>
              </a:ext>
            </a:extLst>
          </p:cNvPr>
          <p:cNvSpPr txBox="1"/>
          <p:nvPr/>
        </p:nvSpPr>
        <p:spPr>
          <a:xfrm>
            <a:off x="8950976" y="3588042"/>
            <a:ext cx="25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Bahnschrift" panose="020B0502040204020203" pitchFamily="34" charset="0"/>
              </a:rPr>
              <a:t>Carex </a:t>
            </a:r>
            <a:r>
              <a:rPr lang="fr-FR" i="1" dirty="0" err="1">
                <a:latin typeface="Bahnschrift" panose="020B0502040204020203" pitchFamily="34" charset="0"/>
              </a:rPr>
              <a:t>acuta</a:t>
            </a:r>
            <a:endParaRPr lang="fr-FR" i="1" dirty="0">
              <a:latin typeface="Bahnschrift" panose="020B05020402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12D211D-88CB-40C3-A0F3-85FB8A4098B5}"/>
              </a:ext>
            </a:extLst>
          </p:cNvPr>
          <p:cNvSpPr txBox="1"/>
          <p:nvPr/>
        </p:nvSpPr>
        <p:spPr>
          <a:xfrm>
            <a:off x="4139896" y="6179554"/>
            <a:ext cx="25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Bahnschrift" panose="020B0502040204020203" pitchFamily="34" charset="0"/>
              </a:rPr>
              <a:t>Corrigiola</a:t>
            </a:r>
            <a:r>
              <a:rPr lang="fr-FR" i="1" dirty="0">
                <a:latin typeface="Bahnschrift" panose="020B0502040204020203" pitchFamily="34" charset="0"/>
              </a:rPr>
              <a:t> </a:t>
            </a:r>
            <a:r>
              <a:rPr lang="fr-FR" i="1" dirty="0" err="1">
                <a:latin typeface="Bahnschrift" panose="020B0502040204020203" pitchFamily="34" charset="0"/>
              </a:rPr>
              <a:t>littoralis</a:t>
            </a:r>
            <a:endParaRPr lang="fr-FR" i="1" dirty="0">
              <a:latin typeface="Bahnschrift" panose="020B05020402040202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26D9176-E195-4C7B-8AEA-D7DB9E7CDAC4}"/>
              </a:ext>
            </a:extLst>
          </p:cNvPr>
          <p:cNvSpPr txBox="1"/>
          <p:nvPr/>
        </p:nvSpPr>
        <p:spPr>
          <a:xfrm>
            <a:off x="5855115" y="5952154"/>
            <a:ext cx="1065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P. Duboc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28E152-680A-4CDA-A1B9-B48D7AE2F312}"/>
              </a:ext>
            </a:extLst>
          </p:cNvPr>
          <p:cNvSpPr txBox="1"/>
          <p:nvPr/>
        </p:nvSpPr>
        <p:spPr>
          <a:xfrm>
            <a:off x="8366636" y="6548886"/>
            <a:ext cx="1814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Poisson or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2FE884-E921-4AA8-8DD3-9532151D545B}"/>
              </a:ext>
            </a:extLst>
          </p:cNvPr>
          <p:cNvSpPr txBox="1"/>
          <p:nvPr/>
        </p:nvSpPr>
        <p:spPr>
          <a:xfrm>
            <a:off x="1980706" y="4438019"/>
            <a:ext cx="1052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Uniprot</a:t>
            </a:r>
            <a:endParaRPr lang="fr-FR" sz="900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C208D28-84E8-42D6-B214-8DC84C02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40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6208C-F73B-4090-9DAC-51E08AD0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2609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2345C4-87B1-45EF-9534-B619552CE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2209"/>
            <a:ext cx="8596668" cy="476915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606BA81-63AF-4D06-91DE-582C07EA0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2"/>
          <a:stretch/>
        </p:blipFill>
        <p:spPr>
          <a:xfrm>
            <a:off x="3200814" y="361760"/>
            <a:ext cx="5293829" cy="2816277"/>
          </a:xfrm>
          <a:prstGeom prst="rect">
            <a:avLst/>
          </a:prstGeom>
        </p:spPr>
      </p:pic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6E4C78AC-6EDD-4B5D-A8F7-905A9EAFB8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40769"/>
              </p:ext>
            </p:extLst>
          </p:nvPr>
        </p:nvGraphicFramePr>
        <p:xfrm>
          <a:off x="3326296" y="3199144"/>
          <a:ext cx="5168347" cy="304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5ED356D6-32DC-4229-915D-154E3993225D}"/>
              </a:ext>
            </a:extLst>
          </p:cNvPr>
          <p:cNvSpPr txBox="1"/>
          <p:nvPr/>
        </p:nvSpPr>
        <p:spPr>
          <a:xfrm>
            <a:off x="4965717" y="4808287"/>
            <a:ext cx="32785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2057D20-116D-4CA0-8BA6-E5DC95DE29C3}"/>
              </a:ext>
            </a:extLst>
          </p:cNvPr>
          <p:cNvSpPr txBox="1"/>
          <p:nvPr/>
        </p:nvSpPr>
        <p:spPr>
          <a:xfrm>
            <a:off x="3826390" y="4413673"/>
            <a:ext cx="51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0,1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6DFF53-0093-424D-9B25-430D7ECCD6C6}"/>
              </a:ext>
            </a:extLst>
          </p:cNvPr>
          <p:cNvSpPr txBox="1"/>
          <p:nvPr/>
        </p:nvSpPr>
        <p:spPr>
          <a:xfrm>
            <a:off x="4337278" y="5008615"/>
            <a:ext cx="58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0,3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A2C589C-9EC1-43F4-AB8C-AC75F3237B31}"/>
              </a:ext>
            </a:extLst>
          </p:cNvPr>
          <p:cNvSpPr txBox="1"/>
          <p:nvPr/>
        </p:nvSpPr>
        <p:spPr>
          <a:xfrm>
            <a:off x="5397302" y="4030099"/>
            <a:ext cx="58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0,1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8D2E26-CB6A-4EAA-BF5B-3462E04A6BBE}"/>
              </a:ext>
            </a:extLst>
          </p:cNvPr>
          <p:cNvSpPr txBox="1"/>
          <p:nvPr/>
        </p:nvSpPr>
        <p:spPr>
          <a:xfrm>
            <a:off x="6516947" y="5013973"/>
            <a:ext cx="32785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22D370C-30C3-40CF-ADED-57C2D602D660}"/>
              </a:ext>
            </a:extLst>
          </p:cNvPr>
          <p:cNvSpPr txBox="1"/>
          <p:nvPr/>
        </p:nvSpPr>
        <p:spPr>
          <a:xfrm>
            <a:off x="7468309" y="4121839"/>
            <a:ext cx="58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0,3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C921059-12C9-4856-9808-3823E9CB08F9}"/>
              </a:ext>
            </a:extLst>
          </p:cNvPr>
          <p:cNvSpPr txBox="1"/>
          <p:nvPr/>
        </p:nvSpPr>
        <p:spPr>
          <a:xfrm>
            <a:off x="7999948" y="3557605"/>
            <a:ext cx="58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0,5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696E09-D1D7-45EA-AA2F-B2E7DF163AE6}"/>
              </a:ext>
            </a:extLst>
          </p:cNvPr>
          <p:cNvSpPr txBox="1"/>
          <p:nvPr/>
        </p:nvSpPr>
        <p:spPr>
          <a:xfrm>
            <a:off x="6929502" y="3691727"/>
            <a:ext cx="58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0,3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B99A2F1-40C3-44F8-A4BA-C4262F8C8E07}"/>
              </a:ext>
            </a:extLst>
          </p:cNvPr>
          <p:cNvSpPr txBox="1"/>
          <p:nvPr/>
        </p:nvSpPr>
        <p:spPr>
          <a:xfrm>
            <a:off x="5999849" y="4540892"/>
            <a:ext cx="32785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EF82D4F-751E-42C7-8FFA-1D0015AD64B0}"/>
              </a:ext>
            </a:extLst>
          </p:cNvPr>
          <p:cNvSpPr txBox="1"/>
          <p:nvPr/>
        </p:nvSpPr>
        <p:spPr>
          <a:xfrm>
            <a:off x="353704" y="4229007"/>
            <a:ext cx="238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Indices de similarité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E54432B-47DF-4B6E-9E5F-2F0D9E667BFC}"/>
              </a:ext>
            </a:extLst>
          </p:cNvPr>
          <p:cNvCxnSpPr>
            <a:endCxn id="15" idx="1"/>
          </p:cNvCxnSpPr>
          <p:nvPr/>
        </p:nvCxnSpPr>
        <p:spPr>
          <a:xfrm>
            <a:off x="2546937" y="4413673"/>
            <a:ext cx="1279453" cy="184666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7487B9-B87C-4FA8-9154-611346DF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86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6FAFCC-1F01-4683-8911-B651249D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8695"/>
          </a:xfrm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51096D-8EBA-4F7D-9AF4-4AF297901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08295"/>
            <a:ext cx="8596668" cy="4733067"/>
          </a:xfrm>
        </p:spPr>
        <p:txBody>
          <a:bodyPr/>
          <a:lstStyle/>
          <a:p>
            <a:r>
              <a:rPr lang="fr-FR" dirty="0">
                <a:latin typeface="Bahnschrift" panose="020B0502040204020203" pitchFamily="34" charset="0"/>
              </a:rPr>
              <a:t>Comparaison Ilot B – Ilot C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968F2B4-80B7-45B1-A644-F6E80C6E9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141788"/>
              </p:ext>
            </p:extLst>
          </p:nvPr>
        </p:nvGraphicFramePr>
        <p:xfrm>
          <a:off x="2575696" y="1688835"/>
          <a:ext cx="7160454" cy="285605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124221">
                  <a:extLst>
                    <a:ext uri="{9D8B030D-6E8A-4147-A177-3AD203B41FA5}">
                      <a16:colId xmlns:a16="http://schemas.microsoft.com/office/drawing/2014/main" val="630956683"/>
                    </a:ext>
                  </a:extLst>
                </a:gridCol>
                <a:gridCol w="2635998">
                  <a:extLst>
                    <a:ext uri="{9D8B030D-6E8A-4147-A177-3AD203B41FA5}">
                      <a16:colId xmlns:a16="http://schemas.microsoft.com/office/drawing/2014/main" val="2402871677"/>
                    </a:ext>
                  </a:extLst>
                </a:gridCol>
                <a:gridCol w="2400235">
                  <a:extLst>
                    <a:ext uri="{9D8B030D-6E8A-4147-A177-3AD203B41FA5}">
                      <a16:colId xmlns:a16="http://schemas.microsoft.com/office/drawing/2014/main" val="894128905"/>
                    </a:ext>
                  </a:extLst>
                </a:gridCol>
              </a:tblGrid>
              <a:tr h="2987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>
                          <a:effectLst/>
                        </a:rPr>
                        <a:t>Site 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>
                          <a:effectLst/>
                        </a:rPr>
                        <a:t>Ilot B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>
                          <a:effectLst/>
                        </a:rPr>
                        <a:t>Ilot C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8479916"/>
                  </a:ext>
                </a:extLst>
              </a:tr>
              <a:tr h="277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>
                          <a:effectLst/>
                        </a:rPr>
                        <a:t>Nombre de placettes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fr-FR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fr-FR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7607909"/>
                  </a:ext>
                </a:extLst>
              </a:tr>
              <a:tr h="277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dirty="0">
                          <a:effectLst/>
                        </a:rPr>
                        <a:t>Minimum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dirty="0">
                          <a:effectLst/>
                        </a:rPr>
                        <a:t>155 graines/m²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dirty="0">
                          <a:effectLst/>
                        </a:rPr>
                        <a:t>52 graines/m²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5031422"/>
                  </a:ext>
                </a:extLst>
              </a:tr>
              <a:tr h="277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>
                          <a:effectLst/>
                        </a:rPr>
                        <a:t>Maximum 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>
                          <a:effectLst/>
                        </a:rPr>
                        <a:t>1663 graines/m²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dirty="0">
                          <a:effectLst/>
                        </a:rPr>
                        <a:t>55 658 graines/m²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7979559"/>
                  </a:ext>
                </a:extLst>
              </a:tr>
              <a:tr h="574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>
                          <a:effectLst/>
                        </a:rPr>
                        <a:t>Moyenne de la densité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>
                          <a:effectLst/>
                        </a:rPr>
                        <a:t>843 graines/m²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  <a:effectLst/>
                        </a:rPr>
                        <a:t>1871 graines/m²</a:t>
                      </a:r>
                      <a:endParaRPr lang="fr-FR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1270331"/>
                  </a:ext>
                </a:extLst>
              </a:tr>
              <a:tr h="574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dirty="0">
                          <a:effectLst/>
                        </a:rPr>
                        <a:t>Médiane de la densité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  <a:effectLst/>
                        </a:rPr>
                        <a:t>831 graines/m²</a:t>
                      </a:r>
                      <a:endParaRPr lang="fr-FR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>
                          <a:effectLst/>
                        </a:rPr>
                        <a:t>234 graines/m²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8209750"/>
                  </a:ext>
                </a:extLst>
              </a:tr>
              <a:tr h="574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dirty="0">
                          <a:effectLst/>
                        </a:rPr>
                        <a:t>Ecart-type de la densité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dirty="0">
                          <a:effectLst/>
                        </a:rPr>
                        <a:t>555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857500" algn="l"/>
                        </a:tabLst>
                      </a:pPr>
                      <a:r>
                        <a:rPr lang="fr-FR" sz="1400" dirty="0">
                          <a:effectLst/>
                        </a:rPr>
                        <a:t>8772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147461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13D7AD2-6904-4C3B-BBFF-92D652A7C415}"/>
              </a:ext>
            </a:extLst>
          </p:cNvPr>
          <p:cNvSpPr txBox="1"/>
          <p:nvPr/>
        </p:nvSpPr>
        <p:spPr>
          <a:xfrm>
            <a:off x="1139482" y="4726745"/>
            <a:ext cx="8596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Bahnschrift" panose="020B0502040204020203" pitchFamily="34" charset="0"/>
              </a:rPr>
              <a:t>Test statistique de Mann Whitney :</a:t>
            </a:r>
          </a:p>
          <a:p>
            <a:endParaRPr lang="fr-FR" dirty="0">
              <a:latin typeface="Bahnschrift" panose="020B0502040204020203" pitchFamily="34" charset="0"/>
            </a:endParaRPr>
          </a:p>
          <a:p>
            <a:r>
              <a:rPr lang="fr-FR" dirty="0">
                <a:latin typeface="Bahnschrift" panose="020B0502040204020203" pitchFamily="34" charset="0"/>
              </a:rPr>
              <a:t> 		P-value = seuil de significativité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fr-FR" sz="2000" dirty="0">
                <a:latin typeface="Bahnschrift" panose="020B0502040204020203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Pas de différence significative entre les densités  de graines des 2 Ilots 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D8B856-AD04-4929-9699-50C4A3E5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6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34E18-A7F8-4A02-871E-A14E929F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AA211C-4EEC-4A23-BA38-3161DDFA0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75" y="1383323"/>
            <a:ext cx="7855386" cy="465772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B38E9E-D959-4ED9-9A3B-5D522459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998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789</TotalTime>
  <Words>370</Words>
  <Application>Microsoft Office PowerPoint</Application>
  <PresentationFormat>Grand écran</PresentationFormat>
  <Paragraphs>136</Paragraphs>
  <Slides>11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Batang</vt:lpstr>
      <vt:lpstr>Arial</vt:lpstr>
      <vt:lpstr>Bahnschrift</vt:lpstr>
      <vt:lpstr>Calibri</vt:lpstr>
      <vt:lpstr>Times New Roman</vt:lpstr>
      <vt:lpstr>Trebuchet MS</vt:lpstr>
      <vt:lpstr>Wingdings</vt:lpstr>
      <vt:lpstr>Wingdings 3</vt:lpstr>
      <vt:lpstr>Facette</vt:lpstr>
      <vt:lpstr>Analyse de la banque de graines d’un ilot du site de Mareau-aux-Prés</vt:lpstr>
      <vt:lpstr>Contexte de l’étude</vt:lpstr>
      <vt:lpstr>Problématique </vt:lpstr>
      <vt:lpstr>Matériel et Méthode</vt:lpstr>
      <vt:lpstr>Matériel et Méthode</vt:lpstr>
      <vt:lpstr>Résultats</vt:lpstr>
      <vt:lpstr>Résultats</vt:lpstr>
      <vt:lpstr>Résultats</vt:lpstr>
      <vt:lpstr>Présentation PowerPoint</vt:lpstr>
      <vt:lpstr>Conclusion</vt:lpstr>
      <vt:lpstr>Merci de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Analyse de la banque de graines de l’Ilot B</dc:title>
  <dc:creator>Mathilde Fuentes</dc:creator>
  <cp:lastModifiedBy>Mathilde Fuentes</cp:lastModifiedBy>
  <cp:revision>27</cp:revision>
  <dcterms:created xsi:type="dcterms:W3CDTF">2018-03-28T17:03:35Z</dcterms:created>
  <dcterms:modified xsi:type="dcterms:W3CDTF">2018-03-29T16:14:01Z</dcterms:modified>
</cp:coreProperties>
</file>