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852" r:id="rId1"/>
  </p:sldMasterIdLst>
  <p:notesMasterIdLst>
    <p:notesMasterId r:id="rId16"/>
  </p:notesMasterIdLst>
  <p:sldIdLst>
    <p:sldId id="256" r:id="rId2"/>
    <p:sldId id="297" r:id="rId3"/>
    <p:sldId id="332" r:id="rId4"/>
    <p:sldId id="333" r:id="rId5"/>
    <p:sldId id="334" r:id="rId6"/>
    <p:sldId id="335" r:id="rId7"/>
    <p:sldId id="336" r:id="rId8"/>
    <p:sldId id="337" r:id="rId9"/>
    <p:sldId id="323" r:id="rId10"/>
    <p:sldId id="338" r:id="rId11"/>
    <p:sldId id="339" r:id="rId12"/>
    <p:sldId id="340" r:id="rId13"/>
    <p:sldId id="341" r:id="rId14"/>
    <p:sldId id="26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336699"/>
    <a:srgbClr val="6A4001"/>
    <a:srgbClr val="FAF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5768"/>
  </p:normalViewPr>
  <p:slideViewPr>
    <p:cSldViewPr snapToGrid="0" snapToObjects="1">
      <p:cViewPr varScale="1">
        <p:scale>
          <a:sx n="68" d="100"/>
          <a:sy n="68" d="100"/>
        </p:scale>
        <p:origin x="79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BA4442-8B8B-7947-BED3-0DBEF9EF88C3}" type="datetimeFigureOut">
              <a:rPr lang="fr-FR" smtClean="0"/>
              <a:t>28/03/2018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A1D02-0252-844E-9CB4-0621E41BAB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52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Sur cette page, intro générale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619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Lorsque c’est la concertation de la population, </a:t>
            </a:r>
            <a:r>
              <a:rPr lang="fr-FR" dirty="0">
                <a:sym typeface="Wingdings" panose="05000000000000000000" pitchFamily="2" charset="2"/>
              </a:rPr>
              <a:t> échelle de participation citoyenne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1012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2701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789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9805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06487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1174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A1D02-0252-844E-9CB4-0621E41BAB4F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0873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BE649-EFF7-E043-9546-BFB231A7B995}" type="datetime1">
              <a:rPr lang="fr-FR" smtClean="0"/>
              <a:t>28/03/2018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576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8D84C-49BC-F040-9DCF-FFEC1F5DBA41}" type="datetime1">
              <a:rPr lang="fr-FR" smtClean="0"/>
              <a:t>28/03/2018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677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DD71D-F184-9747-A21A-04723D5A0A6A}" type="datetime1">
              <a:rPr lang="fr-FR" smtClean="0"/>
              <a:t>28/03/2018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352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F4652-96D4-614F-8EFB-F731DA7BD52A}" type="datetime1">
              <a:rPr lang="fr-FR" smtClean="0"/>
              <a:t>28/03/2018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144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70E-F621-0B49-9775-043EA0B0C5E2}" type="datetime1">
              <a:rPr lang="fr-FR" smtClean="0"/>
              <a:t>28/03/2018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55130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7C660-9E43-AD46-A26E-7660001948A7}" type="datetime1">
              <a:rPr lang="fr-FR" smtClean="0"/>
              <a:t>28/03/2018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990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A89D-7BE1-8648-934D-4DDAFF5F0965}" type="datetime1">
              <a:rPr lang="fr-FR" smtClean="0"/>
              <a:t>28/03/2018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025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4E783-CCC6-4E4F-90EA-0B7CA8B2D80E}" type="datetime1">
              <a:rPr lang="fr-FR" smtClean="0"/>
              <a:t>28/03/2018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542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36F51-20E3-2A43-A229-045205E9FEE9}" type="datetime1">
              <a:rPr lang="fr-FR" smtClean="0"/>
              <a:t>28/03/2018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786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1098D-1F9F-994E-AF4E-8B7735B226B3}" type="datetime1">
              <a:rPr lang="fr-FR" smtClean="0"/>
              <a:t>28/03/2018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301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74C89-D576-2443-902C-FB33D50FFBD3}" type="datetime1">
              <a:rPr lang="fr-FR" smtClean="0"/>
              <a:t>28/03/2018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974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2B5270E-F621-0B49-9775-043EA0B0C5E2}" type="datetime1">
              <a:rPr lang="fr-FR" smtClean="0"/>
              <a:t>28/03/2018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451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rc-eolien-mont-des-quatre-faux.fr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veniretpatrimoine88.com/page/5/" TargetMode="External"/><Relationship Id="rId7" Type="http://schemas.openxmlformats.org/officeDocument/2006/relationships/hyperlink" Target="http://ventcontrairesurlavalleeduloir.over-blog.com/" TargetMode="External"/><Relationship Id="rId2" Type="http://schemas.openxmlformats.org/officeDocument/2006/relationships/hyperlink" Target="http://www.dictionnaire.enap.c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arc-eolien-mont-des-quatre-faux.fr/la-concertation/une-concertation-prealable-innovante/" TargetMode="External"/><Relationship Id="rId5" Type="http://schemas.openxmlformats.org/officeDocument/2006/relationships/hyperlink" Target="http://fee.asso.fr/wp-content/uploads/2017/10/Fiche-pedago-FEE-Des-metiers-pour-tous.pdf" TargetMode="External"/><Relationship Id="rId4" Type="http://schemas.openxmlformats.org/officeDocument/2006/relationships/hyperlink" Target="http://www.espace-ressources.uqam.ca/images/Documents/Recherche/Rapports_recherche/Batellier-2015-Acceptabilite-sociale.pd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9411798" y="5259680"/>
            <a:ext cx="27686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err="1">
                <a:solidFill>
                  <a:srgbClr val="336699"/>
                </a:solidFill>
                <a:latin typeface="Century Gothic"/>
                <a:cs typeface="Century Gothic"/>
              </a:rPr>
              <a:t>Année</a:t>
            </a:r>
            <a:r>
              <a:rPr lang="en-GB" sz="2000" b="1" dirty="0">
                <a:solidFill>
                  <a:srgbClr val="336699"/>
                </a:solidFill>
                <a:latin typeface="Century Gothic"/>
                <a:cs typeface="Century Gothic"/>
              </a:rPr>
              <a:t> 2017-2018 </a:t>
            </a:r>
          </a:p>
          <a:p>
            <a:pPr algn="ctr"/>
            <a:r>
              <a:rPr lang="en-GB" sz="2000" b="1" dirty="0" err="1">
                <a:solidFill>
                  <a:srgbClr val="336699"/>
                </a:solidFill>
                <a:latin typeface="Century Gothic"/>
                <a:cs typeface="Century Gothic"/>
              </a:rPr>
              <a:t>Semestre</a:t>
            </a:r>
            <a:r>
              <a:rPr lang="en-GB" sz="2000" b="1" dirty="0">
                <a:solidFill>
                  <a:srgbClr val="336699"/>
                </a:solidFill>
                <a:latin typeface="Century Gothic"/>
                <a:cs typeface="Century Gothic"/>
              </a:rPr>
              <a:t> 10</a:t>
            </a:r>
          </a:p>
          <a:p>
            <a:pPr algn="ctr"/>
            <a:endParaRPr lang="en-GB" sz="2000" dirty="0">
              <a:latin typeface="Century Gothic"/>
              <a:cs typeface="Century Gothic"/>
            </a:endParaRPr>
          </a:p>
          <a:p>
            <a:pPr algn="ctr"/>
            <a:endParaRPr lang="en-GB" sz="2000" dirty="0">
              <a:latin typeface="Century Gothic"/>
              <a:cs typeface="Century Gothic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9081605" y="1061463"/>
            <a:ext cx="32730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u="sng" dirty="0" err="1"/>
              <a:t>Projet</a:t>
            </a:r>
            <a:r>
              <a:rPr lang="en-GB" sz="3600" b="1" u="sng" dirty="0"/>
              <a:t> de Fin </a:t>
            </a:r>
            <a:r>
              <a:rPr lang="en-GB" sz="3600" b="1" u="sng" dirty="0" err="1"/>
              <a:t>d’Études</a:t>
            </a:r>
            <a:endParaRPr lang="en-GB" sz="3600" b="1" u="sng" dirty="0">
              <a:latin typeface="Century Gothic"/>
              <a:cs typeface="Century Gothic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9111180" y="2648937"/>
            <a:ext cx="30692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/>
              <a:t>Davin Aymeric</a:t>
            </a:r>
          </a:p>
          <a:p>
            <a:pPr algn="ctr"/>
            <a:endParaRPr lang="fr-FR" sz="2400" dirty="0"/>
          </a:p>
          <a:p>
            <a:pPr algn="ctr"/>
            <a:r>
              <a:rPr lang="fr-FR" sz="2400" dirty="0"/>
              <a:t>Sous la direction de Nathalie BREVET</a:t>
            </a:r>
          </a:p>
          <a:p>
            <a:pPr algn="ctr"/>
            <a:endParaRPr lang="fr-FR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DD3CD8-21A6-4AA2-8AEF-29A79D111BCF}"/>
              </a:ext>
            </a:extLst>
          </p:cNvPr>
          <p:cNvSpPr/>
          <p:nvPr/>
        </p:nvSpPr>
        <p:spPr>
          <a:xfrm>
            <a:off x="0" y="717452"/>
            <a:ext cx="9261489" cy="295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509929" y="1233773"/>
            <a:ext cx="77017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u="sng" dirty="0">
                <a:solidFill>
                  <a:srgbClr val="002060"/>
                </a:solidFill>
              </a:rPr>
              <a:t>La concertation dans les projets éoliens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93597F1-197E-4E1C-872D-456AEC7CE766}"/>
              </a:ext>
            </a:extLst>
          </p:cNvPr>
          <p:cNvSpPr txBox="1"/>
          <p:nvPr/>
        </p:nvSpPr>
        <p:spPr>
          <a:xfrm>
            <a:off x="1153551" y="3429000"/>
            <a:ext cx="705814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 concertation de la population </a:t>
            </a:r>
          </a:p>
          <a:p>
            <a:pPr algn="ctr"/>
            <a:r>
              <a:rPr lang="fr-FR" sz="3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a-t-elle sa place dans des projets d’intérêt collectif tels que la transition énergétique par l’éolien ?</a:t>
            </a:r>
          </a:p>
          <a:p>
            <a:endParaRPr lang="fr-FR" sz="2400" dirty="0"/>
          </a:p>
        </p:txBody>
      </p:sp>
      <p:pic>
        <p:nvPicPr>
          <p:cNvPr id="11" name="Image 10" descr="C:\Users\pascale.lehalper\Desktop\Communication\PolytechTours-DAE.jpg">
            <a:extLst>
              <a:ext uri="{FF2B5EF4-FFF2-40B4-BE49-F238E27FC236}">
                <a16:creationId xmlns:a16="http://schemas.microsoft.com/office/drawing/2014/main" id="{8B4F7904-BF13-45F4-B600-80B132F576D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63" y="94434"/>
            <a:ext cx="2736764" cy="918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2A0F303-2CB3-4E1F-81CB-6E06561DF93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001" y="207071"/>
            <a:ext cx="2393604" cy="63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210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ZoneTexte 25">
            <a:extLst>
              <a:ext uri="{FF2B5EF4-FFF2-40B4-BE49-F238E27FC236}">
                <a16:creationId xmlns:a16="http://schemas.microsoft.com/office/drawing/2014/main" id="{74E01038-3C61-4DCB-AC6A-37FFDCC31148}"/>
              </a:ext>
            </a:extLst>
          </p:cNvPr>
          <p:cNvSpPr txBox="1"/>
          <p:nvPr/>
        </p:nvSpPr>
        <p:spPr>
          <a:xfrm>
            <a:off x="6403589" y="6066049"/>
            <a:ext cx="2668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Pourquoi une concertation dans les projets éoliens ?</a:t>
            </a:r>
          </a:p>
          <a:p>
            <a:pPr algn="ctr"/>
            <a:endParaRPr lang="fr-FR" sz="12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27E18D8-0189-4E89-9F16-E9D0CF7BA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79C01231-003C-42CC-A6CC-25094FE8F229}"/>
              </a:ext>
            </a:extLst>
          </p:cNvPr>
          <p:cNvSpPr txBox="1">
            <a:spLocks/>
          </p:cNvSpPr>
          <p:nvPr/>
        </p:nvSpPr>
        <p:spPr>
          <a:xfrm>
            <a:off x="1249681" y="103540"/>
            <a:ext cx="11887200" cy="745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300" b="1" u="sng" dirty="0">
                <a:solidFill>
                  <a:schemeClr val="accent2"/>
                </a:solidFill>
              </a:rPr>
              <a:t>Pourquoi une concertation dans les projets éoliens ?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167992-939C-4E2B-AF34-D9116B412147}"/>
              </a:ext>
            </a:extLst>
          </p:cNvPr>
          <p:cNvSpPr txBox="1"/>
          <p:nvPr/>
        </p:nvSpPr>
        <p:spPr>
          <a:xfrm>
            <a:off x="121226" y="1067660"/>
            <a:ext cx="37051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</a:rPr>
              <a:t>Une concertation pour minimiser le risque de conflits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8C4AA2AC-9197-4C64-AD35-40F397AB733C}"/>
              </a:ext>
            </a:extLst>
          </p:cNvPr>
          <p:cNvSpPr/>
          <p:nvPr/>
        </p:nvSpPr>
        <p:spPr>
          <a:xfrm>
            <a:off x="584200" y="6515100"/>
            <a:ext cx="254000" cy="254000"/>
          </a:xfrm>
          <a:prstGeom prst="ellips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01DC70B-D793-4AA1-9ABA-8CC0CAE81C6C}"/>
              </a:ext>
            </a:extLst>
          </p:cNvPr>
          <p:cNvSpPr txBox="1"/>
          <p:nvPr/>
        </p:nvSpPr>
        <p:spPr>
          <a:xfrm>
            <a:off x="-33519" y="6202920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Introduction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0FAE05C-C6E4-4410-86FA-EDDAB2DC126D}"/>
              </a:ext>
            </a:extLst>
          </p:cNvPr>
          <p:cNvSpPr txBox="1"/>
          <p:nvPr/>
        </p:nvSpPr>
        <p:spPr>
          <a:xfrm>
            <a:off x="9199022" y="6225558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Conclusion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4F47FB15-828F-46BE-B4A6-313BD5240834}"/>
              </a:ext>
            </a:extLst>
          </p:cNvPr>
          <p:cNvCxnSpPr/>
          <p:nvPr/>
        </p:nvCxnSpPr>
        <p:spPr>
          <a:xfrm flipV="1">
            <a:off x="842351" y="6632682"/>
            <a:ext cx="2067354" cy="942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19215050-E138-42BA-864F-267CCBE7CD80}"/>
              </a:ext>
            </a:extLst>
          </p:cNvPr>
          <p:cNvSpPr txBox="1"/>
          <p:nvPr/>
        </p:nvSpPr>
        <p:spPr>
          <a:xfrm>
            <a:off x="1662433" y="6225969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Concept de concertation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CF4575DE-3948-49C6-B046-A941DAD2F957}"/>
              </a:ext>
            </a:extLst>
          </p:cNvPr>
          <p:cNvSpPr/>
          <p:nvPr/>
        </p:nvSpPr>
        <p:spPr>
          <a:xfrm>
            <a:off x="9812251" y="6515097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B856909-BA41-4DF9-A3B9-DEB0B306407E}"/>
              </a:ext>
            </a:extLst>
          </p:cNvPr>
          <p:cNvCxnSpPr/>
          <p:nvPr/>
        </p:nvCxnSpPr>
        <p:spPr>
          <a:xfrm>
            <a:off x="3159646" y="663896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8793099-3B45-46E8-ADAD-7BBF17FEF0D3}"/>
              </a:ext>
            </a:extLst>
          </p:cNvPr>
          <p:cNvCxnSpPr/>
          <p:nvPr/>
        </p:nvCxnSpPr>
        <p:spPr>
          <a:xfrm>
            <a:off x="5461748" y="664524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3A791AC4-E095-4D26-B990-C567C40B4097}"/>
              </a:ext>
            </a:extLst>
          </p:cNvPr>
          <p:cNvCxnSpPr/>
          <p:nvPr/>
        </p:nvCxnSpPr>
        <p:spPr>
          <a:xfrm>
            <a:off x="7759734" y="6641404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25F9B7C2-1C84-468C-B767-C5C704394AFA}"/>
              </a:ext>
            </a:extLst>
          </p:cNvPr>
          <p:cNvSpPr/>
          <p:nvPr/>
        </p:nvSpPr>
        <p:spPr>
          <a:xfrm>
            <a:off x="7522179" y="6511962"/>
            <a:ext cx="254000" cy="2540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27564EBE-2243-4D0F-BB17-2F601BBB0427}"/>
              </a:ext>
            </a:extLst>
          </p:cNvPr>
          <p:cNvSpPr/>
          <p:nvPr/>
        </p:nvSpPr>
        <p:spPr>
          <a:xfrm>
            <a:off x="5195362" y="6511962"/>
            <a:ext cx="254000" cy="2540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3FA4E7FD-CE9E-46D0-AB91-4AA3DF8DEAFC}"/>
              </a:ext>
            </a:extLst>
          </p:cNvPr>
          <p:cNvSpPr/>
          <p:nvPr/>
        </p:nvSpPr>
        <p:spPr>
          <a:xfrm>
            <a:off x="2900159" y="6509591"/>
            <a:ext cx="254000" cy="2540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6EBF259-80EE-408A-BA05-8C2B106D598F}"/>
              </a:ext>
            </a:extLst>
          </p:cNvPr>
          <p:cNvSpPr txBox="1"/>
          <p:nvPr/>
        </p:nvSpPr>
        <p:spPr>
          <a:xfrm>
            <a:off x="36013" y="2766419"/>
            <a:ext cx="370518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u="sng" dirty="0"/>
              <a:t>Concerter et pas seulement informer</a:t>
            </a:r>
          </a:p>
          <a:p>
            <a:endParaRPr lang="fr-FR" sz="2000" u="sng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000" i="1" dirty="0">
                <a:sym typeface="Wingdings" panose="05000000000000000000" pitchFamily="2" charset="2"/>
              </a:rPr>
              <a:t> Pour une démarche de co-construction</a:t>
            </a:r>
          </a:p>
          <a:p>
            <a:endParaRPr lang="fr-FR" sz="2000" i="1" dirty="0"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000" i="1" dirty="0">
                <a:sym typeface="Wingdings" panose="05000000000000000000" pitchFamily="2" charset="2"/>
              </a:rPr>
              <a:t>Pour réduire les oppositions</a:t>
            </a:r>
            <a:endParaRPr lang="fr-FR" sz="2000" i="1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7AE2ABA-9857-4878-8590-CF2C5E01FA69}"/>
              </a:ext>
            </a:extLst>
          </p:cNvPr>
          <p:cNvSpPr txBox="1"/>
          <p:nvPr/>
        </p:nvSpPr>
        <p:spPr>
          <a:xfrm>
            <a:off x="3619973" y="1045985"/>
            <a:ext cx="853601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L’information est une phase importante dans un premier temps :</a:t>
            </a:r>
          </a:p>
          <a:p>
            <a:r>
              <a:rPr lang="fr-FR" sz="2000" dirty="0"/>
              <a:t>Ceci permet aux habitants de s’approprier le thème de la </a:t>
            </a:r>
            <a:r>
              <a:rPr lang="fr-FR" sz="2000" i="1" dirty="0"/>
              <a:t>transition énergétique </a:t>
            </a:r>
            <a:r>
              <a:rPr lang="fr-FR" sz="2000" dirty="0"/>
              <a:t>et de comprendre en quoi la création de parcs éoliens est nécessaire.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Par la suite, important de laisser la parole aux habitants pour écouter leurs craintes d’une part mais aussi pour recueillir leurs observations d’autre part.</a:t>
            </a:r>
          </a:p>
          <a:p>
            <a:endParaRPr lang="fr-FR" sz="2000" dirty="0"/>
          </a:p>
          <a:p>
            <a:pPr lvl="1"/>
            <a:r>
              <a:rPr lang="fr-FR" sz="2000" dirty="0">
                <a:sym typeface="Wingdings" panose="05000000000000000000" pitchFamily="2" charset="2"/>
              </a:rPr>
              <a:t></a:t>
            </a:r>
            <a:r>
              <a:rPr lang="fr-FR" sz="2000" dirty="0"/>
              <a:t>Les inclure dans le projet pour qu’ils se sentent actifs</a:t>
            </a:r>
          </a:p>
          <a:p>
            <a:pPr lvl="1"/>
            <a:r>
              <a:rPr lang="fr-FR" sz="2000" dirty="0">
                <a:sym typeface="Wingdings" panose="05000000000000000000" pitchFamily="2" charset="2"/>
              </a:rPr>
              <a:t>Source d’information supplémentaire (Ex : Choix du terrain) </a:t>
            </a:r>
          </a:p>
          <a:p>
            <a:pPr lvl="1"/>
            <a:endParaRPr lang="fr-FR" sz="2000" dirty="0">
              <a:sym typeface="Wingdings" panose="05000000000000000000" pitchFamily="2" charset="2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77DFCAF-D423-4D97-8C2D-E231DD2B65CB}"/>
              </a:ext>
            </a:extLst>
          </p:cNvPr>
          <p:cNvSpPr txBox="1"/>
          <p:nvPr/>
        </p:nvSpPr>
        <p:spPr>
          <a:xfrm>
            <a:off x="3551479" y="4349284"/>
            <a:ext cx="8391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sym typeface="Wingdings" panose="05000000000000000000" pitchFamily="2" charset="2"/>
              </a:rPr>
              <a:t>Augmente les chances d’atteindre l’acceptabilité sociale de l’éolien</a:t>
            </a:r>
            <a:endParaRPr lang="fr-FR" sz="2200" b="1" dirty="0"/>
          </a:p>
          <a:p>
            <a:endParaRPr lang="fr-FR" sz="22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1EE6386-99D1-4068-A2B3-B5F04F6AABA5}"/>
              </a:ext>
            </a:extLst>
          </p:cNvPr>
          <p:cNvSpPr txBox="1"/>
          <p:nvPr/>
        </p:nvSpPr>
        <p:spPr>
          <a:xfrm>
            <a:off x="3647793" y="5275386"/>
            <a:ext cx="81170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Exemple du projet éolien Mont des Quatre Faux : </a:t>
            </a:r>
            <a:r>
              <a:rPr lang="fr-FR" sz="2000" dirty="0">
                <a:hlinkClick r:id="rId3"/>
              </a:rPr>
              <a:t>http://www.parc-eolien-mont-des-quatre-faux.fr/</a:t>
            </a:r>
            <a:endParaRPr lang="fr-FR" sz="2000" dirty="0"/>
          </a:p>
          <a:p>
            <a:r>
              <a:rPr lang="fr-FR" sz="2000" dirty="0"/>
              <a:t>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A711CF2-7148-4E35-84C7-208A8193E408}"/>
              </a:ext>
            </a:extLst>
          </p:cNvPr>
          <p:cNvSpPr txBox="1"/>
          <p:nvPr/>
        </p:nvSpPr>
        <p:spPr>
          <a:xfrm>
            <a:off x="3996328" y="6217538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Les raisons du refus de la population</a:t>
            </a:r>
          </a:p>
        </p:txBody>
      </p:sp>
    </p:spTree>
    <p:extLst>
      <p:ext uri="{BB962C8B-B14F-4D97-AF65-F5344CB8AC3E}">
        <p14:creationId xmlns:p14="http://schemas.microsoft.com/office/powerpoint/2010/main" val="51288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>
            <a:extLst>
              <a:ext uri="{FF2B5EF4-FFF2-40B4-BE49-F238E27FC236}">
                <a16:creationId xmlns:a16="http://schemas.microsoft.com/office/drawing/2014/main" id="{F8B047D4-A5E5-4113-9BD4-F42CC70A371D}"/>
              </a:ext>
            </a:extLst>
          </p:cNvPr>
          <p:cNvSpPr txBox="1"/>
          <p:nvPr/>
        </p:nvSpPr>
        <p:spPr>
          <a:xfrm>
            <a:off x="6403589" y="6066049"/>
            <a:ext cx="2668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Pourquoi une concertation dans les projets éoliens ?</a:t>
            </a:r>
          </a:p>
          <a:p>
            <a:pPr algn="ctr"/>
            <a:endParaRPr lang="fr-FR" sz="12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27E18D8-0189-4E89-9F16-E9D0CF7BA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79C01231-003C-42CC-A6CC-25094FE8F229}"/>
              </a:ext>
            </a:extLst>
          </p:cNvPr>
          <p:cNvSpPr txBox="1">
            <a:spLocks/>
          </p:cNvSpPr>
          <p:nvPr/>
        </p:nvSpPr>
        <p:spPr>
          <a:xfrm>
            <a:off x="1249681" y="103540"/>
            <a:ext cx="11887200" cy="745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300" b="1" u="sng" dirty="0">
                <a:solidFill>
                  <a:schemeClr val="accent2"/>
                </a:solidFill>
              </a:rPr>
              <a:t>Pourquoi une concertation dans les projets éoliens ?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167992-939C-4E2B-AF34-D9116B412147}"/>
              </a:ext>
            </a:extLst>
          </p:cNvPr>
          <p:cNvSpPr txBox="1"/>
          <p:nvPr/>
        </p:nvSpPr>
        <p:spPr>
          <a:xfrm>
            <a:off x="-18851" y="1125675"/>
            <a:ext cx="3705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</a:rPr>
              <a:t>Une concertation du début à la fin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8C4AA2AC-9197-4C64-AD35-40F397AB733C}"/>
              </a:ext>
            </a:extLst>
          </p:cNvPr>
          <p:cNvSpPr/>
          <p:nvPr/>
        </p:nvSpPr>
        <p:spPr>
          <a:xfrm>
            <a:off x="584200" y="6515100"/>
            <a:ext cx="254000" cy="254000"/>
          </a:xfrm>
          <a:prstGeom prst="ellips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01DC70B-D793-4AA1-9ABA-8CC0CAE81C6C}"/>
              </a:ext>
            </a:extLst>
          </p:cNvPr>
          <p:cNvSpPr txBox="1"/>
          <p:nvPr/>
        </p:nvSpPr>
        <p:spPr>
          <a:xfrm>
            <a:off x="-33519" y="6202920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Introduction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0FAE05C-C6E4-4410-86FA-EDDAB2DC126D}"/>
              </a:ext>
            </a:extLst>
          </p:cNvPr>
          <p:cNvSpPr txBox="1"/>
          <p:nvPr/>
        </p:nvSpPr>
        <p:spPr>
          <a:xfrm>
            <a:off x="9199022" y="6225558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Conclusion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4F47FB15-828F-46BE-B4A6-313BD5240834}"/>
              </a:ext>
            </a:extLst>
          </p:cNvPr>
          <p:cNvCxnSpPr/>
          <p:nvPr/>
        </p:nvCxnSpPr>
        <p:spPr>
          <a:xfrm flipV="1">
            <a:off x="842351" y="6632682"/>
            <a:ext cx="2067354" cy="942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19215050-E138-42BA-864F-267CCBE7CD80}"/>
              </a:ext>
            </a:extLst>
          </p:cNvPr>
          <p:cNvSpPr txBox="1"/>
          <p:nvPr/>
        </p:nvSpPr>
        <p:spPr>
          <a:xfrm>
            <a:off x="1662433" y="6225969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Concept de concertation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CF4575DE-3948-49C6-B046-A941DAD2F957}"/>
              </a:ext>
            </a:extLst>
          </p:cNvPr>
          <p:cNvSpPr/>
          <p:nvPr/>
        </p:nvSpPr>
        <p:spPr>
          <a:xfrm>
            <a:off x="9812251" y="6515097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B856909-BA41-4DF9-A3B9-DEB0B306407E}"/>
              </a:ext>
            </a:extLst>
          </p:cNvPr>
          <p:cNvCxnSpPr/>
          <p:nvPr/>
        </p:nvCxnSpPr>
        <p:spPr>
          <a:xfrm>
            <a:off x="3159646" y="663896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8793099-3B45-46E8-ADAD-7BBF17FEF0D3}"/>
              </a:ext>
            </a:extLst>
          </p:cNvPr>
          <p:cNvCxnSpPr/>
          <p:nvPr/>
        </p:nvCxnSpPr>
        <p:spPr>
          <a:xfrm>
            <a:off x="5461748" y="664524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3A791AC4-E095-4D26-B990-C567C40B4097}"/>
              </a:ext>
            </a:extLst>
          </p:cNvPr>
          <p:cNvCxnSpPr/>
          <p:nvPr/>
        </p:nvCxnSpPr>
        <p:spPr>
          <a:xfrm>
            <a:off x="7759734" y="6641404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25F9B7C2-1C84-468C-B767-C5C704394AFA}"/>
              </a:ext>
            </a:extLst>
          </p:cNvPr>
          <p:cNvSpPr/>
          <p:nvPr/>
        </p:nvSpPr>
        <p:spPr>
          <a:xfrm>
            <a:off x="7522179" y="6511962"/>
            <a:ext cx="254000" cy="2540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27564EBE-2243-4D0F-BB17-2F601BBB0427}"/>
              </a:ext>
            </a:extLst>
          </p:cNvPr>
          <p:cNvSpPr/>
          <p:nvPr/>
        </p:nvSpPr>
        <p:spPr>
          <a:xfrm>
            <a:off x="5195362" y="6511962"/>
            <a:ext cx="254000" cy="2540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3FA4E7FD-CE9E-46D0-AB91-4AA3DF8DEAFC}"/>
              </a:ext>
            </a:extLst>
          </p:cNvPr>
          <p:cNvSpPr/>
          <p:nvPr/>
        </p:nvSpPr>
        <p:spPr>
          <a:xfrm>
            <a:off x="2900159" y="6509591"/>
            <a:ext cx="254000" cy="2540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6EBF259-80EE-408A-BA05-8C2B106D598F}"/>
              </a:ext>
            </a:extLst>
          </p:cNvPr>
          <p:cNvSpPr txBox="1"/>
          <p:nvPr/>
        </p:nvSpPr>
        <p:spPr>
          <a:xfrm>
            <a:off x="36013" y="2766419"/>
            <a:ext cx="37051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u="sng" dirty="0"/>
              <a:t>Impliquer les habitants dès la phase d’élaboration du projet</a:t>
            </a:r>
          </a:p>
          <a:p>
            <a:endParaRPr lang="fr-FR" sz="2000" u="sng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000" i="1" dirty="0">
                <a:sym typeface="Wingdings" panose="05000000000000000000" pitchFamily="2" charset="2"/>
              </a:rPr>
              <a:t> Pour  être dans une démarche de concertation et non pas de manipulation</a:t>
            </a:r>
          </a:p>
          <a:p>
            <a:endParaRPr lang="fr-FR" sz="2000" i="1" dirty="0"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000" i="1" dirty="0">
                <a:sym typeface="Wingdings" panose="05000000000000000000" pitchFamily="2" charset="2"/>
              </a:rPr>
              <a:t>Pour réduire les oppositions</a:t>
            </a:r>
            <a:endParaRPr lang="fr-FR" sz="2000" i="1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7AE2ABA-9857-4878-8590-CF2C5E01FA69}"/>
              </a:ext>
            </a:extLst>
          </p:cNvPr>
          <p:cNvSpPr txBox="1"/>
          <p:nvPr/>
        </p:nvSpPr>
        <p:spPr>
          <a:xfrm>
            <a:off x="3741200" y="1668929"/>
            <a:ext cx="853601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1.	Définition du projet et pré-sélection du 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2.	Etudes de faisabilité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3.	Développement du projet (procédures d’autorisation)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4.	Construction du projet éolien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5.	Mise en service et exploitation de l’énergie</a:t>
            </a:r>
          </a:p>
          <a:p>
            <a:pPr lvl="1"/>
            <a:endParaRPr lang="fr-FR" sz="2000" dirty="0">
              <a:sym typeface="Wingdings" panose="05000000000000000000" pitchFamily="2" charset="2"/>
            </a:endParaRPr>
          </a:p>
          <a:p>
            <a:pPr lvl="1"/>
            <a:endParaRPr lang="fr-FR" sz="2000" dirty="0">
              <a:sym typeface="Wingdings" panose="05000000000000000000" pitchFamily="2" charset="2"/>
            </a:endParaRPr>
          </a:p>
          <a:p>
            <a:pPr lvl="1"/>
            <a:r>
              <a:rPr lang="fr-FR" sz="2000" dirty="0">
                <a:sym typeface="Wingdings" panose="05000000000000000000" pitchFamily="2" charset="2"/>
              </a:rPr>
              <a:t> Possibilité d’avoir un comité de suivi (recommandé 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D1AE476-1047-49A7-8134-C0115566B10E}"/>
              </a:ext>
            </a:extLst>
          </p:cNvPr>
          <p:cNvSpPr txBox="1"/>
          <p:nvPr/>
        </p:nvSpPr>
        <p:spPr>
          <a:xfrm>
            <a:off x="3993611" y="1125675"/>
            <a:ext cx="5655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Dans l’idéal, une implication sur 5 phases :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E8AF271-BBA9-4844-B557-8BC888AC9C88}"/>
              </a:ext>
            </a:extLst>
          </p:cNvPr>
          <p:cNvSpPr txBox="1"/>
          <p:nvPr/>
        </p:nvSpPr>
        <p:spPr>
          <a:xfrm>
            <a:off x="3226857" y="5368976"/>
            <a:ext cx="90986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/>
              <a:t>Importance capitale illustrée par les deux exemples de projets en Ardèche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0CC598A-E289-435F-8A0D-E70F74EF37FA}"/>
              </a:ext>
            </a:extLst>
          </p:cNvPr>
          <p:cNvSpPr txBox="1"/>
          <p:nvPr/>
        </p:nvSpPr>
        <p:spPr>
          <a:xfrm>
            <a:off x="3996328" y="6217538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Les raisons du refus de la population</a:t>
            </a:r>
          </a:p>
        </p:txBody>
      </p:sp>
    </p:spTree>
    <p:extLst>
      <p:ext uri="{BB962C8B-B14F-4D97-AF65-F5344CB8AC3E}">
        <p14:creationId xmlns:p14="http://schemas.microsoft.com/office/powerpoint/2010/main" val="3195532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7000">
              <a:schemeClr val="accent1">
                <a:lumMod val="5000"/>
                <a:lumOff val="95000"/>
              </a:schemeClr>
            </a:gs>
            <a:gs pos="19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ZoneTexte 29">
            <a:extLst>
              <a:ext uri="{FF2B5EF4-FFF2-40B4-BE49-F238E27FC236}">
                <a16:creationId xmlns:a16="http://schemas.microsoft.com/office/drawing/2014/main" id="{5AF79BAC-A823-46B2-8E6E-C040E129F6E8}"/>
              </a:ext>
            </a:extLst>
          </p:cNvPr>
          <p:cNvSpPr txBox="1"/>
          <p:nvPr/>
        </p:nvSpPr>
        <p:spPr>
          <a:xfrm>
            <a:off x="6403589" y="6066049"/>
            <a:ext cx="2668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Pourquoi une concertation dans les projets éoliens ?</a:t>
            </a:r>
          </a:p>
          <a:p>
            <a:pPr algn="ctr"/>
            <a:endParaRPr lang="fr-FR" sz="12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0350FA-0177-4008-8EE0-40C59EC29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Titre 9">
            <a:extLst>
              <a:ext uri="{FF2B5EF4-FFF2-40B4-BE49-F238E27FC236}">
                <a16:creationId xmlns:a16="http://schemas.microsoft.com/office/drawing/2014/main" id="{FB866788-5B31-4095-9B18-4369E5DA8BA4}"/>
              </a:ext>
            </a:extLst>
          </p:cNvPr>
          <p:cNvSpPr txBox="1">
            <a:spLocks/>
          </p:cNvSpPr>
          <p:nvPr/>
        </p:nvSpPr>
        <p:spPr>
          <a:xfrm>
            <a:off x="3518021" y="105180"/>
            <a:ext cx="4433666" cy="745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300" b="1" u="sng" dirty="0">
                <a:solidFill>
                  <a:schemeClr val="accent2"/>
                </a:solidFill>
              </a:rPr>
              <a:t>Conclusion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8C9B3761-D6A0-4476-BA49-57D5DAAD273E}"/>
              </a:ext>
            </a:extLst>
          </p:cNvPr>
          <p:cNvSpPr/>
          <p:nvPr/>
        </p:nvSpPr>
        <p:spPr>
          <a:xfrm>
            <a:off x="584200" y="6515100"/>
            <a:ext cx="254000" cy="254000"/>
          </a:xfrm>
          <a:prstGeom prst="ellips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CD58962-E68F-4809-A9A8-BEEAB7993A77}"/>
              </a:ext>
            </a:extLst>
          </p:cNvPr>
          <p:cNvSpPr txBox="1"/>
          <p:nvPr/>
        </p:nvSpPr>
        <p:spPr>
          <a:xfrm>
            <a:off x="-33519" y="6202920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Introduction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0DB7EC3-9837-4627-9091-3C7FEE50244C}"/>
              </a:ext>
            </a:extLst>
          </p:cNvPr>
          <p:cNvSpPr txBox="1"/>
          <p:nvPr/>
        </p:nvSpPr>
        <p:spPr>
          <a:xfrm>
            <a:off x="9199022" y="6225558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Conclusion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45EF8362-D978-421F-912B-55D6B070CCEE}"/>
              </a:ext>
            </a:extLst>
          </p:cNvPr>
          <p:cNvCxnSpPr/>
          <p:nvPr/>
        </p:nvCxnSpPr>
        <p:spPr>
          <a:xfrm flipV="1">
            <a:off x="842351" y="6632682"/>
            <a:ext cx="2067354" cy="942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444971E4-3C5D-4322-B8E2-0C2F6806911C}"/>
              </a:ext>
            </a:extLst>
          </p:cNvPr>
          <p:cNvSpPr txBox="1"/>
          <p:nvPr/>
        </p:nvSpPr>
        <p:spPr>
          <a:xfrm>
            <a:off x="1662433" y="6225969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Concept de concertation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271D347C-DD1F-4711-B0CC-976FA462AAE6}"/>
              </a:ext>
            </a:extLst>
          </p:cNvPr>
          <p:cNvSpPr/>
          <p:nvPr/>
        </p:nvSpPr>
        <p:spPr>
          <a:xfrm>
            <a:off x="9812251" y="6515097"/>
            <a:ext cx="254000" cy="2540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C28BE783-AAC6-465E-8382-11EE290AC191}"/>
              </a:ext>
            </a:extLst>
          </p:cNvPr>
          <p:cNvCxnSpPr/>
          <p:nvPr/>
        </p:nvCxnSpPr>
        <p:spPr>
          <a:xfrm>
            <a:off x="3159646" y="663896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FD4A049-6988-4A81-8E35-FE61F57053F8}"/>
              </a:ext>
            </a:extLst>
          </p:cNvPr>
          <p:cNvCxnSpPr/>
          <p:nvPr/>
        </p:nvCxnSpPr>
        <p:spPr>
          <a:xfrm>
            <a:off x="5461748" y="664524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BAD3E518-F33B-4D34-B894-2B73AC7F89EB}"/>
              </a:ext>
            </a:extLst>
          </p:cNvPr>
          <p:cNvCxnSpPr/>
          <p:nvPr/>
        </p:nvCxnSpPr>
        <p:spPr>
          <a:xfrm>
            <a:off x="7759734" y="6641404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llipse 22">
            <a:extLst>
              <a:ext uri="{FF2B5EF4-FFF2-40B4-BE49-F238E27FC236}">
                <a16:creationId xmlns:a16="http://schemas.microsoft.com/office/drawing/2014/main" id="{BDC884CF-2816-4744-94B9-96999D6BAD71}"/>
              </a:ext>
            </a:extLst>
          </p:cNvPr>
          <p:cNvSpPr/>
          <p:nvPr/>
        </p:nvSpPr>
        <p:spPr>
          <a:xfrm>
            <a:off x="7522179" y="6511962"/>
            <a:ext cx="254000" cy="2540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6495690A-23AD-4F5F-B7F7-A4AD768E4552}"/>
              </a:ext>
            </a:extLst>
          </p:cNvPr>
          <p:cNvSpPr/>
          <p:nvPr/>
        </p:nvSpPr>
        <p:spPr>
          <a:xfrm>
            <a:off x="5195362" y="6511962"/>
            <a:ext cx="254000" cy="2540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CC567449-103A-4D8E-97F9-ED1D88036E0A}"/>
              </a:ext>
            </a:extLst>
          </p:cNvPr>
          <p:cNvSpPr/>
          <p:nvPr/>
        </p:nvSpPr>
        <p:spPr>
          <a:xfrm>
            <a:off x="2900159" y="6509591"/>
            <a:ext cx="254000" cy="2540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FC63A17-12D7-415B-9A4C-66AE271CEC45}"/>
              </a:ext>
            </a:extLst>
          </p:cNvPr>
          <p:cNvSpPr txBox="1"/>
          <p:nvPr/>
        </p:nvSpPr>
        <p:spPr>
          <a:xfrm>
            <a:off x="479669" y="1009759"/>
            <a:ext cx="1123266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/>
              <a:t>Les limites de la concertation de la population dans les projets éoliens : une concertation trop profonde peut être une menace </a:t>
            </a:r>
          </a:p>
          <a:p>
            <a:pPr marL="1257300" lvl="2" indent="-342900">
              <a:buFont typeface="Wingdings" panose="05000000000000000000" pitchFamily="2" charset="2"/>
              <a:buChar char="à"/>
            </a:pPr>
            <a:r>
              <a:rPr lang="fr-FR" sz="2200" dirty="0">
                <a:sym typeface="Wingdings" panose="05000000000000000000" pitchFamily="2" charset="2"/>
              </a:rPr>
              <a:t>Frustration si les préconisations des habitants ne sont pas prises en compte</a:t>
            </a:r>
          </a:p>
          <a:p>
            <a:pPr marL="1257300" lvl="2" indent="-342900">
              <a:buFont typeface="Wingdings" panose="05000000000000000000" pitchFamily="2" charset="2"/>
              <a:buChar char="à"/>
            </a:pPr>
            <a:r>
              <a:rPr lang="fr-FR" sz="2200" dirty="0">
                <a:sym typeface="Wingdings" panose="05000000000000000000" pitchFamily="2" charset="2"/>
              </a:rPr>
              <a:t>Faire attention à l’échelle d’action du projet</a:t>
            </a:r>
          </a:p>
          <a:p>
            <a:pPr lvl="2"/>
            <a:endParaRPr lang="fr-FR" sz="2200" dirty="0">
              <a:sym typeface="Wingdings" panose="05000000000000000000" pitchFamily="2" charset="2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6D5EEAB-427C-465B-8ECD-5BEE3A3CE00D}"/>
              </a:ext>
            </a:extLst>
          </p:cNvPr>
          <p:cNvSpPr txBox="1"/>
          <p:nvPr/>
        </p:nvSpPr>
        <p:spPr>
          <a:xfrm>
            <a:off x="387545" y="4065522"/>
            <a:ext cx="114169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/>
              <a:t>La population doit donc avoir une importance dans les projets d’intérêt collectif. Mais la question qui se pose maintenant sera de savoir </a:t>
            </a:r>
            <a:r>
              <a:rPr lang="fr-FR" sz="2200" b="1" i="1" dirty="0"/>
              <a:t>« dans quelles conditions et jusqu’à quel niveau la population doit participer à l’élaboration des projets de transition énergétique par l’éolien ? »</a:t>
            </a:r>
            <a:endParaRPr lang="fr-FR" sz="2200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D91152D-B1A0-4211-B375-B2DDF44F80B1}"/>
              </a:ext>
            </a:extLst>
          </p:cNvPr>
          <p:cNvSpPr txBox="1"/>
          <p:nvPr/>
        </p:nvSpPr>
        <p:spPr>
          <a:xfrm>
            <a:off x="479669" y="2924280"/>
            <a:ext cx="108669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/>
              <a:t>Les différents types de population sont une donnée à prendre en compte : «habitant » comme figure idéale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71B22B11-EED6-423E-A8E5-7B4A0D6F6133}"/>
              </a:ext>
            </a:extLst>
          </p:cNvPr>
          <p:cNvSpPr txBox="1"/>
          <p:nvPr/>
        </p:nvSpPr>
        <p:spPr>
          <a:xfrm>
            <a:off x="3996328" y="6217538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Les raisons du refus de la population</a:t>
            </a:r>
          </a:p>
        </p:txBody>
      </p:sp>
    </p:spTree>
    <p:extLst>
      <p:ext uri="{BB962C8B-B14F-4D97-AF65-F5344CB8AC3E}">
        <p14:creationId xmlns:p14="http://schemas.microsoft.com/office/powerpoint/2010/main" val="1082457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7000">
              <a:schemeClr val="accent1">
                <a:lumMod val="5000"/>
                <a:lumOff val="95000"/>
              </a:schemeClr>
            </a:gs>
            <a:gs pos="19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A38B629-AC49-4453-8957-FEC040C3D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FB5199F4-9B58-4275-A163-C17928C3F67B}"/>
              </a:ext>
            </a:extLst>
          </p:cNvPr>
          <p:cNvSpPr txBox="1">
            <a:spLocks/>
          </p:cNvSpPr>
          <p:nvPr/>
        </p:nvSpPr>
        <p:spPr>
          <a:xfrm>
            <a:off x="3518021" y="105180"/>
            <a:ext cx="4433666" cy="745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300" b="1" u="sng" dirty="0">
                <a:solidFill>
                  <a:schemeClr val="accent2"/>
                </a:solidFill>
              </a:rPr>
              <a:t>Références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614A5D-5608-4ACB-AC65-A9664ECA3C76}"/>
              </a:ext>
            </a:extLst>
          </p:cNvPr>
          <p:cNvSpPr txBox="1"/>
          <p:nvPr/>
        </p:nvSpPr>
        <p:spPr>
          <a:xfrm>
            <a:off x="267286" y="878406"/>
            <a:ext cx="1167618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ANDRÉ, P. avec la collaboration de P. Martin et G. </a:t>
            </a:r>
            <a:r>
              <a:rPr lang="fr-FR" sz="1400" dirty="0" err="1"/>
              <a:t>Lanmafankpotin</a:t>
            </a:r>
            <a:r>
              <a:rPr lang="fr-FR" sz="1400" dirty="0"/>
              <a:t> (2012). « Participation citoyenne », Le Dictionnaire encyclopédique de l’administration publique, [Consulté le 12/03/2018]. </a:t>
            </a:r>
            <a:r>
              <a:rPr lang="fr-FR" sz="1400" u="sng" dirty="0">
                <a:hlinkClick r:id="rId2"/>
              </a:rPr>
              <a:t>www.dictionnaire.enap.ca</a:t>
            </a:r>
            <a:r>
              <a:rPr lang="fr-FR" sz="1400" dirty="0"/>
              <a:t> </a:t>
            </a:r>
          </a:p>
          <a:p>
            <a:endParaRPr lang="fr-FR" sz="1400" dirty="0"/>
          </a:p>
          <a:p>
            <a:r>
              <a:rPr lang="en-GB" sz="1400" dirty="0"/>
              <a:t>ARSTEIN, Sherry. « A Ladder of Citizen Participation », </a:t>
            </a:r>
            <a:r>
              <a:rPr lang="en-GB" sz="1400" i="1" dirty="0"/>
              <a:t>Journal of American Institute of Planners</a:t>
            </a:r>
            <a:r>
              <a:rPr lang="en-GB" sz="1400" dirty="0"/>
              <a:t>, vol. 35, no 4, 1969, p. 216-224.</a:t>
            </a:r>
          </a:p>
          <a:p>
            <a:endParaRPr lang="fr-FR" sz="1400" dirty="0"/>
          </a:p>
          <a:p>
            <a:r>
              <a:rPr lang="fr-FR" sz="1400" dirty="0"/>
              <a:t>Avenir et patrimoine 88 : la forêt vosgienne c'est mieux que les éoliennes ! [Consulté le 17/03/2018]. </a:t>
            </a:r>
            <a:r>
              <a:rPr lang="fr-FR" sz="1400" u="sng" dirty="0">
                <a:hlinkClick r:id="rId3"/>
              </a:rPr>
              <a:t>http://www.aveniretpatrimoine88.com/page/5/</a:t>
            </a:r>
            <a:r>
              <a:rPr lang="fr-FR" sz="1400" dirty="0"/>
              <a:t> </a:t>
            </a:r>
          </a:p>
          <a:p>
            <a:endParaRPr lang="fr-FR" sz="1400" dirty="0"/>
          </a:p>
          <a:p>
            <a:r>
              <a:rPr lang="fr-FR" sz="1400" dirty="0"/>
              <a:t>BALLETIER, Pierre. « Acceptabilité sociale Cartographie d’une notion et de ses usages ». </a:t>
            </a:r>
            <a:r>
              <a:rPr lang="fr-FR" sz="1400" i="1" dirty="0"/>
              <a:t>Cahier de recherche UQAM : Les publications du </a:t>
            </a:r>
            <a:r>
              <a:rPr lang="fr-FR" sz="1400" i="1" dirty="0" err="1"/>
              <a:t>Centr’ERE</a:t>
            </a:r>
            <a:r>
              <a:rPr lang="fr-FR" sz="1400" i="1" dirty="0"/>
              <a:t>. </a:t>
            </a:r>
            <a:r>
              <a:rPr lang="fr-FR" sz="1400" dirty="0"/>
              <a:t>2015. [en ligne] </a:t>
            </a:r>
            <a:r>
              <a:rPr lang="fr-FR" sz="1400" u="sng" dirty="0">
                <a:hlinkClick r:id="rId4"/>
              </a:rPr>
              <a:t>http://www.espace-ressources.uqam.ca/images/Documents/Recherche/Rapports_recherche/Batellier-2015-Acceptabilite-sociale.pdf</a:t>
            </a:r>
            <a:endParaRPr lang="fr-FR" sz="1400" u="sng" dirty="0"/>
          </a:p>
          <a:p>
            <a:endParaRPr lang="fr-FR" sz="1400" dirty="0"/>
          </a:p>
          <a:p>
            <a:r>
              <a:rPr lang="fr-FR" sz="1400" dirty="0"/>
              <a:t>France Energie Eolienne. « L’ÉOLIEN des métiers pour tous ». 2016. [en ligne] </a:t>
            </a:r>
            <a:r>
              <a:rPr lang="fr-FR" sz="1400" u="sng" dirty="0">
                <a:hlinkClick r:id="rId5"/>
              </a:rPr>
              <a:t>http://fee.asso.fr/wp-content/uploads/2017/10/Fiche-pedago-FEE-Des-metiers-pour-tous.pdf</a:t>
            </a:r>
            <a:r>
              <a:rPr lang="fr-FR" sz="1400" dirty="0"/>
              <a:t> </a:t>
            </a:r>
          </a:p>
          <a:p>
            <a:endParaRPr lang="fr-FR" sz="1400" dirty="0"/>
          </a:p>
          <a:p>
            <a:r>
              <a:rPr lang="fr-FR" sz="1400" dirty="0"/>
              <a:t>GENDRON, Corinne. « Penser l’acceptabilité sociale : au-delà de l’intérêt, les valeurs ». </a:t>
            </a:r>
            <a:r>
              <a:rPr lang="fr-FR" sz="1400" i="1" dirty="0"/>
              <a:t>Éthique et relations publiques : pratiques, tensions et perspectives</a:t>
            </a:r>
            <a:r>
              <a:rPr lang="fr-FR" sz="1400" dirty="0"/>
              <a:t>. 2014. p.117-129.</a:t>
            </a:r>
          </a:p>
          <a:p>
            <a:endParaRPr lang="fr-FR" sz="1400" dirty="0"/>
          </a:p>
          <a:p>
            <a:r>
              <a:rPr lang="fr-FR" sz="1400" dirty="0"/>
              <a:t>GUEORGUIEVA-FAYE, Diana. « Le problème de l'acceptation des éoliennes dans les campagnes françaises : deux exemples de la proximité géographique ». </a:t>
            </a:r>
            <a:r>
              <a:rPr lang="fr-FR" sz="1400" i="1" dirty="0"/>
              <a:t>Proximité et environnement</a:t>
            </a:r>
            <a:r>
              <a:rPr lang="fr-FR" sz="1400" dirty="0"/>
              <a:t>. Dossier 7. 2006.</a:t>
            </a:r>
          </a:p>
          <a:p>
            <a:endParaRPr lang="fr-FR" sz="1400" dirty="0"/>
          </a:p>
          <a:p>
            <a:r>
              <a:rPr lang="fr-FR" sz="1400" dirty="0"/>
              <a:t>LE FLOCH, Sophie. « Le riverain, le citoyen et l’habitant : trois figures de la participation dans la turbulence éolienne ». </a:t>
            </a:r>
            <a:r>
              <a:rPr lang="fr-FR" sz="1400" i="1" dirty="0"/>
              <a:t>Natures Sciences Sociétés</a:t>
            </a:r>
            <a:r>
              <a:rPr lang="fr-FR" sz="1400" dirty="0"/>
              <a:t>. Vol 19. 2011.</a:t>
            </a:r>
          </a:p>
          <a:p>
            <a:endParaRPr lang="fr-FR" sz="1400" dirty="0"/>
          </a:p>
          <a:p>
            <a:r>
              <a:rPr lang="fr-FR" sz="1400" dirty="0"/>
              <a:t>Projet de Parc Eolien terrestre Mont-des-</a:t>
            </a:r>
            <a:r>
              <a:rPr lang="fr-FR" sz="1400" dirty="0" err="1"/>
              <a:t>Quatres</a:t>
            </a:r>
            <a:r>
              <a:rPr lang="fr-FR" sz="1400" dirty="0"/>
              <a:t>-Faux. [Consulté le 4/03/2018] </a:t>
            </a:r>
            <a:r>
              <a:rPr lang="fr-FR" sz="1400" u="sng" dirty="0">
                <a:hlinkClick r:id="rId6"/>
              </a:rPr>
              <a:t>http://www.parc-eolien-mont-des-quatre-faux.fr/la-concertation/une-concertation-prealable-innovante/</a:t>
            </a:r>
            <a:r>
              <a:rPr lang="fr-FR" sz="1400" dirty="0"/>
              <a:t> </a:t>
            </a:r>
          </a:p>
          <a:p>
            <a:endParaRPr lang="fr-FR" sz="1400" dirty="0"/>
          </a:p>
          <a:p>
            <a:r>
              <a:rPr lang="fr-FR" sz="1400" dirty="0"/>
              <a:t>Réseau rural et périurbain d’Ile-de-France. « Concertation et démarches participatives, des outils au service d’un dialogue territorial ». </a:t>
            </a:r>
          </a:p>
          <a:p>
            <a:endParaRPr lang="fr-FR" sz="1400" dirty="0"/>
          </a:p>
          <a:p>
            <a:r>
              <a:rPr lang="fr-FR" sz="1400" dirty="0"/>
              <a:t>Vent contraire sur la vallée du Loir. [Consulté le 25/03/2018] </a:t>
            </a:r>
            <a:r>
              <a:rPr lang="fr-FR" sz="1400" u="sng" dirty="0">
                <a:hlinkClick r:id="rId7"/>
              </a:rPr>
              <a:t>http://ventcontrairesurlavalleeduloir.over-blog.com/</a:t>
            </a:r>
            <a:r>
              <a:rPr lang="fr-FR" sz="1400" dirty="0"/>
              <a:t> </a:t>
            </a:r>
          </a:p>
          <a:p>
            <a:endParaRPr lang="fr-FR" sz="1400" dirty="0"/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561199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B14D40F5-919E-4F0A-B1B1-7A41967F98E6}"/>
              </a:ext>
            </a:extLst>
          </p:cNvPr>
          <p:cNvSpPr txBox="1"/>
          <p:nvPr/>
        </p:nvSpPr>
        <p:spPr>
          <a:xfrm>
            <a:off x="9411798" y="5259680"/>
            <a:ext cx="27686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>
                <a:solidFill>
                  <a:srgbClr val="336699"/>
                </a:solidFill>
                <a:latin typeface="Century Gothic"/>
                <a:cs typeface="Century Gothic"/>
              </a:rPr>
              <a:t>Année 2017-2018 </a:t>
            </a:r>
          </a:p>
          <a:p>
            <a:pPr algn="ctr"/>
            <a:r>
              <a:rPr lang="fr-FR" sz="2000" b="1">
                <a:solidFill>
                  <a:srgbClr val="336699"/>
                </a:solidFill>
                <a:latin typeface="Century Gothic"/>
                <a:cs typeface="Century Gothic"/>
              </a:rPr>
              <a:t>Semestre 10</a:t>
            </a:r>
          </a:p>
          <a:p>
            <a:pPr algn="ctr"/>
            <a:endParaRPr lang="fr-FR" sz="2000">
              <a:latin typeface="Century Gothic"/>
              <a:cs typeface="Century Gothic"/>
            </a:endParaRPr>
          </a:p>
          <a:p>
            <a:pPr algn="ctr"/>
            <a:endParaRPr lang="fr-FR" sz="2000">
              <a:latin typeface="Century Gothic"/>
              <a:cs typeface="Century Gothic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4955169-4B7A-44B2-82D4-00B799111171}"/>
              </a:ext>
            </a:extLst>
          </p:cNvPr>
          <p:cNvSpPr txBox="1"/>
          <p:nvPr/>
        </p:nvSpPr>
        <p:spPr>
          <a:xfrm>
            <a:off x="9081605" y="1061463"/>
            <a:ext cx="32730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u="sng" dirty="0" err="1"/>
              <a:t>Projet</a:t>
            </a:r>
            <a:r>
              <a:rPr lang="en-GB" sz="3600" b="1" u="sng" dirty="0"/>
              <a:t> de Fin </a:t>
            </a:r>
            <a:r>
              <a:rPr lang="en-GB" sz="3600" b="1" u="sng" dirty="0" err="1"/>
              <a:t>d’Études</a:t>
            </a:r>
            <a:endParaRPr lang="en-GB" sz="3600" b="1" u="sng" dirty="0">
              <a:latin typeface="Century Gothic"/>
              <a:cs typeface="Century Gothic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A86B901-23AB-42F8-B528-B5F735D86B0A}"/>
              </a:ext>
            </a:extLst>
          </p:cNvPr>
          <p:cNvSpPr txBox="1"/>
          <p:nvPr/>
        </p:nvSpPr>
        <p:spPr>
          <a:xfrm>
            <a:off x="9111180" y="2648937"/>
            <a:ext cx="30692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/>
              <a:t>Davin Aymeric</a:t>
            </a:r>
          </a:p>
          <a:p>
            <a:pPr algn="ctr"/>
            <a:endParaRPr lang="fr-FR" sz="2400" dirty="0"/>
          </a:p>
          <a:p>
            <a:pPr algn="ctr"/>
            <a:r>
              <a:rPr lang="fr-FR" sz="2400" dirty="0"/>
              <a:t>Sous la direction de Nathalie BREVET</a:t>
            </a:r>
          </a:p>
          <a:p>
            <a:pPr algn="ctr"/>
            <a:endParaRPr lang="fr-FR" sz="2400" dirty="0"/>
          </a:p>
        </p:txBody>
      </p:sp>
      <p:pic>
        <p:nvPicPr>
          <p:cNvPr id="11" name="Image 10" descr="C:\Users\pascale.lehalper\Desktop\Communication\PolytechTours-DAE.jpg">
            <a:extLst>
              <a:ext uri="{FF2B5EF4-FFF2-40B4-BE49-F238E27FC236}">
                <a16:creationId xmlns:a16="http://schemas.microsoft.com/office/drawing/2014/main" id="{26B758A7-E6D4-43DB-A00E-BA0B0879837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63" y="94434"/>
            <a:ext cx="2521317" cy="63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567F075-7941-4F4C-8758-49ABF46CC92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536" y="40377"/>
            <a:ext cx="2393604" cy="63394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4082880-9EEE-4A5E-BBB5-48271C9BD211}"/>
              </a:ext>
            </a:extLst>
          </p:cNvPr>
          <p:cNvSpPr txBox="1"/>
          <p:nvPr/>
        </p:nvSpPr>
        <p:spPr>
          <a:xfrm>
            <a:off x="604911" y="3123028"/>
            <a:ext cx="78357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Merci pour votre attention ! </a:t>
            </a:r>
          </a:p>
        </p:txBody>
      </p:sp>
    </p:spTree>
    <p:extLst>
      <p:ext uri="{BB962C8B-B14F-4D97-AF65-F5344CB8AC3E}">
        <p14:creationId xmlns:p14="http://schemas.microsoft.com/office/powerpoint/2010/main" val="392170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30" name="Ellipse 29"/>
          <p:cNvSpPr/>
          <p:nvPr/>
        </p:nvSpPr>
        <p:spPr>
          <a:xfrm>
            <a:off x="584200" y="6515100"/>
            <a:ext cx="254000" cy="254000"/>
          </a:xfrm>
          <a:prstGeom prst="ellips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/>
          <p:cNvSpPr txBox="1"/>
          <p:nvPr/>
        </p:nvSpPr>
        <p:spPr>
          <a:xfrm>
            <a:off x="-33519" y="6202920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Introduction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9199022" y="6225558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Conclusion</a:t>
            </a:r>
          </a:p>
        </p:txBody>
      </p:sp>
      <p:cxnSp>
        <p:nvCxnSpPr>
          <p:cNvPr id="37" name="Connecteur droit 36"/>
          <p:cNvCxnSpPr/>
          <p:nvPr/>
        </p:nvCxnSpPr>
        <p:spPr>
          <a:xfrm>
            <a:off x="7834627" y="6642100"/>
            <a:ext cx="1981683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 flipV="1">
            <a:off x="842351" y="6632682"/>
            <a:ext cx="2067354" cy="942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/>
          <p:cNvSpPr txBox="1"/>
          <p:nvPr/>
        </p:nvSpPr>
        <p:spPr>
          <a:xfrm>
            <a:off x="1662433" y="6225969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Concept de concertation</a:t>
            </a:r>
          </a:p>
        </p:txBody>
      </p:sp>
      <p:sp>
        <p:nvSpPr>
          <p:cNvPr id="40" name="Ellipse 39"/>
          <p:cNvSpPr/>
          <p:nvPr/>
        </p:nvSpPr>
        <p:spPr>
          <a:xfrm>
            <a:off x="9812251" y="6515097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41" name="Connecteur droit 40"/>
          <p:cNvCxnSpPr/>
          <p:nvPr/>
        </p:nvCxnSpPr>
        <p:spPr>
          <a:xfrm>
            <a:off x="3159646" y="663896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5461748" y="664524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7759734" y="6641404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Ellipse 44"/>
          <p:cNvSpPr/>
          <p:nvPr/>
        </p:nvSpPr>
        <p:spPr>
          <a:xfrm>
            <a:off x="7522179" y="6511962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6" name="Ellipse 45"/>
          <p:cNvSpPr/>
          <p:nvPr/>
        </p:nvSpPr>
        <p:spPr>
          <a:xfrm>
            <a:off x="5195362" y="6511962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7" name="Ellipse 46"/>
          <p:cNvSpPr/>
          <p:nvPr/>
        </p:nvSpPr>
        <p:spPr>
          <a:xfrm>
            <a:off x="2900159" y="6509591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9E9D0B0F-CD2E-4856-AFDD-8EFFC6A50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539" y="703882"/>
            <a:ext cx="2845788" cy="485584"/>
          </a:xfrm>
        </p:spPr>
        <p:txBody>
          <a:bodyPr>
            <a:normAutofit fontScale="90000"/>
          </a:bodyPr>
          <a:lstStyle/>
          <a:p>
            <a:r>
              <a:rPr lang="fr-FR" sz="4000" b="1" u="sng" dirty="0">
                <a:solidFill>
                  <a:schemeClr val="accent2"/>
                </a:solidFill>
              </a:rPr>
              <a:t>Introduction :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2D2264A-D79F-4D70-AE58-8A3EB88722E7}"/>
              </a:ext>
            </a:extLst>
          </p:cNvPr>
          <p:cNvSpPr txBox="1"/>
          <p:nvPr/>
        </p:nvSpPr>
        <p:spPr>
          <a:xfrm>
            <a:off x="-102555" y="1378860"/>
            <a:ext cx="3377273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Dans un contexte de transition énergétique par l’éolien </a:t>
            </a:r>
          </a:p>
          <a:p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Transition énergétique : la consommation d’énergies fossiles doit être réduite et celles-ci doivent être remplacées par les énergies renouvelables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FR" sz="2000" dirty="0"/>
          </a:p>
          <a:p>
            <a:pPr algn="just"/>
            <a:r>
              <a:rPr lang="fr-FR" sz="2000" dirty="0">
                <a:sym typeface="Wingdings" panose="05000000000000000000" pitchFamily="2" charset="2"/>
              </a:rPr>
              <a:t> Éolien comme meilleur exemple</a:t>
            </a:r>
            <a:endParaRPr lang="fr-FR" sz="2000" dirty="0"/>
          </a:p>
          <a:p>
            <a:endParaRPr lang="fr-FR" sz="24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0A077A4-2963-451A-B5AA-87ED34B4EE46}"/>
              </a:ext>
            </a:extLst>
          </p:cNvPr>
          <p:cNvSpPr txBox="1"/>
          <p:nvPr/>
        </p:nvSpPr>
        <p:spPr>
          <a:xfrm>
            <a:off x="4063898" y="198104"/>
            <a:ext cx="742456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Situation de l’éolien aujourd’hui en France :</a:t>
            </a:r>
          </a:p>
          <a:p>
            <a:endParaRPr lang="fr-FR" sz="2000" dirty="0"/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fr-FR" sz="2000" dirty="0"/>
              <a:t>2</a:t>
            </a:r>
            <a:r>
              <a:rPr lang="fr-FR" sz="2000" baseline="30000" dirty="0"/>
              <a:t>ème</a:t>
            </a:r>
            <a:r>
              <a:rPr lang="fr-FR" sz="2000" dirty="0"/>
              <a:t> gisement éolien en Europe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fr-FR" sz="2000" dirty="0"/>
              <a:t>Mais seulement 4</a:t>
            </a:r>
            <a:r>
              <a:rPr lang="fr-FR" sz="2000" baseline="30000" dirty="0"/>
              <a:t>ème</a:t>
            </a:r>
            <a:r>
              <a:rPr lang="fr-FR" sz="2000" dirty="0"/>
              <a:t> puissance européenne en énergie produite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endParaRPr lang="fr-FR" sz="2000" dirty="0"/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BE19220-774D-404D-A2F4-5C5A6FA883B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346" y="3234927"/>
            <a:ext cx="4004602" cy="25972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4F130C3-F205-4165-A599-259818F03643}"/>
              </a:ext>
            </a:extLst>
          </p:cNvPr>
          <p:cNvSpPr txBox="1"/>
          <p:nvPr/>
        </p:nvSpPr>
        <p:spPr>
          <a:xfrm>
            <a:off x="4063897" y="2286801"/>
            <a:ext cx="7424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Des obstacles au développement éolien représentés par les difficultés administratives et la longueur des procédures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72F3501-6D9C-4DF7-A4DE-A3ED2FD1A6D9}"/>
              </a:ext>
            </a:extLst>
          </p:cNvPr>
          <p:cNvSpPr txBox="1"/>
          <p:nvPr/>
        </p:nvSpPr>
        <p:spPr>
          <a:xfrm>
            <a:off x="7936948" y="3871499"/>
            <a:ext cx="4004603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/>
              <a:t>Figure 1 : Comparaison du délai de mise en service d’un projet éolien</a:t>
            </a:r>
          </a:p>
          <a:p>
            <a:pPr algn="ctr"/>
            <a:endParaRPr lang="fr-FR" i="1" dirty="0"/>
          </a:p>
          <a:p>
            <a:pPr algn="ctr"/>
            <a:r>
              <a:rPr lang="fr-FR" sz="1400" dirty="0"/>
              <a:t>Source : France Energie Éolienne</a:t>
            </a:r>
          </a:p>
          <a:p>
            <a:pPr algn="ctr"/>
            <a:endParaRPr lang="fr-FR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7D11C37-1609-4798-AF85-697B3D18482B}"/>
              </a:ext>
            </a:extLst>
          </p:cNvPr>
          <p:cNvSpPr txBox="1"/>
          <p:nvPr/>
        </p:nvSpPr>
        <p:spPr>
          <a:xfrm>
            <a:off x="3996328" y="6217538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Les raisons du refus de la population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E1A9653F-C995-4C46-A2C1-DF702018A2F4}"/>
              </a:ext>
            </a:extLst>
          </p:cNvPr>
          <p:cNvSpPr txBox="1"/>
          <p:nvPr/>
        </p:nvSpPr>
        <p:spPr>
          <a:xfrm>
            <a:off x="6403589" y="6066049"/>
            <a:ext cx="2668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Pourquoi une concertation dans les projets éoliens ?</a:t>
            </a:r>
          </a:p>
          <a:p>
            <a:pPr algn="ctr"/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91310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8BB806F-8B8F-4340-98EC-5EA9084D5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8564C89D-B540-4A1A-AD66-459DA701F710}"/>
              </a:ext>
            </a:extLst>
          </p:cNvPr>
          <p:cNvSpPr txBox="1">
            <a:spLocks/>
          </p:cNvSpPr>
          <p:nvPr/>
        </p:nvSpPr>
        <p:spPr>
          <a:xfrm>
            <a:off x="338013" y="830491"/>
            <a:ext cx="2845788" cy="485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u="sng" dirty="0">
                <a:solidFill>
                  <a:schemeClr val="accent2"/>
                </a:solidFill>
              </a:rPr>
              <a:t>Introduction 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F97B893-A814-4910-8A90-6101CBE2AB44}"/>
              </a:ext>
            </a:extLst>
          </p:cNvPr>
          <p:cNvSpPr txBox="1"/>
          <p:nvPr/>
        </p:nvSpPr>
        <p:spPr>
          <a:xfrm>
            <a:off x="3939835" y="5130844"/>
            <a:ext cx="76397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Tout porte à croire que le paysage de nos régions françaises sera de plus en plus équipé d’éoliennes.</a:t>
            </a:r>
          </a:p>
          <a:p>
            <a:endParaRPr lang="fr-FR" sz="24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59BE14-8C0B-4A63-9D8E-CCD7518716CF}"/>
              </a:ext>
            </a:extLst>
          </p:cNvPr>
          <p:cNvSpPr txBox="1"/>
          <p:nvPr/>
        </p:nvSpPr>
        <p:spPr>
          <a:xfrm>
            <a:off x="0" y="1990330"/>
            <a:ext cx="343251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De nouveaux objectifs et de nouvelles ambitions :</a:t>
            </a:r>
          </a:p>
          <a:p>
            <a:endParaRPr lang="fr-FR" sz="2000" dirty="0"/>
          </a:p>
          <a:p>
            <a:r>
              <a:rPr lang="fr-FR" sz="2000" i="1" dirty="0"/>
              <a:t> Développer ce secteur, que ce soit sur terre ou en mer, pour devenir une nation phare de l’éolien</a:t>
            </a:r>
            <a:r>
              <a:rPr lang="fr-FR" sz="2000" dirty="0"/>
              <a:t>. (2016)</a:t>
            </a:r>
          </a:p>
          <a:p>
            <a:endParaRPr lang="fr-FR" sz="2000" dirty="0"/>
          </a:p>
          <a:p>
            <a:r>
              <a:rPr lang="fr-FR" sz="2000" dirty="0">
                <a:sym typeface="Wingdings" panose="05000000000000000000" pitchFamily="2" charset="2"/>
              </a:rPr>
              <a:t> doubler la puissance raccordée d’ici 2023</a:t>
            </a:r>
            <a:endParaRPr lang="fr-FR" sz="2000" dirty="0"/>
          </a:p>
          <a:p>
            <a:endParaRPr lang="fr-FR" sz="2000" dirty="0"/>
          </a:p>
        </p:txBody>
      </p:sp>
      <p:pic>
        <p:nvPicPr>
          <p:cNvPr id="1028" name="Picture 4" descr="RÃ©sultat de recherche d'images pour &quot;objectifs Ã©oliennes 2023&quot;">
            <a:extLst>
              <a:ext uri="{FF2B5EF4-FFF2-40B4-BE49-F238E27FC236}">
                <a16:creationId xmlns:a16="http://schemas.microsoft.com/office/drawing/2014/main" id="{42C03C41-573D-4AF4-8888-0E14C4E16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273" y="302801"/>
            <a:ext cx="5057775" cy="4019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B216643-09D7-414A-97CA-765D7B89DF74}"/>
              </a:ext>
            </a:extLst>
          </p:cNvPr>
          <p:cNvSpPr txBox="1"/>
          <p:nvPr/>
        </p:nvSpPr>
        <p:spPr>
          <a:xfrm>
            <a:off x="4453288" y="4501459"/>
            <a:ext cx="64683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/>
              <a:t>Figure 2 : Objectifs de production à l’horizon 2023</a:t>
            </a:r>
          </a:p>
          <a:p>
            <a:pPr algn="ctr"/>
            <a:r>
              <a:rPr lang="fr-FR" sz="1400" dirty="0"/>
              <a:t>Source : Journal de l’éolien</a:t>
            </a:r>
          </a:p>
          <a:p>
            <a:pPr algn="ctr"/>
            <a:endParaRPr lang="fr-FR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A34119B-CE3B-4F41-B7DB-3707794593AE}"/>
              </a:ext>
            </a:extLst>
          </p:cNvPr>
          <p:cNvSpPr/>
          <p:nvPr/>
        </p:nvSpPr>
        <p:spPr>
          <a:xfrm>
            <a:off x="584200" y="6515100"/>
            <a:ext cx="254000" cy="254000"/>
          </a:xfrm>
          <a:prstGeom prst="ellips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FAE6F84-E966-4502-9DB5-B5DCD70A2CEB}"/>
              </a:ext>
            </a:extLst>
          </p:cNvPr>
          <p:cNvSpPr txBox="1"/>
          <p:nvPr/>
        </p:nvSpPr>
        <p:spPr>
          <a:xfrm>
            <a:off x="-33519" y="6202920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Introduction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C5C1E06-7FEE-4535-B5D0-743E52FF115B}"/>
              </a:ext>
            </a:extLst>
          </p:cNvPr>
          <p:cNvSpPr txBox="1"/>
          <p:nvPr/>
        </p:nvSpPr>
        <p:spPr>
          <a:xfrm>
            <a:off x="9199022" y="6225558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Conclusion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023D2F10-FA57-4B0B-B96F-2B785C6348A3}"/>
              </a:ext>
            </a:extLst>
          </p:cNvPr>
          <p:cNvCxnSpPr/>
          <p:nvPr/>
        </p:nvCxnSpPr>
        <p:spPr>
          <a:xfrm flipV="1">
            <a:off x="842351" y="6632682"/>
            <a:ext cx="2067354" cy="942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4F2022D9-B4C3-4B17-B173-5F46AF0B7743}"/>
              </a:ext>
            </a:extLst>
          </p:cNvPr>
          <p:cNvSpPr txBox="1"/>
          <p:nvPr/>
        </p:nvSpPr>
        <p:spPr>
          <a:xfrm>
            <a:off x="1662433" y="6225969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Concept de concertation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801BEA45-9D28-4A98-9941-DE57B082531E}"/>
              </a:ext>
            </a:extLst>
          </p:cNvPr>
          <p:cNvSpPr/>
          <p:nvPr/>
        </p:nvSpPr>
        <p:spPr>
          <a:xfrm>
            <a:off x="9812251" y="6515097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654FD74-9B1B-4F50-88EB-B69C38961AAE}"/>
              </a:ext>
            </a:extLst>
          </p:cNvPr>
          <p:cNvCxnSpPr/>
          <p:nvPr/>
        </p:nvCxnSpPr>
        <p:spPr>
          <a:xfrm>
            <a:off x="3159646" y="663896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21AD0C07-5C1E-4076-A9EA-95BD6A9D8980}"/>
              </a:ext>
            </a:extLst>
          </p:cNvPr>
          <p:cNvCxnSpPr/>
          <p:nvPr/>
        </p:nvCxnSpPr>
        <p:spPr>
          <a:xfrm>
            <a:off x="5461748" y="664524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D0ABAA69-A3A6-44EB-8A3C-30E8BD762E46}"/>
              </a:ext>
            </a:extLst>
          </p:cNvPr>
          <p:cNvCxnSpPr/>
          <p:nvPr/>
        </p:nvCxnSpPr>
        <p:spPr>
          <a:xfrm>
            <a:off x="7759734" y="6641404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llipse 22">
            <a:extLst>
              <a:ext uri="{FF2B5EF4-FFF2-40B4-BE49-F238E27FC236}">
                <a16:creationId xmlns:a16="http://schemas.microsoft.com/office/drawing/2014/main" id="{ABEAC0B5-4B5E-4838-B1DA-A7B8B22CDEE1}"/>
              </a:ext>
            </a:extLst>
          </p:cNvPr>
          <p:cNvSpPr/>
          <p:nvPr/>
        </p:nvSpPr>
        <p:spPr>
          <a:xfrm>
            <a:off x="7522179" y="6511962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C51B7863-39B7-44E6-A350-95B1BF2B54BC}"/>
              </a:ext>
            </a:extLst>
          </p:cNvPr>
          <p:cNvSpPr/>
          <p:nvPr/>
        </p:nvSpPr>
        <p:spPr>
          <a:xfrm>
            <a:off x="5195362" y="6511962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6F47EB7F-1AE8-4A91-9C56-7BE498F631AB}"/>
              </a:ext>
            </a:extLst>
          </p:cNvPr>
          <p:cNvSpPr/>
          <p:nvPr/>
        </p:nvSpPr>
        <p:spPr>
          <a:xfrm>
            <a:off x="2900159" y="6509591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9FC0E30-35F9-4F32-A32E-4F1174E4EDA4}"/>
              </a:ext>
            </a:extLst>
          </p:cNvPr>
          <p:cNvSpPr txBox="1"/>
          <p:nvPr/>
        </p:nvSpPr>
        <p:spPr>
          <a:xfrm>
            <a:off x="3996328" y="6217538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Les raisons du refus de la population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D7CA3F-87E1-425C-9ACA-D1C7872238EC}"/>
              </a:ext>
            </a:extLst>
          </p:cNvPr>
          <p:cNvSpPr txBox="1"/>
          <p:nvPr/>
        </p:nvSpPr>
        <p:spPr>
          <a:xfrm>
            <a:off x="6403589" y="6066049"/>
            <a:ext cx="2668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Pourquoi une concertation dans les projets éoliens ?</a:t>
            </a:r>
          </a:p>
          <a:p>
            <a:pPr algn="ctr"/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5014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27E18D8-0189-4E89-9F16-E9D0CF7BA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79C01231-003C-42CC-A6CC-25094FE8F229}"/>
              </a:ext>
            </a:extLst>
          </p:cNvPr>
          <p:cNvSpPr txBox="1">
            <a:spLocks/>
          </p:cNvSpPr>
          <p:nvPr/>
        </p:nvSpPr>
        <p:spPr>
          <a:xfrm>
            <a:off x="1024597" y="103540"/>
            <a:ext cx="11887200" cy="745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300" b="1" u="sng" dirty="0">
                <a:solidFill>
                  <a:schemeClr val="accent2"/>
                </a:solidFill>
              </a:rPr>
              <a:t>La concertation de la population : les contours du concept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8282A8C-3941-41A5-9900-069953A291C2}"/>
              </a:ext>
            </a:extLst>
          </p:cNvPr>
          <p:cNvSpPr txBox="1"/>
          <p:nvPr/>
        </p:nvSpPr>
        <p:spPr>
          <a:xfrm>
            <a:off x="0" y="1737857"/>
            <a:ext cx="330590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u="sng" dirty="0"/>
              <a:t>Concertation</a:t>
            </a:r>
            <a:r>
              <a:rPr lang="fr-FR" sz="2000" dirty="0"/>
              <a:t> : Niveau de participation. </a:t>
            </a:r>
          </a:p>
          <a:p>
            <a:pPr algn="just"/>
            <a:r>
              <a:rPr lang="fr-FR" sz="2000" dirty="0"/>
              <a:t>Tendance à l’action collective, à la volonté d’aboutir à un but commun, même si au départ les volontés de chaque individu ne sont pas les mêmes.</a:t>
            </a:r>
          </a:p>
          <a:p>
            <a:pPr algn="just"/>
            <a:endParaRPr lang="fr-FR" sz="2000" dirty="0"/>
          </a:p>
          <a:p>
            <a:pPr algn="just"/>
            <a:r>
              <a:rPr lang="fr-FR" sz="2000" dirty="0"/>
              <a:t>Mise en commun des savoirs</a:t>
            </a:r>
          </a:p>
          <a:p>
            <a:pPr algn="just"/>
            <a:endParaRPr lang="fr-FR" sz="2000" dirty="0"/>
          </a:p>
          <a:p>
            <a:pPr algn="just"/>
            <a:r>
              <a:rPr lang="fr-FR" sz="2000" dirty="0">
                <a:sym typeface="Wingdings" panose="05000000000000000000" pitchFamily="2" charset="2"/>
              </a:rPr>
              <a:t> Entre consultation et négociation</a:t>
            </a:r>
            <a:endParaRPr lang="fr-FR" sz="20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26DED95-AB1A-492A-8DC6-E02EC59524D3}"/>
              </a:ext>
            </a:extLst>
          </p:cNvPr>
          <p:cNvPicPr/>
          <p:nvPr/>
        </p:nvPicPr>
        <p:blipFill rotWithShape="1">
          <a:blip r:embed="rId3"/>
          <a:srcRect t="866"/>
          <a:stretch/>
        </p:blipFill>
        <p:spPr bwMode="auto">
          <a:xfrm>
            <a:off x="3975052" y="941376"/>
            <a:ext cx="6999898" cy="39545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02BC464-AB25-4029-A452-59AB833F2681}"/>
              </a:ext>
            </a:extLst>
          </p:cNvPr>
          <p:cNvSpPr txBox="1"/>
          <p:nvPr/>
        </p:nvSpPr>
        <p:spPr>
          <a:xfrm>
            <a:off x="3125201" y="5075630"/>
            <a:ext cx="90668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/>
              <a:t>Figure 3 :  Schéma des niveaux de participation</a:t>
            </a:r>
            <a:endParaRPr lang="fr-FR" sz="1600" dirty="0"/>
          </a:p>
          <a:p>
            <a:pPr algn="ctr"/>
            <a:r>
              <a:rPr lang="fr-FR" sz="1400" dirty="0"/>
              <a:t>Source : concertation et démarches participatives, des outils au service d’un dialogue territorial. Réseau Rural et Périurbain Ile-de-France.</a:t>
            </a:r>
          </a:p>
          <a:p>
            <a:pPr algn="ctr"/>
            <a:endParaRPr lang="fr-FR" i="1" dirty="0"/>
          </a:p>
          <a:p>
            <a:pPr algn="ctr"/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167992-939C-4E2B-AF34-D9116B412147}"/>
              </a:ext>
            </a:extLst>
          </p:cNvPr>
          <p:cNvSpPr txBox="1"/>
          <p:nvPr/>
        </p:nvSpPr>
        <p:spPr>
          <a:xfrm>
            <a:off x="0" y="949314"/>
            <a:ext cx="3739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</a:rPr>
              <a:t>Le concept de concertation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6EF51EF-1048-4E14-AC5A-8FE07427F59D}"/>
              </a:ext>
            </a:extLst>
          </p:cNvPr>
          <p:cNvSpPr/>
          <p:nvPr/>
        </p:nvSpPr>
        <p:spPr>
          <a:xfrm>
            <a:off x="584200" y="6515100"/>
            <a:ext cx="254000" cy="254000"/>
          </a:xfrm>
          <a:prstGeom prst="ellips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0FDC7A8-087D-4B38-9463-F35449F5A428}"/>
              </a:ext>
            </a:extLst>
          </p:cNvPr>
          <p:cNvSpPr txBox="1"/>
          <p:nvPr/>
        </p:nvSpPr>
        <p:spPr>
          <a:xfrm>
            <a:off x="-33519" y="6202920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Introduction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28CD8F0-9681-4A1C-9DEA-ED8ECDCF473D}"/>
              </a:ext>
            </a:extLst>
          </p:cNvPr>
          <p:cNvSpPr txBox="1"/>
          <p:nvPr/>
        </p:nvSpPr>
        <p:spPr>
          <a:xfrm>
            <a:off x="9199022" y="6225558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Conclusion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EEE3B229-9B1C-4D8C-B890-97E3B96CF3D1}"/>
              </a:ext>
            </a:extLst>
          </p:cNvPr>
          <p:cNvCxnSpPr/>
          <p:nvPr/>
        </p:nvCxnSpPr>
        <p:spPr>
          <a:xfrm flipV="1">
            <a:off x="842351" y="6632682"/>
            <a:ext cx="2067354" cy="942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066A6928-F5C4-43CF-BD8A-30E2C2DFCF50}"/>
              </a:ext>
            </a:extLst>
          </p:cNvPr>
          <p:cNvSpPr txBox="1"/>
          <p:nvPr/>
        </p:nvSpPr>
        <p:spPr>
          <a:xfrm>
            <a:off x="1662433" y="6225969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Concept de concertation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AB391347-15FD-48FB-B00A-94E1799F6406}"/>
              </a:ext>
            </a:extLst>
          </p:cNvPr>
          <p:cNvSpPr/>
          <p:nvPr/>
        </p:nvSpPr>
        <p:spPr>
          <a:xfrm>
            <a:off x="9812251" y="6515097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862B184-D0B1-4A15-9BDA-8D3ECA9D6F50}"/>
              </a:ext>
            </a:extLst>
          </p:cNvPr>
          <p:cNvCxnSpPr/>
          <p:nvPr/>
        </p:nvCxnSpPr>
        <p:spPr>
          <a:xfrm>
            <a:off x="3159646" y="663896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E8DDEC05-F4C8-4BF5-9445-8B95AEFFE96F}"/>
              </a:ext>
            </a:extLst>
          </p:cNvPr>
          <p:cNvCxnSpPr/>
          <p:nvPr/>
        </p:nvCxnSpPr>
        <p:spPr>
          <a:xfrm>
            <a:off x="5461748" y="664524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1BE09D2B-9330-4FC0-9B25-07DD5DDD95D5}"/>
              </a:ext>
            </a:extLst>
          </p:cNvPr>
          <p:cNvCxnSpPr/>
          <p:nvPr/>
        </p:nvCxnSpPr>
        <p:spPr>
          <a:xfrm>
            <a:off x="7759734" y="6641404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F8DA9C27-8456-44D4-AAC3-A34D5A1B2E37}"/>
              </a:ext>
            </a:extLst>
          </p:cNvPr>
          <p:cNvSpPr/>
          <p:nvPr/>
        </p:nvSpPr>
        <p:spPr>
          <a:xfrm>
            <a:off x="7522179" y="6511962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02F8CC7D-E000-4144-93B3-867B8D2E327E}"/>
              </a:ext>
            </a:extLst>
          </p:cNvPr>
          <p:cNvSpPr/>
          <p:nvPr/>
        </p:nvSpPr>
        <p:spPr>
          <a:xfrm>
            <a:off x="5195362" y="6511962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91647766-AFEA-442A-9A26-F49F8AEEEE48}"/>
              </a:ext>
            </a:extLst>
          </p:cNvPr>
          <p:cNvSpPr/>
          <p:nvPr/>
        </p:nvSpPr>
        <p:spPr>
          <a:xfrm>
            <a:off x="2900159" y="6509591"/>
            <a:ext cx="254000" cy="2540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A0B39BD-E373-4A04-AE4C-A4E9FDEC0422}"/>
              </a:ext>
            </a:extLst>
          </p:cNvPr>
          <p:cNvSpPr txBox="1"/>
          <p:nvPr/>
        </p:nvSpPr>
        <p:spPr>
          <a:xfrm>
            <a:off x="3996328" y="6217538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Les raisons du refus de la population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BF306E8-B899-4D6B-B4B6-FFD118D4A88C}"/>
              </a:ext>
            </a:extLst>
          </p:cNvPr>
          <p:cNvSpPr txBox="1"/>
          <p:nvPr/>
        </p:nvSpPr>
        <p:spPr>
          <a:xfrm>
            <a:off x="6403589" y="6066049"/>
            <a:ext cx="2668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Pourquoi une concertation dans les projets éoliens ?</a:t>
            </a:r>
          </a:p>
          <a:p>
            <a:pPr algn="ctr"/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75393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27E18D8-0189-4E89-9F16-E9D0CF7BA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79C01231-003C-42CC-A6CC-25094FE8F229}"/>
              </a:ext>
            </a:extLst>
          </p:cNvPr>
          <p:cNvSpPr txBox="1">
            <a:spLocks/>
          </p:cNvSpPr>
          <p:nvPr/>
        </p:nvSpPr>
        <p:spPr>
          <a:xfrm>
            <a:off x="1024597" y="103540"/>
            <a:ext cx="11887200" cy="745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300" b="1" u="sng" dirty="0">
                <a:solidFill>
                  <a:schemeClr val="accent2"/>
                </a:solidFill>
              </a:rPr>
              <a:t>La concertation de la population : les contours du concept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8282A8C-3941-41A5-9900-069953A291C2}"/>
              </a:ext>
            </a:extLst>
          </p:cNvPr>
          <p:cNvSpPr txBox="1"/>
          <p:nvPr/>
        </p:nvSpPr>
        <p:spPr>
          <a:xfrm>
            <a:off x="-2" y="2354597"/>
            <a:ext cx="373909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u="sng" dirty="0"/>
              <a:t>Participation citoyenne</a:t>
            </a:r>
            <a:r>
              <a:rPr lang="fr-FR" sz="2000" dirty="0"/>
              <a:t> :</a:t>
            </a:r>
          </a:p>
          <a:p>
            <a:pPr algn="just"/>
            <a:endParaRPr lang="fr-FR" sz="2000" dirty="0"/>
          </a:p>
          <a:p>
            <a:r>
              <a:rPr lang="fr-FR" sz="2000" i="1" dirty="0"/>
              <a:t>«Processus d’engagement obligatoire ou volontaire de personnes ordinaires, agissant seules ou au sein d’une organisation, en vue d’influer sur une décision portant sur des choix significatifs qui toucheront leur communauté » </a:t>
            </a:r>
          </a:p>
          <a:p>
            <a:r>
              <a:rPr lang="fr-FR" sz="2000" dirty="0"/>
              <a:t>(Pierre André, 2012)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2BC464-AB25-4029-A452-59AB833F2681}"/>
              </a:ext>
            </a:extLst>
          </p:cNvPr>
          <p:cNvSpPr txBox="1"/>
          <p:nvPr/>
        </p:nvSpPr>
        <p:spPr>
          <a:xfrm>
            <a:off x="8252303" y="2836296"/>
            <a:ext cx="39127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/>
              <a:t>Figure 4 : L’échelle de la participation citoyenne.</a:t>
            </a:r>
          </a:p>
          <a:p>
            <a:pPr algn="ctr"/>
            <a:r>
              <a:rPr lang="en-GB" sz="1400" dirty="0"/>
              <a:t>Source: </a:t>
            </a:r>
            <a:r>
              <a:rPr lang="en-GB" sz="1400" dirty="0" err="1"/>
              <a:t>Arnstein</a:t>
            </a:r>
            <a:r>
              <a:rPr lang="en-GB" sz="1400" dirty="0"/>
              <a:t>, S. R. (1969). « A Ladder of Citizen Participation », Journal of American Institute of Planners, vol. 35, no 4, p 217</a:t>
            </a:r>
            <a:r>
              <a:rPr lang="fr-FR" sz="1600" dirty="0"/>
              <a:t>.</a:t>
            </a:r>
          </a:p>
          <a:p>
            <a:pPr algn="ctr"/>
            <a:endParaRPr lang="fr-FR" i="1" dirty="0"/>
          </a:p>
          <a:p>
            <a:pPr algn="ctr"/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167992-939C-4E2B-AF34-D9116B412147}"/>
              </a:ext>
            </a:extLst>
          </p:cNvPr>
          <p:cNvSpPr txBox="1"/>
          <p:nvPr/>
        </p:nvSpPr>
        <p:spPr>
          <a:xfrm>
            <a:off x="-3" y="1025528"/>
            <a:ext cx="3739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</a:rPr>
              <a:t>La participation citoyenne à plusieurs échelles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325E46D-7C27-4953-905E-2D28AC30616A}"/>
              </a:ext>
            </a:extLst>
          </p:cNvPr>
          <p:cNvPicPr/>
          <p:nvPr/>
        </p:nvPicPr>
        <p:blipFill rotWithShape="1">
          <a:blip r:embed="rId3"/>
          <a:srcRect b="7371"/>
          <a:stretch/>
        </p:blipFill>
        <p:spPr bwMode="auto">
          <a:xfrm>
            <a:off x="3912759" y="813570"/>
            <a:ext cx="4366482" cy="53340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8C4AA2AC-9197-4C64-AD35-40F397AB733C}"/>
              </a:ext>
            </a:extLst>
          </p:cNvPr>
          <p:cNvSpPr/>
          <p:nvPr/>
        </p:nvSpPr>
        <p:spPr>
          <a:xfrm>
            <a:off x="584200" y="6515100"/>
            <a:ext cx="254000" cy="254000"/>
          </a:xfrm>
          <a:prstGeom prst="ellips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01DC70B-D793-4AA1-9ABA-8CC0CAE81C6C}"/>
              </a:ext>
            </a:extLst>
          </p:cNvPr>
          <p:cNvSpPr txBox="1"/>
          <p:nvPr/>
        </p:nvSpPr>
        <p:spPr>
          <a:xfrm>
            <a:off x="-33519" y="6202920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Introduction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0FAE05C-C6E4-4410-86FA-EDDAB2DC126D}"/>
              </a:ext>
            </a:extLst>
          </p:cNvPr>
          <p:cNvSpPr txBox="1"/>
          <p:nvPr/>
        </p:nvSpPr>
        <p:spPr>
          <a:xfrm>
            <a:off x="9199022" y="6225558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Conclusion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4F47FB15-828F-46BE-B4A6-313BD5240834}"/>
              </a:ext>
            </a:extLst>
          </p:cNvPr>
          <p:cNvCxnSpPr/>
          <p:nvPr/>
        </p:nvCxnSpPr>
        <p:spPr>
          <a:xfrm flipV="1">
            <a:off x="842351" y="6632682"/>
            <a:ext cx="2067354" cy="942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19215050-E138-42BA-864F-267CCBE7CD80}"/>
              </a:ext>
            </a:extLst>
          </p:cNvPr>
          <p:cNvSpPr txBox="1"/>
          <p:nvPr/>
        </p:nvSpPr>
        <p:spPr>
          <a:xfrm>
            <a:off x="1662433" y="6225969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Concept de concertation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CF4575DE-3948-49C6-B046-A941DAD2F957}"/>
              </a:ext>
            </a:extLst>
          </p:cNvPr>
          <p:cNvSpPr/>
          <p:nvPr/>
        </p:nvSpPr>
        <p:spPr>
          <a:xfrm>
            <a:off x="9812251" y="6515097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B856909-BA41-4DF9-A3B9-DEB0B306407E}"/>
              </a:ext>
            </a:extLst>
          </p:cNvPr>
          <p:cNvCxnSpPr/>
          <p:nvPr/>
        </p:nvCxnSpPr>
        <p:spPr>
          <a:xfrm>
            <a:off x="3159646" y="663896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8793099-3B45-46E8-ADAD-7BBF17FEF0D3}"/>
              </a:ext>
            </a:extLst>
          </p:cNvPr>
          <p:cNvCxnSpPr/>
          <p:nvPr/>
        </p:nvCxnSpPr>
        <p:spPr>
          <a:xfrm>
            <a:off x="5461748" y="664524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3A791AC4-E095-4D26-B990-C567C40B4097}"/>
              </a:ext>
            </a:extLst>
          </p:cNvPr>
          <p:cNvCxnSpPr/>
          <p:nvPr/>
        </p:nvCxnSpPr>
        <p:spPr>
          <a:xfrm>
            <a:off x="7759734" y="6641404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25F9B7C2-1C84-468C-B767-C5C704394AFA}"/>
              </a:ext>
            </a:extLst>
          </p:cNvPr>
          <p:cNvSpPr/>
          <p:nvPr/>
        </p:nvSpPr>
        <p:spPr>
          <a:xfrm>
            <a:off x="7522179" y="6511962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27564EBE-2243-4D0F-BB17-2F601BBB0427}"/>
              </a:ext>
            </a:extLst>
          </p:cNvPr>
          <p:cNvSpPr/>
          <p:nvPr/>
        </p:nvSpPr>
        <p:spPr>
          <a:xfrm>
            <a:off x="5195362" y="6511962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3FA4E7FD-CE9E-46D0-AB91-4AA3DF8DEAFC}"/>
              </a:ext>
            </a:extLst>
          </p:cNvPr>
          <p:cNvSpPr/>
          <p:nvPr/>
        </p:nvSpPr>
        <p:spPr>
          <a:xfrm>
            <a:off x="2900159" y="6509591"/>
            <a:ext cx="254000" cy="2540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C4AC87E-07A3-4EAF-9BAD-3EE726AF1F16}"/>
              </a:ext>
            </a:extLst>
          </p:cNvPr>
          <p:cNvSpPr txBox="1"/>
          <p:nvPr/>
        </p:nvSpPr>
        <p:spPr>
          <a:xfrm>
            <a:off x="3996328" y="6217538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Les raisons du refus de la population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5090B47-0597-4B5D-8E1B-A74BC5CA818B}"/>
              </a:ext>
            </a:extLst>
          </p:cNvPr>
          <p:cNvSpPr txBox="1"/>
          <p:nvPr/>
        </p:nvSpPr>
        <p:spPr>
          <a:xfrm>
            <a:off x="6403589" y="6066049"/>
            <a:ext cx="2668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Pourquoi une concertation dans les projets éoliens ?</a:t>
            </a:r>
          </a:p>
          <a:p>
            <a:pPr algn="ctr"/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981600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27E18D8-0189-4E89-9F16-E9D0CF7BA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79C01231-003C-42CC-A6CC-25094FE8F229}"/>
              </a:ext>
            </a:extLst>
          </p:cNvPr>
          <p:cNvSpPr txBox="1">
            <a:spLocks/>
          </p:cNvSpPr>
          <p:nvPr/>
        </p:nvSpPr>
        <p:spPr>
          <a:xfrm>
            <a:off x="1024597" y="103540"/>
            <a:ext cx="11887200" cy="745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300" b="1" u="sng" dirty="0">
                <a:solidFill>
                  <a:schemeClr val="accent2"/>
                </a:solidFill>
              </a:rPr>
              <a:t>La concertation de la population : les contours du concept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167992-939C-4E2B-AF34-D9116B412147}"/>
              </a:ext>
            </a:extLst>
          </p:cNvPr>
          <p:cNvSpPr txBox="1"/>
          <p:nvPr/>
        </p:nvSpPr>
        <p:spPr>
          <a:xfrm>
            <a:off x="0" y="2402161"/>
            <a:ext cx="3334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</a:rPr>
              <a:t>Volonté d’impliquer de plus en plus la population dans les projets d’aménagement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8C4AA2AC-9197-4C64-AD35-40F397AB733C}"/>
              </a:ext>
            </a:extLst>
          </p:cNvPr>
          <p:cNvSpPr/>
          <p:nvPr/>
        </p:nvSpPr>
        <p:spPr>
          <a:xfrm>
            <a:off x="584200" y="6515100"/>
            <a:ext cx="254000" cy="254000"/>
          </a:xfrm>
          <a:prstGeom prst="ellips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01DC70B-D793-4AA1-9ABA-8CC0CAE81C6C}"/>
              </a:ext>
            </a:extLst>
          </p:cNvPr>
          <p:cNvSpPr txBox="1"/>
          <p:nvPr/>
        </p:nvSpPr>
        <p:spPr>
          <a:xfrm>
            <a:off x="-33519" y="6202920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Introduction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0FAE05C-C6E4-4410-86FA-EDDAB2DC126D}"/>
              </a:ext>
            </a:extLst>
          </p:cNvPr>
          <p:cNvSpPr txBox="1"/>
          <p:nvPr/>
        </p:nvSpPr>
        <p:spPr>
          <a:xfrm>
            <a:off x="9199022" y="6225558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Conclusion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4F47FB15-828F-46BE-B4A6-313BD5240834}"/>
              </a:ext>
            </a:extLst>
          </p:cNvPr>
          <p:cNvCxnSpPr/>
          <p:nvPr/>
        </p:nvCxnSpPr>
        <p:spPr>
          <a:xfrm flipV="1">
            <a:off x="842351" y="6632682"/>
            <a:ext cx="2067354" cy="942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19215050-E138-42BA-864F-267CCBE7CD80}"/>
              </a:ext>
            </a:extLst>
          </p:cNvPr>
          <p:cNvSpPr txBox="1"/>
          <p:nvPr/>
        </p:nvSpPr>
        <p:spPr>
          <a:xfrm>
            <a:off x="1662433" y="6225969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Concept de concertation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CF4575DE-3948-49C6-B046-A941DAD2F957}"/>
              </a:ext>
            </a:extLst>
          </p:cNvPr>
          <p:cNvSpPr/>
          <p:nvPr/>
        </p:nvSpPr>
        <p:spPr>
          <a:xfrm>
            <a:off x="9812251" y="6515097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B856909-BA41-4DF9-A3B9-DEB0B306407E}"/>
              </a:ext>
            </a:extLst>
          </p:cNvPr>
          <p:cNvCxnSpPr/>
          <p:nvPr/>
        </p:nvCxnSpPr>
        <p:spPr>
          <a:xfrm>
            <a:off x="3159646" y="663896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8793099-3B45-46E8-ADAD-7BBF17FEF0D3}"/>
              </a:ext>
            </a:extLst>
          </p:cNvPr>
          <p:cNvCxnSpPr/>
          <p:nvPr/>
        </p:nvCxnSpPr>
        <p:spPr>
          <a:xfrm>
            <a:off x="5461748" y="664524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3A791AC4-E095-4D26-B990-C567C40B4097}"/>
              </a:ext>
            </a:extLst>
          </p:cNvPr>
          <p:cNvCxnSpPr/>
          <p:nvPr/>
        </p:nvCxnSpPr>
        <p:spPr>
          <a:xfrm>
            <a:off x="7759734" y="6641404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25F9B7C2-1C84-468C-B767-C5C704394AFA}"/>
              </a:ext>
            </a:extLst>
          </p:cNvPr>
          <p:cNvSpPr/>
          <p:nvPr/>
        </p:nvSpPr>
        <p:spPr>
          <a:xfrm>
            <a:off x="7522179" y="6511962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27564EBE-2243-4D0F-BB17-2F601BBB0427}"/>
              </a:ext>
            </a:extLst>
          </p:cNvPr>
          <p:cNvSpPr/>
          <p:nvPr/>
        </p:nvSpPr>
        <p:spPr>
          <a:xfrm>
            <a:off x="5195362" y="6511962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3FA4E7FD-CE9E-46D0-AB91-4AA3DF8DEAFC}"/>
              </a:ext>
            </a:extLst>
          </p:cNvPr>
          <p:cNvSpPr/>
          <p:nvPr/>
        </p:nvSpPr>
        <p:spPr>
          <a:xfrm>
            <a:off x="2900159" y="6509591"/>
            <a:ext cx="254000" cy="2540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9815618-C4F8-4A8E-AAD3-751183D3A677}"/>
              </a:ext>
            </a:extLst>
          </p:cNvPr>
          <p:cNvSpPr txBox="1"/>
          <p:nvPr/>
        </p:nvSpPr>
        <p:spPr>
          <a:xfrm>
            <a:off x="3975051" y="1533429"/>
            <a:ext cx="788401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La démocratie participative de plus en plus courante dans les projets d’aménagement et qui passe par deux aspects :</a:t>
            </a:r>
          </a:p>
          <a:p>
            <a:r>
              <a:rPr lang="fr-FR" sz="2000" dirty="0"/>
              <a:t> 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fr-FR" sz="2000" dirty="0"/>
              <a:t>La réglementation qui s’est développée 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fr-FR" sz="2000" dirty="0"/>
              <a:t>La multiplication des démarches participatives pour des projets de territoires, initiée par les acteurs locaux </a:t>
            </a:r>
          </a:p>
          <a:p>
            <a:pPr lvl="1"/>
            <a:r>
              <a:rPr lang="fr-FR" sz="2000" dirty="0"/>
              <a:t>			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DAD6F5C-C0DA-4CA8-B8A4-8DCAC589E05F}"/>
              </a:ext>
            </a:extLst>
          </p:cNvPr>
          <p:cNvSpPr txBox="1"/>
          <p:nvPr/>
        </p:nvSpPr>
        <p:spPr>
          <a:xfrm>
            <a:off x="4179711" y="4082123"/>
            <a:ext cx="6541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L’arrivée des nouvelles technologies (TIC) : un pas en avant pour la participation citoyenne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5364984-ADDC-41B4-8575-5217C208BC9B}"/>
              </a:ext>
            </a:extLst>
          </p:cNvPr>
          <p:cNvSpPr txBox="1"/>
          <p:nvPr/>
        </p:nvSpPr>
        <p:spPr>
          <a:xfrm>
            <a:off x="3996328" y="6217538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Les raisons du refus de la population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E8AE529-FE05-4732-BE94-E202826ED7F5}"/>
              </a:ext>
            </a:extLst>
          </p:cNvPr>
          <p:cNvSpPr txBox="1"/>
          <p:nvPr/>
        </p:nvSpPr>
        <p:spPr>
          <a:xfrm>
            <a:off x="6403589" y="6066049"/>
            <a:ext cx="2668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Pourquoi une concertation dans les projets éoliens ?</a:t>
            </a:r>
          </a:p>
          <a:p>
            <a:pPr algn="ctr"/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6903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27E18D8-0189-4E89-9F16-E9D0CF7BA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79C01231-003C-42CC-A6CC-25094FE8F229}"/>
              </a:ext>
            </a:extLst>
          </p:cNvPr>
          <p:cNvSpPr txBox="1">
            <a:spLocks/>
          </p:cNvSpPr>
          <p:nvPr/>
        </p:nvSpPr>
        <p:spPr>
          <a:xfrm>
            <a:off x="1024597" y="103540"/>
            <a:ext cx="11887200" cy="745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300" b="1" u="sng" dirty="0">
                <a:solidFill>
                  <a:schemeClr val="accent2"/>
                </a:solidFill>
              </a:rPr>
              <a:t>La concertation de la population : les contours du concept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167992-939C-4E2B-AF34-D9116B412147}"/>
              </a:ext>
            </a:extLst>
          </p:cNvPr>
          <p:cNvSpPr txBox="1"/>
          <p:nvPr/>
        </p:nvSpPr>
        <p:spPr>
          <a:xfrm>
            <a:off x="209005" y="1302596"/>
            <a:ext cx="3334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</a:rPr>
              <a:t>L’accessibilité sociale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8C4AA2AC-9197-4C64-AD35-40F397AB733C}"/>
              </a:ext>
            </a:extLst>
          </p:cNvPr>
          <p:cNvSpPr/>
          <p:nvPr/>
        </p:nvSpPr>
        <p:spPr>
          <a:xfrm>
            <a:off x="584200" y="6515100"/>
            <a:ext cx="254000" cy="254000"/>
          </a:xfrm>
          <a:prstGeom prst="ellips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01DC70B-D793-4AA1-9ABA-8CC0CAE81C6C}"/>
              </a:ext>
            </a:extLst>
          </p:cNvPr>
          <p:cNvSpPr txBox="1"/>
          <p:nvPr/>
        </p:nvSpPr>
        <p:spPr>
          <a:xfrm>
            <a:off x="-33519" y="6202920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Introduction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0FAE05C-C6E4-4410-86FA-EDDAB2DC126D}"/>
              </a:ext>
            </a:extLst>
          </p:cNvPr>
          <p:cNvSpPr txBox="1"/>
          <p:nvPr/>
        </p:nvSpPr>
        <p:spPr>
          <a:xfrm>
            <a:off x="9199022" y="6225558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Conclusion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4F47FB15-828F-46BE-B4A6-313BD5240834}"/>
              </a:ext>
            </a:extLst>
          </p:cNvPr>
          <p:cNvCxnSpPr/>
          <p:nvPr/>
        </p:nvCxnSpPr>
        <p:spPr>
          <a:xfrm flipV="1">
            <a:off x="842351" y="6632682"/>
            <a:ext cx="2067354" cy="942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19215050-E138-42BA-864F-267CCBE7CD80}"/>
              </a:ext>
            </a:extLst>
          </p:cNvPr>
          <p:cNvSpPr txBox="1"/>
          <p:nvPr/>
        </p:nvSpPr>
        <p:spPr>
          <a:xfrm>
            <a:off x="1662433" y="6225969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Concept de concertation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CF4575DE-3948-49C6-B046-A941DAD2F957}"/>
              </a:ext>
            </a:extLst>
          </p:cNvPr>
          <p:cNvSpPr/>
          <p:nvPr/>
        </p:nvSpPr>
        <p:spPr>
          <a:xfrm>
            <a:off x="9812251" y="6515097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B856909-BA41-4DF9-A3B9-DEB0B306407E}"/>
              </a:ext>
            </a:extLst>
          </p:cNvPr>
          <p:cNvCxnSpPr/>
          <p:nvPr/>
        </p:nvCxnSpPr>
        <p:spPr>
          <a:xfrm>
            <a:off x="3159646" y="663896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8793099-3B45-46E8-ADAD-7BBF17FEF0D3}"/>
              </a:ext>
            </a:extLst>
          </p:cNvPr>
          <p:cNvCxnSpPr/>
          <p:nvPr/>
        </p:nvCxnSpPr>
        <p:spPr>
          <a:xfrm>
            <a:off x="5461748" y="664524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3A791AC4-E095-4D26-B990-C567C40B4097}"/>
              </a:ext>
            </a:extLst>
          </p:cNvPr>
          <p:cNvCxnSpPr/>
          <p:nvPr/>
        </p:nvCxnSpPr>
        <p:spPr>
          <a:xfrm>
            <a:off x="7759734" y="6641404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25F9B7C2-1C84-468C-B767-C5C704394AFA}"/>
              </a:ext>
            </a:extLst>
          </p:cNvPr>
          <p:cNvSpPr/>
          <p:nvPr/>
        </p:nvSpPr>
        <p:spPr>
          <a:xfrm>
            <a:off x="7522179" y="6511962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27564EBE-2243-4D0F-BB17-2F601BBB0427}"/>
              </a:ext>
            </a:extLst>
          </p:cNvPr>
          <p:cNvSpPr/>
          <p:nvPr/>
        </p:nvSpPr>
        <p:spPr>
          <a:xfrm>
            <a:off x="5195362" y="6511962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3FA4E7FD-CE9E-46D0-AB91-4AA3DF8DEAFC}"/>
              </a:ext>
            </a:extLst>
          </p:cNvPr>
          <p:cNvSpPr/>
          <p:nvPr/>
        </p:nvSpPr>
        <p:spPr>
          <a:xfrm>
            <a:off x="2900159" y="6509591"/>
            <a:ext cx="254000" cy="2540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6EBF259-80EE-408A-BA05-8C2B106D598F}"/>
              </a:ext>
            </a:extLst>
          </p:cNvPr>
          <p:cNvSpPr txBox="1"/>
          <p:nvPr/>
        </p:nvSpPr>
        <p:spPr>
          <a:xfrm>
            <a:off x="38625" y="2336765"/>
            <a:ext cx="350442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u="sng" dirty="0"/>
              <a:t>Accessibilité sociale : </a:t>
            </a:r>
          </a:p>
          <a:p>
            <a:r>
              <a:rPr lang="fr-FR" sz="2000" i="1" dirty="0"/>
              <a:t>« assentiment de la population à un projet ou à une décision résultant du jugement collectif que ce projet ou cette décision est supérieur aux alternatives connues, incluant le statu quo »</a:t>
            </a:r>
          </a:p>
          <a:p>
            <a:r>
              <a:rPr lang="fr-FR" sz="2000" dirty="0"/>
              <a:t> (</a:t>
            </a:r>
            <a:r>
              <a:rPr lang="fr-FR" sz="2000" dirty="0" err="1"/>
              <a:t>C.Gendron</a:t>
            </a:r>
            <a:r>
              <a:rPr lang="fr-FR" sz="2000" dirty="0"/>
              <a:t>, 2014)</a:t>
            </a:r>
          </a:p>
          <a:p>
            <a:endParaRPr lang="fr-FR" sz="2000" dirty="0"/>
          </a:p>
          <a:p>
            <a:r>
              <a:rPr lang="fr-FR" sz="2000" dirty="0"/>
              <a:t>≠ Acceptation sociale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0E10FDA7-8E85-4419-BA45-4CD802BA885F}"/>
              </a:ext>
            </a:extLst>
          </p:cNvPr>
          <p:cNvPicPr/>
          <p:nvPr/>
        </p:nvPicPr>
        <p:blipFill rotWithShape="1">
          <a:blip r:embed="rId3"/>
          <a:srcRect b="17150"/>
          <a:stretch/>
        </p:blipFill>
        <p:spPr>
          <a:xfrm>
            <a:off x="3872087" y="805448"/>
            <a:ext cx="5326935" cy="5008052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BEF540F3-81EF-4E3D-9DB6-FBD1781AF97D}"/>
              </a:ext>
            </a:extLst>
          </p:cNvPr>
          <p:cNvSpPr txBox="1"/>
          <p:nvPr/>
        </p:nvSpPr>
        <p:spPr>
          <a:xfrm>
            <a:off x="9199022" y="2933229"/>
            <a:ext cx="260795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/>
              <a:t>Figure 5 : Différences entre Acceptation sociale et Acceptabilité sociale</a:t>
            </a:r>
          </a:p>
          <a:p>
            <a:pPr algn="ctr"/>
            <a:r>
              <a:rPr lang="fr-FR" sz="1400" dirty="0"/>
              <a:t>Source : </a:t>
            </a:r>
            <a:r>
              <a:rPr lang="fr-FR" sz="1400" dirty="0" err="1"/>
              <a:t>Batellier</a:t>
            </a:r>
            <a:r>
              <a:rPr lang="fr-FR" sz="1400" dirty="0"/>
              <a:t>, 2015</a:t>
            </a:r>
            <a:endParaRPr lang="fr-FR" sz="1400" i="1" dirty="0"/>
          </a:p>
          <a:p>
            <a:pPr algn="ctr"/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746FE02-003E-4C5D-8233-ECE8D507E743}"/>
              </a:ext>
            </a:extLst>
          </p:cNvPr>
          <p:cNvSpPr txBox="1"/>
          <p:nvPr/>
        </p:nvSpPr>
        <p:spPr>
          <a:xfrm>
            <a:off x="3996328" y="6217538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Les raisons du refus de la population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2E56956-9760-4131-8277-E3A8FEF62300}"/>
              </a:ext>
            </a:extLst>
          </p:cNvPr>
          <p:cNvSpPr txBox="1"/>
          <p:nvPr/>
        </p:nvSpPr>
        <p:spPr>
          <a:xfrm>
            <a:off x="6403589" y="6066049"/>
            <a:ext cx="2668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Pourquoi une concertation dans les projets éoliens ?</a:t>
            </a:r>
          </a:p>
          <a:p>
            <a:pPr algn="ctr"/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885233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27E18D8-0189-4E89-9F16-E9D0CF7BA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itre 9">
            <a:extLst>
              <a:ext uri="{FF2B5EF4-FFF2-40B4-BE49-F238E27FC236}">
                <a16:creationId xmlns:a16="http://schemas.microsoft.com/office/drawing/2014/main" id="{79C01231-003C-42CC-A6CC-25094FE8F229}"/>
              </a:ext>
            </a:extLst>
          </p:cNvPr>
          <p:cNvSpPr txBox="1">
            <a:spLocks/>
          </p:cNvSpPr>
          <p:nvPr/>
        </p:nvSpPr>
        <p:spPr>
          <a:xfrm>
            <a:off x="3474477" y="40448"/>
            <a:ext cx="7205002" cy="745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300" b="1" u="sng" dirty="0">
                <a:solidFill>
                  <a:schemeClr val="accent2"/>
                </a:solidFill>
              </a:rPr>
              <a:t>Les raisons du refus de la population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167992-939C-4E2B-AF34-D9116B412147}"/>
              </a:ext>
            </a:extLst>
          </p:cNvPr>
          <p:cNvSpPr txBox="1"/>
          <p:nvPr/>
        </p:nvSpPr>
        <p:spPr>
          <a:xfrm>
            <a:off x="0" y="1291862"/>
            <a:ext cx="37051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</a:rPr>
              <a:t>La population directement impliquée source principale de conflits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8C4AA2AC-9197-4C64-AD35-40F397AB733C}"/>
              </a:ext>
            </a:extLst>
          </p:cNvPr>
          <p:cNvSpPr/>
          <p:nvPr/>
        </p:nvSpPr>
        <p:spPr>
          <a:xfrm>
            <a:off x="584200" y="6515100"/>
            <a:ext cx="254000" cy="254000"/>
          </a:xfrm>
          <a:prstGeom prst="ellips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01DC70B-D793-4AA1-9ABA-8CC0CAE81C6C}"/>
              </a:ext>
            </a:extLst>
          </p:cNvPr>
          <p:cNvSpPr txBox="1"/>
          <p:nvPr/>
        </p:nvSpPr>
        <p:spPr>
          <a:xfrm>
            <a:off x="-33519" y="6202920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Introduction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0FAE05C-C6E4-4410-86FA-EDDAB2DC126D}"/>
              </a:ext>
            </a:extLst>
          </p:cNvPr>
          <p:cNvSpPr txBox="1"/>
          <p:nvPr/>
        </p:nvSpPr>
        <p:spPr>
          <a:xfrm>
            <a:off x="9199022" y="6225558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Conclusion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4F47FB15-828F-46BE-B4A6-313BD5240834}"/>
              </a:ext>
            </a:extLst>
          </p:cNvPr>
          <p:cNvCxnSpPr/>
          <p:nvPr/>
        </p:nvCxnSpPr>
        <p:spPr>
          <a:xfrm flipV="1">
            <a:off x="842351" y="6632682"/>
            <a:ext cx="2067354" cy="942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19215050-E138-42BA-864F-267CCBE7CD80}"/>
              </a:ext>
            </a:extLst>
          </p:cNvPr>
          <p:cNvSpPr txBox="1"/>
          <p:nvPr/>
        </p:nvSpPr>
        <p:spPr>
          <a:xfrm>
            <a:off x="1662433" y="6225969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Concept de concertation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CF4575DE-3948-49C6-B046-A941DAD2F957}"/>
              </a:ext>
            </a:extLst>
          </p:cNvPr>
          <p:cNvSpPr/>
          <p:nvPr/>
        </p:nvSpPr>
        <p:spPr>
          <a:xfrm>
            <a:off x="9812251" y="6515097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B856909-BA41-4DF9-A3B9-DEB0B306407E}"/>
              </a:ext>
            </a:extLst>
          </p:cNvPr>
          <p:cNvCxnSpPr/>
          <p:nvPr/>
        </p:nvCxnSpPr>
        <p:spPr>
          <a:xfrm>
            <a:off x="3159646" y="663896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8793099-3B45-46E8-ADAD-7BBF17FEF0D3}"/>
              </a:ext>
            </a:extLst>
          </p:cNvPr>
          <p:cNvCxnSpPr/>
          <p:nvPr/>
        </p:nvCxnSpPr>
        <p:spPr>
          <a:xfrm>
            <a:off x="5461748" y="664524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3A791AC4-E095-4D26-B990-C567C40B4097}"/>
              </a:ext>
            </a:extLst>
          </p:cNvPr>
          <p:cNvCxnSpPr/>
          <p:nvPr/>
        </p:nvCxnSpPr>
        <p:spPr>
          <a:xfrm>
            <a:off x="7759734" y="6641404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25F9B7C2-1C84-468C-B767-C5C704394AFA}"/>
              </a:ext>
            </a:extLst>
          </p:cNvPr>
          <p:cNvSpPr/>
          <p:nvPr/>
        </p:nvSpPr>
        <p:spPr>
          <a:xfrm>
            <a:off x="7522179" y="6511962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27564EBE-2243-4D0F-BB17-2F601BBB0427}"/>
              </a:ext>
            </a:extLst>
          </p:cNvPr>
          <p:cNvSpPr/>
          <p:nvPr/>
        </p:nvSpPr>
        <p:spPr>
          <a:xfrm>
            <a:off x="5195362" y="6511962"/>
            <a:ext cx="254000" cy="2540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3FA4E7FD-CE9E-46D0-AB91-4AA3DF8DEAFC}"/>
              </a:ext>
            </a:extLst>
          </p:cNvPr>
          <p:cNvSpPr/>
          <p:nvPr/>
        </p:nvSpPr>
        <p:spPr>
          <a:xfrm>
            <a:off x="2900159" y="6509591"/>
            <a:ext cx="254000" cy="2540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6EBF259-80EE-408A-BA05-8C2B106D598F}"/>
              </a:ext>
            </a:extLst>
          </p:cNvPr>
          <p:cNvSpPr txBox="1"/>
          <p:nvPr/>
        </p:nvSpPr>
        <p:spPr>
          <a:xfrm>
            <a:off x="0" y="3889885"/>
            <a:ext cx="35044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fr-FR" sz="2000" u="sng" dirty="0"/>
              <a:t>Définir quelle population</a:t>
            </a:r>
          </a:p>
          <a:p>
            <a:endParaRPr lang="fr-FR" sz="2000" u="sng" dirty="0"/>
          </a:p>
          <a:p>
            <a:r>
              <a:rPr lang="fr-FR" sz="2000" i="1" dirty="0"/>
              <a:t>« Citoyen »   « habitant »   « riverain »  « public »  « usager »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7AE2ABA-9857-4878-8590-CF2C5E01FA69}"/>
              </a:ext>
            </a:extLst>
          </p:cNvPr>
          <p:cNvSpPr txBox="1"/>
          <p:nvPr/>
        </p:nvSpPr>
        <p:spPr>
          <a:xfrm>
            <a:off x="3826413" y="1536174"/>
            <a:ext cx="809296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Le contraste « riverain/citoyen » (S. Le Floch, 2011) : </a:t>
            </a:r>
          </a:p>
          <a:p>
            <a:endParaRPr lang="fr-FR" sz="2000" dirty="0"/>
          </a:p>
          <a:p>
            <a:pPr marL="342900" indent="-342900">
              <a:buAutoNum type="arabicPeriod"/>
            </a:pPr>
            <a:r>
              <a:rPr lang="fr-FR" sz="2000" dirty="0"/>
              <a:t>Le </a:t>
            </a:r>
            <a:r>
              <a:rPr lang="fr-FR" sz="2000" i="1" dirty="0"/>
              <a:t>riverain</a:t>
            </a:r>
            <a:r>
              <a:rPr lang="fr-FR" sz="2000" dirty="0"/>
              <a:t> est porteur d’intérêt personnel car l’éolienne impacte sa façon de vivre (Syndrome NIMBY)</a:t>
            </a:r>
          </a:p>
          <a:p>
            <a:pPr marL="342900" indent="-342900">
              <a:buAutoNum type="arabicPeriod"/>
            </a:pPr>
            <a:r>
              <a:rPr lang="fr-FR" sz="2000" dirty="0"/>
              <a:t>Le </a:t>
            </a:r>
            <a:r>
              <a:rPr lang="fr-FR" sz="2000" i="1" dirty="0"/>
              <a:t>citoyen</a:t>
            </a:r>
            <a:r>
              <a:rPr lang="fr-FR" sz="2000" dirty="0"/>
              <a:t> est « amateur de l’intérêt général et de sa mise en discussion démocratique » (</a:t>
            </a:r>
            <a:r>
              <a:rPr lang="fr-FR" sz="2000" dirty="0" err="1"/>
              <a:t>Fourniau</a:t>
            </a:r>
            <a:r>
              <a:rPr lang="fr-FR" sz="2000" dirty="0"/>
              <a:t>, 2008)</a:t>
            </a:r>
          </a:p>
          <a:p>
            <a:endParaRPr lang="fr-FR" sz="2000" dirty="0"/>
          </a:p>
          <a:p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La notion </a:t>
            </a:r>
            <a:r>
              <a:rPr lang="fr-FR" sz="2000" i="1" dirty="0"/>
              <a:t>d’habitant</a:t>
            </a:r>
            <a:r>
              <a:rPr lang="fr-FR" sz="2000" dirty="0"/>
              <a:t> qui émerge, replaçant l’Homme dans un contexte géographique.</a:t>
            </a:r>
          </a:p>
          <a:p>
            <a:pPr marL="800100" lvl="1" indent="-342900">
              <a:buFont typeface="Wingdings" panose="05000000000000000000" pitchFamily="2" charset="2"/>
              <a:buChar char="à"/>
            </a:pPr>
            <a:r>
              <a:rPr lang="fr-FR" sz="2000" dirty="0">
                <a:sym typeface="Wingdings" panose="05000000000000000000" pitchFamily="2" charset="2"/>
              </a:rPr>
              <a:t>Relation entre la population et son environnement</a:t>
            </a:r>
          </a:p>
          <a:p>
            <a:pPr marL="800100" lvl="1" indent="-342900">
              <a:buFont typeface="Wingdings" panose="05000000000000000000" pitchFamily="2" charset="2"/>
              <a:buChar char="à"/>
            </a:pPr>
            <a:r>
              <a:rPr lang="fr-FR" sz="2000" dirty="0">
                <a:sym typeface="Wingdings" panose="05000000000000000000" pitchFamily="2" charset="2"/>
              </a:rPr>
              <a:t>Prometteur car porteur d’intérêt général</a:t>
            </a:r>
            <a:endParaRPr lang="fr-FR" sz="2000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247D730-476E-4E3B-98D0-C7C258A42E44}"/>
              </a:ext>
            </a:extLst>
          </p:cNvPr>
          <p:cNvSpPr txBox="1"/>
          <p:nvPr/>
        </p:nvSpPr>
        <p:spPr>
          <a:xfrm>
            <a:off x="3996328" y="6217538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Les raisons du refus de la population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3F19051-84C8-469F-BB34-B3BB9D320896}"/>
              </a:ext>
            </a:extLst>
          </p:cNvPr>
          <p:cNvSpPr txBox="1"/>
          <p:nvPr/>
        </p:nvSpPr>
        <p:spPr>
          <a:xfrm>
            <a:off x="6403589" y="6066049"/>
            <a:ext cx="2668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Pourquoi une concertation dans les projets éoliens ?</a:t>
            </a:r>
          </a:p>
          <a:p>
            <a:pPr algn="ctr"/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83823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0350FA-0177-4008-8EE0-40C59EC29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itre 9">
            <a:extLst>
              <a:ext uri="{FF2B5EF4-FFF2-40B4-BE49-F238E27FC236}">
                <a16:creationId xmlns:a16="http://schemas.microsoft.com/office/drawing/2014/main" id="{FB866788-5B31-4095-9B18-4369E5DA8BA4}"/>
              </a:ext>
            </a:extLst>
          </p:cNvPr>
          <p:cNvSpPr txBox="1">
            <a:spLocks/>
          </p:cNvSpPr>
          <p:nvPr/>
        </p:nvSpPr>
        <p:spPr>
          <a:xfrm>
            <a:off x="3711527" y="4605"/>
            <a:ext cx="6510053" cy="745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300" b="1" u="sng" dirty="0">
                <a:solidFill>
                  <a:schemeClr val="accent2"/>
                </a:solidFill>
              </a:rPr>
              <a:t>Les raisons du refus de la population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007734-8D9B-4AB3-82EE-E84DED2800F8}"/>
              </a:ext>
            </a:extLst>
          </p:cNvPr>
          <p:cNvSpPr txBox="1"/>
          <p:nvPr/>
        </p:nvSpPr>
        <p:spPr>
          <a:xfrm>
            <a:off x="101393" y="799236"/>
            <a:ext cx="8539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</a:rPr>
              <a:t>Une acceptabilité sociale difficilement atteignable dans l’éolien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04416C4-9586-467E-B387-92485F2C25C9}"/>
              </a:ext>
            </a:extLst>
          </p:cNvPr>
          <p:cNvSpPr txBox="1"/>
          <p:nvPr/>
        </p:nvSpPr>
        <p:spPr>
          <a:xfrm>
            <a:off x="438974" y="1353646"/>
            <a:ext cx="453917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/>
              <a:t>Impact visuel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/>
          </a:p>
          <a:p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/>
          </a:p>
        </p:txBody>
      </p:sp>
      <p:pic>
        <p:nvPicPr>
          <p:cNvPr id="7" name="Picture 2" descr="RÃ©sultat de recherche d'images pour &quot;paysage avec Ã©oliennes&quot;">
            <a:extLst>
              <a:ext uri="{FF2B5EF4-FFF2-40B4-BE49-F238E27FC236}">
                <a16:creationId xmlns:a16="http://schemas.microsoft.com/office/drawing/2014/main" id="{F6E1C6AD-287E-46ED-B343-ED4965E50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55" y="1788907"/>
            <a:ext cx="4235029" cy="2529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http://www.aveniretpatrimoine88.com/wp-content/uploads/2011/11/avant-et-apr%C3%A8s71.jpg">
            <a:extLst>
              <a:ext uri="{FF2B5EF4-FFF2-40B4-BE49-F238E27FC236}">
                <a16:creationId xmlns:a16="http://schemas.microsoft.com/office/drawing/2014/main" id="{05BA3DB8-8509-472B-A960-CBE2123BB56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027" y="1762832"/>
            <a:ext cx="4911994" cy="26877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9C4EA92-48C6-4698-B6E7-193074690DA7}"/>
              </a:ext>
            </a:extLst>
          </p:cNvPr>
          <p:cNvSpPr txBox="1"/>
          <p:nvPr/>
        </p:nvSpPr>
        <p:spPr>
          <a:xfrm>
            <a:off x="118245" y="5197011"/>
            <a:ext cx="1144761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/>
              <a:t>Impact sonore </a:t>
            </a:r>
            <a:r>
              <a:rPr lang="fr-FR" sz="2000" dirty="0"/>
              <a:t>: « </a:t>
            </a:r>
            <a:r>
              <a:rPr lang="fr-FR" i="1" dirty="0"/>
              <a:t>stress, problèmes de sommeil […]. Ce qui serait insupportable à certains riverains, ce serait la présence – visuelle, sonore – permanente de l’éolienne à l’intérieur même du foyer domestique,  » </a:t>
            </a:r>
            <a:r>
              <a:rPr lang="fr-FR" dirty="0"/>
              <a:t>(S. Le Floch, 2011).</a:t>
            </a:r>
            <a:endParaRPr lang="fr-FR" sz="2000" dirty="0"/>
          </a:p>
          <a:p>
            <a:endParaRPr lang="fr-FR" sz="20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B0B9AEA-CFF0-428B-8F47-97FDC5FF76EB}"/>
              </a:ext>
            </a:extLst>
          </p:cNvPr>
          <p:cNvSpPr txBox="1"/>
          <p:nvPr/>
        </p:nvSpPr>
        <p:spPr>
          <a:xfrm>
            <a:off x="6309798" y="1370756"/>
            <a:ext cx="50428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/>
              <a:t>Impact environnemental (biodiversité)</a:t>
            </a:r>
          </a:p>
          <a:p>
            <a:endParaRPr lang="fr-FR" sz="20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3B38F6C-043A-4BDF-A48C-8D0739937D38}"/>
              </a:ext>
            </a:extLst>
          </p:cNvPr>
          <p:cNvSpPr txBox="1"/>
          <p:nvPr/>
        </p:nvSpPr>
        <p:spPr>
          <a:xfrm>
            <a:off x="5137169" y="4488135"/>
            <a:ext cx="73169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/>
              <a:t>Figure 7 : Les éoliennes comme « hachoirs à oiseaux »</a:t>
            </a:r>
          </a:p>
          <a:p>
            <a:pPr algn="ctr"/>
            <a:r>
              <a:rPr lang="fr-FR" sz="1400" dirty="0"/>
              <a:t>Source : http://www.aveniretpatrimoine88.com/page/5/</a:t>
            </a:r>
          </a:p>
          <a:p>
            <a:pPr algn="ctr"/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4D7F3A3-4002-4105-B457-9915DFFF2B0B}"/>
              </a:ext>
            </a:extLst>
          </p:cNvPr>
          <p:cNvSpPr txBox="1"/>
          <p:nvPr/>
        </p:nvSpPr>
        <p:spPr>
          <a:xfrm>
            <a:off x="10162" y="4462218"/>
            <a:ext cx="5161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/>
              <a:t>Figure 6 : Impact visuel des éoliennes sur le paysage</a:t>
            </a:r>
          </a:p>
          <a:p>
            <a:pPr algn="ctr"/>
            <a:r>
              <a:rPr lang="fr-FR" sz="1400" dirty="0"/>
              <a:t>Source : http://ventcontrairesurlavalleeduloir.over-blog.com</a:t>
            </a:r>
            <a:endParaRPr lang="fr-FR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8C9B3761-D6A0-4476-BA49-57D5DAAD273E}"/>
              </a:ext>
            </a:extLst>
          </p:cNvPr>
          <p:cNvSpPr/>
          <p:nvPr/>
        </p:nvSpPr>
        <p:spPr>
          <a:xfrm>
            <a:off x="584200" y="6515100"/>
            <a:ext cx="254000" cy="254000"/>
          </a:xfrm>
          <a:prstGeom prst="ellips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CD58962-E68F-4809-A9A8-BEEAB7993A77}"/>
              </a:ext>
            </a:extLst>
          </p:cNvPr>
          <p:cNvSpPr txBox="1"/>
          <p:nvPr/>
        </p:nvSpPr>
        <p:spPr>
          <a:xfrm>
            <a:off x="-33519" y="6202920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Introduction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98567DB-4D83-4031-8B50-DA6412BB08DC}"/>
              </a:ext>
            </a:extLst>
          </p:cNvPr>
          <p:cNvSpPr txBox="1"/>
          <p:nvPr/>
        </p:nvSpPr>
        <p:spPr>
          <a:xfrm>
            <a:off x="3996328" y="6217538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Les raisons du refus de la population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0DB7EC3-9837-4627-9091-3C7FEE50244C}"/>
              </a:ext>
            </a:extLst>
          </p:cNvPr>
          <p:cNvSpPr txBox="1"/>
          <p:nvPr/>
        </p:nvSpPr>
        <p:spPr>
          <a:xfrm>
            <a:off x="9199022" y="6225558"/>
            <a:ext cx="1480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Conclusion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45EF8362-D978-421F-912B-55D6B070CCEE}"/>
              </a:ext>
            </a:extLst>
          </p:cNvPr>
          <p:cNvCxnSpPr/>
          <p:nvPr/>
        </p:nvCxnSpPr>
        <p:spPr>
          <a:xfrm flipV="1">
            <a:off x="842351" y="6632682"/>
            <a:ext cx="2067354" cy="942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444971E4-3C5D-4322-B8E2-0C2F6806911C}"/>
              </a:ext>
            </a:extLst>
          </p:cNvPr>
          <p:cNvSpPr txBox="1"/>
          <p:nvPr/>
        </p:nvSpPr>
        <p:spPr>
          <a:xfrm>
            <a:off x="1662433" y="6225969"/>
            <a:ext cx="270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Concept de concertation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271D347C-DD1F-4711-B0CC-976FA462AAE6}"/>
              </a:ext>
            </a:extLst>
          </p:cNvPr>
          <p:cNvSpPr/>
          <p:nvPr/>
        </p:nvSpPr>
        <p:spPr>
          <a:xfrm>
            <a:off x="9812251" y="6515097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C28BE783-AAC6-465E-8382-11EE290AC191}"/>
              </a:ext>
            </a:extLst>
          </p:cNvPr>
          <p:cNvCxnSpPr/>
          <p:nvPr/>
        </p:nvCxnSpPr>
        <p:spPr>
          <a:xfrm>
            <a:off x="3159646" y="663896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FD4A049-6988-4A81-8E35-FE61F57053F8}"/>
              </a:ext>
            </a:extLst>
          </p:cNvPr>
          <p:cNvCxnSpPr/>
          <p:nvPr/>
        </p:nvCxnSpPr>
        <p:spPr>
          <a:xfrm>
            <a:off x="5461748" y="6645242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BAD3E518-F33B-4D34-B894-2B73AC7F89EB}"/>
              </a:ext>
            </a:extLst>
          </p:cNvPr>
          <p:cNvCxnSpPr/>
          <p:nvPr/>
        </p:nvCxnSpPr>
        <p:spPr>
          <a:xfrm>
            <a:off x="7759734" y="6641404"/>
            <a:ext cx="2040131" cy="628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llipse 22">
            <a:extLst>
              <a:ext uri="{FF2B5EF4-FFF2-40B4-BE49-F238E27FC236}">
                <a16:creationId xmlns:a16="http://schemas.microsoft.com/office/drawing/2014/main" id="{BDC884CF-2816-4744-94B9-96999D6BAD71}"/>
              </a:ext>
            </a:extLst>
          </p:cNvPr>
          <p:cNvSpPr/>
          <p:nvPr/>
        </p:nvSpPr>
        <p:spPr>
          <a:xfrm>
            <a:off x="7522179" y="6511962"/>
            <a:ext cx="254000" cy="2540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6495690A-23AD-4F5F-B7F7-A4AD768E4552}"/>
              </a:ext>
            </a:extLst>
          </p:cNvPr>
          <p:cNvSpPr/>
          <p:nvPr/>
        </p:nvSpPr>
        <p:spPr>
          <a:xfrm>
            <a:off x="5195362" y="6511962"/>
            <a:ext cx="254000" cy="2540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CC567449-103A-4D8E-97F9-ED1D88036E0A}"/>
              </a:ext>
            </a:extLst>
          </p:cNvPr>
          <p:cNvSpPr/>
          <p:nvPr/>
        </p:nvSpPr>
        <p:spPr>
          <a:xfrm>
            <a:off x="2900159" y="6509591"/>
            <a:ext cx="254000" cy="254000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6320FAE-CB21-4FFB-90D4-382081AE1227}"/>
              </a:ext>
            </a:extLst>
          </p:cNvPr>
          <p:cNvSpPr txBox="1"/>
          <p:nvPr/>
        </p:nvSpPr>
        <p:spPr>
          <a:xfrm>
            <a:off x="6403589" y="6066049"/>
            <a:ext cx="2668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Pourquoi une concertation dans les projets éoliens ?</a:t>
            </a:r>
          </a:p>
          <a:p>
            <a:pPr algn="ctr"/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45917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adre">
  <a:themeElements>
    <a:clrScheme name="Mé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8245</TotalTime>
  <Words>1146</Words>
  <Application>Microsoft Office PowerPoint</Application>
  <PresentationFormat>Grand écran</PresentationFormat>
  <Paragraphs>248</Paragraphs>
  <Slides>14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 Gothic</vt:lpstr>
      <vt:lpstr>Corbel</vt:lpstr>
      <vt:lpstr>Wingdings</vt:lpstr>
      <vt:lpstr>Wingdings 2</vt:lpstr>
      <vt:lpstr>Cadre</vt:lpstr>
      <vt:lpstr>Présentation PowerPoint</vt:lpstr>
      <vt:lpstr>Introduction 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Aménagement d’un parc adapté aux modes de déplacement doux</dc:title>
  <dc:creator>Utilisateur de Microsoft Office</dc:creator>
  <cp:lastModifiedBy>Aymeric DAVIN</cp:lastModifiedBy>
  <cp:revision>360</cp:revision>
  <dcterms:created xsi:type="dcterms:W3CDTF">2016-06-15T14:01:58Z</dcterms:created>
  <dcterms:modified xsi:type="dcterms:W3CDTF">2018-03-28T10:13:08Z</dcterms:modified>
</cp:coreProperties>
</file>