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</p:sldIdLst>
  <p:sldSz cx="9753600" cy="7315200"/>
  <p:notesSz cx="9753600" cy="73152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BDAB"/>
    <a:srgbClr val="B3E3DB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03" autoAdjust="0"/>
    <p:restoredTop sz="94660"/>
  </p:normalViewPr>
  <p:slideViewPr>
    <p:cSldViewPr>
      <p:cViewPr varScale="1">
        <p:scale>
          <a:sx n="78" d="100"/>
          <a:sy n="78" d="100"/>
        </p:scale>
        <p:origin x="-1474" y="-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9D49F0-2975-4C85-B10B-42446CB1179E}" type="doc">
      <dgm:prSet loTypeId="urn:microsoft.com/office/officeart/2005/8/layout/vList6" loCatId="process" qsTypeId="urn:microsoft.com/office/officeart/2005/8/quickstyle/simple4" qsCatId="simple" csTypeId="urn:microsoft.com/office/officeart/2005/8/colors/accent5_2" csCatId="accent5" phldr="1"/>
      <dgm:spPr/>
      <dgm:t>
        <a:bodyPr/>
        <a:lstStyle/>
        <a:p>
          <a:endParaRPr lang="fr-FR"/>
        </a:p>
      </dgm:t>
    </dgm:pt>
    <dgm:pt modelId="{608EA688-E7F0-4801-83B0-89DDBA11500C}">
      <dgm:prSet phldrT="[Texte]"/>
      <dgm:spPr>
        <a:solidFill>
          <a:srgbClr val="4FBDAB"/>
        </a:solidFill>
      </dgm:spPr>
      <dgm:t>
        <a:bodyPr/>
        <a:lstStyle/>
        <a:p>
          <a:r>
            <a:rPr lang="fr-FR" dirty="0" smtClean="0"/>
            <a:t>Traitement des données d’entrée</a:t>
          </a:r>
          <a:endParaRPr lang="fr-FR" dirty="0"/>
        </a:p>
      </dgm:t>
    </dgm:pt>
    <dgm:pt modelId="{71E9EC4E-FA11-48BE-BFD9-6A0F686859C3}" type="parTrans" cxnId="{7CB51D1C-D9F7-40FA-95A2-8261EFACD872}">
      <dgm:prSet/>
      <dgm:spPr/>
      <dgm:t>
        <a:bodyPr/>
        <a:lstStyle/>
        <a:p>
          <a:endParaRPr lang="fr-FR"/>
        </a:p>
      </dgm:t>
    </dgm:pt>
    <dgm:pt modelId="{DCB9B2A6-2622-4255-9B4F-8CDEDADF33AE}" type="sibTrans" cxnId="{7CB51D1C-D9F7-40FA-95A2-8261EFACD872}">
      <dgm:prSet/>
      <dgm:spPr/>
      <dgm:t>
        <a:bodyPr/>
        <a:lstStyle/>
        <a:p>
          <a:endParaRPr lang="fr-FR"/>
        </a:p>
      </dgm:t>
    </dgm:pt>
    <dgm:pt modelId="{226EFEC6-F31D-40C1-9593-41E3B5883F63}">
      <dgm:prSet phldrT="[Texte]"/>
      <dgm:spPr>
        <a:solidFill>
          <a:srgbClr val="B3E3DB"/>
        </a:solidFill>
      </dgm:spPr>
      <dgm:t>
        <a:bodyPr/>
        <a:lstStyle/>
        <a:p>
          <a:r>
            <a:rPr lang="fr-FR" dirty="0" smtClean="0"/>
            <a:t>Extraction par masque suivant un </a:t>
          </a:r>
          <a:r>
            <a:rPr lang="fr-FR" dirty="0" err="1" smtClean="0"/>
            <a:t>transect</a:t>
          </a:r>
          <a:endParaRPr lang="fr-FR" dirty="0"/>
        </a:p>
      </dgm:t>
    </dgm:pt>
    <dgm:pt modelId="{2EA74B59-9E97-4FDB-9CFE-DE21E96DE847}" type="parTrans" cxnId="{C4A1F47E-68E6-48D4-ABAB-6804D9018B75}">
      <dgm:prSet/>
      <dgm:spPr/>
      <dgm:t>
        <a:bodyPr/>
        <a:lstStyle/>
        <a:p>
          <a:endParaRPr lang="fr-FR"/>
        </a:p>
      </dgm:t>
    </dgm:pt>
    <dgm:pt modelId="{D69C5A1D-E363-47D7-A654-67415E5446C6}" type="sibTrans" cxnId="{C4A1F47E-68E6-48D4-ABAB-6804D9018B75}">
      <dgm:prSet/>
      <dgm:spPr/>
      <dgm:t>
        <a:bodyPr/>
        <a:lstStyle/>
        <a:p>
          <a:endParaRPr lang="fr-FR"/>
        </a:p>
      </dgm:t>
    </dgm:pt>
    <dgm:pt modelId="{08175922-5009-4959-B5C5-E7C9710FD019}">
      <dgm:prSet phldrT="[Texte]"/>
      <dgm:spPr>
        <a:solidFill>
          <a:srgbClr val="4FBDAB"/>
        </a:solidFill>
      </dgm:spPr>
      <dgm:t>
        <a:bodyPr/>
        <a:lstStyle/>
        <a:p>
          <a:r>
            <a:rPr lang="fr-FR" dirty="0" smtClean="0"/>
            <a:t>Caractérisation des dunes sur </a:t>
          </a:r>
          <a:r>
            <a:rPr lang="fr-FR" dirty="0" err="1" smtClean="0"/>
            <a:t>BedformsATM</a:t>
          </a:r>
          <a:endParaRPr lang="fr-FR" dirty="0"/>
        </a:p>
      </dgm:t>
    </dgm:pt>
    <dgm:pt modelId="{1A75A85B-D902-4072-9639-52DC4D7E2047}" type="parTrans" cxnId="{AE41BD00-89E1-4941-964C-23567BF2FB51}">
      <dgm:prSet/>
      <dgm:spPr/>
      <dgm:t>
        <a:bodyPr/>
        <a:lstStyle/>
        <a:p>
          <a:endParaRPr lang="fr-FR"/>
        </a:p>
      </dgm:t>
    </dgm:pt>
    <dgm:pt modelId="{52E26F4D-E326-48E2-8FE3-68AABA551BB3}" type="sibTrans" cxnId="{AE41BD00-89E1-4941-964C-23567BF2FB51}">
      <dgm:prSet/>
      <dgm:spPr/>
      <dgm:t>
        <a:bodyPr/>
        <a:lstStyle/>
        <a:p>
          <a:endParaRPr lang="fr-FR"/>
        </a:p>
      </dgm:t>
    </dgm:pt>
    <dgm:pt modelId="{E8D3155C-58D8-492D-A23A-468B229D2B8E}">
      <dgm:prSet phldrT="[Texte]"/>
      <dgm:spPr>
        <a:solidFill>
          <a:srgbClr val="B3E3DB"/>
        </a:solidFill>
      </dgm:spPr>
      <dgm:t>
        <a:bodyPr/>
        <a:lstStyle/>
        <a:p>
          <a:r>
            <a:rPr lang="fr-FR" dirty="0" smtClean="0"/>
            <a:t>Test de l’influence différents formats </a:t>
          </a:r>
          <a:r>
            <a:rPr lang="fr-FR" dirty="0" smtClean="0"/>
            <a:t>des données</a:t>
          </a:r>
          <a:endParaRPr lang="fr-FR" dirty="0"/>
        </a:p>
      </dgm:t>
    </dgm:pt>
    <dgm:pt modelId="{A94C06F9-F943-4703-A82F-F1BDC5FFAED6}" type="parTrans" cxnId="{CB6EBA1D-1675-4AEE-B6A0-3E7EFF8F905F}">
      <dgm:prSet/>
      <dgm:spPr/>
      <dgm:t>
        <a:bodyPr/>
        <a:lstStyle/>
        <a:p>
          <a:endParaRPr lang="fr-FR"/>
        </a:p>
      </dgm:t>
    </dgm:pt>
    <dgm:pt modelId="{990734EA-A7D9-4DFC-A894-773AC751C198}" type="sibTrans" cxnId="{CB6EBA1D-1675-4AEE-B6A0-3E7EFF8F905F}">
      <dgm:prSet/>
      <dgm:spPr/>
      <dgm:t>
        <a:bodyPr/>
        <a:lstStyle/>
        <a:p>
          <a:endParaRPr lang="fr-FR"/>
        </a:p>
      </dgm:t>
    </dgm:pt>
    <dgm:pt modelId="{F56A300B-EC00-41CB-9119-7E5F34D276DE}">
      <dgm:prSet phldrT="[Texte]"/>
      <dgm:spPr>
        <a:solidFill>
          <a:srgbClr val="4FBDAB"/>
        </a:solidFill>
      </dgm:spPr>
      <dgm:t>
        <a:bodyPr/>
        <a:lstStyle/>
        <a:p>
          <a:r>
            <a:rPr lang="fr-FR" dirty="0" smtClean="0"/>
            <a:t>Caractérisation manuelle</a:t>
          </a:r>
          <a:endParaRPr lang="fr-FR" dirty="0"/>
        </a:p>
      </dgm:t>
    </dgm:pt>
    <dgm:pt modelId="{48F2B211-226B-499D-8506-19A968C3FE22}" type="parTrans" cxnId="{3DFEB031-3F70-429E-A71A-E3A8FC080284}">
      <dgm:prSet/>
      <dgm:spPr/>
      <dgm:t>
        <a:bodyPr/>
        <a:lstStyle/>
        <a:p>
          <a:endParaRPr lang="fr-FR"/>
        </a:p>
      </dgm:t>
    </dgm:pt>
    <dgm:pt modelId="{2995B1BE-C439-487F-9761-374D94F5C3C2}" type="sibTrans" cxnId="{3DFEB031-3F70-429E-A71A-E3A8FC080284}">
      <dgm:prSet/>
      <dgm:spPr/>
      <dgm:t>
        <a:bodyPr/>
        <a:lstStyle/>
        <a:p>
          <a:endParaRPr lang="fr-FR"/>
        </a:p>
      </dgm:t>
    </dgm:pt>
    <dgm:pt modelId="{5B54E831-52A3-4B7E-9CEE-B2914EBB41BD}">
      <dgm:prSet phldrT="[Texte]"/>
      <dgm:spPr>
        <a:solidFill>
          <a:srgbClr val="B3E3DB"/>
        </a:solidFill>
      </dgm:spPr>
      <dgm:t>
        <a:bodyPr/>
        <a:lstStyle/>
        <a:p>
          <a:r>
            <a:rPr lang="fr-FR" dirty="0" smtClean="0"/>
            <a:t>Hauteur </a:t>
          </a:r>
          <a:endParaRPr lang="fr-FR" dirty="0"/>
        </a:p>
      </dgm:t>
    </dgm:pt>
    <dgm:pt modelId="{71A5E74F-5595-489D-A954-0ADD2DE9D46F}" type="parTrans" cxnId="{DDD84955-E027-4C31-8DFA-D815B976BB56}">
      <dgm:prSet/>
      <dgm:spPr/>
      <dgm:t>
        <a:bodyPr/>
        <a:lstStyle/>
        <a:p>
          <a:endParaRPr lang="fr-FR"/>
        </a:p>
      </dgm:t>
    </dgm:pt>
    <dgm:pt modelId="{6DD9D37C-4FD1-48D7-9DAB-AE685D593644}" type="sibTrans" cxnId="{DDD84955-E027-4C31-8DFA-D815B976BB56}">
      <dgm:prSet/>
      <dgm:spPr/>
      <dgm:t>
        <a:bodyPr/>
        <a:lstStyle/>
        <a:p>
          <a:endParaRPr lang="fr-FR"/>
        </a:p>
      </dgm:t>
    </dgm:pt>
    <dgm:pt modelId="{D2CFFF7B-668C-4652-8E58-31B6C1F19E9F}">
      <dgm:prSet phldrT="[Texte]"/>
      <dgm:spPr>
        <a:solidFill>
          <a:srgbClr val="4FBDAB"/>
        </a:solidFill>
      </dgm:spPr>
      <dgm:t>
        <a:bodyPr/>
        <a:lstStyle/>
        <a:p>
          <a:r>
            <a:rPr lang="fr-FR" dirty="0" smtClean="0"/>
            <a:t>Analyse comparative des deux méthodes</a:t>
          </a:r>
          <a:endParaRPr lang="fr-FR" dirty="0"/>
        </a:p>
      </dgm:t>
    </dgm:pt>
    <dgm:pt modelId="{598004E1-4B03-4309-AF79-B87858AE80D6}" type="parTrans" cxnId="{74FF6950-1C81-41CA-B64A-DBB37BEA67DD}">
      <dgm:prSet/>
      <dgm:spPr/>
      <dgm:t>
        <a:bodyPr/>
        <a:lstStyle/>
        <a:p>
          <a:endParaRPr lang="fr-FR"/>
        </a:p>
      </dgm:t>
    </dgm:pt>
    <dgm:pt modelId="{B94D02E3-9F78-4376-AAD8-8189EF33DA33}" type="sibTrans" cxnId="{74FF6950-1C81-41CA-B64A-DBB37BEA67DD}">
      <dgm:prSet/>
      <dgm:spPr/>
      <dgm:t>
        <a:bodyPr/>
        <a:lstStyle/>
        <a:p>
          <a:endParaRPr lang="fr-FR"/>
        </a:p>
      </dgm:t>
    </dgm:pt>
    <dgm:pt modelId="{0CDF3903-F01A-4818-8818-B605CE4102CD}">
      <dgm:prSet phldrT="[Texte]"/>
      <dgm:spPr>
        <a:solidFill>
          <a:srgbClr val="B3E3DB"/>
        </a:solidFill>
      </dgm:spPr>
      <dgm:t>
        <a:bodyPr/>
        <a:lstStyle/>
        <a:p>
          <a:r>
            <a:rPr lang="fr-FR" dirty="0" smtClean="0">
              <a:latin typeface="Calibri"/>
            </a:rPr>
            <a:t>É</a:t>
          </a:r>
          <a:r>
            <a:rPr lang="fr-FR" dirty="0" smtClean="0"/>
            <a:t>cart </a:t>
          </a:r>
          <a:r>
            <a:rPr lang="fr-FR" dirty="0" smtClean="0"/>
            <a:t>exprimé </a:t>
          </a:r>
          <a:r>
            <a:rPr lang="fr-FR" dirty="0" smtClean="0"/>
            <a:t>en mètre et pourcentage</a:t>
          </a:r>
          <a:endParaRPr lang="fr-FR" dirty="0"/>
        </a:p>
      </dgm:t>
    </dgm:pt>
    <dgm:pt modelId="{C1E1D89E-8BF5-4A6A-9B66-E56AC35FC1D2}" type="parTrans" cxnId="{FC625309-2D36-408A-88BE-39E7D148DC95}">
      <dgm:prSet/>
      <dgm:spPr/>
      <dgm:t>
        <a:bodyPr/>
        <a:lstStyle/>
        <a:p>
          <a:endParaRPr lang="fr-FR"/>
        </a:p>
      </dgm:t>
    </dgm:pt>
    <dgm:pt modelId="{CE937C8B-8CF4-4F5E-980B-FCBE3DEE5DDE}" type="sibTrans" cxnId="{FC625309-2D36-408A-88BE-39E7D148DC95}">
      <dgm:prSet/>
      <dgm:spPr/>
      <dgm:t>
        <a:bodyPr/>
        <a:lstStyle/>
        <a:p>
          <a:endParaRPr lang="fr-FR"/>
        </a:p>
      </dgm:t>
    </dgm:pt>
    <dgm:pt modelId="{8ED530C3-BFE8-41C0-9557-2991F940CE06}">
      <dgm:prSet phldrT="[Texte]"/>
      <dgm:spPr>
        <a:solidFill>
          <a:srgbClr val="B3E3DB"/>
        </a:solidFill>
      </dgm:spPr>
      <dgm:t>
        <a:bodyPr/>
        <a:lstStyle/>
        <a:p>
          <a:r>
            <a:rPr lang="fr-FR" dirty="0" smtClean="0">
              <a:latin typeface="Calibri"/>
            </a:rPr>
            <a:t>É</a:t>
          </a:r>
          <a:r>
            <a:rPr lang="fr-FR" dirty="0" smtClean="0"/>
            <a:t>cart significatif à </a:t>
          </a:r>
          <a:r>
            <a:rPr lang="fr-FR" dirty="0" smtClean="0"/>
            <a:t>partir de 5</a:t>
          </a:r>
          <a:r>
            <a:rPr lang="fr-FR" dirty="0" smtClean="0"/>
            <a:t>%</a:t>
          </a:r>
          <a:endParaRPr lang="fr-FR" dirty="0"/>
        </a:p>
      </dgm:t>
    </dgm:pt>
    <dgm:pt modelId="{A4D6DE6E-8F1B-4159-ABEA-A28908DC18FD}" type="parTrans" cxnId="{06B3359D-9887-48C4-A934-AD562D790FAC}">
      <dgm:prSet/>
      <dgm:spPr/>
      <dgm:t>
        <a:bodyPr/>
        <a:lstStyle/>
        <a:p>
          <a:endParaRPr lang="fr-FR"/>
        </a:p>
      </dgm:t>
    </dgm:pt>
    <dgm:pt modelId="{ACFCDF81-3533-456D-9808-29297001B7E5}" type="sibTrans" cxnId="{06B3359D-9887-48C4-A934-AD562D790FAC}">
      <dgm:prSet/>
      <dgm:spPr/>
      <dgm:t>
        <a:bodyPr/>
        <a:lstStyle/>
        <a:p>
          <a:endParaRPr lang="fr-FR"/>
        </a:p>
      </dgm:t>
    </dgm:pt>
    <dgm:pt modelId="{1D004008-E221-4CFE-AD8C-3488C69A2F63}">
      <dgm:prSet phldrT="[Texte]"/>
      <dgm:spPr>
        <a:solidFill>
          <a:srgbClr val="B3E3DB"/>
        </a:solidFill>
      </dgm:spPr>
      <dgm:t>
        <a:bodyPr/>
        <a:lstStyle/>
        <a:p>
          <a:r>
            <a:rPr lang="fr-FR" dirty="0" smtClean="0"/>
            <a:t>Longueur d’onde suivant deux méthodes</a:t>
          </a:r>
          <a:endParaRPr lang="fr-FR" dirty="0"/>
        </a:p>
      </dgm:t>
    </dgm:pt>
    <dgm:pt modelId="{6602FB23-FD30-4280-AAF2-D5763B130114}" type="parTrans" cxnId="{586FDB93-6529-426F-89B6-42C15E3F66B4}">
      <dgm:prSet/>
      <dgm:spPr/>
      <dgm:t>
        <a:bodyPr/>
        <a:lstStyle/>
        <a:p>
          <a:endParaRPr lang="fr-FR"/>
        </a:p>
      </dgm:t>
    </dgm:pt>
    <dgm:pt modelId="{4C3C442D-CA29-44AF-8CB4-734C5473F697}" type="sibTrans" cxnId="{586FDB93-6529-426F-89B6-42C15E3F66B4}">
      <dgm:prSet/>
      <dgm:spPr/>
      <dgm:t>
        <a:bodyPr/>
        <a:lstStyle/>
        <a:p>
          <a:endParaRPr lang="fr-FR"/>
        </a:p>
      </dgm:t>
    </dgm:pt>
    <dgm:pt modelId="{05DB2C67-735D-4133-995D-D9AD27977213}">
      <dgm:prSet phldrT="[Texte]"/>
      <dgm:spPr>
        <a:solidFill>
          <a:srgbClr val="B3E3DB"/>
        </a:solidFill>
      </dgm:spPr>
      <dgm:t>
        <a:bodyPr/>
        <a:lstStyle/>
        <a:p>
          <a:r>
            <a:rPr lang="fr-FR" dirty="0" smtClean="0"/>
            <a:t>Test de l’influence des différentes ondelettes</a:t>
          </a:r>
          <a:endParaRPr lang="fr-FR" dirty="0"/>
        </a:p>
      </dgm:t>
    </dgm:pt>
    <dgm:pt modelId="{7297A9B4-A454-48DA-9733-58D309AC1EE2}" type="parTrans" cxnId="{D2CB385A-A37C-4F2C-95DA-8B35C6BB742B}">
      <dgm:prSet/>
      <dgm:spPr/>
      <dgm:t>
        <a:bodyPr/>
        <a:lstStyle/>
        <a:p>
          <a:endParaRPr lang="fr-FR"/>
        </a:p>
      </dgm:t>
    </dgm:pt>
    <dgm:pt modelId="{A67578ED-03C9-40F4-89F6-2E309EBF214D}" type="sibTrans" cxnId="{D2CB385A-A37C-4F2C-95DA-8B35C6BB742B}">
      <dgm:prSet/>
      <dgm:spPr/>
      <dgm:t>
        <a:bodyPr/>
        <a:lstStyle/>
        <a:p>
          <a:endParaRPr lang="fr-FR"/>
        </a:p>
      </dgm:t>
    </dgm:pt>
    <dgm:pt modelId="{86FA4A6F-54D8-4071-B44B-030063D56A0F}">
      <dgm:prSet phldrT="[Texte]"/>
      <dgm:spPr>
        <a:solidFill>
          <a:srgbClr val="B3E3DB"/>
        </a:solidFill>
      </dgm:spPr>
      <dgm:t>
        <a:bodyPr/>
        <a:lstStyle/>
        <a:p>
          <a:r>
            <a:rPr lang="fr-FR" smtClean="0"/>
            <a:t>Conversion du raster</a:t>
          </a:r>
          <a:endParaRPr lang="fr-FR" dirty="0"/>
        </a:p>
      </dgm:t>
    </dgm:pt>
    <dgm:pt modelId="{14C02DBF-D520-46AA-B805-E44334B54F82}" type="parTrans" cxnId="{8006FD55-B29E-4EB1-9554-D9D3C2167FC5}">
      <dgm:prSet/>
      <dgm:spPr/>
      <dgm:t>
        <a:bodyPr/>
        <a:lstStyle/>
        <a:p>
          <a:endParaRPr lang="fr-FR"/>
        </a:p>
      </dgm:t>
    </dgm:pt>
    <dgm:pt modelId="{33696331-614A-4447-B1F1-B16649D9071E}" type="sibTrans" cxnId="{8006FD55-B29E-4EB1-9554-D9D3C2167FC5}">
      <dgm:prSet/>
      <dgm:spPr/>
      <dgm:t>
        <a:bodyPr/>
        <a:lstStyle/>
        <a:p>
          <a:endParaRPr lang="fr-FR"/>
        </a:p>
      </dgm:t>
    </dgm:pt>
    <dgm:pt modelId="{2859D776-2AE5-48B1-B7F2-DB1435B60908}">
      <dgm:prSet phldrT="[Texte]"/>
      <dgm:spPr>
        <a:solidFill>
          <a:srgbClr val="B3E3DB"/>
        </a:solidFill>
      </dgm:spPr>
      <dgm:t>
        <a:bodyPr/>
        <a:lstStyle/>
        <a:p>
          <a:r>
            <a:rPr lang="fr-FR" dirty="0" smtClean="0"/>
            <a:t>Extraction des données en format texte</a:t>
          </a:r>
          <a:endParaRPr lang="fr-FR" dirty="0"/>
        </a:p>
      </dgm:t>
    </dgm:pt>
    <dgm:pt modelId="{ECCE270A-B188-4C8C-AABA-D3D23B042441}" type="parTrans" cxnId="{5C2CE471-20BC-4891-A60F-B13FFA6A6976}">
      <dgm:prSet/>
      <dgm:spPr/>
      <dgm:t>
        <a:bodyPr/>
        <a:lstStyle/>
        <a:p>
          <a:endParaRPr lang="fr-FR"/>
        </a:p>
      </dgm:t>
    </dgm:pt>
    <dgm:pt modelId="{408A6B55-B36B-41EC-B7AF-D148BBE646A6}" type="sibTrans" cxnId="{5C2CE471-20BC-4891-A60F-B13FFA6A6976}">
      <dgm:prSet/>
      <dgm:spPr/>
      <dgm:t>
        <a:bodyPr/>
        <a:lstStyle/>
        <a:p>
          <a:endParaRPr lang="fr-FR"/>
        </a:p>
      </dgm:t>
    </dgm:pt>
    <dgm:pt modelId="{C9C79C76-8127-4616-A73B-E3C3D53A4149}" type="pres">
      <dgm:prSet presAssocID="{0C9D49F0-2975-4C85-B10B-42446CB1179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EFAA5E90-6C52-4B7E-BD11-C35F784AADB3}" type="pres">
      <dgm:prSet presAssocID="{608EA688-E7F0-4801-83B0-89DDBA11500C}" presName="linNode" presStyleCnt="0"/>
      <dgm:spPr/>
    </dgm:pt>
    <dgm:pt modelId="{1C3DB4AF-ED0C-4F1B-BB38-8BD04D4B3279}" type="pres">
      <dgm:prSet presAssocID="{608EA688-E7F0-4801-83B0-89DDBA11500C}" presName="parent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483110E-8E45-43A3-9A3C-E07383162A0F}" type="pres">
      <dgm:prSet presAssocID="{608EA688-E7F0-4801-83B0-89DDBA11500C}" presName="childShp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CC1DDF7-B16E-462A-A15D-FD440DA1FC69}" type="pres">
      <dgm:prSet presAssocID="{DCB9B2A6-2622-4255-9B4F-8CDEDADF33AE}" presName="spacing" presStyleCnt="0"/>
      <dgm:spPr/>
    </dgm:pt>
    <dgm:pt modelId="{F02DBDA8-61EB-4AF2-B8E7-3C4401DC72B2}" type="pres">
      <dgm:prSet presAssocID="{08175922-5009-4959-B5C5-E7C9710FD019}" presName="linNode" presStyleCnt="0"/>
      <dgm:spPr/>
    </dgm:pt>
    <dgm:pt modelId="{C4000794-B907-42C9-B537-73234F61B8C8}" type="pres">
      <dgm:prSet presAssocID="{08175922-5009-4959-B5C5-E7C9710FD019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1114BAE-DC7F-4CF1-AA8B-46B30FA7289A}" type="pres">
      <dgm:prSet presAssocID="{08175922-5009-4959-B5C5-E7C9710FD019}" presName="childShp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A6A4518-65F4-41CF-BD9C-B8C90B8EAD63}" type="pres">
      <dgm:prSet presAssocID="{52E26F4D-E326-48E2-8FE3-68AABA551BB3}" presName="spacing" presStyleCnt="0"/>
      <dgm:spPr/>
    </dgm:pt>
    <dgm:pt modelId="{68A72C1E-8C74-4EBD-839D-3FB080BCE563}" type="pres">
      <dgm:prSet presAssocID="{F56A300B-EC00-41CB-9119-7E5F34D276DE}" presName="linNode" presStyleCnt="0"/>
      <dgm:spPr/>
    </dgm:pt>
    <dgm:pt modelId="{D8199109-AAEC-419F-8564-B3D089F08A3F}" type="pres">
      <dgm:prSet presAssocID="{F56A300B-EC00-41CB-9119-7E5F34D276DE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EDECBED-C738-476A-A5E0-7AF80F46CC0B}" type="pres">
      <dgm:prSet presAssocID="{F56A300B-EC00-41CB-9119-7E5F34D276DE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5FE8FF6-E48D-4218-B263-980CB1F24E92}" type="pres">
      <dgm:prSet presAssocID="{2995B1BE-C439-487F-9761-374D94F5C3C2}" presName="spacing" presStyleCnt="0"/>
      <dgm:spPr/>
    </dgm:pt>
    <dgm:pt modelId="{09EF479E-C817-4A79-9614-D94FEE6BA1E6}" type="pres">
      <dgm:prSet presAssocID="{D2CFFF7B-668C-4652-8E58-31B6C1F19E9F}" presName="linNode" presStyleCnt="0"/>
      <dgm:spPr/>
    </dgm:pt>
    <dgm:pt modelId="{907D79D2-7943-4B6C-9A4B-BD251D38FF08}" type="pres">
      <dgm:prSet presAssocID="{D2CFFF7B-668C-4652-8E58-31B6C1F19E9F}" presName="parent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16D9B2C-0F4F-4BE8-BEB7-40D22869E936}" type="pres">
      <dgm:prSet presAssocID="{D2CFFF7B-668C-4652-8E58-31B6C1F19E9F}" presName="childShp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9C6EF37-3120-4A2A-9BF0-677202985331}" type="presOf" srcId="{86FA4A6F-54D8-4071-B44B-030063D56A0F}" destId="{2483110E-8E45-43A3-9A3C-E07383162A0F}" srcOrd="0" destOrd="1" presId="urn:microsoft.com/office/officeart/2005/8/layout/vList6"/>
    <dgm:cxn modelId="{DEA90AED-80A3-4C1F-B7F4-A4741CF746DC}" type="presOf" srcId="{608EA688-E7F0-4801-83B0-89DDBA11500C}" destId="{1C3DB4AF-ED0C-4F1B-BB38-8BD04D4B3279}" srcOrd="0" destOrd="0" presId="urn:microsoft.com/office/officeart/2005/8/layout/vList6"/>
    <dgm:cxn modelId="{4F16D32D-6837-41A8-BD78-1E174647AB9C}" type="presOf" srcId="{8ED530C3-BFE8-41C0-9557-2991F940CE06}" destId="{B16D9B2C-0F4F-4BE8-BEB7-40D22869E936}" srcOrd="0" destOrd="1" presId="urn:microsoft.com/office/officeart/2005/8/layout/vList6"/>
    <dgm:cxn modelId="{586FDB93-6529-426F-89B6-42C15E3F66B4}" srcId="{F56A300B-EC00-41CB-9119-7E5F34D276DE}" destId="{1D004008-E221-4CFE-AD8C-3488C69A2F63}" srcOrd="1" destOrd="0" parTransId="{6602FB23-FD30-4280-AAF2-D5763B130114}" sibTransId="{4C3C442D-CA29-44AF-8CB4-734C5473F697}"/>
    <dgm:cxn modelId="{E3DAA142-0968-4B88-937F-E0CA88F88895}" type="presOf" srcId="{05DB2C67-735D-4133-995D-D9AD27977213}" destId="{41114BAE-DC7F-4CF1-AA8B-46B30FA7289A}" srcOrd="0" destOrd="1" presId="urn:microsoft.com/office/officeart/2005/8/layout/vList6"/>
    <dgm:cxn modelId="{F96E8B4F-91DA-41E0-96B4-3B2F60690768}" type="presOf" srcId="{08175922-5009-4959-B5C5-E7C9710FD019}" destId="{C4000794-B907-42C9-B537-73234F61B8C8}" srcOrd="0" destOrd="0" presId="urn:microsoft.com/office/officeart/2005/8/layout/vList6"/>
    <dgm:cxn modelId="{8006FD55-B29E-4EB1-9554-D9D3C2167FC5}" srcId="{608EA688-E7F0-4801-83B0-89DDBA11500C}" destId="{86FA4A6F-54D8-4071-B44B-030063D56A0F}" srcOrd="1" destOrd="0" parTransId="{14C02DBF-D520-46AA-B805-E44334B54F82}" sibTransId="{33696331-614A-4447-B1F1-B16649D9071E}"/>
    <dgm:cxn modelId="{3A2F7E8B-1DBC-4DA4-9A72-D99FCB5BECDC}" type="presOf" srcId="{0C9D49F0-2975-4C85-B10B-42446CB1179E}" destId="{C9C79C76-8127-4616-A73B-E3C3D53A4149}" srcOrd="0" destOrd="0" presId="urn:microsoft.com/office/officeart/2005/8/layout/vList6"/>
    <dgm:cxn modelId="{3DFEB031-3F70-429E-A71A-E3A8FC080284}" srcId="{0C9D49F0-2975-4C85-B10B-42446CB1179E}" destId="{F56A300B-EC00-41CB-9119-7E5F34D276DE}" srcOrd="2" destOrd="0" parTransId="{48F2B211-226B-499D-8506-19A968C3FE22}" sibTransId="{2995B1BE-C439-487F-9761-374D94F5C3C2}"/>
    <dgm:cxn modelId="{BA8F9147-87E7-4F53-8D17-EA0A790FEDB8}" type="presOf" srcId="{5B54E831-52A3-4B7E-9CEE-B2914EBB41BD}" destId="{FEDECBED-C738-476A-A5E0-7AF80F46CC0B}" srcOrd="0" destOrd="0" presId="urn:microsoft.com/office/officeart/2005/8/layout/vList6"/>
    <dgm:cxn modelId="{4878A350-6AEF-49C7-989D-B7D2D2538685}" type="presOf" srcId="{226EFEC6-F31D-40C1-9593-41E3B5883F63}" destId="{2483110E-8E45-43A3-9A3C-E07383162A0F}" srcOrd="0" destOrd="0" presId="urn:microsoft.com/office/officeart/2005/8/layout/vList6"/>
    <dgm:cxn modelId="{38A69D65-A281-498E-8A6C-8FABD529A2E4}" type="presOf" srcId="{2859D776-2AE5-48B1-B7F2-DB1435B60908}" destId="{2483110E-8E45-43A3-9A3C-E07383162A0F}" srcOrd="0" destOrd="2" presId="urn:microsoft.com/office/officeart/2005/8/layout/vList6"/>
    <dgm:cxn modelId="{AE41BD00-89E1-4941-964C-23567BF2FB51}" srcId="{0C9D49F0-2975-4C85-B10B-42446CB1179E}" destId="{08175922-5009-4959-B5C5-E7C9710FD019}" srcOrd="1" destOrd="0" parTransId="{1A75A85B-D902-4072-9639-52DC4D7E2047}" sibTransId="{52E26F4D-E326-48E2-8FE3-68AABA551BB3}"/>
    <dgm:cxn modelId="{CB6EBA1D-1675-4AEE-B6A0-3E7EFF8F905F}" srcId="{08175922-5009-4959-B5C5-E7C9710FD019}" destId="{E8D3155C-58D8-492D-A23A-468B229D2B8E}" srcOrd="0" destOrd="0" parTransId="{A94C06F9-F943-4703-A82F-F1BDC5FFAED6}" sibTransId="{990734EA-A7D9-4DFC-A894-773AC751C198}"/>
    <dgm:cxn modelId="{5C2CE471-20BC-4891-A60F-B13FFA6A6976}" srcId="{608EA688-E7F0-4801-83B0-89DDBA11500C}" destId="{2859D776-2AE5-48B1-B7F2-DB1435B60908}" srcOrd="2" destOrd="0" parTransId="{ECCE270A-B188-4C8C-AABA-D3D23B042441}" sibTransId="{408A6B55-B36B-41EC-B7AF-D148BBE646A6}"/>
    <dgm:cxn modelId="{7CB51D1C-D9F7-40FA-95A2-8261EFACD872}" srcId="{0C9D49F0-2975-4C85-B10B-42446CB1179E}" destId="{608EA688-E7F0-4801-83B0-89DDBA11500C}" srcOrd="0" destOrd="0" parTransId="{71E9EC4E-FA11-48BE-BFD9-6A0F686859C3}" sibTransId="{DCB9B2A6-2622-4255-9B4F-8CDEDADF33AE}"/>
    <dgm:cxn modelId="{8E4EBD9F-4341-46D4-ADB1-6819B01E84C5}" type="presOf" srcId="{F56A300B-EC00-41CB-9119-7E5F34D276DE}" destId="{D8199109-AAEC-419F-8564-B3D089F08A3F}" srcOrd="0" destOrd="0" presId="urn:microsoft.com/office/officeart/2005/8/layout/vList6"/>
    <dgm:cxn modelId="{51164236-9852-455E-A85B-7A56A943EC6F}" type="presOf" srcId="{1D004008-E221-4CFE-AD8C-3488C69A2F63}" destId="{FEDECBED-C738-476A-A5E0-7AF80F46CC0B}" srcOrd="0" destOrd="1" presId="urn:microsoft.com/office/officeart/2005/8/layout/vList6"/>
    <dgm:cxn modelId="{06B3359D-9887-48C4-A934-AD562D790FAC}" srcId="{D2CFFF7B-668C-4652-8E58-31B6C1F19E9F}" destId="{8ED530C3-BFE8-41C0-9557-2991F940CE06}" srcOrd="1" destOrd="0" parTransId="{A4D6DE6E-8F1B-4159-ABEA-A28908DC18FD}" sibTransId="{ACFCDF81-3533-456D-9808-29297001B7E5}"/>
    <dgm:cxn modelId="{0D1D219E-96C8-4630-A9CB-56B8CA9A6632}" type="presOf" srcId="{0CDF3903-F01A-4818-8818-B605CE4102CD}" destId="{B16D9B2C-0F4F-4BE8-BEB7-40D22869E936}" srcOrd="0" destOrd="0" presId="urn:microsoft.com/office/officeart/2005/8/layout/vList6"/>
    <dgm:cxn modelId="{6AB222F4-20B0-4BBC-92DB-FA68F5895ECB}" type="presOf" srcId="{D2CFFF7B-668C-4652-8E58-31B6C1F19E9F}" destId="{907D79D2-7943-4B6C-9A4B-BD251D38FF08}" srcOrd="0" destOrd="0" presId="urn:microsoft.com/office/officeart/2005/8/layout/vList6"/>
    <dgm:cxn modelId="{C4A1F47E-68E6-48D4-ABAB-6804D9018B75}" srcId="{608EA688-E7F0-4801-83B0-89DDBA11500C}" destId="{226EFEC6-F31D-40C1-9593-41E3B5883F63}" srcOrd="0" destOrd="0" parTransId="{2EA74B59-9E97-4FDB-9CFE-DE21E96DE847}" sibTransId="{D69C5A1D-E363-47D7-A654-67415E5446C6}"/>
    <dgm:cxn modelId="{74FF6950-1C81-41CA-B64A-DBB37BEA67DD}" srcId="{0C9D49F0-2975-4C85-B10B-42446CB1179E}" destId="{D2CFFF7B-668C-4652-8E58-31B6C1F19E9F}" srcOrd="3" destOrd="0" parTransId="{598004E1-4B03-4309-AF79-B87858AE80D6}" sibTransId="{B94D02E3-9F78-4376-AAD8-8189EF33DA33}"/>
    <dgm:cxn modelId="{FC625309-2D36-408A-88BE-39E7D148DC95}" srcId="{D2CFFF7B-668C-4652-8E58-31B6C1F19E9F}" destId="{0CDF3903-F01A-4818-8818-B605CE4102CD}" srcOrd="0" destOrd="0" parTransId="{C1E1D89E-8BF5-4A6A-9B66-E56AC35FC1D2}" sibTransId="{CE937C8B-8CF4-4F5E-980B-FCBE3DEE5DDE}"/>
    <dgm:cxn modelId="{C1B32DCD-253F-47D1-96BE-1E4FEE6E2B0E}" type="presOf" srcId="{E8D3155C-58D8-492D-A23A-468B229D2B8E}" destId="{41114BAE-DC7F-4CF1-AA8B-46B30FA7289A}" srcOrd="0" destOrd="0" presId="urn:microsoft.com/office/officeart/2005/8/layout/vList6"/>
    <dgm:cxn modelId="{D2CB385A-A37C-4F2C-95DA-8B35C6BB742B}" srcId="{08175922-5009-4959-B5C5-E7C9710FD019}" destId="{05DB2C67-735D-4133-995D-D9AD27977213}" srcOrd="1" destOrd="0" parTransId="{7297A9B4-A454-48DA-9733-58D309AC1EE2}" sibTransId="{A67578ED-03C9-40F4-89F6-2E309EBF214D}"/>
    <dgm:cxn modelId="{DDD84955-E027-4C31-8DFA-D815B976BB56}" srcId="{F56A300B-EC00-41CB-9119-7E5F34D276DE}" destId="{5B54E831-52A3-4B7E-9CEE-B2914EBB41BD}" srcOrd="0" destOrd="0" parTransId="{71A5E74F-5595-489D-A954-0ADD2DE9D46F}" sibTransId="{6DD9D37C-4FD1-48D7-9DAB-AE685D593644}"/>
    <dgm:cxn modelId="{94A5EEB7-11EB-440A-9660-6719C34B3C85}" type="presParOf" srcId="{C9C79C76-8127-4616-A73B-E3C3D53A4149}" destId="{EFAA5E90-6C52-4B7E-BD11-C35F784AADB3}" srcOrd="0" destOrd="0" presId="urn:microsoft.com/office/officeart/2005/8/layout/vList6"/>
    <dgm:cxn modelId="{4B4EDD41-A935-4BE0-9B1F-70E7F07BED0E}" type="presParOf" srcId="{EFAA5E90-6C52-4B7E-BD11-C35F784AADB3}" destId="{1C3DB4AF-ED0C-4F1B-BB38-8BD04D4B3279}" srcOrd="0" destOrd="0" presId="urn:microsoft.com/office/officeart/2005/8/layout/vList6"/>
    <dgm:cxn modelId="{E4DFEF97-2604-4812-8B84-223116C7EFAD}" type="presParOf" srcId="{EFAA5E90-6C52-4B7E-BD11-C35F784AADB3}" destId="{2483110E-8E45-43A3-9A3C-E07383162A0F}" srcOrd="1" destOrd="0" presId="urn:microsoft.com/office/officeart/2005/8/layout/vList6"/>
    <dgm:cxn modelId="{FBFB3391-2B8A-4676-A287-672F5E4DE0B1}" type="presParOf" srcId="{C9C79C76-8127-4616-A73B-E3C3D53A4149}" destId="{4CC1DDF7-B16E-462A-A15D-FD440DA1FC69}" srcOrd="1" destOrd="0" presId="urn:microsoft.com/office/officeart/2005/8/layout/vList6"/>
    <dgm:cxn modelId="{5F1DD89E-F10B-4AF8-9F38-C307E5520A01}" type="presParOf" srcId="{C9C79C76-8127-4616-A73B-E3C3D53A4149}" destId="{F02DBDA8-61EB-4AF2-B8E7-3C4401DC72B2}" srcOrd="2" destOrd="0" presId="urn:microsoft.com/office/officeart/2005/8/layout/vList6"/>
    <dgm:cxn modelId="{FF0B2263-36F5-4647-8663-76E8247066DB}" type="presParOf" srcId="{F02DBDA8-61EB-4AF2-B8E7-3C4401DC72B2}" destId="{C4000794-B907-42C9-B537-73234F61B8C8}" srcOrd="0" destOrd="0" presId="urn:microsoft.com/office/officeart/2005/8/layout/vList6"/>
    <dgm:cxn modelId="{376A5872-BA43-4FD4-AAB9-E0A7ABA33909}" type="presParOf" srcId="{F02DBDA8-61EB-4AF2-B8E7-3C4401DC72B2}" destId="{41114BAE-DC7F-4CF1-AA8B-46B30FA7289A}" srcOrd="1" destOrd="0" presId="urn:microsoft.com/office/officeart/2005/8/layout/vList6"/>
    <dgm:cxn modelId="{169F5880-6755-4E22-8503-9218BD9D7D46}" type="presParOf" srcId="{C9C79C76-8127-4616-A73B-E3C3D53A4149}" destId="{8A6A4518-65F4-41CF-BD9C-B8C90B8EAD63}" srcOrd="3" destOrd="0" presId="urn:microsoft.com/office/officeart/2005/8/layout/vList6"/>
    <dgm:cxn modelId="{1C38E4EC-E3D7-4F7C-9B0D-48C1C20EB56D}" type="presParOf" srcId="{C9C79C76-8127-4616-A73B-E3C3D53A4149}" destId="{68A72C1E-8C74-4EBD-839D-3FB080BCE563}" srcOrd="4" destOrd="0" presId="urn:microsoft.com/office/officeart/2005/8/layout/vList6"/>
    <dgm:cxn modelId="{15BE4771-51FC-4EC8-9F8C-0E939A6DF8D0}" type="presParOf" srcId="{68A72C1E-8C74-4EBD-839D-3FB080BCE563}" destId="{D8199109-AAEC-419F-8564-B3D089F08A3F}" srcOrd="0" destOrd="0" presId="urn:microsoft.com/office/officeart/2005/8/layout/vList6"/>
    <dgm:cxn modelId="{67A41B52-9A1E-496C-AF73-3763165F1F40}" type="presParOf" srcId="{68A72C1E-8C74-4EBD-839D-3FB080BCE563}" destId="{FEDECBED-C738-476A-A5E0-7AF80F46CC0B}" srcOrd="1" destOrd="0" presId="urn:microsoft.com/office/officeart/2005/8/layout/vList6"/>
    <dgm:cxn modelId="{EEEBBA95-456A-4D99-BABA-8F9F2226A6C7}" type="presParOf" srcId="{C9C79C76-8127-4616-A73B-E3C3D53A4149}" destId="{05FE8FF6-E48D-4218-B263-980CB1F24E92}" srcOrd="5" destOrd="0" presId="urn:microsoft.com/office/officeart/2005/8/layout/vList6"/>
    <dgm:cxn modelId="{DCDDDD1F-D036-450B-AB3C-90C569CF076E}" type="presParOf" srcId="{C9C79C76-8127-4616-A73B-E3C3D53A4149}" destId="{09EF479E-C817-4A79-9614-D94FEE6BA1E6}" srcOrd="6" destOrd="0" presId="urn:microsoft.com/office/officeart/2005/8/layout/vList6"/>
    <dgm:cxn modelId="{15963650-A03D-4A92-BA57-BA4ECD7AFE8D}" type="presParOf" srcId="{09EF479E-C817-4A79-9614-D94FEE6BA1E6}" destId="{907D79D2-7943-4B6C-9A4B-BD251D38FF08}" srcOrd="0" destOrd="0" presId="urn:microsoft.com/office/officeart/2005/8/layout/vList6"/>
    <dgm:cxn modelId="{E88AD5EA-A7CD-4B4C-8F45-630D6D3A8381}" type="presParOf" srcId="{09EF479E-C817-4A79-9614-D94FEE6BA1E6}" destId="{B16D9B2C-0F4F-4BE8-BEB7-40D22869E93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483110E-8E45-43A3-9A3C-E07383162A0F}">
      <dsp:nvSpPr>
        <dsp:cNvPr id="0" name=""/>
        <dsp:cNvSpPr/>
      </dsp:nvSpPr>
      <dsp:spPr>
        <a:xfrm>
          <a:off x="3901439" y="1808"/>
          <a:ext cx="5852160" cy="1434554"/>
        </a:xfrm>
        <a:prstGeom prst="rightArrow">
          <a:avLst>
            <a:gd name="adj1" fmla="val 75000"/>
            <a:gd name="adj2" fmla="val 50000"/>
          </a:avLst>
        </a:prstGeom>
        <a:solidFill>
          <a:srgbClr val="B3E3DB"/>
        </a:solidFill>
        <a:ln w="9525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100" kern="1200" dirty="0" smtClean="0"/>
            <a:t>Extraction par masque suivant un </a:t>
          </a:r>
          <a:r>
            <a:rPr lang="fr-FR" sz="2100" kern="1200" dirty="0" err="1" smtClean="0"/>
            <a:t>transect</a:t>
          </a:r>
          <a:endParaRPr lang="fr-F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100" kern="1200" smtClean="0"/>
            <a:t>Conversion du raster</a:t>
          </a:r>
          <a:endParaRPr lang="fr-F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100" kern="1200" dirty="0" smtClean="0"/>
            <a:t>Extraction des données en format texte</a:t>
          </a:r>
          <a:endParaRPr lang="fr-FR" sz="2100" kern="1200" dirty="0"/>
        </a:p>
      </dsp:txBody>
      <dsp:txXfrm>
        <a:off x="3901439" y="1808"/>
        <a:ext cx="5852160" cy="1434554"/>
      </dsp:txXfrm>
    </dsp:sp>
    <dsp:sp modelId="{1C3DB4AF-ED0C-4F1B-BB38-8BD04D4B3279}">
      <dsp:nvSpPr>
        <dsp:cNvPr id="0" name=""/>
        <dsp:cNvSpPr/>
      </dsp:nvSpPr>
      <dsp:spPr>
        <a:xfrm>
          <a:off x="0" y="1808"/>
          <a:ext cx="3901440" cy="1434554"/>
        </a:xfrm>
        <a:prstGeom prst="roundRect">
          <a:avLst/>
        </a:prstGeom>
        <a:solidFill>
          <a:srgbClr val="4FBDA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Traitement des données d’entrée</a:t>
          </a:r>
          <a:endParaRPr lang="fr-FR" sz="2800" kern="1200" dirty="0"/>
        </a:p>
      </dsp:txBody>
      <dsp:txXfrm>
        <a:off x="0" y="1808"/>
        <a:ext cx="3901440" cy="1434554"/>
      </dsp:txXfrm>
    </dsp:sp>
    <dsp:sp modelId="{41114BAE-DC7F-4CF1-AA8B-46B30FA7289A}">
      <dsp:nvSpPr>
        <dsp:cNvPr id="0" name=""/>
        <dsp:cNvSpPr/>
      </dsp:nvSpPr>
      <dsp:spPr>
        <a:xfrm>
          <a:off x="3901439" y="1579817"/>
          <a:ext cx="5852160" cy="1434554"/>
        </a:xfrm>
        <a:prstGeom prst="rightArrow">
          <a:avLst>
            <a:gd name="adj1" fmla="val 75000"/>
            <a:gd name="adj2" fmla="val 50000"/>
          </a:avLst>
        </a:prstGeom>
        <a:solidFill>
          <a:srgbClr val="B3E3DB"/>
        </a:solidFill>
        <a:ln w="9525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100" kern="1200" dirty="0" smtClean="0"/>
            <a:t>Test de l’influence différents formats </a:t>
          </a:r>
          <a:r>
            <a:rPr lang="fr-FR" sz="2100" kern="1200" dirty="0" smtClean="0"/>
            <a:t>des données</a:t>
          </a:r>
          <a:endParaRPr lang="fr-F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100" kern="1200" dirty="0" smtClean="0"/>
            <a:t>Test de l’influence des différentes ondelettes</a:t>
          </a:r>
          <a:endParaRPr lang="fr-FR" sz="2100" kern="1200" dirty="0"/>
        </a:p>
      </dsp:txBody>
      <dsp:txXfrm>
        <a:off x="3901439" y="1579817"/>
        <a:ext cx="5852160" cy="1434554"/>
      </dsp:txXfrm>
    </dsp:sp>
    <dsp:sp modelId="{C4000794-B907-42C9-B537-73234F61B8C8}">
      <dsp:nvSpPr>
        <dsp:cNvPr id="0" name=""/>
        <dsp:cNvSpPr/>
      </dsp:nvSpPr>
      <dsp:spPr>
        <a:xfrm>
          <a:off x="0" y="1579817"/>
          <a:ext cx="3901440" cy="1434554"/>
        </a:xfrm>
        <a:prstGeom prst="roundRect">
          <a:avLst/>
        </a:prstGeom>
        <a:solidFill>
          <a:srgbClr val="4FBDA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Caractérisation des dunes sur </a:t>
          </a:r>
          <a:r>
            <a:rPr lang="fr-FR" sz="2800" kern="1200" dirty="0" err="1" smtClean="0"/>
            <a:t>BedformsATM</a:t>
          </a:r>
          <a:endParaRPr lang="fr-FR" sz="2800" kern="1200" dirty="0"/>
        </a:p>
      </dsp:txBody>
      <dsp:txXfrm>
        <a:off x="0" y="1579817"/>
        <a:ext cx="3901440" cy="1434554"/>
      </dsp:txXfrm>
    </dsp:sp>
    <dsp:sp modelId="{FEDECBED-C738-476A-A5E0-7AF80F46CC0B}">
      <dsp:nvSpPr>
        <dsp:cNvPr id="0" name=""/>
        <dsp:cNvSpPr/>
      </dsp:nvSpPr>
      <dsp:spPr>
        <a:xfrm>
          <a:off x="3901439" y="3157827"/>
          <a:ext cx="5852160" cy="1434554"/>
        </a:xfrm>
        <a:prstGeom prst="rightArrow">
          <a:avLst>
            <a:gd name="adj1" fmla="val 75000"/>
            <a:gd name="adj2" fmla="val 50000"/>
          </a:avLst>
        </a:prstGeom>
        <a:solidFill>
          <a:srgbClr val="B3E3DB"/>
        </a:solidFill>
        <a:ln w="9525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100" kern="1200" dirty="0" smtClean="0"/>
            <a:t>Hauteur </a:t>
          </a:r>
          <a:endParaRPr lang="fr-F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100" kern="1200" dirty="0" smtClean="0"/>
            <a:t>Longueur d’onde suivant deux méthodes</a:t>
          </a:r>
          <a:endParaRPr lang="fr-FR" sz="2100" kern="1200" dirty="0"/>
        </a:p>
      </dsp:txBody>
      <dsp:txXfrm>
        <a:off x="3901439" y="3157827"/>
        <a:ext cx="5852160" cy="1434554"/>
      </dsp:txXfrm>
    </dsp:sp>
    <dsp:sp modelId="{D8199109-AAEC-419F-8564-B3D089F08A3F}">
      <dsp:nvSpPr>
        <dsp:cNvPr id="0" name=""/>
        <dsp:cNvSpPr/>
      </dsp:nvSpPr>
      <dsp:spPr>
        <a:xfrm>
          <a:off x="0" y="3157827"/>
          <a:ext cx="3901440" cy="1434554"/>
        </a:xfrm>
        <a:prstGeom prst="roundRect">
          <a:avLst/>
        </a:prstGeom>
        <a:solidFill>
          <a:srgbClr val="4FBDA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Caractérisation manuelle</a:t>
          </a:r>
          <a:endParaRPr lang="fr-FR" sz="2800" kern="1200" dirty="0"/>
        </a:p>
      </dsp:txBody>
      <dsp:txXfrm>
        <a:off x="0" y="3157827"/>
        <a:ext cx="3901440" cy="1434554"/>
      </dsp:txXfrm>
    </dsp:sp>
    <dsp:sp modelId="{B16D9B2C-0F4F-4BE8-BEB7-40D22869E936}">
      <dsp:nvSpPr>
        <dsp:cNvPr id="0" name=""/>
        <dsp:cNvSpPr/>
      </dsp:nvSpPr>
      <dsp:spPr>
        <a:xfrm>
          <a:off x="3901439" y="4735837"/>
          <a:ext cx="5852160" cy="1434554"/>
        </a:xfrm>
        <a:prstGeom prst="rightArrow">
          <a:avLst>
            <a:gd name="adj1" fmla="val 75000"/>
            <a:gd name="adj2" fmla="val 50000"/>
          </a:avLst>
        </a:prstGeom>
        <a:solidFill>
          <a:srgbClr val="B3E3DB"/>
        </a:solidFill>
        <a:ln w="9525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100" kern="1200" dirty="0" smtClean="0">
              <a:latin typeface="Calibri"/>
            </a:rPr>
            <a:t>É</a:t>
          </a:r>
          <a:r>
            <a:rPr lang="fr-FR" sz="2100" kern="1200" dirty="0" smtClean="0"/>
            <a:t>cart </a:t>
          </a:r>
          <a:r>
            <a:rPr lang="fr-FR" sz="2100" kern="1200" dirty="0" smtClean="0"/>
            <a:t>exprimé </a:t>
          </a:r>
          <a:r>
            <a:rPr lang="fr-FR" sz="2100" kern="1200" dirty="0" smtClean="0"/>
            <a:t>en mètre et pourcentage</a:t>
          </a:r>
          <a:endParaRPr lang="fr-F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100" kern="1200" dirty="0" smtClean="0">
              <a:latin typeface="Calibri"/>
            </a:rPr>
            <a:t>É</a:t>
          </a:r>
          <a:r>
            <a:rPr lang="fr-FR" sz="2100" kern="1200" dirty="0" smtClean="0"/>
            <a:t>cart significatif à </a:t>
          </a:r>
          <a:r>
            <a:rPr lang="fr-FR" sz="2100" kern="1200" dirty="0" smtClean="0"/>
            <a:t>partir de 5</a:t>
          </a:r>
          <a:r>
            <a:rPr lang="fr-FR" sz="2100" kern="1200" dirty="0" smtClean="0"/>
            <a:t>%</a:t>
          </a:r>
          <a:endParaRPr lang="fr-FR" sz="2100" kern="1200" dirty="0"/>
        </a:p>
      </dsp:txBody>
      <dsp:txXfrm>
        <a:off x="3901439" y="4735837"/>
        <a:ext cx="5852160" cy="1434554"/>
      </dsp:txXfrm>
    </dsp:sp>
    <dsp:sp modelId="{907D79D2-7943-4B6C-9A4B-BD251D38FF08}">
      <dsp:nvSpPr>
        <dsp:cNvPr id="0" name=""/>
        <dsp:cNvSpPr/>
      </dsp:nvSpPr>
      <dsp:spPr>
        <a:xfrm>
          <a:off x="0" y="4735837"/>
          <a:ext cx="3901440" cy="1434554"/>
        </a:xfrm>
        <a:prstGeom prst="roundRect">
          <a:avLst/>
        </a:prstGeom>
        <a:solidFill>
          <a:srgbClr val="4FBDA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Analyse comparative des deux méthodes</a:t>
          </a:r>
          <a:endParaRPr lang="fr-FR" sz="2800" kern="1200" dirty="0"/>
        </a:p>
      </dsp:txBody>
      <dsp:txXfrm>
        <a:off x="0" y="4735837"/>
        <a:ext cx="3901440" cy="14345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25925" cy="365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24500" y="0"/>
            <a:ext cx="4227513" cy="365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3C97F7-2C87-4677-B392-A030BA68E62C}" type="datetimeFigureOut">
              <a:rPr lang="fr-FR" smtClean="0"/>
              <a:pPr/>
              <a:t>28/03/2018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0480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74725" y="3475038"/>
            <a:ext cx="7804150" cy="3290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948488"/>
            <a:ext cx="4225925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24500" y="6948488"/>
            <a:ext cx="4227513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65664B-1861-4E2C-93AD-9737C79101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31520" y="2267712"/>
            <a:ext cx="8290560" cy="15361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63040" y="4096512"/>
            <a:ext cx="6827520" cy="182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6B49C-C89E-43FC-A88F-5B600D376059}" type="datetime1">
              <a:rPr lang="en-US" smtClean="0"/>
              <a:pPr/>
              <a:t>3/28/2018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rgbClr val="66D2A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rgbClr val="66D2A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C36BE-ABCB-4517-8AF9-EFFB3EB8CF3B}" type="datetime1">
              <a:rPr lang="en-US" smtClean="0"/>
              <a:pPr/>
              <a:t>3/28/2018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rgbClr val="66D2A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87680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023104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B304B-37C4-4178-BCC0-42B2B705EA1D}" type="datetime1">
              <a:rPr lang="en-US" smtClean="0"/>
              <a:pPr/>
              <a:t>3/28/2018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rgbClr val="66D2A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5E3A6-BE34-4EB4-A77B-9DF235281545}" type="datetime1">
              <a:rPr lang="en-US" smtClean="0"/>
              <a:pPr/>
              <a:t>3/28/2018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8EC0-EE84-4710-B893-47985B60E175}" type="datetime1">
              <a:rPr lang="en-US" smtClean="0"/>
              <a:pPr/>
              <a:t>3/28/2018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257810" cy="175260"/>
          </a:xfrm>
          <a:custGeom>
            <a:avLst/>
            <a:gdLst/>
            <a:ahLst/>
            <a:cxnLst/>
            <a:rect l="l" t="t" r="r" b="b"/>
            <a:pathLst>
              <a:path w="257810" h="175260">
                <a:moveTo>
                  <a:pt x="83171" y="174685"/>
                </a:moveTo>
                <a:lnTo>
                  <a:pt x="0" y="174685"/>
                </a:lnTo>
                <a:lnTo>
                  <a:pt x="0" y="90263"/>
                </a:lnTo>
                <a:lnTo>
                  <a:pt x="90123" y="0"/>
                </a:lnTo>
                <a:lnTo>
                  <a:pt x="257578" y="0"/>
                </a:lnTo>
                <a:lnTo>
                  <a:pt x="83171" y="174685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solidFill>
            <a:srgbClr val="F4F9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75282" y="881062"/>
            <a:ext cx="9022080" cy="0"/>
          </a:xfrm>
          <a:custGeom>
            <a:avLst/>
            <a:gdLst/>
            <a:ahLst/>
            <a:cxnLst/>
            <a:rect l="l" t="t" r="r" b="b"/>
            <a:pathLst>
              <a:path w="9022080">
                <a:moveTo>
                  <a:pt x="0" y="0"/>
                </a:moveTo>
                <a:lnTo>
                  <a:pt x="9022080" y="0"/>
                </a:lnTo>
              </a:path>
            </a:pathLst>
          </a:custGeom>
          <a:ln w="28574">
            <a:solidFill>
              <a:srgbClr val="66D2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93762" y="2308751"/>
            <a:ext cx="8766075" cy="1965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1" i="0">
                <a:solidFill>
                  <a:srgbClr val="66D2A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3762" y="2308751"/>
            <a:ext cx="8766075" cy="1965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1" i="0">
                <a:solidFill>
                  <a:srgbClr val="66D2A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16224" y="6803136"/>
            <a:ext cx="3121152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87680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D94A9-00B7-42C7-AE69-76167FB00988}" type="datetime1">
              <a:rPr lang="en-US" smtClean="0"/>
              <a:pPr/>
              <a:t>3/28/2018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022592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R="5080" algn="ctr">
              <a:lnSpc>
                <a:spcPct val="101200"/>
              </a:lnSpc>
              <a:spcBef>
                <a:spcPts val="65"/>
              </a:spcBef>
            </a:pPr>
            <a:r>
              <a:rPr spc="85" dirty="0">
                <a:solidFill>
                  <a:srgbClr val="4FBDAB"/>
                </a:solidFill>
              </a:rPr>
              <a:t>APPROCHE </a:t>
            </a:r>
            <a:r>
              <a:rPr spc="135" dirty="0">
                <a:solidFill>
                  <a:srgbClr val="4FBDAB"/>
                </a:solidFill>
              </a:rPr>
              <a:t>ANALYTIQUE </a:t>
            </a:r>
            <a:r>
              <a:rPr spc="-135" dirty="0">
                <a:solidFill>
                  <a:srgbClr val="4FBDAB"/>
                </a:solidFill>
              </a:rPr>
              <a:t>DE </a:t>
            </a:r>
            <a:r>
              <a:rPr spc="45" dirty="0">
                <a:solidFill>
                  <a:srgbClr val="4FBDAB"/>
                </a:solidFill>
              </a:rPr>
              <a:t>LA  </a:t>
            </a:r>
            <a:r>
              <a:rPr spc="160" dirty="0">
                <a:solidFill>
                  <a:srgbClr val="4FBDAB"/>
                </a:solidFill>
              </a:rPr>
              <a:t>MORPHOLOGIE </a:t>
            </a:r>
            <a:r>
              <a:rPr spc="-204" dirty="0">
                <a:solidFill>
                  <a:srgbClr val="4FBDAB"/>
                </a:solidFill>
              </a:rPr>
              <a:t>ET </a:t>
            </a:r>
            <a:r>
              <a:rPr spc="204" dirty="0">
                <a:solidFill>
                  <a:srgbClr val="4FBDAB"/>
                </a:solidFill>
              </a:rPr>
              <a:t>DYNAMIQUE  </a:t>
            </a:r>
            <a:r>
              <a:rPr spc="-80" dirty="0">
                <a:solidFill>
                  <a:srgbClr val="4FBDAB"/>
                </a:solidFill>
              </a:rPr>
              <a:t>DES</a:t>
            </a:r>
            <a:r>
              <a:rPr spc="-20" dirty="0">
                <a:solidFill>
                  <a:srgbClr val="4FBDAB"/>
                </a:solidFill>
              </a:rPr>
              <a:t> </a:t>
            </a:r>
            <a:r>
              <a:rPr spc="60" dirty="0">
                <a:solidFill>
                  <a:srgbClr val="4FBDAB"/>
                </a:solidFill>
              </a:rPr>
              <a:t>DUNES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802957" y="4518818"/>
            <a:ext cx="2028189" cy="4857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000" spc="5" dirty="0">
                <a:latin typeface="Arial" pitchFamily="34" charset="0"/>
                <a:cs typeface="Arial" pitchFamily="34" charset="0"/>
              </a:rPr>
              <a:t>Application</a:t>
            </a:r>
            <a:endParaRPr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37182" y="1071562"/>
            <a:ext cx="9022080" cy="0"/>
          </a:xfrm>
          <a:custGeom>
            <a:avLst/>
            <a:gdLst/>
            <a:ahLst/>
            <a:cxnLst/>
            <a:rect l="l" t="t" r="r" b="b"/>
            <a:pathLst>
              <a:path w="9022080">
                <a:moveTo>
                  <a:pt x="0" y="0"/>
                </a:moveTo>
                <a:lnTo>
                  <a:pt x="9022080" y="0"/>
                </a:lnTo>
              </a:path>
            </a:pathLst>
          </a:custGeom>
          <a:ln w="28574">
            <a:solidFill>
              <a:srgbClr val="66D2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495800" y="533400"/>
            <a:ext cx="1520190" cy="24493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b="1" spc="-14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cs typeface="Georgia"/>
              </a:rPr>
              <a:t>2</a:t>
            </a:r>
            <a:r>
              <a:rPr sz="1500" b="1" spc="-24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cs typeface="Georgia"/>
              </a:rPr>
              <a:t> </a:t>
            </a:r>
            <a:r>
              <a:rPr sz="1500" b="1" spc="-105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cs typeface="Georgia"/>
              </a:rPr>
              <a:t>9</a:t>
            </a:r>
            <a:r>
              <a:rPr sz="1500" b="1" spc="2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cs typeface="Georgia"/>
              </a:rPr>
              <a:t> </a:t>
            </a:r>
            <a:r>
              <a:rPr sz="1500" b="1" spc="-7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cs typeface="Georgia"/>
              </a:rPr>
              <a:t>M</a:t>
            </a:r>
            <a:r>
              <a:rPr sz="1500" b="1" spc="-24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cs typeface="Georgia"/>
              </a:rPr>
              <a:t> </a:t>
            </a:r>
            <a:r>
              <a:rPr sz="1500" b="1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cs typeface="Georgia"/>
              </a:rPr>
              <a:t>A</a:t>
            </a:r>
            <a:r>
              <a:rPr sz="1500" b="1" spc="-24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cs typeface="Georgia"/>
              </a:rPr>
              <a:t> </a:t>
            </a:r>
            <a:r>
              <a:rPr sz="1500" b="1" spc="-165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cs typeface="Georgia"/>
              </a:rPr>
              <a:t>R</a:t>
            </a:r>
            <a:r>
              <a:rPr sz="1500" b="1" spc="-24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cs typeface="Georgia"/>
              </a:rPr>
              <a:t> </a:t>
            </a:r>
            <a:r>
              <a:rPr sz="1500" b="1" spc="-75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cs typeface="Georgia"/>
              </a:rPr>
              <a:t>S</a:t>
            </a:r>
            <a:r>
              <a:rPr sz="1500" b="1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cs typeface="Georgia"/>
              </a:rPr>
              <a:t> </a:t>
            </a:r>
            <a:r>
              <a:rPr sz="1500" b="1" spc="-14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cs typeface="Georgia"/>
              </a:rPr>
              <a:t>2</a:t>
            </a:r>
            <a:r>
              <a:rPr sz="1500" b="1" spc="-235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cs typeface="Georgia"/>
              </a:rPr>
              <a:t> </a:t>
            </a:r>
            <a:r>
              <a:rPr sz="1500" b="1" spc="-95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cs typeface="Georgia"/>
              </a:rPr>
              <a:t>0</a:t>
            </a:r>
            <a:r>
              <a:rPr sz="1500" b="1" spc="-24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cs typeface="Georgia"/>
              </a:rPr>
              <a:t> </a:t>
            </a:r>
            <a:r>
              <a:rPr sz="1500" b="1" spc="-125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cs typeface="Georgia"/>
              </a:rPr>
              <a:t>1</a:t>
            </a:r>
            <a:r>
              <a:rPr sz="1500" b="1" spc="-24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cs typeface="Georgia"/>
              </a:rPr>
              <a:t> </a:t>
            </a:r>
            <a:r>
              <a:rPr sz="1500" b="1" spc="-155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cs typeface="Georgia"/>
              </a:rPr>
              <a:t>8</a:t>
            </a:r>
            <a:endParaRPr sz="1500" dirty="0">
              <a:solidFill>
                <a:schemeClr val="tx1">
                  <a:lumMod val="65000"/>
                  <a:lumOff val="35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244051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71" y="215836"/>
                </a:moveTo>
                <a:lnTo>
                  <a:pt x="0" y="215836"/>
                </a:lnTo>
                <a:lnTo>
                  <a:pt x="215492" y="0"/>
                </a:lnTo>
                <a:lnTo>
                  <a:pt x="382982" y="0"/>
                </a:lnTo>
                <a:lnTo>
                  <a:pt x="167471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388466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64" y="215836"/>
                </a:moveTo>
                <a:lnTo>
                  <a:pt x="0" y="215836"/>
                </a:lnTo>
                <a:lnTo>
                  <a:pt x="215485" y="0"/>
                </a:lnTo>
                <a:lnTo>
                  <a:pt x="382946" y="0"/>
                </a:lnTo>
                <a:lnTo>
                  <a:pt x="167464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57964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52" y="215836"/>
                </a:moveTo>
                <a:lnTo>
                  <a:pt x="0" y="215836"/>
                </a:lnTo>
                <a:lnTo>
                  <a:pt x="215488" y="0"/>
                </a:lnTo>
                <a:lnTo>
                  <a:pt x="382953" y="0"/>
                </a:lnTo>
                <a:lnTo>
                  <a:pt x="167452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816269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69" y="215836"/>
                </a:moveTo>
                <a:lnTo>
                  <a:pt x="0" y="215836"/>
                </a:lnTo>
                <a:lnTo>
                  <a:pt x="215516" y="0"/>
                </a:lnTo>
                <a:lnTo>
                  <a:pt x="382962" y="0"/>
                </a:lnTo>
                <a:lnTo>
                  <a:pt x="167469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02381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45" y="215836"/>
                </a:moveTo>
                <a:lnTo>
                  <a:pt x="0" y="215836"/>
                </a:lnTo>
                <a:lnTo>
                  <a:pt x="215508" y="0"/>
                </a:lnTo>
                <a:lnTo>
                  <a:pt x="382946" y="0"/>
                </a:lnTo>
                <a:lnTo>
                  <a:pt x="167445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71841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67" y="215836"/>
                </a:moveTo>
                <a:lnTo>
                  <a:pt x="0" y="215836"/>
                </a:lnTo>
                <a:lnTo>
                  <a:pt x="215492" y="0"/>
                </a:lnTo>
                <a:lnTo>
                  <a:pt x="382982" y="0"/>
                </a:lnTo>
                <a:lnTo>
                  <a:pt x="167467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530162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64" y="215836"/>
                </a:moveTo>
                <a:lnTo>
                  <a:pt x="0" y="215836"/>
                </a:lnTo>
                <a:lnTo>
                  <a:pt x="215501" y="0"/>
                </a:lnTo>
                <a:lnTo>
                  <a:pt x="382965" y="0"/>
                </a:lnTo>
                <a:lnTo>
                  <a:pt x="167464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85741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71" y="215836"/>
                </a:moveTo>
                <a:lnTo>
                  <a:pt x="0" y="215836"/>
                </a:lnTo>
                <a:lnTo>
                  <a:pt x="215515" y="0"/>
                </a:lnTo>
                <a:lnTo>
                  <a:pt x="382963" y="0"/>
                </a:lnTo>
                <a:lnTo>
                  <a:pt x="167471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0" y="7099363"/>
            <a:ext cx="196850" cy="196850"/>
          </a:xfrm>
          <a:custGeom>
            <a:avLst/>
            <a:gdLst/>
            <a:ahLst/>
            <a:cxnLst/>
            <a:rect l="l" t="t" r="r" b="b"/>
            <a:pathLst>
              <a:path w="196850" h="196850">
                <a:moveTo>
                  <a:pt x="0" y="196807"/>
                </a:moveTo>
                <a:lnTo>
                  <a:pt x="0" y="29089"/>
                </a:lnTo>
                <a:lnTo>
                  <a:pt x="29046" y="0"/>
                </a:lnTo>
                <a:lnTo>
                  <a:pt x="196494" y="0"/>
                </a:lnTo>
                <a:lnTo>
                  <a:pt x="0" y="196807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9637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55" y="215836"/>
                </a:moveTo>
                <a:lnTo>
                  <a:pt x="0" y="215836"/>
                </a:lnTo>
                <a:lnTo>
                  <a:pt x="215499" y="0"/>
                </a:lnTo>
                <a:lnTo>
                  <a:pt x="382947" y="0"/>
                </a:lnTo>
                <a:lnTo>
                  <a:pt x="167455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960676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66" y="215836"/>
                </a:moveTo>
                <a:lnTo>
                  <a:pt x="0" y="215836"/>
                </a:lnTo>
                <a:lnTo>
                  <a:pt x="215520" y="0"/>
                </a:lnTo>
                <a:lnTo>
                  <a:pt x="382988" y="0"/>
                </a:lnTo>
                <a:lnTo>
                  <a:pt x="167466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674585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60" y="215836"/>
                </a:moveTo>
                <a:lnTo>
                  <a:pt x="0" y="215836"/>
                </a:lnTo>
                <a:lnTo>
                  <a:pt x="215485" y="0"/>
                </a:lnTo>
                <a:lnTo>
                  <a:pt x="382979" y="0"/>
                </a:lnTo>
                <a:lnTo>
                  <a:pt x="167460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46777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82" y="215836"/>
                </a:moveTo>
                <a:lnTo>
                  <a:pt x="0" y="215836"/>
                </a:lnTo>
                <a:lnTo>
                  <a:pt x="215487" y="0"/>
                </a:lnTo>
                <a:lnTo>
                  <a:pt x="382987" y="0"/>
                </a:lnTo>
                <a:lnTo>
                  <a:pt x="167482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105108" y="7099363"/>
            <a:ext cx="215900" cy="215900"/>
          </a:xfrm>
          <a:custGeom>
            <a:avLst/>
            <a:gdLst/>
            <a:ahLst/>
            <a:cxnLst/>
            <a:rect l="l" t="t" r="r" b="b"/>
            <a:pathLst>
              <a:path w="215900" h="215900">
                <a:moveTo>
                  <a:pt x="167453" y="215836"/>
                </a:moveTo>
                <a:lnTo>
                  <a:pt x="0" y="215836"/>
                </a:lnTo>
                <a:lnTo>
                  <a:pt x="215522" y="0"/>
                </a:lnTo>
                <a:lnTo>
                  <a:pt x="215522" y="167685"/>
                </a:lnTo>
                <a:lnTo>
                  <a:pt x="167453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819007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70" y="215836"/>
                </a:moveTo>
                <a:lnTo>
                  <a:pt x="0" y="215836"/>
                </a:lnTo>
                <a:lnTo>
                  <a:pt x="215522" y="0"/>
                </a:lnTo>
                <a:lnTo>
                  <a:pt x="382957" y="0"/>
                </a:lnTo>
                <a:lnTo>
                  <a:pt x="167470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532892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70" y="215836"/>
                </a:moveTo>
                <a:lnTo>
                  <a:pt x="0" y="215836"/>
                </a:lnTo>
                <a:lnTo>
                  <a:pt x="215504" y="0"/>
                </a:lnTo>
                <a:lnTo>
                  <a:pt x="382940" y="0"/>
                </a:lnTo>
                <a:lnTo>
                  <a:pt x="167470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820170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71" y="215836"/>
                </a:moveTo>
                <a:lnTo>
                  <a:pt x="0" y="215836"/>
                </a:lnTo>
                <a:lnTo>
                  <a:pt x="215492" y="0"/>
                </a:lnTo>
                <a:lnTo>
                  <a:pt x="382982" y="0"/>
                </a:lnTo>
                <a:lnTo>
                  <a:pt x="167471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964584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64" y="215836"/>
                </a:moveTo>
                <a:lnTo>
                  <a:pt x="0" y="215836"/>
                </a:lnTo>
                <a:lnTo>
                  <a:pt x="215485" y="0"/>
                </a:lnTo>
                <a:lnTo>
                  <a:pt x="382946" y="0"/>
                </a:lnTo>
                <a:lnTo>
                  <a:pt x="167464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534083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52" y="215836"/>
                </a:moveTo>
                <a:lnTo>
                  <a:pt x="0" y="215836"/>
                </a:lnTo>
                <a:lnTo>
                  <a:pt x="215488" y="0"/>
                </a:lnTo>
                <a:lnTo>
                  <a:pt x="382953" y="0"/>
                </a:lnTo>
                <a:lnTo>
                  <a:pt x="167452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392388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69" y="215836"/>
                </a:moveTo>
                <a:lnTo>
                  <a:pt x="0" y="215836"/>
                </a:lnTo>
                <a:lnTo>
                  <a:pt x="215516" y="0"/>
                </a:lnTo>
                <a:lnTo>
                  <a:pt x="382962" y="0"/>
                </a:lnTo>
                <a:lnTo>
                  <a:pt x="167469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678500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45" y="215836"/>
                </a:moveTo>
                <a:lnTo>
                  <a:pt x="0" y="215836"/>
                </a:lnTo>
                <a:lnTo>
                  <a:pt x="215508" y="0"/>
                </a:lnTo>
                <a:lnTo>
                  <a:pt x="382946" y="0"/>
                </a:lnTo>
                <a:lnTo>
                  <a:pt x="167445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247959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67" y="215836"/>
                </a:moveTo>
                <a:lnTo>
                  <a:pt x="0" y="215836"/>
                </a:lnTo>
                <a:lnTo>
                  <a:pt x="215492" y="0"/>
                </a:lnTo>
                <a:lnTo>
                  <a:pt x="382982" y="0"/>
                </a:lnTo>
                <a:lnTo>
                  <a:pt x="167467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106281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64" y="215836"/>
                </a:moveTo>
                <a:lnTo>
                  <a:pt x="0" y="215836"/>
                </a:lnTo>
                <a:lnTo>
                  <a:pt x="215501" y="0"/>
                </a:lnTo>
                <a:lnTo>
                  <a:pt x="382965" y="0"/>
                </a:lnTo>
                <a:lnTo>
                  <a:pt x="167464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961859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71" y="215836"/>
                </a:moveTo>
                <a:lnTo>
                  <a:pt x="0" y="215836"/>
                </a:lnTo>
                <a:lnTo>
                  <a:pt x="215515" y="0"/>
                </a:lnTo>
                <a:lnTo>
                  <a:pt x="382963" y="0"/>
                </a:lnTo>
                <a:lnTo>
                  <a:pt x="167471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319015" y="7099363"/>
            <a:ext cx="167640" cy="168275"/>
          </a:xfrm>
          <a:custGeom>
            <a:avLst/>
            <a:gdLst/>
            <a:ahLst/>
            <a:cxnLst/>
            <a:rect l="l" t="t" r="r" b="b"/>
            <a:pathLst>
              <a:path w="167639" h="168275">
                <a:moveTo>
                  <a:pt x="0" y="167740"/>
                </a:moveTo>
                <a:lnTo>
                  <a:pt x="29" y="0"/>
                </a:lnTo>
                <a:lnTo>
                  <a:pt x="167490" y="0"/>
                </a:lnTo>
                <a:lnTo>
                  <a:pt x="0" y="167740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389652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68" y="215836"/>
                </a:moveTo>
                <a:lnTo>
                  <a:pt x="0" y="215836"/>
                </a:lnTo>
                <a:lnTo>
                  <a:pt x="215512" y="0"/>
                </a:lnTo>
                <a:lnTo>
                  <a:pt x="382961" y="0"/>
                </a:lnTo>
                <a:lnTo>
                  <a:pt x="167468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675755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55" y="215836"/>
                </a:moveTo>
                <a:lnTo>
                  <a:pt x="0" y="215836"/>
                </a:lnTo>
                <a:lnTo>
                  <a:pt x="215499" y="0"/>
                </a:lnTo>
                <a:lnTo>
                  <a:pt x="382947" y="0"/>
                </a:lnTo>
                <a:lnTo>
                  <a:pt x="167455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536795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66" y="215836"/>
                </a:moveTo>
                <a:lnTo>
                  <a:pt x="0" y="215836"/>
                </a:lnTo>
                <a:lnTo>
                  <a:pt x="215520" y="0"/>
                </a:lnTo>
                <a:lnTo>
                  <a:pt x="382988" y="0"/>
                </a:lnTo>
                <a:lnTo>
                  <a:pt x="167466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250703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60" y="215836"/>
                </a:moveTo>
                <a:lnTo>
                  <a:pt x="0" y="215836"/>
                </a:lnTo>
                <a:lnTo>
                  <a:pt x="215485" y="0"/>
                </a:lnTo>
                <a:lnTo>
                  <a:pt x="382979" y="0"/>
                </a:lnTo>
                <a:lnTo>
                  <a:pt x="167460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822896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82" y="215836"/>
                </a:moveTo>
                <a:lnTo>
                  <a:pt x="0" y="215836"/>
                </a:lnTo>
                <a:lnTo>
                  <a:pt x="215487" y="0"/>
                </a:lnTo>
                <a:lnTo>
                  <a:pt x="382987" y="0"/>
                </a:lnTo>
                <a:lnTo>
                  <a:pt x="167482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681226" y="7099363"/>
            <a:ext cx="215900" cy="215900"/>
          </a:xfrm>
          <a:custGeom>
            <a:avLst/>
            <a:gdLst/>
            <a:ahLst/>
            <a:cxnLst/>
            <a:rect l="l" t="t" r="r" b="b"/>
            <a:pathLst>
              <a:path w="215900" h="215900">
                <a:moveTo>
                  <a:pt x="167453" y="215836"/>
                </a:moveTo>
                <a:lnTo>
                  <a:pt x="0" y="215836"/>
                </a:lnTo>
                <a:lnTo>
                  <a:pt x="215522" y="0"/>
                </a:lnTo>
                <a:lnTo>
                  <a:pt x="215522" y="167685"/>
                </a:lnTo>
                <a:lnTo>
                  <a:pt x="167453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395126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70" y="215836"/>
                </a:moveTo>
                <a:lnTo>
                  <a:pt x="0" y="215836"/>
                </a:lnTo>
                <a:lnTo>
                  <a:pt x="215522" y="0"/>
                </a:lnTo>
                <a:lnTo>
                  <a:pt x="382957" y="0"/>
                </a:lnTo>
                <a:lnTo>
                  <a:pt x="167470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109011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70" y="215836"/>
                </a:moveTo>
                <a:lnTo>
                  <a:pt x="0" y="215836"/>
                </a:lnTo>
                <a:lnTo>
                  <a:pt x="215504" y="0"/>
                </a:lnTo>
                <a:lnTo>
                  <a:pt x="382940" y="0"/>
                </a:lnTo>
                <a:lnTo>
                  <a:pt x="167470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9537987" y="7099363"/>
            <a:ext cx="215900" cy="215900"/>
          </a:xfrm>
          <a:custGeom>
            <a:avLst/>
            <a:gdLst/>
            <a:ahLst/>
            <a:cxnLst/>
            <a:rect l="l" t="t" r="r" b="b"/>
            <a:pathLst>
              <a:path w="215900" h="215900">
                <a:moveTo>
                  <a:pt x="167471" y="215836"/>
                </a:moveTo>
                <a:lnTo>
                  <a:pt x="0" y="215836"/>
                </a:lnTo>
                <a:lnTo>
                  <a:pt x="215515" y="0"/>
                </a:lnTo>
                <a:lnTo>
                  <a:pt x="215612" y="167618"/>
                </a:lnTo>
                <a:lnTo>
                  <a:pt x="167471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895143" y="7099363"/>
            <a:ext cx="167640" cy="168275"/>
          </a:xfrm>
          <a:custGeom>
            <a:avLst/>
            <a:gdLst/>
            <a:ahLst/>
            <a:cxnLst/>
            <a:rect l="l" t="t" r="r" b="b"/>
            <a:pathLst>
              <a:path w="167640" h="168275">
                <a:moveTo>
                  <a:pt x="0" y="167740"/>
                </a:moveTo>
                <a:lnTo>
                  <a:pt x="29" y="0"/>
                </a:lnTo>
                <a:lnTo>
                  <a:pt x="167490" y="0"/>
                </a:lnTo>
                <a:lnTo>
                  <a:pt x="0" y="167740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965779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68" y="215836"/>
                </a:moveTo>
                <a:lnTo>
                  <a:pt x="0" y="215836"/>
                </a:lnTo>
                <a:lnTo>
                  <a:pt x="215512" y="0"/>
                </a:lnTo>
                <a:lnTo>
                  <a:pt x="382961" y="0"/>
                </a:lnTo>
                <a:lnTo>
                  <a:pt x="167468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251883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55" y="215836"/>
                </a:moveTo>
                <a:lnTo>
                  <a:pt x="0" y="215836"/>
                </a:lnTo>
                <a:lnTo>
                  <a:pt x="215499" y="0"/>
                </a:lnTo>
                <a:lnTo>
                  <a:pt x="382947" y="0"/>
                </a:lnTo>
                <a:lnTo>
                  <a:pt x="167455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1573812" y="5805271"/>
            <a:ext cx="6596380" cy="63500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95"/>
              </a:spcBef>
            </a:pPr>
            <a:r>
              <a:rPr sz="1500" spc="11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Chloé </a:t>
            </a:r>
            <a:r>
              <a:rPr sz="1500" spc="4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DALIDO </a:t>
            </a:r>
            <a:r>
              <a:rPr sz="1500" spc="2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IMA5 </a:t>
            </a:r>
            <a:r>
              <a:rPr sz="1500" spc="17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sz="1500" spc="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PFE</a:t>
            </a:r>
            <a:r>
              <a:rPr sz="1500" spc="17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1500" spc="2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S10</a:t>
            </a:r>
            <a:endParaRPr sz="15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sz="1500" spc="114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Directeurs </a:t>
            </a:r>
            <a:r>
              <a:rPr sz="15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sz="1500" spc="13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recherche </a:t>
            </a:r>
            <a:r>
              <a:rPr sz="1500" spc="-9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sz="1500" spc="11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Stéphane </a:t>
            </a:r>
            <a:r>
              <a:rPr sz="1500" spc="4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RODRIGUES </a:t>
            </a:r>
            <a:r>
              <a:rPr sz="1500" spc="-2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&amp; </a:t>
            </a:r>
            <a:r>
              <a:rPr sz="1500" spc="4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Jules </a:t>
            </a:r>
            <a:r>
              <a:rPr sz="1500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LE</a:t>
            </a:r>
            <a:r>
              <a:rPr sz="1500" spc="229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1500" spc="3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GUERN</a:t>
            </a:r>
            <a:endParaRPr sz="15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5" name="Image 44" descr="université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152401"/>
            <a:ext cx="2971800" cy="772870"/>
          </a:xfrm>
          <a:prstGeom prst="rect">
            <a:avLst/>
          </a:prstGeom>
          <a:noFill/>
        </p:spPr>
      </p:pic>
      <p:pic>
        <p:nvPicPr>
          <p:cNvPr id="47" name="Image 46" descr="PolytechDA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0" y="152400"/>
            <a:ext cx="2590800" cy="808330"/>
          </a:xfrm>
          <a:prstGeom prst="rect">
            <a:avLst/>
          </a:prstGeom>
        </p:spPr>
      </p:pic>
      <p:sp>
        <p:nvSpPr>
          <p:cNvPr id="48" name="Espace réservé du numéro de diapositive 4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9067800" cy="646331"/>
          </a:xfrm>
        </p:spPr>
        <p:txBody>
          <a:bodyPr/>
          <a:lstStyle/>
          <a:p>
            <a:pPr algn="ctr"/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295400"/>
            <a:ext cx="9067800" cy="2954655"/>
          </a:xfrm>
          <a:solidFill>
            <a:srgbClr val="4FBDAB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r-FR" sz="2400" b="0" smtClean="0">
                <a:solidFill>
                  <a:schemeClr val="bg1"/>
                </a:solidFill>
              </a:rPr>
              <a:t> Être </a:t>
            </a:r>
            <a:r>
              <a:rPr lang="fr-FR" sz="2400" b="0" dirty="0" smtClean="0">
                <a:solidFill>
                  <a:schemeClr val="bg1"/>
                </a:solidFill>
              </a:rPr>
              <a:t>attentif lors de la modification du format des données </a:t>
            </a:r>
          </a:p>
          <a:p>
            <a:pPr>
              <a:buFont typeface="Wingdings" pitchFamily="2" charset="2"/>
              <a:buChar char="Ø"/>
            </a:pPr>
            <a:endParaRPr lang="fr-FR" sz="2400" b="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fr-FR" sz="2400" b="0" dirty="0" smtClean="0">
                <a:solidFill>
                  <a:schemeClr val="bg1"/>
                </a:solidFill>
              </a:rPr>
              <a:t> Sélectionner le format d’entrée </a:t>
            </a:r>
            <a:r>
              <a:rPr lang="fr-FR" sz="2400" b="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fr-FR" sz="2400" b="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Rectangular</a:t>
            </a:r>
            <a:r>
              <a:rPr lang="fr-FR" sz="2400" b="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Plot»</a:t>
            </a:r>
            <a:r>
              <a:rPr lang="fr-FR" sz="24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et l’ondelette de </a:t>
            </a:r>
            <a:r>
              <a:rPr lang="fr-FR" sz="24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Morlet</a:t>
            </a:r>
            <a:r>
              <a:rPr lang="fr-FR" sz="24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avec Ko= 8</a:t>
            </a:r>
          </a:p>
          <a:p>
            <a:pPr>
              <a:buFont typeface="Wingdings" pitchFamily="2" charset="2"/>
              <a:buChar char="Ø"/>
            </a:pPr>
            <a:endParaRPr lang="fr-FR" sz="2400" b="0" i="1" dirty="0" smtClean="0">
              <a:solidFill>
                <a:schemeClr val="bg1"/>
              </a:solidFill>
              <a:latin typeface="Calibri"/>
            </a:endParaRPr>
          </a:p>
          <a:p>
            <a:pPr>
              <a:buFont typeface="Wingdings" pitchFamily="2" charset="2"/>
              <a:buChar char="Ø"/>
            </a:pPr>
            <a:r>
              <a:rPr lang="fr-FR" sz="2400" b="0" i="1" dirty="0" smtClean="0">
                <a:solidFill>
                  <a:schemeClr val="bg1"/>
                </a:solidFill>
              </a:rPr>
              <a:t> </a:t>
            </a:r>
            <a:r>
              <a:rPr lang="fr-FR" sz="2400" b="0" dirty="0" smtClean="0">
                <a:solidFill>
                  <a:schemeClr val="bg1"/>
                </a:solidFill>
              </a:rPr>
              <a:t>Un logiciel perfectible, suivre son évolution</a:t>
            </a:r>
          </a:p>
          <a:p>
            <a:pPr>
              <a:buFont typeface="Wingdings" pitchFamily="2" charset="2"/>
              <a:buChar char="Ø"/>
            </a:pPr>
            <a:endParaRPr lang="fr-FR" sz="2400" b="0" i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fr-FR" sz="2400" b="0" dirty="0" smtClean="0">
                <a:solidFill>
                  <a:schemeClr val="bg1"/>
                </a:solidFill>
              </a:rPr>
              <a:t>Des valeurs retournées surestimées </a:t>
            </a:r>
            <a:endParaRPr lang="fr-FR" sz="2400" b="0" dirty="0">
              <a:solidFill>
                <a:schemeClr val="bg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5" name="object 3"/>
          <p:cNvSpPr/>
          <p:nvPr/>
        </p:nvSpPr>
        <p:spPr>
          <a:xfrm>
            <a:off x="116930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72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7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231371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37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/>
          <p:nvPr/>
        </p:nvSpPr>
        <p:spPr>
          <a:xfrm>
            <a:off x="88321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2" y="206311"/>
                </a:moveTo>
                <a:lnTo>
                  <a:pt x="0" y="206311"/>
                </a:lnTo>
                <a:lnTo>
                  <a:pt x="205979" y="0"/>
                </a:lnTo>
                <a:lnTo>
                  <a:pt x="373443" y="0"/>
                </a:lnTo>
                <a:lnTo>
                  <a:pt x="16745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6"/>
          <p:cNvSpPr/>
          <p:nvPr/>
        </p:nvSpPr>
        <p:spPr>
          <a:xfrm>
            <a:off x="1741523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05" y="0"/>
                </a:lnTo>
                <a:lnTo>
                  <a:pt x="373451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7"/>
          <p:cNvSpPr/>
          <p:nvPr/>
        </p:nvSpPr>
        <p:spPr>
          <a:xfrm>
            <a:off x="202763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45" y="206311"/>
                </a:moveTo>
                <a:lnTo>
                  <a:pt x="0" y="206311"/>
                </a:lnTo>
                <a:lnTo>
                  <a:pt x="205997" y="0"/>
                </a:lnTo>
                <a:lnTo>
                  <a:pt x="373436" y="0"/>
                </a:lnTo>
                <a:lnTo>
                  <a:pt x="16744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"/>
          <p:cNvSpPr/>
          <p:nvPr/>
        </p:nvSpPr>
        <p:spPr>
          <a:xfrm>
            <a:off x="59709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9"/>
          <p:cNvSpPr/>
          <p:nvPr/>
        </p:nvSpPr>
        <p:spPr>
          <a:xfrm>
            <a:off x="145541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90" y="0"/>
                </a:lnTo>
                <a:lnTo>
                  <a:pt x="373455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0"/>
          <p:cNvSpPr/>
          <p:nvPr/>
        </p:nvSpPr>
        <p:spPr>
          <a:xfrm>
            <a:off x="31099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373452" y="0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2"/>
          <p:cNvSpPr/>
          <p:nvPr/>
        </p:nvSpPr>
        <p:spPr>
          <a:xfrm>
            <a:off x="2489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3"/>
          <p:cNvSpPr/>
          <p:nvPr/>
        </p:nvSpPr>
        <p:spPr>
          <a:xfrm>
            <a:off x="288593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6" y="206311"/>
                </a:moveTo>
                <a:lnTo>
                  <a:pt x="0" y="206311"/>
                </a:lnTo>
                <a:lnTo>
                  <a:pt x="206009" y="0"/>
                </a:lnTo>
                <a:lnTo>
                  <a:pt x="373477" y="0"/>
                </a:lnTo>
                <a:lnTo>
                  <a:pt x="167466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4"/>
          <p:cNvSpPr/>
          <p:nvPr/>
        </p:nvSpPr>
        <p:spPr>
          <a:xfrm>
            <a:off x="259983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5"/>
          <p:cNvSpPr/>
          <p:nvPr/>
        </p:nvSpPr>
        <p:spPr>
          <a:xfrm>
            <a:off x="317203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83" y="206311"/>
                </a:moveTo>
                <a:lnTo>
                  <a:pt x="0" y="206311"/>
                </a:lnTo>
                <a:lnTo>
                  <a:pt x="205977" y="0"/>
                </a:lnTo>
                <a:lnTo>
                  <a:pt x="373477" y="0"/>
                </a:lnTo>
                <a:lnTo>
                  <a:pt x="167483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744262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458146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5994" y="0"/>
                </a:lnTo>
                <a:lnTo>
                  <a:pt x="373429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74542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72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7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889842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4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37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45934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52" y="206311"/>
                </a:moveTo>
                <a:lnTo>
                  <a:pt x="0" y="206311"/>
                </a:lnTo>
                <a:lnTo>
                  <a:pt x="205979" y="0"/>
                </a:lnTo>
                <a:lnTo>
                  <a:pt x="373443" y="0"/>
                </a:lnTo>
                <a:lnTo>
                  <a:pt x="16745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31764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6005" y="0"/>
                </a:lnTo>
                <a:lnTo>
                  <a:pt x="373451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60375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45" y="206311"/>
                </a:moveTo>
                <a:lnTo>
                  <a:pt x="0" y="206311"/>
                </a:lnTo>
                <a:lnTo>
                  <a:pt x="205997" y="0"/>
                </a:lnTo>
                <a:lnTo>
                  <a:pt x="373436" y="0"/>
                </a:lnTo>
                <a:lnTo>
                  <a:pt x="16744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17321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031539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90" y="0"/>
                </a:lnTo>
                <a:lnTo>
                  <a:pt x="373455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88711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373452" y="0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31491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7" y="206311"/>
                </a:moveTo>
                <a:lnTo>
                  <a:pt x="0" y="206311"/>
                </a:lnTo>
                <a:lnTo>
                  <a:pt x="206001" y="0"/>
                </a:lnTo>
                <a:lnTo>
                  <a:pt x="373450" y="0"/>
                </a:lnTo>
                <a:lnTo>
                  <a:pt x="167467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60101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1"/>
          <p:cNvSpPr/>
          <p:nvPr/>
        </p:nvSpPr>
        <p:spPr>
          <a:xfrm>
            <a:off x="717596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2"/>
          <p:cNvSpPr/>
          <p:nvPr/>
        </p:nvSpPr>
        <p:spPr>
          <a:xfrm>
            <a:off x="774815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83" y="206311"/>
                </a:moveTo>
                <a:lnTo>
                  <a:pt x="0" y="206311"/>
                </a:lnTo>
                <a:lnTo>
                  <a:pt x="205977" y="0"/>
                </a:lnTo>
                <a:lnTo>
                  <a:pt x="373477" y="0"/>
                </a:lnTo>
                <a:lnTo>
                  <a:pt x="167483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4"/>
          <p:cNvSpPr/>
          <p:nvPr/>
        </p:nvSpPr>
        <p:spPr>
          <a:xfrm>
            <a:off x="832038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5"/>
          <p:cNvSpPr/>
          <p:nvPr/>
        </p:nvSpPr>
        <p:spPr>
          <a:xfrm>
            <a:off x="803427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5994" y="0"/>
                </a:lnTo>
                <a:lnTo>
                  <a:pt x="373429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6"/>
          <p:cNvSpPr/>
          <p:nvPr/>
        </p:nvSpPr>
        <p:spPr>
          <a:xfrm>
            <a:off x="9463233" y="7108888"/>
            <a:ext cx="290830" cy="206375"/>
          </a:xfrm>
          <a:custGeom>
            <a:avLst/>
            <a:gdLst/>
            <a:ahLst/>
            <a:cxnLst/>
            <a:rect l="l" t="t" r="r" b="b"/>
            <a:pathLst>
              <a:path w="290829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290366" y="0"/>
                </a:lnTo>
                <a:lnTo>
                  <a:pt x="290366" y="83219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8"/>
          <p:cNvSpPr/>
          <p:nvPr/>
        </p:nvSpPr>
        <p:spPr>
          <a:xfrm>
            <a:off x="889102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7" y="206311"/>
                </a:moveTo>
                <a:lnTo>
                  <a:pt x="0" y="206311"/>
                </a:lnTo>
                <a:lnTo>
                  <a:pt x="206001" y="0"/>
                </a:lnTo>
                <a:lnTo>
                  <a:pt x="373450" y="0"/>
                </a:lnTo>
                <a:lnTo>
                  <a:pt x="167467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9"/>
          <p:cNvSpPr/>
          <p:nvPr/>
        </p:nvSpPr>
        <p:spPr>
          <a:xfrm>
            <a:off x="917712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11"/>
          <p:cNvSpPr/>
          <p:nvPr/>
        </p:nvSpPr>
        <p:spPr>
          <a:xfrm>
            <a:off x="0" y="7108888"/>
            <a:ext cx="112395" cy="113030"/>
          </a:xfrm>
          <a:custGeom>
            <a:avLst/>
            <a:gdLst/>
            <a:ahLst/>
            <a:cxnLst/>
            <a:rect l="l" t="t" r="r" b="b"/>
            <a:pathLst>
              <a:path w="112395" h="113029">
                <a:moveTo>
                  <a:pt x="0" y="112416"/>
                </a:moveTo>
                <a:lnTo>
                  <a:pt x="0" y="0"/>
                </a:lnTo>
                <a:lnTo>
                  <a:pt x="112237" y="0"/>
                </a:lnTo>
                <a:lnTo>
                  <a:pt x="0" y="11241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1"/>
          <p:cNvSpPr/>
          <p:nvPr/>
        </p:nvSpPr>
        <p:spPr>
          <a:xfrm>
            <a:off x="7467600" y="7108825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34"/>
          <p:cNvSpPr/>
          <p:nvPr/>
        </p:nvSpPr>
        <p:spPr>
          <a:xfrm>
            <a:off x="8610600" y="7108825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34"/>
          <p:cNvSpPr/>
          <p:nvPr/>
        </p:nvSpPr>
        <p:spPr>
          <a:xfrm>
            <a:off x="4038600" y="7108825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ZoneTexte 41"/>
          <p:cNvSpPr txBox="1"/>
          <p:nvPr/>
        </p:nvSpPr>
        <p:spPr>
          <a:xfrm>
            <a:off x="1066800" y="4724400"/>
            <a:ext cx="7620000" cy="1938992"/>
          </a:xfrm>
          <a:prstGeom prst="rect">
            <a:avLst/>
          </a:prstGeom>
          <a:ln>
            <a:solidFill>
              <a:srgbClr val="4FBDAB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 Poursuivre l’étude sur plusieurs zones comportant de </a:t>
            </a:r>
            <a:r>
              <a:rPr lang="fr-FR" sz="2400" dirty="0" err="1" smtClean="0">
                <a:latin typeface="Arial" pitchFamily="34" charset="0"/>
                <a:cs typeface="Arial" pitchFamily="34" charset="0"/>
              </a:rPr>
              <a:t>transects</a:t>
            </a: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endParaRPr lang="fr-FR" sz="24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Faire une comparaison avec </a:t>
            </a:r>
            <a:r>
              <a:rPr lang="fr-FR" sz="2400" dirty="0" err="1" smtClean="0">
                <a:latin typeface="Arial" pitchFamily="34" charset="0"/>
                <a:cs typeface="Arial" pitchFamily="34" charset="0"/>
              </a:rPr>
              <a:t>Bedform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err="1" smtClean="0">
                <a:latin typeface="Arial" pitchFamily="34" charset="0"/>
                <a:cs typeface="Arial" pitchFamily="34" charset="0"/>
              </a:rPr>
              <a:t>Tracking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err="1" smtClean="0">
                <a:latin typeface="Arial" pitchFamily="34" charset="0"/>
                <a:cs typeface="Arial" pitchFamily="34" charset="0"/>
              </a:rPr>
              <a:t>Tool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 pour déterminer le plus efficient</a:t>
            </a: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solidFill>
            <a:srgbClr val="B3E3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81000" y="3429000"/>
            <a:ext cx="8991600" cy="1843452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fr-FR" sz="5400" b="1" i="1" spc="5" dirty="0" smtClean="0">
                <a:solidFill>
                  <a:srgbClr val="4FBDAB"/>
                </a:solidFill>
                <a:latin typeface="Georgia"/>
                <a:cs typeface="Georgia"/>
              </a:rPr>
              <a:t>Merci de votre attention</a:t>
            </a:r>
          </a:p>
          <a:p>
            <a:pPr marL="12700">
              <a:lnSpc>
                <a:spcPct val="100000"/>
              </a:lnSpc>
              <a:spcBef>
                <a:spcPts val="114"/>
              </a:spcBef>
            </a:pPr>
            <a:endParaRPr sz="6400" dirty="0">
              <a:latin typeface="Georgia"/>
              <a:cs typeface="Georgi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37182" y="1071562"/>
            <a:ext cx="9022080" cy="0"/>
          </a:xfrm>
          <a:custGeom>
            <a:avLst/>
            <a:gdLst/>
            <a:ahLst/>
            <a:cxnLst/>
            <a:rect l="l" t="t" r="r" b="b"/>
            <a:pathLst>
              <a:path w="9022080">
                <a:moveTo>
                  <a:pt x="0" y="0"/>
                </a:moveTo>
                <a:lnTo>
                  <a:pt x="9022080" y="0"/>
                </a:lnTo>
              </a:path>
            </a:pathLst>
          </a:custGeom>
          <a:ln w="28574">
            <a:solidFill>
              <a:srgbClr val="66D2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44051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71" y="215836"/>
                </a:moveTo>
                <a:lnTo>
                  <a:pt x="0" y="215836"/>
                </a:lnTo>
                <a:lnTo>
                  <a:pt x="215492" y="0"/>
                </a:lnTo>
                <a:lnTo>
                  <a:pt x="382982" y="0"/>
                </a:lnTo>
                <a:lnTo>
                  <a:pt x="167471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388466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64" y="215836"/>
                </a:moveTo>
                <a:lnTo>
                  <a:pt x="0" y="215836"/>
                </a:lnTo>
                <a:lnTo>
                  <a:pt x="215485" y="0"/>
                </a:lnTo>
                <a:lnTo>
                  <a:pt x="382946" y="0"/>
                </a:lnTo>
                <a:lnTo>
                  <a:pt x="167464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57964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52" y="215836"/>
                </a:moveTo>
                <a:lnTo>
                  <a:pt x="0" y="215836"/>
                </a:lnTo>
                <a:lnTo>
                  <a:pt x="215488" y="0"/>
                </a:lnTo>
                <a:lnTo>
                  <a:pt x="382953" y="0"/>
                </a:lnTo>
                <a:lnTo>
                  <a:pt x="167452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816269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69" y="215836"/>
                </a:moveTo>
                <a:lnTo>
                  <a:pt x="0" y="215836"/>
                </a:lnTo>
                <a:lnTo>
                  <a:pt x="215516" y="0"/>
                </a:lnTo>
                <a:lnTo>
                  <a:pt x="382962" y="0"/>
                </a:lnTo>
                <a:lnTo>
                  <a:pt x="167469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02381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45" y="215836"/>
                </a:moveTo>
                <a:lnTo>
                  <a:pt x="0" y="215836"/>
                </a:lnTo>
                <a:lnTo>
                  <a:pt x="215508" y="0"/>
                </a:lnTo>
                <a:lnTo>
                  <a:pt x="382946" y="0"/>
                </a:lnTo>
                <a:lnTo>
                  <a:pt x="167445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71841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67" y="215836"/>
                </a:moveTo>
                <a:lnTo>
                  <a:pt x="0" y="215836"/>
                </a:lnTo>
                <a:lnTo>
                  <a:pt x="215492" y="0"/>
                </a:lnTo>
                <a:lnTo>
                  <a:pt x="382982" y="0"/>
                </a:lnTo>
                <a:lnTo>
                  <a:pt x="167467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530162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64" y="215836"/>
                </a:moveTo>
                <a:lnTo>
                  <a:pt x="0" y="215836"/>
                </a:lnTo>
                <a:lnTo>
                  <a:pt x="215501" y="0"/>
                </a:lnTo>
                <a:lnTo>
                  <a:pt x="382965" y="0"/>
                </a:lnTo>
                <a:lnTo>
                  <a:pt x="167464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85741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71" y="215836"/>
                </a:moveTo>
                <a:lnTo>
                  <a:pt x="0" y="215836"/>
                </a:lnTo>
                <a:lnTo>
                  <a:pt x="215515" y="0"/>
                </a:lnTo>
                <a:lnTo>
                  <a:pt x="382963" y="0"/>
                </a:lnTo>
                <a:lnTo>
                  <a:pt x="167471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0" y="7099363"/>
            <a:ext cx="196850" cy="196850"/>
          </a:xfrm>
          <a:custGeom>
            <a:avLst/>
            <a:gdLst/>
            <a:ahLst/>
            <a:cxnLst/>
            <a:rect l="l" t="t" r="r" b="b"/>
            <a:pathLst>
              <a:path w="196850" h="196850">
                <a:moveTo>
                  <a:pt x="0" y="196807"/>
                </a:moveTo>
                <a:lnTo>
                  <a:pt x="0" y="29089"/>
                </a:lnTo>
                <a:lnTo>
                  <a:pt x="29046" y="0"/>
                </a:lnTo>
                <a:lnTo>
                  <a:pt x="196494" y="0"/>
                </a:lnTo>
                <a:lnTo>
                  <a:pt x="0" y="196807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9637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55" y="215836"/>
                </a:moveTo>
                <a:lnTo>
                  <a:pt x="0" y="215836"/>
                </a:lnTo>
                <a:lnTo>
                  <a:pt x="215499" y="0"/>
                </a:lnTo>
                <a:lnTo>
                  <a:pt x="382947" y="0"/>
                </a:lnTo>
                <a:lnTo>
                  <a:pt x="167455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960676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66" y="215836"/>
                </a:moveTo>
                <a:lnTo>
                  <a:pt x="0" y="215836"/>
                </a:lnTo>
                <a:lnTo>
                  <a:pt x="215520" y="0"/>
                </a:lnTo>
                <a:lnTo>
                  <a:pt x="382988" y="0"/>
                </a:lnTo>
                <a:lnTo>
                  <a:pt x="167466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674585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60" y="215836"/>
                </a:moveTo>
                <a:lnTo>
                  <a:pt x="0" y="215836"/>
                </a:lnTo>
                <a:lnTo>
                  <a:pt x="215485" y="0"/>
                </a:lnTo>
                <a:lnTo>
                  <a:pt x="382979" y="0"/>
                </a:lnTo>
                <a:lnTo>
                  <a:pt x="167460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46777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82" y="215836"/>
                </a:moveTo>
                <a:lnTo>
                  <a:pt x="0" y="215836"/>
                </a:lnTo>
                <a:lnTo>
                  <a:pt x="215487" y="0"/>
                </a:lnTo>
                <a:lnTo>
                  <a:pt x="382987" y="0"/>
                </a:lnTo>
                <a:lnTo>
                  <a:pt x="167482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105108" y="7099363"/>
            <a:ext cx="215900" cy="215900"/>
          </a:xfrm>
          <a:custGeom>
            <a:avLst/>
            <a:gdLst/>
            <a:ahLst/>
            <a:cxnLst/>
            <a:rect l="l" t="t" r="r" b="b"/>
            <a:pathLst>
              <a:path w="215900" h="215900">
                <a:moveTo>
                  <a:pt x="167453" y="215836"/>
                </a:moveTo>
                <a:lnTo>
                  <a:pt x="0" y="215836"/>
                </a:lnTo>
                <a:lnTo>
                  <a:pt x="215522" y="0"/>
                </a:lnTo>
                <a:lnTo>
                  <a:pt x="215522" y="167685"/>
                </a:lnTo>
                <a:lnTo>
                  <a:pt x="167453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819007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70" y="215836"/>
                </a:moveTo>
                <a:lnTo>
                  <a:pt x="0" y="215836"/>
                </a:lnTo>
                <a:lnTo>
                  <a:pt x="215522" y="0"/>
                </a:lnTo>
                <a:lnTo>
                  <a:pt x="382957" y="0"/>
                </a:lnTo>
                <a:lnTo>
                  <a:pt x="167470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532892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70" y="215836"/>
                </a:moveTo>
                <a:lnTo>
                  <a:pt x="0" y="215836"/>
                </a:lnTo>
                <a:lnTo>
                  <a:pt x="215504" y="0"/>
                </a:lnTo>
                <a:lnTo>
                  <a:pt x="382940" y="0"/>
                </a:lnTo>
                <a:lnTo>
                  <a:pt x="167470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820170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71" y="215836"/>
                </a:moveTo>
                <a:lnTo>
                  <a:pt x="0" y="215836"/>
                </a:lnTo>
                <a:lnTo>
                  <a:pt x="215492" y="0"/>
                </a:lnTo>
                <a:lnTo>
                  <a:pt x="382982" y="0"/>
                </a:lnTo>
                <a:lnTo>
                  <a:pt x="167471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964584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64" y="215836"/>
                </a:moveTo>
                <a:lnTo>
                  <a:pt x="0" y="215836"/>
                </a:lnTo>
                <a:lnTo>
                  <a:pt x="215485" y="0"/>
                </a:lnTo>
                <a:lnTo>
                  <a:pt x="382946" y="0"/>
                </a:lnTo>
                <a:lnTo>
                  <a:pt x="167464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534083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52" y="215836"/>
                </a:moveTo>
                <a:lnTo>
                  <a:pt x="0" y="215836"/>
                </a:lnTo>
                <a:lnTo>
                  <a:pt x="215488" y="0"/>
                </a:lnTo>
                <a:lnTo>
                  <a:pt x="382953" y="0"/>
                </a:lnTo>
                <a:lnTo>
                  <a:pt x="167452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392388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69" y="215836"/>
                </a:moveTo>
                <a:lnTo>
                  <a:pt x="0" y="215836"/>
                </a:lnTo>
                <a:lnTo>
                  <a:pt x="215516" y="0"/>
                </a:lnTo>
                <a:lnTo>
                  <a:pt x="382962" y="0"/>
                </a:lnTo>
                <a:lnTo>
                  <a:pt x="167469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678500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45" y="215836"/>
                </a:moveTo>
                <a:lnTo>
                  <a:pt x="0" y="215836"/>
                </a:lnTo>
                <a:lnTo>
                  <a:pt x="215508" y="0"/>
                </a:lnTo>
                <a:lnTo>
                  <a:pt x="382946" y="0"/>
                </a:lnTo>
                <a:lnTo>
                  <a:pt x="167445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247959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67" y="215836"/>
                </a:moveTo>
                <a:lnTo>
                  <a:pt x="0" y="215836"/>
                </a:lnTo>
                <a:lnTo>
                  <a:pt x="215492" y="0"/>
                </a:lnTo>
                <a:lnTo>
                  <a:pt x="382982" y="0"/>
                </a:lnTo>
                <a:lnTo>
                  <a:pt x="167467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106281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64" y="215836"/>
                </a:moveTo>
                <a:lnTo>
                  <a:pt x="0" y="215836"/>
                </a:lnTo>
                <a:lnTo>
                  <a:pt x="215501" y="0"/>
                </a:lnTo>
                <a:lnTo>
                  <a:pt x="382965" y="0"/>
                </a:lnTo>
                <a:lnTo>
                  <a:pt x="167464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961859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71" y="215836"/>
                </a:moveTo>
                <a:lnTo>
                  <a:pt x="0" y="215836"/>
                </a:lnTo>
                <a:lnTo>
                  <a:pt x="215515" y="0"/>
                </a:lnTo>
                <a:lnTo>
                  <a:pt x="382963" y="0"/>
                </a:lnTo>
                <a:lnTo>
                  <a:pt x="167471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319015" y="7099363"/>
            <a:ext cx="167640" cy="168275"/>
          </a:xfrm>
          <a:custGeom>
            <a:avLst/>
            <a:gdLst/>
            <a:ahLst/>
            <a:cxnLst/>
            <a:rect l="l" t="t" r="r" b="b"/>
            <a:pathLst>
              <a:path w="167639" h="168275">
                <a:moveTo>
                  <a:pt x="0" y="167740"/>
                </a:moveTo>
                <a:lnTo>
                  <a:pt x="29" y="0"/>
                </a:lnTo>
                <a:lnTo>
                  <a:pt x="167490" y="0"/>
                </a:lnTo>
                <a:lnTo>
                  <a:pt x="0" y="167740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389652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68" y="215836"/>
                </a:moveTo>
                <a:lnTo>
                  <a:pt x="0" y="215836"/>
                </a:lnTo>
                <a:lnTo>
                  <a:pt x="215512" y="0"/>
                </a:lnTo>
                <a:lnTo>
                  <a:pt x="382961" y="0"/>
                </a:lnTo>
                <a:lnTo>
                  <a:pt x="167468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675755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39" h="215900">
                <a:moveTo>
                  <a:pt x="167455" y="215836"/>
                </a:moveTo>
                <a:lnTo>
                  <a:pt x="0" y="215836"/>
                </a:lnTo>
                <a:lnTo>
                  <a:pt x="215499" y="0"/>
                </a:lnTo>
                <a:lnTo>
                  <a:pt x="382947" y="0"/>
                </a:lnTo>
                <a:lnTo>
                  <a:pt x="167455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536795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66" y="215836"/>
                </a:moveTo>
                <a:lnTo>
                  <a:pt x="0" y="215836"/>
                </a:lnTo>
                <a:lnTo>
                  <a:pt x="215520" y="0"/>
                </a:lnTo>
                <a:lnTo>
                  <a:pt x="382988" y="0"/>
                </a:lnTo>
                <a:lnTo>
                  <a:pt x="167466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250703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60" y="215836"/>
                </a:moveTo>
                <a:lnTo>
                  <a:pt x="0" y="215836"/>
                </a:lnTo>
                <a:lnTo>
                  <a:pt x="215485" y="0"/>
                </a:lnTo>
                <a:lnTo>
                  <a:pt x="382979" y="0"/>
                </a:lnTo>
                <a:lnTo>
                  <a:pt x="167460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822896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82" y="215836"/>
                </a:moveTo>
                <a:lnTo>
                  <a:pt x="0" y="215836"/>
                </a:lnTo>
                <a:lnTo>
                  <a:pt x="215487" y="0"/>
                </a:lnTo>
                <a:lnTo>
                  <a:pt x="382987" y="0"/>
                </a:lnTo>
                <a:lnTo>
                  <a:pt x="167482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681226" y="7099363"/>
            <a:ext cx="215900" cy="215900"/>
          </a:xfrm>
          <a:custGeom>
            <a:avLst/>
            <a:gdLst/>
            <a:ahLst/>
            <a:cxnLst/>
            <a:rect l="l" t="t" r="r" b="b"/>
            <a:pathLst>
              <a:path w="215900" h="215900">
                <a:moveTo>
                  <a:pt x="167453" y="215836"/>
                </a:moveTo>
                <a:lnTo>
                  <a:pt x="0" y="215836"/>
                </a:lnTo>
                <a:lnTo>
                  <a:pt x="215522" y="0"/>
                </a:lnTo>
                <a:lnTo>
                  <a:pt x="215522" y="167685"/>
                </a:lnTo>
                <a:lnTo>
                  <a:pt x="167453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395126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70" y="215836"/>
                </a:moveTo>
                <a:lnTo>
                  <a:pt x="0" y="215836"/>
                </a:lnTo>
                <a:lnTo>
                  <a:pt x="215522" y="0"/>
                </a:lnTo>
                <a:lnTo>
                  <a:pt x="382957" y="0"/>
                </a:lnTo>
                <a:lnTo>
                  <a:pt x="167470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109011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70" y="215836"/>
                </a:moveTo>
                <a:lnTo>
                  <a:pt x="0" y="215836"/>
                </a:lnTo>
                <a:lnTo>
                  <a:pt x="215504" y="0"/>
                </a:lnTo>
                <a:lnTo>
                  <a:pt x="382940" y="0"/>
                </a:lnTo>
                <a:lnTo>
                  <a:pt x="167470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9537987" y="7099363"/>
            <a:ext cx="215900" cy="215900"/>
          </a:xfrm>
          <a:custGeom>
            <a:avLst/>
            <a:gdLst/>
            <a:ahLst/>
            <a:cxnLst/>
            <a:rect l="l" t="t" r="r" b="b"/>
            <a:pathLst>
              <a:path w="215900" h="215900">
                <a:moveTo>
                  <a:pt x="167471" y="215836"/>
                </a:moveTo>
                <a:lnTo>
                  <a:pt x="0" y="215836"/>
                </a:lnTo>
                <a:lnTo>
                  <a:pt x="215515" y="0"/>
                </a:lnTo>
                <a:lnTo>
                  <a:pt x="215612" y="167618"/>
                </a:lnTo>
                <a:lnTo>
                  <a:pt x="167471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895143" y="7099363"/>
            <a:ext cx="167640" cy="168275"/>
          </a:xfrm>
          <a:custGeom>
            <a:avLst/>
            <a:gdLst/>
            <a:ahLst/>
            <a:cxnLst/>
            <a:rect l="l" t="t" r="r" b="b"/>
            <a:pathLst>
              <a:path w="167640" h="168275">
                <a:moveTo>
                  <a:pt x="0" y="167740"/>
                </a:moveTo>
                <a:lnTo>
                  <a:pt x="29" y="0"/>
                </a:lnTo>
                <a:lnTo>
                  <a:pt x="167490" y="0"/>
                </a:lnTo>
                <a:lnTo>
                  <a:pt x="0" y="167740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965779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68" y="215836"/>
                </a:moveTo>
                <a:lnTo>
                  <a:pt x="0" y="215836"/>
                </a:lnTo>
                <a:lnTo>
                  <a:pt x="215512" y="0"/>
                </a:lnTo>
                <a:lnTo>
                  <a:pt x="382961" y="0"/>
                </a:lnTo>
                <a:lnTo>
                  <a:pt x="167468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251883" y="7099363"/>
            <a:ext cx="383540" cy="215900"/>
          </a:xfrm>
          <a:custGeom>
            <a:avLst/>
            <a:gdLst/>
            <a:ahLst/>
            <a:cxnLst/>
            <a:rect l="l" t="t" r="r" b="b"/>
            <a:pathLst>
              <a:path w="383540" h="215900">
                <a:moveTo>
                  <a:pt x="167455" y="215836"/>
                </a:moveTo>
                <a:lnTo>
                  <a:pt x="0" y="215836"/>
                </a:lnTo>
                <a:lnTo>
                  <a:pt x="215499" y="0"/>
                </a:lnTo>
                <a:lnTo>
                  <a:pt x="382947" y="0"/>
                </a:lnTo>
                <a:lnTo>
                  <a:pt x="167455" y="21583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Espace réservé du numéro de diapositive 4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6930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72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7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31371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37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21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2" y="206311"/>
                </a:moveTo>
                <a:lnTo>
                  <a:pt x="0" y="206311"/>
                </a:lnTo>
                <a:lnTo>
                  <a:pt x="205979" y="0"/>
                </a:lnTo>
                <a:lnTo>
                  <a:pt x="373443" y="0"/>
                </a:lnTo>
                <a:lnTo>
                  <a:pt x="16745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41523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05" y="0"/>
                </a:lnTo>
                <a:lnTo>
                  <a:pt x="373451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02763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45" y="206311"/>
                </a:moveTo>
                <a:lnTo>
                  <a:pt x="0" y="206311"/>
                </a:lnTo>
                <a:lnTo>
                  <a:pt x="205997" y="0"/>
                </a:lnTo>
                <a:lnTo>
                  <a:pt x="373436" y="0"/>
                </a:lnTo>
                <a:lnTo>
                  <a:pt x="16744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9709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45541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90" y="0"/>
                </a:lnTo>
                <a:lnTo>
                  <a:pt x="373455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1099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373452" y="0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7108888"/>
            <a:ext cx="112395" cy="113030"/>
          </a:xfrm>
          <a:custGeom>
            <a:avLst/>
            <a:gdLst/>
            <a:ahLst/>
            <a:cxnLst/>
            <a:rect l="l" t="t" r="r" b="b"/>
            <a:pathLst>
              <a:path w="112395" h="113029">
                <a:moveTo>
                  <a:pt x="0" y="112416"/>
                </a:moveTo>
                <a:lnTo>
                  <a:pt x="0" y="0"/>
                </a:lnTo>
                <a:lnTo>
                  <a:pt x="112237" y="0"/>
                </a:lnTo>
                <a:lnTo>
                  <a:pt x="0" y="11241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489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88593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6" y="206311"/>
                </a:moveTo>
                <a:lnTo>
                  <a:pt x="0" y="206311"/>
                </a:lnTo>
                <a:lnTo>
                  <a:pt x="206009" y="0"/>
                </a:lnTo>
                <a:lnTo>
                  <a:pt x="373477" y="0"/>
                </a:lnTo>
                <a:lnTo>
                  <a:pt x="167466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59983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17203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83" y="206311"/>
                </a:moveTo>
                <a:lnTo>
                  <a:pt x="0" y="206311"/>
                </a:lnTo>
                <a:lnTo>
                  <a:pt x="205977" y="0"/>
                </a:lnTo>
                <a:lnTo>
                  <a:pt x="373477" y="0"/>
                </a:lnTo>
                <a:lnTo>
                  <a:pt x="167483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030362" y="7108888"/>
            <a:ext cx="206375" cy="206375"/>
          </a:xfrm>
          <a:custGeom>
            <a:avLst/>
            <a:gdLst/>
            <a:ahLst/>
            <a:cxnLst/>
            <a:rect l="l" t="t" r="r" b="b"/>
            <a:pathLst>
              <a:path w="206375" h="206375">
                <a:moveTo>
                  <a:pt x="167450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206010" y="167684"/>
                </a:lnTo>
                <a:lnTo>
                  <a:pt x="16745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744262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458146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5994" y="0"/>
                </a:lnTo>
                <a:lnTo>
                  <a:pt x="373429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74542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72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7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889842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4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37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45934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52" y="206311"/>
                </a:moveTo>
                <a:lnTo>
                  <a:pt x="0" y="206311"/>
                </a:lnTo>
                <a:lnTo>
                  <a:pt x="205979" y="0"/>
                </a:lnTo>
                <a:lnTo>
                  <a:pt x="373443" y="0"/>
                </a:lnTo>
                <a:lnTo>
                  <a:pt x="16745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31764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6005" y="0"/>
                </a:lnTo>
                <a:lnTo>
                  <a:pt x="373451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60375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45" y="206311"/>
                </a:moveTo>
                <a:lnTo>
                  <a:pt x="0" y="206311"/>
                </a:lnTo>
                <a:lnTo>
                  <a:pt x="205997" y="0"/>
                </a:lnTo>
                <a:lnTo>
                  <a:pt x="373436" y="0"/>
                </a:lnTo>
                <a:lnTo>
                  <a:pt x="16744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17321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031539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90" y="0"/>
                </a:lnTo>
                <a:lnTo>
                  <a:pt x="373455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88711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373452" y="0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234764" y="7108888"/>
            <a:ext cx="167640" cy="168275"/>
          </a:xfrm>
          <a:custGeom>
            <a:avLst/>
            <a:gdLst/>
            <a:ahLst/>
            <a:cxnLst/>
            <a:rect l="l" t="t" r="r" b="b"/>
            <a:pathLst>
              <a:path w="167639" h="168275">
                <a:moveTo>
                  <a:pt x="0" y="167740"/>
                </a:moveTo>
                <a:lnTo>
                  <a:pt x="29" y="0"/>
                </a:lnTo>
                <a:lnTo>
                  <a:pt x="167490" y="0"/>
                </a:lnTo>
                <a:lnTo>
                  <a:pt x="0" y="167740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31491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7" y="206311"/>
                </a:moveTo>
                <a:lnTo>
                  <a:pt x="0" y="206311"/>
                </a:lnTo>
                <a:lnTo>
                  <a:pt x="206001" y="0"/>
                </a:lnTo>
                <a:lnTo>
                  <a:pt x="373450" y="0"/>
                </a:lnTo>
                <a:lnTo>
                  <a:pt x="167467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60101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46205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6" y="206311"/>
                </a:moveTo>
                <a:lnTo>
                  <a:pt x="0" y="206311"/>
                </a:lnTo>
                <a:lnTo>
                  <a:pt x="206009" y="0"/>
                </a:lnTo>
                <a:lnTo>
                  <a:pt x="373477" y="0"/>
                </a:lnTo>
                <a:lnTo>
                  <a:pt x="167466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17596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74815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83" y="206311"/>
                </a:moveTo>
                <a:lnTo>
                  <a:pt x="0" y="206311"/>
                </a:lnTo>
                <a:lnTo>
                  <a:pt x="205977" y="0"/>
                </a:lnTo>
                <a:lnTo>
                  <a:pt x="373477" y="0"/>
                </a:lnTo>
                <a:lnTo>
                  <a:pt x="167483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606486" y="7108888"/>
            <a:ext cx="206375" cy="206375"/>
          </a:xfrm>
          <a:custGeom>
            <a:avLst/>
            <a:gdLst/>
            <a:ahLst/>
            <a:cxnLst/>
            <a:rect l="l" t="t" r="r" b="b"/>
            <a:pathLst>
              <a:path w="206375" h="206375">
                <a:moveTo>
                  <a:pt x="167450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206010" y="167684"/>
                </a:lnTo>
                <a:lnTo>
                  <a:pt x="16745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32038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03427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5994" y="0"/>
                </a:lnTo>
                <a:lnTo>
                  <a:pt x="373429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9463233" y="7108888"/>
            <a:ext cx="290830" cy="206375"/>
          </a:xfrm>
          <a:custGeom>
            <a:avLst/>
            <a:gdLst/>
            <a:ahLst/>
            <a:cxnLst/>
            <a:rect l="l" t="t" r="r" b="b"/>
            <a:pathLst>
              <a:path w="290829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290366" y="0"/>
                </a:lnTo>
                <a:lnTo>
                  <a:pt x="290366" y="83219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810879" y="7108888"/>
            <a:ext cx="167640" cy="168275"/>
          </a:xfrm>
          <a:custGeom>
            <a:avLst/>
            <a:gdLst/>
            <a:ahLst/>
            <a:cxnLst/>
            <a:rect l="l" t="t" r="r" b="b"/>
            <a:pathLst>
              <a:path w="167640" h="168275">
                <a:moveTo>
                  <a:pt x="0" y="167740"/>
                </a:moveTo>
                <a:lnTo>
                  <a:pt x="29" y="0"/>
                </a:lnTo>
                <a:lnTo>
                  <a:pt x="167490" y="0"/>
                </a:lnTo>
                <a:lnTo>
                  <a:pt x="0" y="167740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89102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7" y="206311"/>
                </a:moveTo>
                <a:lnTo>
                  <a:pt x="0" y="206311"/>
                </a:lnTo>
                <a:lnTo>
                  <a:pt x="206001" y="0"/>
                </a:lnTo>
                <a:lnTo>
                  <a:pt x="373450" y="0"/>
                </a:lnTo>
                <a:lnTo>
                  <a:pt x="167467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917712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>
            <a:spLocks noGrp="1"/>
          </p:cNvSpPr>
          <p:nvPr>
            <p:ph type="title"/>
          </p:nvPr>
        </p:nvSpPr>
        <p:spPr>
          <a:xfrm>
            <a:off x="381000" y="152400"/>
            <a:ext cx="8991600" cy="63158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lang="fr-FR" sz="4000" spc="-10" dirty="0" smtClean="0"/>
              <a:t>Contexte  et objectifs </a:t>
            </a:r>
            <a:endParaRPr sz="4000" dirty="0"/>
          </a:p>
        </p:txBody>
      </p:sp>
      <p:sp>
        <p:nvSpPr>
          <p:cNvPr id="44" name="object 44"/>
          <p:cNvSpPr txBox="1"/>
          <p:nvPr/>
        </p:nvSpPr>
        <p:spPr>
          <a:xfrm>
            <a:off x="1219200" y="5715000"/>
            <a:ext cx="8305800" cy="96244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buFont typeface="Arial" pitchFamily="34" charset="0"/>
              <a:buChar char="•"/>
            </a:pPr>
            <a:r>
              <a:rPr lang="fr-FR" sz="2000" spc="120" dirty="0" smtClean="0">
                <a:solidFill>
                  <a:srgbClr val="002233"/>
                </a:solidFill>
                <a:latin typeface="Georgia"/>
                <a:cs typeface="Georgia"/>
              </a:rPr>
              <a:t> </a:t>
            </a:r>
            <a:r>
              <a:rPr lang="fr-FR" sz="2000" spc="120" dirty="0" smtClean="0">
                <a:solidFill>
                  <a:srgbClr val="002233"/>
                </a:solidFill>
                <a:latin typeface="Arial" pitchFamily="34" charset="0"/>
                <a:cs typeface="Arial" pitchFamily="34" charset="0"/>
              </a:rPr>
              <a:t>Plusieurs outils existants 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  <a:buFont typeface="Arial" pitchFamily="34" charset="0"/>
              <a:buChar char="•"/>
            </a:pPr>
            <a:endParaRPr lang="fr-FR" sz="2000" spc="120" dirty="0">
              <a:solidFill>
                <a:srgbClr val="002233"/>
              </a:solidFill>
              <a:latin typeface="Arial" pitchFamily="34" charset="0"/>
              <a:cs typeface="Arial" pitchFamily="34" charset="0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  <a:buFont typeface="Arial" pitchFamily="34" charset="0"/>
              <a:buChar char="•"/>
            </a:pPr>
            <a:r>
              <a:rPr lang="fr-FR" sz="2000" spc="120" dirty="0" smtClean="0">
                <a:solidFill>
                  <a:srgbClr val="0022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spc="120" dirty="0" err="1" smtClean="0">
                <a:solidFill>
                  <a:srgbClr val="002233"/>
                </a:solidFill>
                <a:latin typeface="Arial" pitchFamily="34" charset="0"/>
                <a:cs typeface="Arial" pitchFamily="34" charset="0"/>
              </a:rPr>
              <a:t>BedformsATM</a:t>
            </a:r>
            <a:r>
              <a:rPr lang="fr-FR" sz="2000" spc="120" dirty="0" smtClean="0">
                <a:solidFill>
                  <a:srgbClr val="002233"/>
                </a:solidFill>
                <a:latin typeface="Arial" pitchFamily="34" charset="0"/>
                <a:cs typeface="Arial" pitchFamily="34" charset="0"/>
              </a:rPr>
              <a:t> le seul exploitable par l’équipe de recherche</a:t>
            </a:r>
          </a:p>
        </p:txBody>
      </p:sp>
      <p:pic>
        <p:nvPicPr>
          <p:cNvPr id="45" name="Image 4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1219200"/>
            <a:ext cx="5616624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ZoneTexte 45"/>
          <p:cNvSpPr txBox="1"/>
          <p:nvPr/>
        </p:nvSpPr>
        <p:spPr>
          <a:xfrm>
            <a:off x="1905000" y="5105400"/>
            <a:ext cx="64087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Arial" pitchFamily="34" charset="0"/>
                <a:cs typeface="Arial" pitchFamily="34" charset="0"/>
              </a:rPr>
              <a:t>Schéma caractérisant la morphologie des dunes subaquatiques</a:t>
            </a:r>
            <a:endParaRPr lang="fr-F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Espace réservé du numéro de diapositive 4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Image 47" descr="bdform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-304800"/>
            <a:ext cx="8458200" cy="7048500"/>
          </a:xfrm>
          <a:prstGeom prst="rect">
            <a:avLst/>
          </a:prstGeom>
        </p:spPr>
      </p:pic>
      <p:sp>
        <p:nvSpPr>
          <p:cNvPr id="50" name="ZoneTexte 49"/>
          <p:cNvSpPr txBox="1"/>
          <p:nvPr/>
        </p:nvSpPr>
        <p:spPr>
          <a:xfrm>
            <a:off x="7239000" y="3962401"/>
            <a:ext cx="2362200" cy="2923877"/>
          </a:xfrm>
          <a:prstGeom prst="rect">
            <a:avLst/>
          </a:prstGeom>
          <a:solidFill>
            <a:srgbClr val="4FBDAB"/>
          </a:solidFill>
          <a:ln>
            <a:solidFill>
              <a:srgbClr val="4FB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Plusieurs analyses pour différentes fonctionnalités</a:t>
            </a:r>
          </a:p>
          <a:p>
            <a:endParaRPr lang="fr-FR" sz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Données au format texte</a:t>
            </a:r>
          </a:p>
          <a:p>
            <a:endParaRPr lang="fr-F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Choix de paramètres pour l’opérateur</a:t>
            </a:r>
          </a:p>
        </p:txBody>
      </p:sp>
      <p:sp>
        <p:nvSpPr>
          <p:cNvPr id="46" name="Espace réservé du numéro de diapositive 45"/>
          <p:cNvSpPr>
            <a:spLocks noGrp="1"/>
          </p:cNvSpPr>
          <p:nvPr>
            <p:ph type="sldNum" sz="quarter" idx="7"/>
          </p:nvPr>
        </p:nvSpPr>
        <p:spPr>
          <a:xfrm>
            <a:off x="7022592" y="6803136"/>
            <a:ext cx="2243328" cy="276999"/>
          </a:xfrm>
        </p:spPr>
        <p:txBody>
          <a:bodyPr/>
          <a:lstStyle/>
          <a:p>
            <a:fld id="{B6F15528-21DE-4FAA-801E-634DDDAF4B2B}" type="slidenum">
              <a:rPr lang="fr-FR" smtClean="0">
                <a:solidFill>
                  <a:schemeClr val="tx1"/>
                </a:solidFill>
              </a:rPr>
              <a:pPr/>
              <a:t>3</a:t>
            </a:fld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3813075" cy="646331"/>
          </a:xfrm>
        </p:spPr>
        <p:txBody>
          <a:bodyPr/>
          <a:lstStyle/>
          <a:p>
            <a:r>
              <a:rPr lang="fr-FR" dirty="0" err="1" smtClean="0"/>
              <a:t>BedformsATM</a:t>
            </a:r>
            <a:endParaRPr lang="fr-FR" dirty="0"/>
          </a:p>
        </p:txBody>
      </p:sp>
      <p:sp>
        <p:nvSpPr>
          <p:cNvPr id="4" name="object 3"/>
          <p:cNvSpPr/>
          <p:nvPr/>
        </p:nvSpPr>
        <p:spPr>
          <a:xfrm>
            <a:off x="116930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72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7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4"/>
          <p:cNvSpPr/>
          <p:nvPr/>
        </p:nvSpPr>
        <p:spPr>
          <a:xfrm>
            <a:off x="231371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37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5"/>
          <p:cNvSpPr/>
          <p:nvPr/>
        </p:nvSpPr>
        <p:spPr>
          <a:xfrm>
            <a:off x="88321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2" y="206311"/>
                </a:moveTo>
                <a:lnTo>
                  <a:pt x="0" y="206311"/>
                </a:lnTo>
                <a:lnTo>
                  <a:pt x="205979" y="0"/>
                </a:lnTo>
                <a:lnTo>
                  <a:pt x="373443" y="0"/>
                </a:lnTo>
                <a:lnTo>
                  <a:pt x="16745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6"/>
          <p:cNvSpPr/>
          <p:nvPr/>
        </p:nvSpPr>
        <p:spPr>
          <a:xfrm>
            <a:off x="1741523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05" y="0"/>
                </a:lnTo>
                <a:lnTo>
                  <a:pt x="373451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7"/>
          <p:cNvSpPr/>
          <p:nvPr/>
        </p:nvSpPr>
        <p:spPr>
          <a:xfrm>
            <a:off x="202763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45" y="206311"/>
                </a:moveTo>
                <a:lnTo>
                  <a:pt x="0" y="206311"/>
                </a:lnTo>
                <a:lnTo>
                  <a:pt x="205997" y="0"/>
                </a:lnTo>
                <a:lnTo>
                  <a:pt x="373436" y="0"/>
                </a:lnTo>
                <a:lnTo>
                  <a:pt x="16744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8"/>
          <p:cNvSpPr/>
          <p:nvPr/>
        </p:nvSpPr>
        <p:spPr>
          <a:xfrm>
            <a:off x="59709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9"/>
          <p:cNvSpPr/>
          <p:nvPr/>
        </p:nvSpPr>
        <p:spPr>
          <a:xfrm>
            <a:off x="145541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90" y="0"/>
                </a:lnTo>
                <a:lnTo>
                  <a:pt x="373455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0"/>
          <p:cNvSpPr/>
          <p:nvPr/>
        </p:nvSpPr>
        <p:spPr>
          <a:xfrm>
            <a:off x="31099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373452" y="0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489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88593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6" y="206311"/>
                </a:moveTo>
                <a:lnTo>
                  <a:pt x="0" y="206311"/>
                </a:lnTo>
                <a:lnTo>
                  <a:pt x="206009" y="0"/>
                </a:lnTo>
                <a:lnTo>
                  <a:pt x="373477" y="0"/>
                </a:lnTo>
                <a:lnTo>
                  <a:pt x="167466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59983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17203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83" y="206311"/>
                </a:moveTo>
                <a:lnTo>
                  <a:pt x="0" y="206311"/>
                </a:lnTo>
                <a:lnTo>
                  <a:pt x="205977" y="0"/>
                </a:lnTo>
                <a:lnTo>
                  <a:pt x="373477" y="0"/>
                </a:lnTo>
                <a:lnTo>
                  <a:pt x="167483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030362" y="7108888"/>
            <a:ext cx="206375" cy="206375"/>
          </a:xfrm>
          <a:custGeom>
            <a:avLst/>
            <a:gdLst/>
            <a:ahLst/>
            <a:cxnLst/>
            <a:rect l="l" t="t" r="r" b="b"/>
            <a:pathLst>
              <a:path w="206375" h="206375">
                <a:moveTo>
                  <a:pt x="167450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206010" y="167684"/>
                </a:lnTo>
                <a:lnTo>
                  <a:pt x="16745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744262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458146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5994" y="0"/>
                </a:lnTo>
                <a:lnTo>
                  <a:pt x="373429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74542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72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7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889842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4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37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45934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52" y="206311"/>
                </a:moveTo>
                <a:lnTo>
                  <a:pt x="0" y="206311"/>
                </a:lnTo>
                <a:lnTo>
                  <a:pt x="205979" y="0"/>
                </a:lnTo>
                <a:lnTo>
                  <a:pt x="373443" y="0"/>
                </a:lnTo>
                <a:lnTo>
                  <a:pt x="16745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31764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6005" y="0"/>
                </a:lnTo>
                <a:lnTo>
                  <a:pt x="373451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60375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45" y="206311"/>
                </a:moveTo>
                <a:lnTo>
                  <a:pt x="0" y="206311"/>
                </a:lnTo>
                <a:lnTo>
                  <a:pt x="205997" y="0"/>
                </a:lnTo>
                <a:lnTo>
                  <a:pt x="373436" y="0"/>
                </a:lnTo>
                <a:lnTo>
                  <a:pt x="16744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17321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031539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90" y="0"/>
                </a:lnTo>
                <a:lnTo>
                  <a:pt x="373455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88711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373452" y="0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234764" y="7108888"/>
            <a:ext cx="167640" cy="168275"/>
          </a:xfrm>
          <a:custGeom>
            <a:avLst/>
            <a:gdLst/>
            <a:ahLst/>
            <a:cxnLst/>
            <a:rect l="l" t="t" r="r" b="b"/>
            <a:pathLst>
              <a:path w="167639" h="168275">
                <a:moveTo>
                  <a:pt x="0" y="167740"/>
                </a:moveTo>
                <a:lnTo>
                  <a:pt x="29" y="0"/>
                </a:lnTo>
                <a:lnTo>
                  <a:pt x="167490" y="0"/>
                </a:lnTo>
                <a:lnTo>
                  <a:pt x="0" y="167740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31491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7" y="206311"/>
                </a:moveTo>
                <a:lnTo>
                  <a:pt x="0" y="206311"/>
                </a:lnTo>
                <a:lnTo>
                  <a:pt x="206001" y="0"/>
                </a:lnTo>
                <a:lnTo>
                  <a:pt x="373450" y="0"/>
                </a:lnTo>
                <a:lnTo>
                  <a:pt x="167467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60101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1"/>
          <p:cNvSpPr/>
          <p:nvPr/>
        </p:nvSpPr>
        <p:spPr>
          <a:xfrm>
            <a:off x="717596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2"/>
          <p:cNvSpPr/>
          <p:nvPr/>
        </p:nvSpPr>
        <p:spPr>
          <a:xfrm>
            <a:off x="774815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83" y="206311"/>
                </a:moveTo>
                <a:lnTo>
                  <a:pt x="0" y="206311"/>
                </a:lnTo>
                <a:lnTo>
                  <a:pt x="205977" y="0"/>
                </a:lnTo>
                <a:lnTo>
                  <a:pt x="373477" y="0"/>
                </a:lnTo>
                <a:lnTo>
                  <a:pt x="167483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3"/>
          <p:cNvSpPr/>
          <p:nvPr/>
        </p:nvSpPr>
        <p:spPr>
          <a:xfrm>
            <a:off x="8606486" y="7108888"/>
            <a:ext cx="206375" cy="206375"/>
          </a:xfrm>
          <a:custGeom>
            <a:avLst/>
            <a:gdLst/>
            <a:ahLst/>
            <a:cxnLst/>
            <a:rect l="l" t="t" r="r" b="b"/>
            <a:pathLst>
              <a:path w="206375" h="206375">
                <a:moveTo>
                  <a:pt x="167450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206010" y="167684"/>
                </a:lnTo>
                <a:lnTo>
                  <a:pt x="16745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4"/>
          <p:cNvSpPr/>
          <p:nvPr/>
        </p:nvSpPr>
        <p:spPr>
          <a:xfrm>
            <a:off x="832038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5"/>
          <p:cNvSpPr/>
          <p:nvPr/>
        </p:nvSpPr>
        <p:spPr>
          <a:xfrm>
            <a:off x="803427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5994" y="0"/>
                </a:lnTo>
                <a:lnTo>
                  <a:pt x="373429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6"/>
          <p:cNvSpPr/>
          <p:nvPr/>
        </p:nvSpPr>
        <p:spPr>
          <a:xfrm>
            <a:off x="9463233" y="7108888"/>
            <a:ext cx="290830" cy="206375"/>
          </a:xfrm>
          <a:custGeom>
            <a:avLst/>
            <a:gdLst/>
            <a:ahLst/>
            <a:cxnLst/>
            <a:rect l="l" t="t" r="r" b="b"/>
            <a:pathLst>
              <a:path w="290829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290366" y="0"/>
                </a:lnTo>
                <a:lnTo>
                  <a:pt x="290366" y="83219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7"/>
          <p:cNvSpPr/>
          <p:nvPr/>
        </p:nvSpPr>
        <p:spPr>
          <a:xfrm>
            <a:off x="8810879" y="7108888"/>
            <a:ext cx="167640" cy="168275"/>
          </a:xfrm>
          <a:custGeom>
            <a:avLst/>
            <a:gdLst/>
            <a:ahLst/>
            <a:cxnLst/>
            <a:rect l="l" t="t" r="r" b="b"/>
            <a:pathLst>
              <a:path w="167640" h="168275">
                <a:moveTo>
                  <a:pt x="0" y="167740"/>
                </a:moveTo>
                <a:lnTo>
                  <a:pt x="29" y="0"/>
                </a:lnTo>
                <a:lnTo>
                  <a:pt x="167490" y="0"/>
                </a:lnTo>
                <a:lnTo>
                  <a:pt x="0" y="167740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8"/>
          <p:cNvSpPr/>
          <p:nvPr/>
        </p:nvSpPr>
        <p:spPr>
          <a:xfrm>
            <a:off x="889102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7" y="206311"/>
                </a:moveTo>
                <a:lnTo>
                  <a:pt x="0" y="206311"/>
                </a:lnTo>
                <a:lnTo>
                  <a:pt x="206001" y="0"/>
                </a:lnTo>
                <a:lnTo>
                  <a:pt x="373450" y="0"/>
                </a:lnTo>
                <a:lnTo>
                  <a:pt x="167467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9"/>
          <p:cNvSpPr/>
          <p:nvPr/>
        </p:nvSpPr>
        <p:spPr>
          <a:xfrm>
            <a:off x="917712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11"/>
          <p:cNvSpPr/>
          <p:nvPr/>
        </p:nvSpPr>
        <p:spPr>
          <a:xfrm>
            <a:off x="0" y="7108888"/>
            <a:ext cx="112395" cy="113030"/>
          </a:xfrm>
          <a:custGeom>
            <a:avLst/>
            <a:gdLst/>
            <a:ahLst/>
            <a:cxnLst/>
            <a:rect l="l" t="t" r="r" b="b"/>
            <a:pathLst>
              <a:path w="112395" h="113029">
                <a:moveTo>
                  <a:pt x="0" y="112416"/>
                </a:moveTo>
                <a:lnTo>
                  <a:pt x="0" y="0"/>
                </a:lnTo>
                <a:lnTo>
                  <a:pt x="112237" y="0"/>
                </a:lnTo>
                <a:lnTo>
                  <a:pt x="0" y="11241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31"/>
          <p:cNvSpPr/>
          <p:nvPr/>
        </p:nvSpPr>
        <p:spPr>
          <a:xfrm>
            <a:off x="7467600" y="7108825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ZoneTexte 43"/>
          <p:cNvSpPr txBox="1"/>
          <p:nvPr/>
        </p:nvSpPr>
        <p:spPr>
          <a:xfrm>
            <a:off x="1143000" y="6553200"/>
            <a:ext cx="586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Arial" pitchFamily="34" charset="0"/>
                <a:cs typeface="Arial" pitchFamily="34" charset="0"/>
              </a:rPr>
              <a:t>Interface de </a:t>
            </a:r>
            <a:r>
              <a:rPr lang="fr-FR" sz="1600" dirty="0" err="1" smtClean="0">
                <a:latin typeface="Arial" pitchFamily="34" charset="0"/>
                <a:cs typeface="Arial" pitchFamily="34" charset="0"/>
              </a:rPr>
              <a:t>BedformsATM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 au lancement de l’analyse 1</a:t>
            </a:r>
            <a:endParaRPr lang="fr-F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Ellipse 44"/>
          <p:cNvSpPr/>
          <p:nvPr/>
        </p:nvSpPr>
        <p:spPr>
          <a:xfrm>
            <a:off x="1371600" y="2743200"/>
            <a:ext cx="5410200" cy="9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Ellipse 48"/>
          <p:cNvSpPr/>
          <p:nvPr/>
        </p:nvSpPr>
        <p:spPr>
          <a:xfrm>
            <a:off x="6858000" y="990600"/>
            <a:ext cx="2590800" cy="1676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991600" cy="646331"/>
          </a:xfrm>
        </p:spPr>
        <p:txBody>
          <a:bodyPr/>
          <a:lstStyle/>
          <a:p>
            <a:pPr algn="ctr"/>
            <a:r>
              <a:rPr lang="fr-FR" dirty="0" smtClean="0"/>
              <a:t>Protocole opératoire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5" name="object 3"/>
          <p:cNvSpPr/>
          <p:nvPr/>
        </p:nvSpPr>
        <p:spPr>
          <a:xfrm>
            <a:off x="116930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72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7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231371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37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/>
          <p:nvPr/>
        </p:nvSpPr>
        <p:spPr>
          <a:xfrm>
            <a:off x="88321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2" y="206311"/>
                </a:moveTo>
                <a:lnTo>
                  <a:pt x="0" y="206311"/>
                </a:lnTo>
                <a:lnTo>
                  <a:pt x="205979" y="0"/>
                </a:lnTo>
                <a:lnTo>
                  <a:pt x="373443" y="0"/>
                </a:lnTo>
                <a:lnTo>
                  <a:pt x="16745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6"/>
          <p:cNvSpPr/>
          <p:nvPr/>
        </p:nvSpPr>
        <p:spPr>
          <a:xfrm>
            <a:off x="1741523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05" y="0"/>
                </a:lnTo>
                <a:lnTo>
                  <a:pt x="373451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7"/>
          <p:cNvSpPr/>
          <p:nvPr/>
        </p:nvSpPr>
        <p:spPr>
          <a:xfrm>
            <a:off x="202763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45" y="206311"/>
                </a:moveTo>
                <a:lnTo>
                  <a:pt x="0" y="206311"/>
                </a:lnTo>
                <a:lnTo>
                  <a:pt x="205997" y="0"/>
                </a:lnTo>
                <a:lnTo>
                  <a:pt x="373436" y="0"/>
                </a:lnTo>
                <a:lnTo>
                  <a:pt x="16744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"/>
          <p:cNvSpPr/>
          <p:nvPr/>
        </p:nvSpPr>
        <p:spPr>
          <a:xfrm>
            <a:off x="59709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9"/>
          <p:cNvSpPr/>
          <p:nvPr/>
        </p:nvSpPr>
        <p:spPr>
          <a:xfrm>
            <a:off x="145541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90" y="0"/>
                </a:lnTo>
                <a:lnTo>
                  <a:pt x="373455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0"/>
          <p:cNvSpPr/>
          <p:nvPr/>
        </p:nvSpPr>
        <p:spPr>
          <a:xfrm>
            <a:off x="31099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373452" y="0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2"/>
          <p:cNvSpPr/>
          <p:nvPr/>
        </p:nvSpPr>
        <p:spPr>
          <a:xfrm>
            <a:off x="2489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3"/>
          <p:cNvSpPr/>
          <p:nvPr/>
        </p:nvSpPr>
        <p:spPr>
          <a:xfrm>
            <a:off x="288593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6" y="206311"/>
                </a:moveTo>
                <a:lnTo>
                  <a:pt x="0" y="206311"/>
                </a:lnTo>
                <a:lnTo>
                  <a:pt x="206009" y="0"/>
                </a:lnTo>
                <a:lnTo>
                  <a:pt x="373477" y="0"/>
                </a:lnTo>
                <a:lnTo>
                  <a:pt x="167466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4"/>
          <p:cNvSpPr/>
          <p:nvPr/>
        </p:nvSpPr>
        <p:spPr>
          <a:xfrm>
            <a:off x="259983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5"/>
          <p:cNvSpPr/>
          <p:nvPr/>
        </p:nvSpPr>
        <p:spPr>
          <a:xfrm>
            <a:off x="317203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83" y="206311"/>
                </a:moveTo>
                <a:lnTo>
                  <a:pt x="0" y="206311"/>
                </a:lnTo>
                <a:lnTo>
                  <a:pt x="205977" y="0"/>
                </a:lnTo>
                <a:lnTo>
                  <a:pt x="373477" y="0"/>
                </a:lnTo>
                <a:lnTo>
                  <a:pt x="167483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744262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458146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5994" y="0"/>
                </a:lnTo>
                <a:lnTo>
                  <a:pt x="373429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74542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72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7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889842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4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37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45934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52" y="206311"/>
                </a:moveTo>
                <a:lnTo>
                  <a:pt x="0" y="206311"/>
                </a:lnTo>
                <a:lnTo>
                  <a:pt x="205979" y="0"/>
                </a:lnTo>
                <a:lnTo>
                  <a:pt x="373443" y="0"/>
                </a:lnTo>
                <a:lnTo>
                  <a:pt x="16745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31764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6005" y="0"/>
                </a:lnTo>
                <a:lnTo>
                  <a:pt x="373451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60375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45" y="206311"/>
                </a:moveTo>
                <a:lnTo>
                  <a:pt x="0" y="206311"/>
                </a:lnTo>
                <a:lnTo>
                  <a:pt x="205997" y="0"/>
                </a:lnTo>
                <a:lnTo>
                  <a:pt x="373436" y="0"/>
                </a:lnTo>
                <a:lnTo>
                  <a:pt x="16744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17321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031539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90" y="0"/>
                </a:lnTo>
                <a:lnTo>
                  <a:pt x="373455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88711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373452" y="0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31491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7" y="206311"/>
                </a:moveTo>
                <a:lnTo>
                  <a:pt x="0" y="206311"/>
                </a:lnTo>
                <a:lnTo>
                  <a:pt x="206001" y="0"/>
                </a:lnTo>
                <a:lnTo>
                  <a:pt x="373450" y="0"/>
                </a:lnTo>
                <a:lnTo>
                  <a:pt x="167467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60101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1"/>
          <p:cNvSpPr/>
          <p:nvPr/>
        </p:nvSpPr>
        <p:spPr>
          <a:xfrm>
            <a:off x="717596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2"/>
          <p:cNvSpPr/>
          <p:nvPr/>
        </p:nvSpPr>
        <p:spPr>
          <a:xfrm>
            <a:off x="774815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83" y="206311"/>
                </a:moveTo>
                <a:lnTo>
                  <a:pt x="0" y="206311"/>
                </a:lnTo>
                <a:lnTo>
                  <a:pt x="205977" y="0"/>
                </a:lnTo>
                <a:lnTo>
                  <a:pt x="373477" y="0"/>
                </a:lnTo>
                <a:lnTo>
                  <a:pt x="167483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4"/>
          <p:cNvSpPr/>
          <p:nvPr/>
        </p:nvSpPr>
        <p:spPr>
          <a:xfrm>
            <a:off x="832038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5"/>
          <p:cNvSpPr/>
          <p:nvPr/>
        </p:nvSpPr>
        <p:spPr>
          <a:xfrm>
            <a:off x="803427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5994" y="0"/>
                </a:lnTo>
                <a:lnTo>
                  <a:pt x="373429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6"/>
          <p:cNvSpPr/>
          <p:nvPr/>
        </p:nvSpPr>
        <p:spPr>
          <a:xfrm>
            <a:off x="9463233" y="7108888"/>
            <a:ext cx="290830" cy="206375"/>
          </a:xfrm>
          <a:custGeom>
            <a:avLst/>
            <a:gdLst/>
            <a:ahLst/>
            <a:cxnLst/>
            <a:rect l="l" t="t" r="r" b="b"/>
            <a:pathLst>
              <a:path w="290829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290366" y="0"/>
                </a:lnTo>
                <a:lnTo>
                  <a:pt x="290366" y="83219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8"/>
          <p:cNvSpPr/>
          <p:nvPr/>
        </p:nvSpPr>
        <p:spPr>
          <a:xfrm>
            <a:off x="889102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7" y="206311"/>
                </a:moveTo>
                <a:lnTo>
                  <a:pt x="0" y="206311"/>
                </a:lnTo>
                <a:lnTo>
                  <a:pt x="206001" y="0"/>
                </a:lnTo>
                <a:lnTo>
                  <a:pt x="373450" y="0"/>
                </a:lnTo>
                <a:lnTo>
                  <a:pt x="167467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9"/>
          <p:cNvSpPr/>
          <p:nvPr/>
        </p:nvSpPr>
        <p:spPr>
          <a:xfrm>
            <a:off x="917712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11"/>
          <p:cNvSpPr/>
          <p:nvPr/>
        </p:nvSpPr>
        <p:spPr>
          <a:xfrm>
            <a:off x="0" y="7108888"/>
            <a:ext cx="112395" cy="113030"/>
          </a:xfrm>
          <a:custGeom>
            <a:avLst/>
            <a:gdLst/>
            <a:ahLst/>
            <a:cxnLst/>
            <a:rect l="l" t="t" r="r" b="b"/>
            <a:pathLst>
              <a:path w="112395" h="113029">
                <a:moveTo>
                  <a:pt x="0" y="112416"/>
                </a:moveTo>
                <a:lnTo>
                  <a:pt x="0" y="0"/>
                </a:lnTo>
                <a:lnTo>
                  <a:pt x="112237" y="0"/>
                </a:lnTo>
                <a:lnTo>
                  <a:pt x="0" y="11241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1"/>
          <p:cNvSpPr/>
          <p:nvPr/>
        </p:nvSpPr>
        <p:spPr>
          <a:xfrm>
            <a:off x="7467600" y="7108825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17"/>
          <p:cNvSpPr/>
          <p:nvPr/>
        </p:nvSpPr>
        <p:spPr>
          <a:xfrm>
            <a:off x="4038600" y="7108825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17"/>
          <p:cNvSpPr/>
          <p:nvPr/>
        </p:nvSpPr>
        <p:spPr>
          <a:xfrm>
            <a:off x="8610600" y="7108825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3" name="Diagramme 42"/>
          <p:cNvGraphicFramePr/>
          <p:nvPr/>
        </p:nvGraphicFramePr>
        <p:xfrm>
          <a:off x="0" y="914401"/>
          <a:ext cx="9753600" cy="61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991600" cy="1292662"/>
          </a:xfrm>
        </p:spPr>
        <p:txBody>
          <a:bodyPr/>
          <a:lstStyle/>
          <a:p>
            <a:pPr algn="ctr"/>
            <a:r>
              <a:rPr lang="fr-FR" dirty="0" smtClean="0"/>
              <a:t>Quel format de données est à sélectionner?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90600" y="6324600"/>
            <a:ext cx="7620000" cy="738664"/>
          </a:xfrm>
          <a:solidFill>
            <a:srgbClr val="4FBDAB"/>
          </a:solidFill>
          <a:ln>
            <a:solidFill>
              <a:srgbClr val="4FBDAB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r-FR" sz="2400" b="0" dirty="0" smtClean="0">
                <a:solidFill>
                  <a:schemeClr val="bg1"/>
                </a:solidFill>
              </a:rPr>
              <a:t>Les formats 3D, </a:t>
            </a:r>
            <a:r>
              <a:rPr lang="fr-FR" sz="2400" b="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fr-FR" sz="2400" b="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Rectangular</a:t>
            </a:r>
            <a:r>
              <a:rPr lang="fr-FR" sz="2400" b="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Plot»</a:t>
            </a:r>
            <a:r>
              <a:rPr lang="fr-FR" sz="24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ou </a:t>
            </a:r>
            <a:r>
              <a:rPr lang="fr-FR" sz="2400" b="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fr-FR" sz="2400" b="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Curved</a:t>
            </a:r>
            <a:r>
              <a:rPr lang="fr-FR" sz="2400" b="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Plot» cela n’a pas d’influence</a:t>
            </a:r>
            <a:endParaRPr lang="fr-FR" sz="2400" b="0" dirty="0">
              <a:solidFill>
                <a:schemeClr val="bg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5" name="object 3"/>
          <p:cNvSpPr/>
          <p:nvPr/>
        </p:nvSpPr>
        <p:spPr>
          <a:xfrm>
            <a:off x="116930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72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7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231371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37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/>
          <p:nvPr/>
        </p:nvSpPr>
        <p:spPr>
          <a:xfrm>
            <a:off x="88321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2" y="206311"/>
                </a:moveTo>
                <a:lnTo>
                  <a:pt x="0" y="206311"/>
                </a:lnTo>
                <a:lnTo>
                  <a:pt x="205979" y="0"/>
                </a:lnTo>
                <a:lnTo>
                  <a:pt x="373443" y="0"/>
                </a:lnTo>
                <a:lnTo>
                  <a:pt x="16745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6"/>
          <p:cNvSpPr/>
          <p:nvPr/>
        </p:nvSpPr>
        <p:spPr>
          <a:xfrm>
            <a:off x="1741523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05" y="0"/>
                </a:lnTo>
                <a:lnTo>
                  <a:pt x="373451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7"/>
          <p:cNvSpPr/>
          <p:nvPr/>
        </p:nvSpPr>
        <p:spPr>
          <a:xfrm>
            <a:off x="202763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45" y="206311"/>
                </a:moveTo>
                <a:lnTo>
                  <a:pt x="0" y="206311"/>
                </a:lnTo>
                <a:lnTo>
                  <a:pt x="205997" y="0"/>
                </a:lnTo>
                <a:lnTo>
                  <a:pt x="373436" y="0"/>
                </a:lnTo>
                <a:lnTo>
                  <a:pt x="16744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"/>
          <p:cNvSpPr/>
          <p:nvPr/>
        </p:nvSpPr>
        <p:spPr>
          <a:xfrm>
            <a:off x="59709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9"/>
          <p:cNvSpPr/>
          <p:nvPr/>
        </p:nvSpPr>
        <p:spPr>
          <a:xfrm>
            <a:off x="145541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90" y="0"/>
                </a:lnTo>
                <a:lnTo>
                  <a:pt x="373455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0"/>
          <p:cNvSpPr/>
          <p:nvPr/>
        </p:nvSpPr>
        <p:spPr>
          <a:xfrm>
            <a:off x="31099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373452" y="0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2"/>
          <p:cNvSpPr/>
          <p:nvPr/>
        </p:nvSpPr>
        <p:spPr>
          <a:xfrm>
            <a:off x="2489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3"/>
          <p:cNvSpPr/>
          <p:nvPr/>
        </p:nvSpPr>
        <p:spPr>
          <a:xfrm>
            <a:off x="288593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6" y="206311"/>
                </a:moveTo>
                <a:lnTo>
                  <a:pt x="0" y="206311"/>
                </a:lnTo>
                <a:lnTo>
                  <a:pt x="206009" y="0"/>
                </a:lnTo>
                <a:lnTo>
                  <a:pt x="373477" y="0"/>
                </a:lnTo>
                <a:lnTo>
                  <a:pt x="167466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4"/>
          <p:cNvSpPr/>
          <p:nvPr/>
        </p:nvSpPr>
        <p:spPr>
          <a:xfrm>
            <a:off x="259983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5"/>
          <p:cNvSpPr/>
          <p:nvPr/>
        </p:nvSpPr>
        <p:spPr>
          <a:xfrm>
            <a:off x="317203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83" y="206311"/>
                </a:moveTo>
                <a:lnTo>
                  <a:pt x="0" y="206311"/>
                </a:lnTo>
                <a:lnTo>
                  <a:pt x="205977" y="0"/>
                </a:lnTo>
                <a:lnTo>
                  <a:pt x="373477" y="0"/>
                </a:lnTo>
                <a:lnTo>
                  <a:pt x="167483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744262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458146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5994" y="0"/>
                </a:lnTo>
                <a:lnTo>
                  <a:pt x="373429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74542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72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7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889842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4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37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45934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52" y="206311"/>
                </a:moveTo>
                <a:lnTo>
                  <a:pt x="0" y="206311"/>
                </a:lnTo>
                <a:lnTo>
                  <a:pt x="205979" y="0"/>
                </a:lnTo>
                <a:lnTo>
                  <a:pt x="373443" y="0"/>
                </a:lnTo>
                <a:lnTo>
                  <a:pt x="16745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31764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6005" y="0"/>
                </a:lnTo>
                <a:lnTo>
                  <a:pt x="373451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60375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45" y="206311"/>
                </a:moveTo>
                <a:lnTo>
                  <a:pt x="0" y="206311"/>
                </a:lnTo>
                <a:lnTo>
                  <a:pt x="205997" y="0"/>
                </a:lnTo>
                <a:lnTo>
                  <a:pt x="373436" y="0"/>
                </a:lnTo>
                <a:lnTo>
                  <a:pt x="16744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17321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031539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90" y="0"/>
                </a:lnTo>
                <a:lnTo>
                  <a:pt x="373455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88711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373452" y="0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31491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7" y="206311"/>
                </a:moveTo>
                <a:lnTo>
                  <a:pt x="0" y="206311"/>
                </a:lnTo>
                <a:lnTo>
                  <a:pt x="206001" y="0"/>
                </a:lnTo>
                <a:lnTo>
                  <a:pt x="373450" y="0"/>
                </a:lnTo>
                <a:lnTo>
                  <a:pt x="167467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60101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1"/>
          <p:cNvSpPr/>
          <p:nvPr/>
        </p:nvSpPr>
        <p:spPr>
          <a:xfrm>
            <a:off x="717596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2"/>
          <p:cNvSpPr/>
          <p:nvPr/>
        </p:nvSpPr>
        <p:spPr>
          <a:xfrm>
            <a:off x="774815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83" y="206311"/>
                </a:moveTo>
                <a:lnTo>
                  <a:pt x="0" y="206311"/>
                </a:lnTo>
                <a:lnTo>
                  <a:pt x="205977" y="0"/>
                </a:lnTo>
                <a:lnTo>
                  <a:pt x="373477" y="0"/>
                </a:lnTo>
                <a:lnTo>
                  <a:pt x="167483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4"/>
          <p:cNvSpPr/>
          <p:nvPr/>
        </p:nvSpPr>
        <p:spPr>
          <a:xfrm>
            <a:off x="832038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5"/>
          <p:cNvSpPr/>
          <p:nvPr/>
        </p:nvSpPr>
        <p:spPr>
          <a:xfrm>
            <a:off x="803427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5994" y="0"/>
                </a:lnTo>
                <a:lnTo>
                  <a:pt x="373429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6"/>
          <p:cNvSpPr/>
          <p:nvPr/>
        </p:nvSpPr>
        <p:spPr>
          <a:xfrm>
            <a:off x="9463233" y="7108888"/>
            <a:ext cx="290830" cy="206375"/>
          </a:xfrm>
          <a:custGeom>
            <a:avLst/>
            <a:gdLst/>
            <a:ahLst/>
            <a:cxnLst/>
            <a:rect l="l" t="t" r="r" b="b"/>
            <a:pathLst>
              <a:path w="290829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290366" y="0"/>
                </a:lnTo>
                <a:lnTo>
                  <a:pt x="290366" y="83219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8"/>
          <p:cNvSpPr/>
          <p:nvPr/>
        </p:nvSpPr>
        <p:spPr>
          <a:xfrm>
            <a:off x="889102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7" y="206311"/>
                </a:moveTo>
                <a:lnTo>
                  <a:pt x="0" y="206311"/>
                </a:lnTo>
                <a:lnTo>
                  <a:pt x="206001" y="0"/>
                </a:lnTo>
                <a:lnTo>
                  <a:pt x="373450" y="0"/>
                </a:lnTo>
                <a:lnTo>
                  <a:pt x="167467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9"/>
          <p:cNvSpPr/>
          <p:nvPr/>
        </p:nvSpPr>
        <p:spPr>
          <a:xfrm>
            <a:off x="917712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11"/>
          <p:cNvSpPr/>
          <p:nvPr/>
        </p:nvSpPr>
        <p:spPr>
          <a:xfrm>
            <a:off x="0" y="7108888"/>
            <a:ext cx="112395" cy="113030"/>
          </a:xfrm>
          <a:custGeom>
            <a:avLst/>
            <a:gdLst/>
            <a:ahLst/>
            <a:cxnLst/>
            <a:rect l="l" t="t" r="r" b="b"/>
            <a:pathLst>
              <a:path w="112395" h="113029">
                <a:moveTo>
                  <a:pt x="0" y="112416"/>
                </a:moveTo>
                <a:lnTo>
                  <a:pt x="0" y="0"/>
                </a:lnTo>
                <a:lnTo>
                  <a:pt x="112237" y="0"/>
                </a:lnTo>
                <a:lnTo>
                  <a:pt x="0" y="11241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1"/>
          <p:cNvSpPr/>
          <p:nvPr/>
        </p:nvSpPr>
        <p:spPr>
          <a:xfrm>
            <a:off x="7467600" y="7108825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17"/>
          <p:cNvSpPr/>
          <p:nvPr/>
        </p:nvSpPr>
        <p:spPr>
          <a:xfrm>
            <a:off x="4038600" y="7108825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17"/>
          <p:cNvSpPr/>
          <p:nvPr/>
        </p:nvSpPr>
        <p:spPr>
          <a:xfrm>
            <a:off x="8610600" y="7108825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2" name="Image 41" descr="résultatsanalyse1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524000"/>
            <a:ext cx="9753600" cy="4419600"/>
          </a:xfrm>
          <a:prstGeom prst="rect">
            <a:avLst/>
          </a:prstGeom>
        </p:spPr>
      </p:pic>
      <p:sp>
        <p:nvSpPr>
          <p:cNvPr id="43" name="ZoneTexte 42"/>
          <p:cNvSpPr txBox="1"/>
          <p:nvPr/>
        </p:nvSpPr>
        <p:spPr>
          <a:xfrm>
            <a:off x="0" y="5943600"/>
            <a:ext cx="975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Arial" pitchFamily="34" charset="0"/>
                <a:cs typeface="Arial" pitchFamily="34" charset="0"/>
              </a:rPr>
              <a:t>Résultats de l’analyse 1 avec comme format d’entrée le format </a:t>
            </a:r>
            <a:r>
              <a:rPr lang="fr-FR" sz="1600" i="1" dirty="0">
                <a:latin typeface="Arial" pitchFamily="34" charset="0"/>
                <a:cs typeface="Arial" pitchFamily="34" charset="0"/>
              </a:rPr>
              <a:t>«</a:t>
            </a:r>
            <a:r>
              <a:rPr lang="fr-FR" sz="1600" i="1" dirty="0" err="1">
                <a:latin typeface="Arial" pitchFamily="34" charset="0"/>
                <a:cs typeface="Arial" pitchFamily="34" charset="0"/>
              </a:rPr>
              <a:t>Rectangular</a:t>
            </a:r>
            <a:r>
              <a:rPr lang="fr-FR" sz="1600" i="1" dirty="0">
                <a:latin typeface="Arial" pitchFamily="34" charset="0"/>
                <a:cs typeface="Arial" pitchFamily="34" charset="0"/>
              </a:rPr>
              <a:t> Plot</a:t>
            </a:r>
            <a:r>
              <a:rPr lang="fr-FR" sz="1600" i="1" dirty="0" smtClean="0">
                <a:latin typeface="Arial" pitchFamily="34" charset="0"/>
                <a:cs typeface="Arial" pitchFamily="34" charset="0"/>
              </a:rPr>
              <a:t>»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fr-FR" sz="1600" dirty="0">
                <a:latin typeface="Arial" pitchFamily="34" charset="0"/>
                <a:cs typeface="Arial" pitchFamily="34" charset="0"/>
              </a:rPr>
              <a:t>A) et </a:t>
            </a:r>
            <a:r>
              <a:rPr lang="fr-FR" sz="1600" i="1" dirty="0">
                <a:latin typeface="Arial" pitchFamily="34" charset="0"/>
                <a:cs typeface="Arial" pitchFamily="34" charset="0"/>
              </a:rPr>
              <a:t>«</a:t>
            </a:r>
            <a:r>
              <a:rPr lang="fr-FR" sz="1600" i="1" dirty="0" err="1">
                <a:latin typeface="Arial" pitchFamily="34" charset="0"/>
                <a:cs typeface="Arial" pitchFamily="34" charset="0"/>
              </a:rPr>
              <a:t>Curved</a:t>
            </a:r>
            <a:r>
              <a:rPr lang="fr-FR" sz="1600" i="1" dirty="0">
                <a:latin typeface="Arial" pitchFamily="34" charset="0"/>
                <a:cs typeface="Arial" pitchFamily="34" charset="0"/>
              </a:rPr>
              <a:t> Plot</a:t>
            </a:r>
            <a:r>
              <a:rPr lang="fr-FR" sz="1600" i="1" dirty="0" smtClean="0">
                <a:latin typeface="Arial" pitchFamily="34" charset="0"/>
                <a:cs typeface="Arial" pitchFamily="34" charset="0"/>
              </a:rPr>
              <a:t>»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fr-FR" sz="1600" dirty="0">
                <a:latin typeface="Arial" pitchFamily="34" charset="0"/>
                <a:cs typeface="Arial" pitchFamily="34" charset="0"/>
              </a:rPr>
              <a:t>B)</a:t>
            </a:r>
          </a:p>
          <a:p>
            <a:endParaRPr lang="fr-FR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991600" cy="1292662"/>
          </a:xfrm>
        </p:spPr>
        <p:txBody>
          <a:bodyPr/>
          <a:lstStyle/>
          <a:p>
            <a:pPr algn="ctr"/>
            <a:r>
              <a:rPr lang="fr-FR" dirty="0" smtClean="0"/>
              <a:t>Précautions pour rendre les données exploitables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2667000"/>
            <a:ext cx="8766075" cy="2585323"/>
          </a:xfrm>
        </p:spPr>
        <p:txBody>
          <a:bodyPr/>
          <a:lstStyle/>
          <a:p>
            <a:endParaRPr lang="fr-FR" sz="2400" b="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FR" sz="2400" b="0" dirty="0" smtClean="0">
                <a:solidFill>
                  <a:schemeClr val="tx1"/>
                </a:solidFill>
              </a:rPr>
              <a:t> Trier des points suivant l’ordre croissant des coordonnées suivant l’axe des abscisses</a:t>
            </a:r>
          </a:p>
          <a:p>
            <a:pPr>
              <a:buFont typeface="Arial" pitchFamily="34" charset="0"/>
              <a:buChar char="•"/>
            </a:pPr>
            <a:endParaRPr lang="fr-FR" sz="2400" b="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FR" sz="2400" b="0" dirty="0" smtClean="0">
                <a:solidFill>
                  <a:schemeClr val="tx1"/>
                </a:solidFill>
              </a:rPr>
              <a:t> Cas du lancement de l’analyse pour plusieurs </a:t>
            </a:r>
            <a:r>
              <a:rPr lang="fr-FR" sz="2400" b="0" dirty="0" err="1" smtClean="0">
                <a:solidFill>
                  <a:schemeClr val="tx1"/>
                </a:solidFill>
              </a:rPr>
              <a:t>transects</a:t>
            </a:r>
            <a:r>
              <a:rPr lang="fr-FR" sz="2400" b="0" dirty="0" smtClean="0">
                <a:solidFill>
                  <a:schemeClr val="tx1"/>
                </a:solidFill>
              </a:rPr>
              <a:t> en même temps</a:t>
            </a:r>
          </a:p>
          <a:p>
            <a:pPr>
              <a:buFont typeface="Arial" pitchFamily="34" charset="0"/>
              <a:buChar char="•"/>
            </a:pPr>
            <a:endParaRPr lang="fr-FR" sz="2400" b="0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5" name="object 3"/>
          <p:cNvSpPr/>
          <p:nvPr/>
        </p:nvSpPr>
        <p:spPr>
          <a:xfrm>
            <a:off x="116930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72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7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231371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37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/>
          <p:nvPr/>
        </p:nvSpPr>
        <p:spPr>
          <a:xfrm>
            <a:off x="88321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2" y="206311"/>
                </a:moveTo>
                <a:lnTo>
                  <a:pt x="0" y="206311"/>
                </a:lnTo>
                <a:lnTo>
                  <a:pt x="205979" y="0"/>
                </a:lnTo>
                <a:lnTo>
                  <a:pt x="373443" y="0"/>
                </a:lnTo>
                <a:lnTo>
                  <a:pt x="16745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6"/>
          <p:cNvSpPr/>
          <p:nvPr/>
        </p:nvSpPr>
        <p:spPr>
          <a:xfrm>
            <a:off x="1741523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05" y="0"/>
                </a:lnTo>
                <a:lnTo>
                  <a:pt x="373451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7"/>
          <p:cNvSpPr/>
          <p:nvPr/>
        </p:nvSpPr>
        <p:spPr>
          <a:xfrm>
            <a:off x="202763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45" y="206311"/>
                </a:moveTo>
                <a:lnTo>
                  <a:pt x="0" y="206311"/>
                </a:lnTo>
                <a:lnTo>
                  <a:pt x="205997" y="0"/>
                </a:lnTo>
                <a:lnTo>
                  <a:pt x="373436" y="0"/>
                </a:lnTo>
                <a:lnTo>
                  <a:pt x="16744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"/>
          <p:cNvSpPr/>
          <p:nvPr/>
        </p:nvSpPr>
        <p:spPr>
          <a:xfrm>
            <a:off x="59709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9"/>
          <p:cNvSpPr/>
          <p:nvPr/>
        </p:nvSpPr>
        <p:spPr>
          <a:xfrm>
            <a:off x="145541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90" y="0"/>
                </a:lnTo>
                <a:lnTo>
                  <a:pt x="373455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0"/>
          <p:cNvSpPr/>
          <p:nvPr/>
        </p:nvSpPr>
        <p:spPr>
          <a:xfrm>
            <a:off x="31099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373452" y="0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2"/>
          <p:cNvSpPr/>
          <p:nvPr/>
        </p:nvSpPr>
        <p:spPr>
          <a:xfrm>
            <a:off x="2489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3"/>
          <p:cNvSpPr/>
          <p:nvPr/>
        </p:nvSpPr>
        <p:spPr>
          <a:xfrm>
            <a:off x="288593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6" y="206311"/>
                </a:moveTo>
                <a:lnTo>
                  <a:pt x="0" y="206311"/>
                </a:lnTo>
                <a:lnTo>
                  <a:pt x="206009" y="0"/>
                </a:lnTo>
                <a:lnTo>
                  <a:pt x="373477" y="0"/>
                </a:lnTo>
                <a:lnTo>
                  <a:pt x="167466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4"/>
          <p:cNvSpPr/>
          <p:nvPr/>
        </p:nvSpPr>
        <p:spPr>
          <a:xfrm>
            <a:off x="259983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5"/>
          <p:cNvSpPr/>
          <p:nvPr/>
        </p:nvSpPr>
        <p:spPr>
          <a:xfrm>
            <a:off x="317203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83" y="206311"/>
                </a:moveTo>
                <a:lnTo>
                  <a:pt x="0" y="206311"/>
                </a:lnTo>
                <a:lnTo>
                  <a:pt x="205977" y="0"/>
                </a:lnTo>
                <a:lnTo>
                  <a:pt x="373477" y="0"/>
                </a:lnTo>
                <a:lnTo>
                  <a:pt x="167483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744262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458146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5994" y="0"/>
                </a:lnTo>
                <a:lnTo>
                  <a:pt x="373429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74542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72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7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889842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4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37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45934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52" y="206311"/>
                </a:moveTo>
                <a:lnTo>
                  <a:pt x="0" y="206311"/>
                </a:lnTo>
                <a:lnTo>
                  <a:pt x="205979" y="0"/>
                </a:lnTo>
                <a:lnTo>
                  <a:pt x="373443" y="0"/>
                </a:lnTo>
                <a:lnTo>
                  <a:pt x="16745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31764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6005" y="0"/>
                </a:lnTo>
                <a:lnTo>
                  <a:pt x="373451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60375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45" y="206311"/>
                </a:moveTo>
                <a:lnTo>
                  <a:pt x="0" y="206311"/>
                </a:lnTo>
                <a:lnTo>
                  <a:pt x="205997" y="0"/>
                </a:lnTo>
                <a:lnTo>
                  <a:pt x="373436" y="0"/>
                </a:lnTo>
                <a:lnTo>
                  <a:pt x="16744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17321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031539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90" y="0"/>
                </a:lnTo>
                <a:lnTo>
                  <a:pt x="373455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88711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373452" y="0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31491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7" y="206311"/>
                </a:moveTo>
                <a:lnTo>
                  <a:pt x="0" y="206311"/>
                </a:lnTo>
                <a:lnTo>
                  <a:pt x="206001" y="0"/>
                </a:lnTo>
                <a:lnTo>
                  <a:pt x="373450" y="0"/>
                </a:lnTo>
                <a:lnTo>
                  <a:pt x="167467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60101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1"/>
          <p:cNvSpPr/>
          <p:nvPr/>
        </p:nvSpPr>
        <p:spPr>
          <a:xfrm>
            <a:off x="717596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2"/>
          <p:cNvSpPr/>
          <p:nvPr/>
        </p:nvSpPr>
        <p:spPr>
          <a:xfrm>
            <a:off x="774815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83" y="206311"/>
                </a:moveTo>
                <a:lnTo>
                  <a:pt x="0" y="206311"/>
                </a:lnTo>
                <a:lnTo>
                  <a:pt x="205977" y="0"/>
                </a:lnTo>
                <a:lnTo>
                  <a:pt x="373477" y="0"/>
                </a:lnTo>
                <a:lnTo>
                  <a:pt x="167483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4"/>
          <p:cNvSpPr/>
          <p:nvPr/>
        </p:nvSpPr>
        <p:spPr>
          <a:xfrm>
            <a:off x="832038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5"/>
          <p:cNvSpPr/>
          <p:nvPr/>
        </p:nvSpPr>
        <p:spPr>
          <a:xfrm>
            <a:off x="803427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5994" y="0"/>
                </a:lnTo>
                <a:lnTo>
                  <a:pt x="373429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6"/>
          <p:cNvSpPr/>
          <p:nvPr/>
        </p:nvSpPr>
        <p:spPr>
          <a:xfrm>
            <a:off x="9463233" y="7108888"/>
            <a:ext cx="290830" cy="206375"/>
          </a:xfrm>
          <a:custGeom>
            <a:avLst/>
            <a:gdLst/>
            <a:ahLst/>
            <a:cxnLst/>
            <a:rect l="l" t="t" r="r" b="b"/>
            <a:pathLst>
              <a:path w="290829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290366" y="0"/>
                </a:lnTo>
                <a:lnTo>
                  <a:pt x="290366" y="83219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8"/>
          <p:cNvSpPr/>
          <p:nvPr/>
        </p:nvSpPr>
        <p:spPr>
          <a:xfrm>
            <a:off x="889102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7" y="206311"/>
                </a:moveTo>
                <a:lnTo>
                  <a:pt x="0" y="206311"/>
                </a:lnTo>
                <a:lnTo>
                  <a:pt x="206001" y="0"/>
                </a:lnTo>
                <a:lnTo>
                  <a:pt x="373450" y="0"/>
                </a:lnTo>
                <a:lnTo>
                  <a:pt x="167467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9"/>
          <p:cNvSpPr/>
          <p:nvPr/>
        </p:nvSpPr>
        <p:spPr>
          <a:xfrm>
            <a:off x="917712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11"/>
          <p:cNvSpPr/>
          <p:nvPr/>
        </p:nvSpPr>
        <p:spPr>
          <a:xfrm>
            <a:off x="0" y="7108888"/>
            <a:ext cx="112395" cy="113030"/>
          </a:xfrm>
          <a:custGeom>
            <a:avLst/>
            <a:gdLst/>
            <a:ahLst/>
            <a:cxnLst/>
            <a:rect l="l" t="t" r="r" b="b"/>
            <a:pathLst>
              <a:path w="112395" h="113029">
                <a:moveTo>
                  <a:pt x="0" y="112416"/>
                </a:moveTo>
                <a:lnTo>
                  <a:pt x="0" y="0"/>
                </a:lnTo>
                <a:lnTo>
                  <a:pt x="112237" y="0"/>
                </a:lnTo>
                <a:lnTo>
                  <a:pt x="0" y="11241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1"/>
          <p:cNvSpPr/>
          <p:nvPr/>
        </p:nvSpPr>
        <p:spPr>
          <a:xfrm>
            <a:off x="7467600" y="7108825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17"/>
          <p:cNvSpPr/>
          <p:nvPr/>
        </p:nvSpPr>
        <p:spPr>
          <a:xfrm>
            <a:off x="4038600" y="7108825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17"/>
          <p:cNvSpPr/>
          <p:nvPr/>
        </p:nvSpPr>
        <p:spPr>
          <a:xfrm>
            <a:off x="8610600" y="7108825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304800"/>
            <a:ext cx="8991600" cy="646331"/>
          </a:xfrm>
        </p:spPr>
        <p:txBody>
          <a:bodyPr/>
          <a:lstStyle/>
          <a:p>
            <a:pPr algn="ctr"/>
            <a:r>
              <a:rPr lang="fr-FR" dirty="0" smtClean="0"/>
              <a:t>Quelle ondelette choisir ?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5" name="object 3"/>
          <p:cNvSpPr/>
          <p:nvPr/>
        </p:nvSpPr>
        <p:spPr>
          <a:xfrm>
            <a:off x="116930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72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7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231371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37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/>
          <p:nvPr/>
        </p:nvSpPr>
        <p:spPr>
          <a:xfrm>
            <a:off x="88321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2" y="206311"/>
                </a:moveTo>
                <a:lnTo>
                  <a:pt x="0" y="206311"/>
                </a:lnTo>
                <a:lnTo>
                  <a:pt x="205979" y="0"/>
                </a:lnTo>
                <a:lnTo>
                  <a:pt x="373443" y="0"/>
                </a:lnTo>
                <a:lnTo>
                  <a:pt x="16745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6"/>
          <p:cNvSpPr/>
          <p:nvPr/>
        </p:nvSpPr>
        <p:spPr>
          <a:xfrm>
            <a:off x="1741523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05" y="0"/>
                </a:lnTo>
                <a:lnTo>
                  <a:pt x="373451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7"/>
          <p:cNvSpPr/>
          <p:nvPr/>
        </p:nvSpPr>
        <p:spPr>
          <a:xfrm>
            <a:off x="202763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45" y="206311"/>
                </a:moveTo>
                <a:lnTo>
                  <a:pt x="0" y="206311"/>
                </a:lnTo>
                <a:lnTo>
                  <a:pt x="205997" y="0"/>
                </a:lnTo>
                <a:lnTo>
                  <a:pt x="373436" y="0"/>
                </a:lnTo>
                <a:lnTo>
                  <a:pt x="16744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"/>
          <p:cNvSpPr/>
          <p:nvPr/>
        </p:nvSpPr>
        <p:spPr>
          <a:xfrm>
            <a:off x="59709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9"/>
          <p:cNvSpPr/>
          <p:nvPr/>
        </p:nvSpPr>
        <p:spPr>
          <a:xfrm>
            <a:off x="145541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90" y="0"/>
                </a:lnTo>
                <a:lnTo>
                  <a:pt x="373455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0"/>
          <p:cNvSpPr/>
          <p:nvPr/>
        </p:nvSpPr>
        <p:spPr>
          <a:xfrm>
            <a:off x="31099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373452" y="0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2"/>
          <p:cNvSpPr/>
          <p:nvPr/>
        </p:nvSpPr>
        <p:spPr>
          <a:xfrm>
            <a:off x="2489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3"/>
          <p:cNvSpPr/>
          <p:nvPr/>
        </p:nvSpPr>
        <p:spPr>
          <a:xfrm>
            <a:off x="288593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6" y="206311"/>
                </a:moveTo>
                <a:lnTo>
                  <a:pt x="0" y="206311"/>
                </a:lnTo>
                <a:lnTo>
                  <a:pt x="206009" y="0"/>
                </a:lnTo>
                <a:lnTo>
                  <a:pt x="373477" y="0"/>
                </a:lnTo>
                <a:lnTo>
                  <a:pt x="167466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4"/>
          <p:cNvSpPr/>
          <p:nvPr/>
        </p:nvSpPr>
        <p:spPr>
          <a:xfrm>
            <a:off x="259983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5"/>
          <p:cNvSpPr/>
          <p:nvPr/>
        </p:nvSpPr>
        <p:spPr>
          <a:xfrm>
            <a:off x="317203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83" y="206311"/>
                </a:moveTo>
                <a:lnTo>
                  <a:pt x="0" y="206311"/>
                </a:lnTo>
                <a:lnTo>
                  <a:pt x="205977" y="0"/>
                </a:lnTo>
                <a:lnTo>
                  <a:pt x="373477" y="0"/>
                </a:lnTo>
                <a:lnTo>
                  <a:pt x="167483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744262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458146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5994" y="0"/>
                </a:lnTo>
                <a:lnTo>
                  <a:pt x="373429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74542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72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7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889842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4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37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45934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52" y="206311"/>
                </a:moveTo>
                <a:lnTo>
                  <a:pt x="0" y="206311"/>
                </a:lnTo>
                <a:lnTo>
                  <a:pt x="205979" y="0"/>
                </a:lnTo>
                <a:lnTo>
                  <a:pt x="373443" y="0"/>
                </a:lnTo>
                <a:lnTo>
                  <a:pt x="16745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31764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6005" y="0"/>
                </a:lnTo>
                <a:lnTo>
                  <a:pt x="373451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60375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45" y="206311"/>
                </a:moveTo>
                <a:lnTo>
                  <a:pt x="0" y="206311"/>
                </a:lnTo>
                <a:lnTo>
                  <a:pt x="205997" y="0"/>
                </a:lnTo>
                <a:lnTo>
                  <a:pt x="373436" y="0"/>
                </a:lnTo>
                <a:lnTo>
                  <a:pt x="16744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17321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031539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90" y="0"/>
                </a:lnTo>
                <a:lnTo>
                  <a:pt x="373455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88711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373452" y="0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31491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7" y="206311"/>
                </a:moveTo>
                <a:lnTo>
                  <a:pt x="0" y="206311"/>
                </a:lnTo>
                <a:lnTo>
                  <a:pt x="206001" y="0"/>
                </a:lnTo>
                <a:lnTo>
                  <a:pt x="373450" y="0"/>
                </a:lnTo>
                <a:lnTo>
                  <a:pt x="167467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60101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1"/>
          <p:cNvSpPr/>
          <p:nvPr/>
        </p:nvSpPr>
        <p:spPr>
          <a:xfrm>
            <a:off x="717596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2"/>
          <p:cNvSpPr/>
          <p:nvPr/>
        </p:nvSpPr>
        <p:spPr>
          <a:xfrm>
            <a:off x="774815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83" y="206311"/>
                </a:moveTo>
                <a:lnTo>
                  <a:pt x="0" y="206311"/>
                </a:lnTo>
                <a:lnTo>
                  <a:pt x="205977" y="0"/>
                </a:lnTo>
                <a:lnTo>
                  <a:pt x="373477" y="0"/>
                </a:lnTo>
                <a:lnTo>
                  <a:pt x="167483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4"/>
          <p:cNvSpPr/>
          <p:nvPr/>
        </p:nvSpPr>
        <p:spPr>
          <a:xfrm>
            <a:off x="832038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5"/>
          <p:cNvSpPr/>
          <p:nvPr/>
        </p:nvSpPr>
        <p:spPr>
          <a:xfrm>
            <a:off x="803427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5994" y="0"/>
                </a:lnTo>
                <a:lnTo>
                  <a:pt x="373429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6"/>
          <p:cNvSpPr/>
          <p:nvPr/>
        </p:nvSpPr>
        <p:spPr>
          <a:xfrm>
            <a:off x="9463233" y="7108888"/>
            <a:ext cx="290830" cy="206375"/>
          </a:xfrm>
          <a:custGeom>
            <a:avLst/>
            <a:gdLst/>
            <a:ahLst/>
            <a:cxnLst/>
            <a:rect l="l" t="t" r="r" b="b"/>
            <a:pathLst>
              <a:path w="290829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290366" y="0"/>
                </a:lnTo>
                <a:lnTo>
                  <a:pt x="290366" y="83219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8"/>
          <p:cNvSpPr/>
          <p:nvPr/>
        </p:nvSpPr>
        <p:spPr>
          <a:xfrm>
            <a:off x="889102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7" y="206311"/>
                </a:moveTo>
                <a:lnTo>
                  <a:pt x="0" y="206311"/>
                </a:lnTo>
                <a:lnTo>
                  <a:pt x="206001" y="0"/>
                </a:lnTo>
                <a:lnTo>
                  <a:pt x="373450" y="0"/>
                </a:lnTo>
                <a:lnTo>
                  <a:pt x="167467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9"/>
          <p:cNvSpPr/>
          <p:nvPr/>
        </p:nvSpPr>
        <p:spPr>
          <a:xfrm>
            <a:off x="917712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11"/>
          <p:cNvSpPr/>
          <p:nvPr/>
        </p:nvSpPr>
        <p:spPr>
          <a:xfrm>
            <a:off x="0" y="7108888"/>
            <a:ext cx="112395" cy="113030"/>
          </a:xfrm>
          <a:custGeom>
            <a:avLst/>
            <a:gdLst/>
            <a:ahLst/>
            <a:cxnLst/>
            <a:rect l="l" t="t" r="r" b="b"/>
            <a:pathLst>
              <a:path w="112395" h="113029">
                <a:moveTo>
                  <a:pt x="0" y="112416"/>
                </a:moveTo>
                <a:lnTo>
                  <a:pt x="0" y="0"/>
                </a:lnTo>
                <a:lnTo>
                  <a:pt x="112237" y="0"/>
                </a:lnTo>
                <a:lnTo>
                  <a:pt x="0" y="11241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1"/>
          <p:cNvSpPr/>
          <p:nvPr/>
        </p:nvSpPr>
        <p:spPr>
          <a:xfrm>
            <a:off x="7467600" y="7108825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17"/>
          <p:cNvSpPr/>
          <p:nvPr/>
        </p:nvSpPr>
        <p:spPr>
          <a:xfrm>
            <a:off x="4038600" y="7108825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17"/>
          <p:cNvSpPr/>
          <p:nvPr/>
        </p:nvSpPr>
        <p:spPr>
          <a:xfrm>
            <a:off x="8610600" y="7108825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Flèche droite 41"/>
          <p:cNvSpPr/>
          <p:nvPr/>
        </p:nvSpPr>
        <p:spPr>
          <a:xfrm>
            <a:off x="1600200" y="6096000"/>
            <a:ext cx="1524000" cy="533400"/>
          </a:xfrm>
          <a:prstGeom prst="rightArrow">
            <a:avLst/>
          </a:prstGeom>
          <a:solidFill>
            <a:srgbClr val="4FBDAB"/>
          </a:solidFill>
          <a:ln>
            <a:solidFill>
              <a:srgbClr val="4FB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/>
          <p:cNvSpPr txBox="1"/>
          <p:nvPr/>
        </p:nvSpPr>
        <p:spPr>
          <a:xfrm>
            <a:off x="3276600" y="6096000"/>
            <a:ext cx="4876800" cy="461665"/>
          </a:xfrm>
          <a:prstGeom prst="rect">
            <a:avLst/>
          </a:prstGeom>
          <a:solidFill>
            <a:srgbClr val="4FBDAB"/>
          </a:solidFill>
          <a:ln>
            <a:solidFill>
              <a:srgbClr val="B3E3D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400" dirty="0" smtClean="0">
                <a:latin typeface="Arial" pitchFamily="34" charset="0"/>
                <a:cs typeface="Arial" pitchFamily="34" charset="0"/>
              </a:rPr>
              <a:t>L’ondelette de </a:t>
            </a:r>
            <a:r>
              <a:rPr lang="fr-FR" sz="2400" dirty="0" err="1" smtClean="0">
                <a:latin typeface="Arial" pitchFamily="34" charset="0"/>
                <a:cs typeface="Arial" pitchFamily="34" charset="0"/>
              </a:rPr>
              <a:t>Morlet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 avec Ko = 8</a:t>
            </a: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304800" y="1447800"/>
            <a:ext cx="9144000" cy="4154984"/>
          </a:xfrm>
          <a:prstGeom prst="rect">
            <a:avLst/>
          </a:prstGeom>
          <a:ln>
            <a:solidFill>
              <a:srgbClr val="4FBDAB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  Les DGO donnent des valeurs plus importantes 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que 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celles de </a:t>
            </a:r>
            <a:r>
              <a:rPr lang="fr-FR" sz="2400" dirty="0" err="1" smtClean="0">
                <a:latin typeface="Arial" pitchFamily="34" charset="0"/>
                <a:cs typeface="Arial" pitchFamily="34" charset="0"/>
              </a:rPr>
              <a:t>Morlet</a:t>
            </a: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endParaRPr lang="fr-FR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 Quatre ondelettes ayant un domaine de d’analyse des fréquences plus large (</a:t>
            </a:r>
            <a:r>
              <a:rPr lang="fr-FR" sz="2400" dirty="0" err="1" smtClean="0">
                <a:latin typeface="Arial" pitchFamily="34" charset="0"/>
                <a:cs typeface="Arial" pitchFamily="34" charset="0"/>
              </a:rPr>
              <a:t>Morlet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 avec 7 &lt; Ko &lt;10)</a:t>
            </a:r>
          </a:p>
          <a:p>
            <a:pPr>
              <a:buFont typeface="Arial" pitchFamily="34" charset="0"/>
              <a:buChar char="•"/>
            </a:pPr>
            <a:endParaRPr lang="fr-FR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 Une valeur aberrante donnée par l’ondelette </a:t>
            </a:r>
            <a:r>
              <a:rPr lang="fr-FR" sz="2400" dirty="0" err="1" smtClean="0">
                <a:latin typeface="Arial" pitchFamily="34" charset="0"/>
                <a:cs typeface="Arial" pitchFamily="34" charset="0"/>
              </a:rPr>
              <a:t>Morlet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 avec Ko =10</a:t>
            </a:r>
          </a:p>
          <a:p>
            <a:pPr>
              <a:buFont typeface="Arial" pitchFamily="34" charset="0"/>
              <a:buChar char="•"/>
            </a:pPr>
            <a:endParaRPr lang="fr-FR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 L’ondelette de </a:t>
            </a:r>
            <a:r>
              <a:rPr lang="fr-FR" sz="2400" dirty="0" err="1" smtClean="0">
                <a:latin typeface="Arial" pitchFamily="34" charset="0"/>
                <a:cs typeface="Arial" pitchFamily="34" charset="0"/>
              </a:rPr>
              <a:t>Morlet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 avec Ko = 8 ondelette donnant le résultat le plus précis pour 2 des 3 </a:t>
            </a:r>
            <a:r>
              <a:rPr lang="fr-FR" sz="2400" dirty="0" err="1" smtClean="0">
                <a:latin typeface="Arial" pitchFamily="34" charset="0"/>
                <a:cs typeface="Arial" pitchFamily="34" charset="0"/>
              </a:rPr>
              <a:t>transects</a:t>
            </a: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9372600" cy="1938992"/>
          </a:xfrm>
        </p:spPr>
        <p:txBody>
          <a:bodyPr/>
          <a:lstStyle/>
          <a:p>
            <a:pPr algn="ctr"/>
            <a:r>
              <a:rPr lang="fr-FR" dirty="0" smtClean="0"/>
              <a:t>Le logiciel est-il fiable pour caractériser les longueurs d’ondes?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00200"/>
            <a:ext cx="8766075" cy="2215991"/>
          </a:xfrm>
          <a:solidFill>
            <a:srgbClr val="B3E3DB"/>
          </a:solidFill>
          <a:ln>
            <a:solidFill>
              <a:srgbClr val="B3E3DB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Font typeface="Arial" pitchFamily="34" charset="0"/>
              <a:buChar char="•"/>
            </a:pPr>
            <a:r>
              <a:rPr lang="fr-FR" sz="2400" b="0" dirty="0" smtClean="0">
                <a:solidFill>
                  <a:schemeClr val="tx1"/>
                </a:solidFill>
              </a:rPr>
              <a:t> Pour 1 des 3 </a:t>
            </a:r>
            <a:r>
              <a:rPr lang="fr-FR" sz="2400" b="0" dirty="0" err="1" smtClean="0">
                <a:solidFill>
                  <a:schemeClr val="tx1"/>
                </a:solidFill>
              </a:rPr>
              <a:t>transects</a:t>
            </a:r>
            <a:r>
              <a:rPr lang="fr-FR" sz="2400" b="0" dirty="0" smtClean="0">
                <a:solidFill>
                  <a:schemeClr val="tx1"/>
                </a:solidFill>
              </a:rPr>
              <a:t> testés</a:t>
            </a:r>
          </a:p>
          <a:p>
            <a:pPr>
              <a:buFont typeface="Arial" pitchFamily="34" charset="0"/>
              <a:buChar char="•"/>
            </a:pPr>
            <a:endParaRPr lang="fr-FR" sz="2400" b="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FR" sz="2400" b="0" dirty="0" smtClean="0">
                <a:solidFill>
                  <a:schemeClr val="tx1"/>
                </a:solidFill>
              </a:rPr>
              <a:t> Des valeurs plus importantes que celles retournées par les méthodes manuelles</a:t>
            </a:r>
          </a:p>
          <a:p>
            <a:pPr>
              <a:buFont typeface="Arial" pitchFamily="34" charset="0"/>
              <a:buChar char="•"/>
            </a:pPr>
            <a:endParaRPr lang="fr-FR" sz="2400" b="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FR" sz="2400" b="0" dirty="0" smtClean="0">
                <a:solidFill>
                  <a:schemeClr val="tx1"/>
                </a:solidFill>
              </a:rPr>
              <a:t> </a:t>
            </a:r>
            <a:r>
              <a:rPr lang="fr-FR" sz="2400" b="0" smtClean="0">
                <a:solidFill>
                  <a:schemeClr val="tx1"/>
                </a:solidFill>
              </a:rPr>
              <a:t>Une </a:t>
            </a:r>
            <a:r>
              <a:rPr lang="fr-FR" sz="2400" b="0" smtClean="0">
                <a:solidFill>
                  <a:schemeClr val="tx1"/>
                </a:solidFill>
              </a:rPr>
              <a:t>détection </a:t>
            </a:r>
            <a:r>
              <a:rPr lang="fr-FR" sz="2400" b="0" dirty="0" smtClean="0">
                <a:solidFill>
                  <a:schemeClr val="tx1"/>
                </a:solidFill>
              </a:rPr>
              <a:t>des creux et crêtes différentes?</a:t>
            </a:r>
            <a:endParaRPr lang="fr-FR" sz="2400" b="0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5" name="object 3"/>
          <p:cNvSpPr/>
          <p:nvPr/>
        </p:nvSpPr>
        <p:spPr>
          <a:xfrm>
            <a:off x="116930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72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7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231371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37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/>
          <p:nvPr/>
        </p:nvSpPr>
        <p:spPr>
          <a:xfrm>
            <a:off x="88321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2" y="206311"/>
                </a:moveTo>
                <a:lnTo>
                  <a:pt x="0" y="206311"/>
                </a:lnTo>
                <a:lnTo>
                  <a:pt x="205979" y="0"/>
                </a:lnTo>
                <a:lnTo>
                  <a:pt x="373443" y="0"/>
                </a:lnTo>
                <a:lnTo>
                  <a:pt x="16745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6"/>
          <p:cNvSpPr/>
          <p:nvPr/>
        </p:nvSpPr>
        <p:spPr>
          <a:xfrm>
            <a:off x="1741523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05" y="0"/>
                </a:lnTo>
                <a:lnTo>
                  <a:pt x="373451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7"/>
          <p:cNvSpPr/>
          <p:nvPr/>
        </p:nvSpPr>
        <p:spPr>
          <a:xfrm>
            <a:off x="202763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45" y="206311"/>
                </a:moveTo>
                <a:lnTo>
                  <a:pt x="0" y="206311"/>
                </a:lnTo>
                <a:lnTo>
                  <a:pt x="205997" y="0"/>
                </a:lnTo>
                <a:lnTo>
                  <a:pt x="373436" y="0"/>
                </a:lnTo>
                <a:lnTo>
                  <a:pt x="16744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"/>
          <p:cNvSpPr/>
          <p:nvPr/>
        </p:nvSpPr>
        <p:spPr>
          <a:xfrm>
            <a:off x="59709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9"/>
          <p:cNvSpPr/>
          <p:nvPr/>
        </p:nvSpPr>
        <p:spPr>
          <a:xfrm>
            <a:off x="145541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90" y="0"/>
                </a:lnTo>
                <a:lnTo>
                  <a:pt x="373455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0"/>
          <p:cNvSpPr/>
          <p:nvPr/>
        </p:nvSpPr>
        <p:spPr>
          <a:xfrm>
            <a:off x="31099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373452" y="0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2"/>
          <p:cNvSpPr/>
          <p:nvPr/>
        </p:nvSpPr>
        <p:spPr>
          <a:xfrm>
            <a:off x="2489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3"/>
          <p:cNvSpPr/>
          <p:nvPr/>
        </p:nvSpPr>
        <p:spPr>
          <a:xfrm>
            <a:off x="288593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6" y="206311"/>
                </a:moveTo>
                <a:lnTo>
                  <a:pt x="0" y="206311"/>
                </a:lnTo>
                <a:lnTo>
                  <a:pt x="206009" y="0"/>
                </a:lnTo>
                <a:lnTo>
                  <a:pt x="373477" y="0"/>
                </a:lnTo>
                <a:lnTo>
                  <a:pt x="167466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4"/>
          <p:cNvSpPr/>
          <p:nvPr/>
        </p:nvSpPr>
        <p:spPr>
          <a:xfrm>
            <a:off x="259983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5"/>
          <p:cNvSpPr/>
          <p:nvPr/>
        </p:nvSpPr>
        <p:spPr>
          <a:xfrm>
            <a:off x="317203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83" y="206311"/>
                </a:moveTo>
                <a:lnTo>
                  <a:pt x="0" y="206311"/>
                </a:lnTo>
                <a:lnTo>
                  <a:pt x="205977" y="0"/>
                </a:lnTo>
                <a:lnTo>
                  <a:pt x="373477" y="0"/>
                </a:lnTo>
                <a:lnTo>
                  <a:pt x="167483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744262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458146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5994" y="0"/>
                </a:lnTo>
                <a:lnTo>
                  <a:pt x="373429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74542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72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7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889842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4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37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45934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52" y="206311"/>
                </a:moveTo>
                <a:lnTo>
                  <a:pt x="0" y="206311"/>
                </a:lnTo>
                <a:lnTo>
                  <a:pt x="205979" y="0"/>
                </a:lnTo>
                <a:lnTo>
                  <a:pt x="373443" y="0"/>
                </a:lnTo>
                <a:lnTo>
                  <a:pt x="16745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31764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6005" y="0"/>
                </a:lnTo>
                <a:lnTo>
                  <a:pt x="373451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60375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45" y="206311"/>
                </a:moveTo>
                <a:lnTo>
                  <a:pt x="0" y="206311"/>
                </a:lnTo>
                <a:lnTo>
                  <a:pt x="205997" y="0"/>
                </a:lnTo>
                <a:lnTo>
                  <a:pt x="373436" y="0"/>
                </a:lnTo>
                <a:lnTo>
                  <a:pt x="16744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17321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031539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90" y="0"/>
                </a:lnTo>
                <a:lnTo>
                  <a:pt x="373455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88711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373452" y="0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31491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7" y="206311"/>
                </a:moveTo>
                <a:lnTo>
                  <a:pt x="0" y="206311"/>
                </a:lnTo>
                <a:lnTo>
                  <a:pt x="206001" y="0"/>
                </a:lnTo>
                <a:lnTo>
                  <a:pt x="373450" y="0"/>
                </a:lnTo>
                <a:lnTo>
                  <a:pt x="167467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60101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1"/>
          <p:cNvSpPr/>
          <p:nvPr/>
        </p:nvSpPr>
        <p:spPr>
          <a:xfrm>
            <a:off x="717596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2"/>
          <p:cNvSpPr/>
          <p:nvPr/>
        </p:nvSpPr>
        <p:spPr>
          <a:xfrm>
            <a:off x="774815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83" y="206311"/>
                </a:moveTo>
                <a:lnTo>
                  <a:pt x="0" y="206311"/>
                </a:lnTo>
                <a:lnTo>
                  <a:pt x="205977" y="0"/>
                </a:lnTo>
                <a:lnTo>
                  <a:pt x="373477" y="0"/>
                </a:lnTo>
                <a:lnTo>
                  <a:pt x="167483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4"/>
          <p:cNvSpPr/>
          <p:nvPr/>
        </p:nvSpPr>
        <p:spPr>
          <a:xfrm>
            <a:off x="832038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5"/>
          <p:cNvSpPr/>
          <p:nvPr/>
        </p:nvSpPr>
        <p:spPr>
          <a:xfrm>
            <a:off x="803427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5994" y="0"/>
                </a:lnTo>
                <a:lnTo>
                  <a:pt x="373429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6"/>
          <p:cNvSpPr/>
          <p:nvPr/>
        </p:nvSpPr>
        <p:spPr>
          <a:xfrm>
            <a:off x="9463233" y="7108888"/>
            <a:ext cx="290830" cy="206375"/>
          </a:xfrm>
          <a:custGeom>
            <a:avLst/>
            <a:gdLst/>
            <a:ahLst/>
            <a:cxnLst/>
            <a:rect l="l" t="t" r="r" b="b"/>
            <a:pathLst>
              <a:path w="290829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290366" y="0"/>
                </a:lnTo>
                <a:lnTo>
                  <a:pt x="290366" y="83219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8"/>
          <p:cNvSpPr/>
          <p:nvPr/>
        </p:nvSpPr>
        <p:spPr>
          <a:xfrm>
            <a:off x="889102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7" y="206311"/>
                </a:moveTo>
                <a:lnTo>
                  <a:pt x="0" y="206311"/>
                </a:lnTo>
                <a:lnTo>
                  <a:pt x="206001" y="0"/>
                </a:lnTo>
                <a:lnTo>
                  <a:pt x="373450" y="0"/>
                </a:lnTo>
                <a:lnTo>
                  <a:pt x="167467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9"/>
          <p:cNvSpPr/>
          <p:nvPr/>
        </p:nvSpPr>
        <p:spPr>
          <a:xfrm>
            <a:off x="917712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11"/>
          <p:cNvSpPr/>
          <p:nvPr/>
        </p:nvSpPr>
        <p:spPr>
          <a:xfrm>
            <a:off x="0" y="7108888"/>
            <a:ext cx="112395" cy="113030"/>
          </a:xfrm>
          <a:custGeom>
            <a:avLst/>
            <a:gdLst/>
            <a:ahLst/>
            <a:cxnLst/>
            <a:rect l="l" t="t" r="r" b="b"/>
            <a:pathLst>
              <a:path w="112395" h="113029">
                <a:moveTo>
                  <a:pt x="0" y="112416"/>
                </a:moveTo>
                <a:lnTo>
                  <a:pt x="0" y="0"/>
                </a:lnTo>
                <a:lnTo>
                  <a:pt x="112237" y="0"/>
                </a:lnTo>
                <a:lnTo>
                  <a:pt x="0" y="11241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1"/>
          <p:cNvSpPr/>
          <p:nvPr/>
        </p:nvSpPr>
        <p:spPr>
          <a:xfrm>
            <a:off x="7467600" y="7108825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17"/>
          <p:cNvSpPr/>
          <p:nvPr/>
        </p:nvSpPr>
        <p:spPr>
          <a:xfrm>
            <a:off x="4038600" y="7108825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17"/>
          <p:cNvSpPr/>
          <p:nvPr/>
        </p:nvSpPr>
        <p:spPr>
          <a:xfrm>
            <a:off x="8610600" y="7108825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86200"/>
            <a:ext cx="7315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r="508"/>
          <a:stretch>
            <a:fillRect/>
          </a:stretch>
        </p:blipFill>
        <p:spPr bwMode="auto">
          <a:xfrm>
            <a:off x="0" y="5486400"/>
            <a:ext cx="7315200" cy="151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ZoneTexte 44"/>
          <p:cNvSpPr txBox="1"/>
          <p:nvPr/>
        </p:nvSpPr>
        <p:spPr>
          <a:xfrm>
            <a:off x="4038600" y="3962400"/>
            <a:ext cx="1143000" cy="369332"/>
          </a:xfrm>
          <a:prstGeom prst="rect">
            <a:avLst/>
          </a:prstGeom>
          <a:ln>
            <a:solidFill>
              <a:srgbClr val="4FBDAB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err="1" smtClean="0"/>
              <a:t>Transect</a:t>
            </a:r>
            <a:r>
              <a:rPr lang="fr-FR" dirty="0" smtClean="0"/>
              <a:t> 3</a:t>
            </a:r>
            <a:endParaRPr lang="fr-FR" dirty="0"/>
          </a:p>
        </p:txBody>
      </p:sp>
      <p:sp>
        <p:nvSpPr>
          <p:cNvPr id="46" name="ZoneTexte 45"/>
          <p:cNvSpPr txBox="1"/>
          <p:nvPr/>
        </p:nvSpPr>
        <p:spPr>
          <a:xfrm>
            <a:off x="4038600" y="5638800"/>
            <a:ext cx="1143000" cy="369332"/>
          </a:xfrm>
          <a:prstGeom prst="rect">
            <a:avLst/>
          </a:prstGeom>
          <a:ln>
            <a:solidFill>
              <a:srgbClr val="4FBDAB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err="1" smtClean="0"/>
              <a:t>Transect</a:t>
            </a:r>
            <a:r>
              <a:rPr lang="fr-FR" dirty="0" smtClean="0"/>
              <a:t> 5</a:t>
            </a:r>
            <a:endParaRPr lang="fr-FR" dirty="0"/>
          </a:p>
        </p:txBody>
      </p:sp>
      <p:sp>
        <p:nvSpPr>
          <p:cNvPr id="50" name="ZoneTexte 49"/>
          <p:cNvSpPr txBox="1"/>
          <p:nvPr/>
        </p:nvSpPr>
        <p:spPr>
          <a:xfrm>
            <a:off x="7772400" y="5943600"/>
            <a:ext cx="1828800" cy="646331"/>
          </a:xfrm>
          <a:prstGeom prst="rect">
            <a:avLst/>
          </a:prstGeom>
          <a:ln>
            <a:solidFill>
              <a:srgbClr val="4FBDAB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Écart de l’ordre de 7 m soit 30%</a:t>
            </a:r>
            <a:endParaRPr lang="fr-FR" dirty="0"/>
          </a:p>
        </p:txBody>
      </p:sp>
      <p:sp>
        <p:nvSpPr>
          <p:cNvPr id="51" name="ZoneTexte 50"/>
          <p:cNvSpPr txBox="1"/>
          <p:nvPr/>
        </p:nvSpPr>
        <p:spPr>
          <a:xfrm>
            <a:off x="7696200" y="4267200"/>
            <a:ext cx="1828800" cy="646331"/>
          </a:xfrm>
          <a:prstGeom prst="rect">
            <a:avLst/>
          </a:prstGeom>
          <a:ln>
            <a:solidFill>
              <a:srgbClr val="4FBDAB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Écart de l’ordre de 0.8 m soit 4%</a:t>
            </a:r>
            <a:endParaRPr lang="fr-FR" dirty="0"/>
          </a:p>
        </p:txBody>
      </p:sp>
      <p:cxnSp>
        <p:nvCxnSpPr>
          <p:cNvPr id="53" name="Connecteur droit avec flèche 52"/>
          <p:cNvCxnSpPr>
            <a:stCxn id="1026" idx="3"/>
            <a:endCxn id="51" idx="1"/>
          </p:cNvCxnSpPr>
          <p:nvPr/>
        </p:nvCxnSpPr>
        <p:spPr>
          <a:xfrm flipV="1">
            <a:off x="7315200" y="4590366"/>
            <a:ext cx="381000" cy="38784"/>
          </a:xfrm>
          <a:prstGeom prst="straightConnector1">
            <a:avLst/>
          </a:prstGeom>
          <a:ln w="25400">
            <a:solidFill>
              <a:srgbClr val="4FBDA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>
            <a:stCxn id="1027" idx="3"/>
            <a:endCxn id="50" idx="1"/>
          </p:cNvCxnSpPr>
          <p:nvPr/>
        </p:nvCxnSpPr>
        <p:spPr>
          <a:xfrm>
            <a:off x="7315200" y="6245225"/>
            <a:ext cx="457200" cy="21541"/>
          </a:xfrm>
          <a:prstGeom prst="straightConnector1">
            <a:avLst/>
          </a:prstGeom>
          <a:ln w="25400">
            <a:solidFill>
              <a:srgbClr val="4FBDA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2000" y="2667000"/>
            <a:ext cx="8458200" cy="1846659"/>
          </a:xfrm>
          <a:ln>
            <a:solidFill>
              <a:srgbClr val="4FBDA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r-FR" sz="2400" b="0" dirty="0" smtClean="0">
                <a:solidFill>
                  <a:schemeClr val="tx1"/>
                </a:solidFill>
              </a:rPr>
              <a:t>	</a:t>
            </a:r>
            <a:br>
              <a:rPr lang="fr-FR" sz="2400" b="0" dirty="0" smtClean="0">
                <a:solidFill>
                  <a:schemeClr val="tx1"/>
                </a:solidFill>
              </a:rPr>
            </a:br>
            <a:r>
              <a:rPr lang="fr-FR" sz="2400" b="0" dirty="0" smtClean="0">
                <a:solidFill>
                  <a:schemeClr val="tx1"/>
                </a:solidFill>
              </a:rPr>
              <a:t> Une erreur dans le codage empêche l’analyse de s’effectuer</a:t>
            </a:r>
            <a:br>
              <a:rPr lang="fr-FR" sz="2400" b="0" dirty="0" smtClean="0">
                <a:solidFill>
                  <a:schemeClr val="tx1"/>
                </a:solidFill>
              </a:rPr>
            </a:br>
            <a:r>
              <a:rPr lang="fr-FR" sz="2400" b="0" dirty="0" smtClean="0">
                <a:solidFill>
                  <a:schemeClr val="tx1"/>
                </a:solidFill>
              </a:rPr>
              <a:t/>
            </a:r>
            <a:br>
              <a:rPr lang="fr-FR" sz="2400" b="0" dirty="0" smtClean="0">
                <a:solidFill>
                  <a:schemeClr val="tx1"/>
                </a:solidFill>
              </a:rPr>
            </a:br>
            <a:r>
              <a:rPr lang="fr-FR" sz="2400" b="0" dirty="0" smtClean="0">
                <a:solidFill>
                  <a:schemeClr val="tx1"/>
                </a:solidFill>
              </a:rPr>
              <a:t> Test à effectuer si une nouvelle version du logiciel est créée</a:t>
            </a:r>
            <a:br>
              <a:rPr lang="fr-FR" sz="2400" b="0" dirty="0" smtClean="0">
                <a:solidFill>
                  <a:schemeClr val="tx1"/>
                </a:solidFill>
              </a:rPr>
            </a:br>
            <a:endParaRPr lang="fr-FR" sz="2400" b="0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5" name="object 3"/>
          <p:cNvSpPr/>
          <p:nvPr/>
        </p:nvSpPr>
        <p:spPr>
          <a:xfrm>
            <a:off x="116930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72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7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231371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37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/>
          <p:nvPr/>
        </p:nvSpPr>
        <p:spPr>
          <a:xfrm>
            <a:off x="88321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2" y="206311"/>
                </a:moveTo>
                <a:lnTo>
                  <a:pt x="0" y="206311"/>
                </a:lnTo>
                <a:lnTo>
                  <a:pt x="205979" y="0"/>
                </a:lnTo>
                <a:lnTo>
                  <a:pt x="373443" y="0"/>
                </a:lnTo>
                <a:lnTo>
                  <a:pt x="16745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6"/>
          <p:cNvSpPr/>
          <p:nvPr/>
        </p:nvSpPr>
        <p:spPr>
          <a:xfrm>
            <a:off x="1741523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05" y="0"/>
                </a:lnTo>
                <a:lnTo>
                  <a:pt x="373451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7"/>
          <p:cNvSpPr/>
          <p:nvPr/>
        </p:nvSpPr>
        <p:spPr>
          <a:xfrm>
            <a:off x="202763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45" y="206311"/>
                </a:moveTo>
                <a:lnTo>
                  <a:pt x="0" y="206311"/>
                </a:lnTo>
                <a:lnTo>
                  <a:pt x="205997" y="0"/>
                </a:lnTo>
                <a:lnTo>
                  <a:pt x="373436" y="0"/>
                </a:lnTo>
                <a:lnTo>
                  <a:pt x="16744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"/>
          <p:cNvSpPr/>
          <p:nvPr/>
        </p:nvSpPr>
        <p:spPr>
          <a:xfrm>
            <a:off x="59709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9"/>
          <p:cNvSpPr/>
          <p:nvPr/>
        </p:nvSpPr>
        <p:spPr>
          <a:xfrm>
            <a:off x="145541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90" y="0"/>
                </a:lnTo>
                <a:lnTo>
                  <a:pt x="373455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0"/>
          <p:cNvSpPr/>
          <p:nvPr/>
        </p:nvSpPr>
        <p:spPr>
          <a:xfrm>
            <a:off x="31099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373452" y="0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2"/>
          <p:cNvSpPr/>
          <p:nvPr/>
        </p:nvSpPr>
        <p:spPr>
          <a:xfrm>
            <a:off x="2489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3"/>
          <p:cNvSpPr/>
          <p:nvPr/>
        </p:nvSpPr>
        <p:spPr>
          <a:xfrm>
            <a:off x="288593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6" y="206311"/>
                </a:moveTo>
                <a:lnTo>
                  <a:pt x="0" y="206311"/>
                </a:lnTo>
                <a:lnTo>
                  <a:pt x="206009" y="0"/>
                </a:lnTo>
                <a:lnTo>
                  <a:pt x="373477" y="0"/>
                </a:lnTo>
                <a:lnTo>
                  <a:pt x="167466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4"/>
          <p:cNvSpPr/>
          <p:nvPr/>
        </p:nvSpPr>
        <p:spPr>
          <a:xfrm>
            <a:off x="259983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5"/>
          <p:cNvSpPr/>
          <p:nvPr/>
        </p:nvSpPr>
        <p:spPr>
          <a:xfrm>
            <a:off x="317203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83" y="206311"/>
                </a:moveTo>
                <a:lnTo>
                  <a:pt x="0" y="206311"/>
                </a:lnTo>
                <a:lnTo>
                  <a:pt x="205977" y="0"/>
                </a:lnTo>
                <a:lnTo>
                  <a:pt x="373477" y="0"/>
                </a:lnTo>
                <a:lnTo>
                  <a:pt x="167483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744262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458146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5994" y="0"/>
                </a:lnTo>
                <a:lnTo>
                  <a:pt x="373429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74542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72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7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889842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4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37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45934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52" y="206311"/>
                </a:moveTo>
                <a:lnTo>
                  <a:pt x="0" y="206311"/>
                </a:lnTo>
                <a:lnTo>
                  <a:pt x="205979" y="0"/>
                </a:lnTo>
                <a:lnTo>
                  <a:pt x="373443" y="0"/>
                </a:lnTo>
                <a:lnTo>
                  <a:pt x="167452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31764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6005" y="0"/>
                </a:lnTo>
                <a:lnTo>
                  <a:pt x="373451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60375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45" y="206311"/>
                </a:moveTo>
                <a:lnTo>
                  <a:pt x="0" y="206311"/>
                </a:lnTo>
                <a:lnTo>
                  <a:pt x="205997" y="0"/>
                </a:lnTo>
                <a:lnTo>
                  <a:pt x="373436" y="0"/>
                </a:lnTo>
                <a:lnTo>
                  <a:pt x="16744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173217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5982" y="0"/>
                </a:lnTo>
                <a:lnTo>
                  <a:pt x="373473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031539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4" y="206311"/>
                </a:moveTo>
                <a:lnTo>
                  <a:pt x="0" y="206311"/>
                </a:lnTo>
                <a:lnTo>
                  <a:pt x="205990" y="0"/>
                </a:lnTo>
                <a:lnTo>
                  <a:pt x="373455" y="0"/>
                </a:lnTo>
                <a:lnTo>
                  <a:pt x="167464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88711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373452" y="0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31491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7" y="206311"/>
                </a:moveTo>
                <a:lnTo>
                  <a:pt x="0" y="206311"/>
                </a:lnTo>
                <a:lnTo>
                  <a:pt x="206001" y="0"/>
                </a:lnTo>
                <a:lnTo>
                  <a:pt x="373450" y="0"/>
                </a:lnTo>
                <a:lnTo>
                  <a:pt x="167467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60101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1"/>
          <p:cNvSpPr/>
          <p:nvPr/>
        </p:nvSpPr>
        <p:spPr>
          <a:xfrm>
            <a:off x="7175961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2"/>
          <p:cNvSpPr/>
          <p:nvPr/>
        </p:nvSpPr>
        <p:spPr>
          <a:xfrm>
            <a:off x="7748154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83" y="206311"/>
                </a:moveTo>
                <a:lnTo>
                  <a:pt x="0" y="206311"/>
                </a:lnTo>
                <a:lnTo>
                  <a:pt x="205977" y="0"/>
                </a:lnTo>
                <a:lnTo>
                  <a:pt x="373477" y="0"/>
                </a:lnTo>
                <a:lnTo>
                  <a:pt x="167483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4"/>
          <p:cNvSpPr/>
          <p:nvPr/>
        </p:nvSpPr>
        <p:spPr>
          <a:xfrm>
            <a:off x="832038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5"/>
          <p:cNvSpPr/>
          <p:nvPr/>
        </p:nvSpPr>
        <p:spPr>
          <a:xfrm>
            <a:off x="8034270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8" y="206311"/>
                </a:moveTo>
                <a:lnTo>
                  <a:pt x="0" y="206311"/>
                </a:lnTo>
                <a:lnTo>
                  <a:pt x="205994" y="0"/>
                </a:lnTo>
                <a:lnTo>
                  <a:pt x="373429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6"/>
          <p:cNvSpPr/>
          <p:nvPr/>
        </p:nvSpPr>
        <p:spPr>
          <a:xfrm>
            <a:off x="9463233" y="7108888"/>
            <a:ext cx="290830" cy="206375"/>
          </a:xfrm>
          <a:custGeom>
            <a:avLst/>
            <a:gdLst/>
            <a:ahLst/>
            <a:cxnLst/>
            <a:rect l="l" t="t" r="r" b="b"/>
            <a:pathLst>
              <a:path w="290829" h="206375">
                <a:moveTo>
                  <a:pt x="167470" y="206311"/>
                </a:moveTo>
                <a:lnTo>
                  <a:pt x="0" y="206311"/>
                </a:lnTo>
                <a:lnTo>
                  <a:pt x="206004" y="0"/>
                </a:lnTo>
                <a:lnTo>
                  <a:pt x="290366" y="0"/>
                </a:lnTo>
                <a:lnTo>
                  <a:pt x="290366" y="83219"/>
                </a:lnTo>
                <a:lnTo>
                  <a:pt x="167470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8"/>
          <p:cNvSpPr/>
          <p:nvPr/>
        </p:nvSpPr>
        <p:spPr>
          <a:xfrm>
            <a:off x="8891025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7" y="206311"/>
                </a:moveTo>
                <a:lnTo>
                  <a:pt x="0" y="206311"/>
                </a:lnTo>
                <a:lnTo>
                  <a:pt x="206001" y="0"/>
                </a:lnTo>
                <a:lnTo>
                  <a:pt x="373450" y="0"/>
                </a:lnTo>
                <a:lnTo>
                  <a:pt x="167467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9"/>
          <p:cNvSpPr/>
          <p:nvPr/>
        </p:nvSpPr>
        <p:spPr>
          <a:xfrm>
            <a:off x="9177128" y="7108888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55" y="206311"/>
                </a:moveTo>
                <a:lnTo>
                  <a:pt x="0" y="206311"/>
                </a:lnTo>
                <a:lnTo>
                  <a:pt x="205989" y="0"/>
                </a:lnTo>
                <a:lnTo>
                  <a:pt x="373437" y="0"/>
                </a:lnTo>
                <a:lnTo>
                  <a:pt x="167455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11"/>
          <p:cNvSpPr/>
          <p:nvPr/>
        </p:nvSpPr>
        <p:spPr>
          <a:xfrm>
            <a:off x="0" y="7108888"/>
            <a:ext cx="112395" cy="113030"/>
          </a:xfrm>
          <a:custGeom>
            <a:avLst/>
            <a:gdLst/>
            <a:ahLst/>
            <a:cxnLst/>
            <a:rect l="l" t="t" r="r" b="b"/>
            <a:pathLst>
              <a:path w="112395" h="113029">
                <a:moveTo>
                  <a:pt x="0" y="112416"/>
                </a:moveTo>
                <a:lnTo>
                  <a:pt x="0" y="0"/>
                </a:lnTo>
                <a:lnTo>
                  <a:pt x="112237" y="0"/>
                </a:lnTo>
                <a:lnTo>
                  <a:pt x="0" y="112416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1"/>
          <p:cNvSpPr/>
          <p:nvPr/>
        </p:nvSpPr>
        <p:spPr>
          <a:xfrm>
            <a:off x="7467600" y="7108825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5" h="206375">
                <a:moveTo>
                  <a:pt x="167461" y="206311"/>
                </a:moveTo>
                <a:lnTo>
                  <a:pt x="0" y="206311"/>
                </a:lnTo>
                <a:lnTo>
                  <a:pt x="205975" y="0"/>
                </a:lnTo>
                <a:lnTo>
                  <a:pt x="373469" y="0"/>
                </a:lnTo>
                <a:lnTo>
                  <a:pt x="167461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17"/>
          <p:cNvSpPr/>
          <p:nvPr/>
        </p:nvSpPr>
        <p:spPr>
          <a:xfrm>
            <a:off x="4038600" y="7108825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17"/>
          <p:cNvSpPr/>
          <p:nvPr/>
        </p:nvSpPr>
        <p:spPr>
          <a:xfrm>
            <a:off x="8610600" y="7108825"/>
            <a:ext cx="374015" cy="206375"/>
          </a:xfrm>
          <a:custGeom>
            <a:avLst/>
            <a:gdLst/>
            <a:ahLst/>
            <a:cxnLst/>
            <a:rect l="l" t="t" r="r" b="b"/>
            <a:pathLst>
              <a:path w="374014" h="206375">
                <a:moveTo>
                  <a:pt x="167468" y="206311"/>
                </a:moveTo>
                <a:lnTo>
                  <a:pt x="0" y="206311"/>
                </a:lnTo>
                <a:lnTo>
                  <a:pt x="206010" y="0"/>
                </a:lnTo>
                <a:lnTo>
                  <a:pt x="373446" y="0"/>
                </a:lnTo>
                <a:lnTo>
                  <a:pt x="167468" y="206311"/>
                </a:lnTo>
                <a:close/>
              </a:path>
            </a:pathLst>
          </a:custGeom>
          <a:solidFill>
            <a:srgbClr val="66D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Titre 1"/>
          <p:cNvSpPr txBox="1">
            <a:spLocks/>
          </p:cNvSpPr>
          <p:nvPr/>
        </p:nvSpPr>
        <p:spPr>
          <a:xfrm>
            <a:off x="228600" y="304800"/>
            <a:ext cx="9372600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200" b="1" i="0" u="none" strike="noStrike" kern="0" cap="none" spc="0" normalizeH="0" baseline="0" noProof="0" dirty="0" smtClean="0">
                <a:ln>
                  <a:noFill/>
                </a:ln>
                <a:solidFill>
                  <a:srgbClr val="66D2AE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Le logiciel est-il fiable pour caractériser les hauteurs?</a:t>
            </a:r>
            <a:endParaRPr kumimoji="0" lang="fr-FR" sz="4200" b="1" i="0" u="none" strike="noStrike" kern="0" cap="none" spc="0" normalizeH="0" baseline="0" noProof="0" dirty="0">
              <a:ln>
                <a:noFill/>
              </a:ln>
              <a:solidFill>
                <a:srgbClr val="66D2AE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</TotalTime>
  <Words>448</Words>
  <Application>Microsoft Office PowerPoint</Application>
  <PresentationFormat>Personnalisé</PresentationFormat>
  <Paragraphs>83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Office Theme</vt:lpstr>
      <vt:lpstr>Diapositive 1</vt:lpstr>
      <vt:lpstr>Contexte  et objectifs </vt:lpstr>
      <vt:lpstr>BedformsATM</vt:lpstr>
      <vt:lpstr>Protocole opératoire</vt:lpstr>
      <vt:lpstr>Quel format de données est à sélectionner?</vt:lpstr>
      <vt:lpstr>Précautions pour rendre les données exploitables</vt:lpstr>
      <vt:lpstr>Diapositive 7</vt:lpstr>
      <vt:lpstr>Le logiciel est-il fiable pour caractériser les longueurs d’ondes?</vt:lpstr>
      <vt:lpstr>   Une erreur dans le codage empêche l’analyse de s’effectuer   Test à effectuer si une nouvelle version du logiciel est créée </vt:lpstr>
      <vt:lpstr>Conclusion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29 mars 2018</dc:title>
  <dc:creator>chloé dalido</dc:creator>
  <cp:keywords>DACzSVhT22M</cp:keywords>
  <cp:lastModifiedBy>chloé dalido</cp:lastModifiedBy>
  <cp:revision>50</cp:revision>
  <dcterms:created xsi:type="dcterms:W3CDTF">2018-03-28T10:04:51Z</dcterms:created>
  <dcterms:modified xsi:type="dcterms:W3CDTF">2018-03-28T22:30:19Z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2018-03-28T00:00:00Z</vt:filetime>
  </property>
  <property fmtid="{D5CDD505-2E9C-101B-9397-08002B2CF9AE}" pid="3" name="Creator">
    <vt:lpwstr>Canva</vt:lpwstr>
  </property>
  <property fmtid="{D5CDD505-2E9C-101B-9397-08002B2CF9AE}" pid="4" name="LastSaved">
    <vt:filetime>2018-03-28T00:00:00Z</vt:filetime>
  </property>
</Properties>
</file>