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29"/>
  </p:notesMasterIdLst>
  <p:handoutMasterIdLst>
    <p:handoutMasterId r:id="rId30"/>
  </p:handoutMasterIdLst>
  <p:sldIdLst>
    <p:sldId id="256" r:id="rId4"/>
    <p:sldId id="261" r:id="rId5"/>
    <p:sldId id="302" r:id="rId6"/>
    <p:sldId id="264" r:id="rId7"/>
    <p:sldId id="297" r:id="rId8"/>
    <p:sldId id="273" r:id="rId9"/>
    <p:sldId id="279" r:id="rId10"/>
    <p:sldId id="277" r:id="rId11"/>
    <p:sldId id="262" r:id="rId12"/>
    <p:sldId id="307" r:id="rId13"/>
    <p:sldId id="309" r:id="rId14"/>
    <p:sldId id="308" r:id="rId15"/>
    <p:sldId id="310" r:id="rId16"/>
    <p:sldId id="311" r:id="rId17"/>
    <p:sldId id="316" r:id="rId18"/>
    <p:sldId id="317" r:id="rId19"/>
    <p:sldId id="312" r:id="rId20"/>
    <p:sldId id="318" r:id="rId21"/>
    <p:sldId id="313" r:id="rId22"/>
    <p:sldId id="319" r:id="rId23"/>
    <p:sldId id="314" r:id="rId24"/>
    <p:sldId id="320" r:id="rId25"/>
    <p:sldId id="315" r:id="rId26"/>
    <p:sldId id="321" r:id="rId27"/>
    <p:sldId id="272" r:id="rId28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D2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80" autoAdjust="0"/>
  </p:normalViewPr>
  <p:slideViewPr>
    <p:cSldViewPr>
      <p:cViewPr>
        <p:scale>
          <a:sx n="192" d="100"/>
          <a:sy n="192" d="100"/>
        </p:scale>
        <p:origin x="2656" y="2560"/>
      </p:cViewPr>
      <p:guideLst>
        <p:guide orient="horz" pos="180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474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="" xmlns:a16="http://schemas.microsoft.com/office/drawing/2014/main" id="{8FEF09C3-5432-4DA0-9890-3050357C5E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9227E202-B8C5-4411-9AB9-001230F366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C0FA2-A713-4856-8F75-7FAFAF357361}" type="datetimeFigureOut">
              <a:rPr lang="ko-KR" altLang="en-US" smtClean="0"/>
              <a:t>29/03/18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A05FDCCD-9920-4087-A8EF-840D6BF967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1B30773E-42C5-4B13-84D2-DE05FB0C34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52E6A-8C14-4F5B-B0CB-3A4FCBC8D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7957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866FF-EA9A-44BA-8DB2-FB8E70490571}" type="datetimeFigureOut">
              <a:rPr lang="ko-KR" altLang="en-US" smtClean="0"/>
              <a:t>29/03/18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89A33-A361-4541-B6A7-456994CC0C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5644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89A33-A361-4541-B6A7-456994CC0C0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7913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Relationship Id="rId3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g"/><Relationship Id="rId3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jpg"/><Relationship Id="rId3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49293" y="1563638"/>
            <a:ext cx="3845416" cy="108012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>
                <a:ea typeface="맑은 고딕" pitchFamily="50" charset="-127"/>
              </a:rPr>
              <a:t>FREE 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649145" y="2634232"/>
            <a:ext cx="3845416" cy="79993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</a:t>
            </a:r>
          </a:p>
          <a:p>
            <a:pPr lvl="0"/>
            <a:r>
              <a:rPr lang="en-US" altLang="ko-KR" dirty="0"/>
              <a:t>OF YOUR </a:t>
            </a:r>
          </a:p>
          <a:p>
            <a:pPr lvl="0"/>
            <a:r>
              <a:rPr lang="en-US" altLang="ko-KR" dirty="0"/>
              <a:t>PRESENTATION HERE</a:t>
            </a:r>
            <a:endParaRPr lang="ko-KR" alt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944300" y="0"/>
            <a:ext cx="5255402" cy="5143500"/>
            <a:chOff x="1619672" y="548680"/>
            <a:chExt cx="5904656" cy="5778928"/>
          </a:xfrm>
        </p:grpSpPr>
        <p:sp>
          <p:nvSpPr>
            <p:cNvPr id="5" name="Oval 4"/>
            <p:cNvSpPr/>
            <p:nvPr userDrawn="1"/>
          </p:nvSpPr>
          <p:spPr>
            <a:xfrm>
              <a:off x="2411760" y="1268760"/>
              <a:ext cx="4320480" cy="4320480"/>
            </a:xfrm>
            <a:prstGeom prst="ellipse">
              <a:avLst/>
            </a:prstGeom>
            <a:noFill/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" name="Oval 5"/>
            <p:cNvSpPr/>
            <p:nvPr userDrawn="1"/>
          </p:nvSpPr>
          <p:spPr>
            <a:xfrm>
              <a:off x="2483768" y="1340768"/>
              <a:ext cx="4176464" cy="4176464"/>
            </a:xfrm>
            <a:prstGeom prst="ellipse">
              <a:avLst/>
            </a:prstGeom>
            <a:noFill/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cxnSp>
          <p:nvCxnSpPr>
            <p:cNvPr id="7" name="Straight Connector 6"/>
            <p:cNvCxnSpPr/>
            <p:nvPr userDrawn="1"/>
          </p:nvCxnSpPr>
          <p:spPr>
            <a:xfrm>
              <a:off x="4572000" y="548680"/>
              <a:ext cx="0" cy="72008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 userDrawn="1"/>
          </p:nvCxnSpPr>
          <p:spPr>
            <a:xfrm>
              <a:off x="4572000" y="5607528"/>
              <a:ext cx="0" cy="72008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6732240" y="3429000"/>
              <a:ext cx="792088" cy="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1619672" y="3429000"/>
              <a:ext cx="792088" cy="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 flipV="1">
              <a:off x="6156176" y="2378312"/>
              <a:ext cx="792088" cy="33060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 flipV="1">
              <a:off x="5431496" y="1124744"/>
              <a:ext cx="432048" cy="79208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3094136" y="1131624"/>
              <a:ext cx="613768" cy="78520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2195736" y="2090992"/>
              <a:ext cx="898400" cy="49224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 flipV="1">
              <a:off x="3180984" y="4941168"/>
              <a:ext cx="526920" cy="57606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 flipV="1">
              <a:off x="2456304" y="4329100"/>
              <a:ext cx="637832" cy="39604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979584" y="4142812"/>
              <a:ext cx="968680" cy="51032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5431496" y="4875464"/>
              <a:ext cx="490068" cy="73206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944300" y="0"/>
            <a:ext cx="5255402" cy="5143500"/>
            <a:chOff x="1619672" y="548680"/>
            <a:chExt cx="5904656" cy="5778928"/>
          </a:xfrm>
        </p:grpSpPr>
        <p:sp>
          <p:nvSpPr>
            <p:cNvPr id="5" name="Oval 4"/>
            <p:cNvSpPr/>
            <p:nvPr userDrawn="1"/>
          </p:nvSpPr>
          <p:spPr>
            <a:xfrm>
              <a:off x="2411760" y="1268760"/>
              <a:ext cx="4320480" cy="4320480"/>
            </a:xfrm>
            <a:prstGeom prst="ellipse">
              <a:avLst/>
            </a:prstGeom>
            <a:noFill/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" name="Oval 5"/>
            <p:cNvSpPr/>
            <p:nvPr userDrawn="1"/>
          </p:nvSpPr>
          <p:spPr>
            <a:xfrm>
              <a:off x="2483768" y="1340768"/>
              <a:ext cx="4176464" cy="4176464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cxnSp>
          <p:nvCxnSpPr>
            <p:cNvPr id="7" name="Straight Connector 6"/>
            <p:cNvCxnSpPr/>
            <p:nvPr userDrawn="1"/>
          </p:nvCxnSpPr>
          <p:spPr>
            <a:xfrm>
              <a:off x="4572000" y="548680"/>
              <a:ext cx="0" cy="72008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 userDrawn="1"/>
          </p:nvCxnSpPr>
          <p:spPr>
            <a:xfrm>
              <a:off x="4572000" y="5607528"/>
              <a:ext cx="0" cy="72008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6732240" y="3429000"/>
              <a:ext cx="792088" cy="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1619672" y="3429000"/>
              <a:ext cx="792088" cy="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 flipV="1">
              <a:off x="6156176" y="2378312"/>
              <a:ext cx="792088" cy="33060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 flipV="1">
              <a:off x="5431496" y="1124744"/>
              <a:ext cx="432048" cy="79208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3094136" y="1131624"/>
              <a:ext cx="613768" cy="78520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2195736" y="2090992"/>
              <a:ext cx="898400" cy="49224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 flipV="1">
              <a:off x="3180984" y="4941168"/>
              <a:ext cx="526920" cy="57606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 flipV="1">
              <a:off x="2456304" y="4329100"/>
              <a:ext cx="637832" cy="39604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979584" y="4142812"/>
              <a:ext cx="968680" cy="51032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5431496" y="4875464"/>
              <a:ext cx="490068" cy="73206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105794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268185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827544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195486"/>
            <a:ext cx="842493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771550"/>
            <a:ext cx="842493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310652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062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03817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691680" y="123478"/>
            <a:ext cx="745232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0" y="699542"/>
            <a:ext cx="745232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98141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700934" y="322499"/>
            <a:ext cx="1583034" cy="138515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700934" y="1898609"/>
            <a:ext cx="1583034" cy="138515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700934" y="3474719"/>
            <a:ext cx="1583034" cy="138515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658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33116" y="843558"/>
            <a:ext cx="8077768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anchor="ctr"/>
          <a:lstStyle>
            <a:lvl1pPr marL="0" indent="0"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031416" y="2475359"/>
            <a:ext cx="1062118" cy="106211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062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012160" y="0"/>
            <a:ext cx="313184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131840" y="0"/>
            <a:ext cx="288032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3221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244000" y="0"/>
            <a:ext cx="90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811908" y="0"/>
            <a:ext cx="2448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477595" y="0"/>
            <a:ext cx="2448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916268" y="0"/>
            <a:ext cx="900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730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444" y="915566"/>
            <a:ext cx="4104456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4644008" y="915566"/>
            <a:ext cx="4104456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444" y="2912740"/>
            <a:ext cx="4104456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062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44464" y="2912740"/>
            <a:ext cx="4104000" cy="18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765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83048" y="0"/>
            <a:ext cx="2286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858000" y="698778"/>
            <a:ext cx="2286000" cy="1872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583048" y="2578606"/>
            <a:ext cx="2286000" cy="1872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298953" y="699542"/>
            <a:ext cx="2286000" cy="1872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0" y="2579370"/>
            <a:ext cx="2286000" cy="1872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1159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23528" y="248444"/>
            <a:ext cx="3294112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671560" y="1832620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2105640" y="3416796"/>
            <a:ext cx="307792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23528" y="1832620"/>
            <a:ext cx="1728192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2105640" y="1832049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3671560" y="248444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3147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195486"/>
            <a:ext cx="842493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771550"/>
            <a:ext cx="842493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191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154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97966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Fullppt\005-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247" y="1275606"/>
            <a:ext cx="2526010" cy="251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Fullppt\005-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607" y="1275606"/>
            <a:ext cx="2526010" cy="251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748616" y="1374406"/>
            <a:ext cx="2319328" cy="1584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986924" y="1374406"/>
            <a:ext cx="2319328" cy="1584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195486"/>
            <a:ext cx="842493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771550"/>
            <a:ext cx="842493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163576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023301"/>
            <a:ext cx="3024336" cy="366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687664" y="1164297"/>
            <a:ext cx="1744194" cy="26942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196830" y="1426241"/>
            <a:ext cx="1744194" cy="26942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195486"/>
            <a:ext cx="842493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771550"/>
            <a:ext cx="842493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922350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95936" y="2253238"/>
            <a:ext cx="5148064" cy="47357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95936" y="2726814"/>
            <a:ext cx="51480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41932" y="1244876"/>
            <a:ext cx="2693964" cy="2636602"/>
            <a:chOff x="1619672" y="548680"/>
            <a:chExt cx="5904656" cy="5778928"/>
          </a:xfrm>
        </p:grpSpPr>
        <p:sp>
          <p:nvSpPr>
            <p:cNvPr id="9" name="Oval 8"/>
            <p:cNvSpPr/>
            <p:nvPr userDrawn="1"/>
          </p:nvSpPr>
          <p:spPr>
            <a:xfrm>
              <a:off x="2411760" y="1268760"/>
              <a:ext cx="4320480" cy="4320480"/>
            </a:xfrm>
            <a:prstGeom prst="ellipse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2483768" y="1340768"/>
              <a:ext cx="4176464" cy="417646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cxnSp>
          <p:nvCxnSpPr>
            <p:cNvPr id="13" name="Straight Connector 12"/>
            <p:cNvCxnSpPr/>
            <p:nvPr userDrawn="1"/>
          </p:nvCxnSpPr>
          <p:spPr>
            <a:xfrm>
              <a:off x="4572000" y="548680"/>
              <a:ext cx="0" cy="720080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4572000" y="5607528"/>
              <a:ext cx="0" cy="720080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6732240" y="3429000"/>
              <a:ext cx="792088" cy="0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1619672" y="3429000"/>
              <a:ext cx="792088" cy="0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 flipV="1">
              <a:off x="6156176" y="2378312"/>
              <a:ext cx="792088" cy="330608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 flipV="1">
              <a:off x="5431496" y="1124744"/>
              <a:ext cx="432048" cy="792088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3094136" y="1131624"/>
              <a:ext cx="613768" cy="785208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2195736" y="2090992"/>
              <a:ext cx="898400" cy="492240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3180984" y="4941168"/>
              <a:ext cx="526920" cy="576064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2456304" y="4329100"/>
              <a:ext cx="637832" cy="396044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5979584" y="4142812"/>
              <a:ext cx="968680" cy="510324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5431496" y="4875464"/>
              <a:ext cx="490068" cy="732064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9.xml"/><Relationship Id="rId18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2" r:id="rId2"/>
    <p:sldLayoutId id="2147483663" r:id="rId3"/>
    <p:sldLayoutId id="2147483660" r:id="rId4"/>
    <p:sldLayoutId id="2147483661" r:id="rId5"/>
    <p:sldLayoutId id="2147483662" r:id="rId6"/>
    <p:sldLayoutId id="2147483664" r:id="rId7"/>
    <p:sldLayoutId id="2147483655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3" r:id="rId14"/>
    <p:sldLayoutId id="2147483672" r:id="rId15"/>
    <p:sldLayoutId id="2147483671" r:id="rId16"/>
    <p:sldLayoutId id="2147483656" r:id="rId17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g"/><Relationship Id="rId5" Type="http://schemas.openxmlformats.org/officeDocument/2006/relationships/image" Target="../media/image17.jpeg"/><Relationship Id="rId6" Type="http://schemas.openxmlformats.org/officeDocument/2006/relationships/image" Target="../media/image18.jpg"/><Relationship Id="rId7" Type="http://schemas.openxmlformats.org/officeDocument/2006/relationships/image" Target="../media/image19.jp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jpg"/><Relationship Id="rId5" Type="http://schemas.openxmlformats.org/officeDocument/2006/relationships/image" Target="../media/image23.jpe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1" Type="http://schemas.microsoft.com/office/2007/relationships/hdphoto" Target="../media/hdphoto5.wdp"/><Relationship Id="rId12" Type="http://schemas.openxmlformats.org/officeDocument/2006/relationships/image" Target="../media/image50.jpeg"/><Relationship Id="rId13" Type="http://schemas.microsoft.com/office/2007/relationships/hdphoto" Target="../media/hdphoto6.wdp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5.jpeg"/><Relationship Id="rId3" Type="http://schemas.microsoft.com/office/2007/relationships/hdphoto" Target="../media/hdphoto1.wdp"/><Relationship Id="rId4" Type="http://schemas.openxmlformats.org/officeDocument/2006/relationships/image" Target="../media/image46.jpeg"/><Relationship Id="rId5" Type="http://schemas.microsoft.com/office/2007/relationships/hdphoto" Target="../media/hdphoto2.wdp"/><Relationship Id="rId6" Type="http://schemas.openxmlformats.org/officeDocument/2006/relationships/image" Target="../media/image47.jpeg"/><Relationship Id="rId7" Type="http://schemas.microsoft.com/office/2007/relationships/hdphoto" Target="../media/hdphoto3.wdp"/><Relationship Id="rId8" Type="http://schemas.openxmlformats.org/officeDocument/2006/relationships/image" Target="../media/image48.jpeg"/><Relationship Id="rId9" Type="http://schemas.microsoft.com/office/2007/relationships/hdphoto" Target="../media/hdphoto4.wdp"/><Relationship Id="rId10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9512" y="1411776"/>
            <a:ext cx="8784976" cy="1656185"/>
          </a:xfrm>
        </p:spPr>
        <p:txBody>
          <a:bodyPr/>
          <a:lstStyle/>
          <a:p>
            <a:pPr lvl="0"/>
            <a:r>
              <a:rPr lang="en-US" altLang="ko-KR" sz="32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Étude</a:t>
            </a:r>
            <a:r>
              <a:rPr lang="en-US" altLang="ko-KR" sz="3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 de la </a:t>
            </a:r>
            <a:r>
              <a:rPr lang="en-US" altLang="ko-KR" sz="32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stratégie</a:t>
            </a:r>
            <a:r>
              <a:rPr lang="en-US" altLang="ko-KR" sz="3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 </a:t>
            </a:r>
            <a:r>
              <a:rPr lang="en-US" altLang="ko-KR" sz="32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spatiale</a:t>
            </a:r>
            <a:r>
              <a:rPr lang="en-US" altLang="ko-KR" sz="3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 </a:t>
            </a:r>
            <a:r>
              <a:rPr lang="en-US" altLang="ko-KR" sz="32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d’implantation</a:t>
            </a:r>
            <a:r>
              <a:rPr lang="en-US" altLang="ko-KR" sz="3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 </a:t>
            </a:r>
          </a:p>
          <a:p>
            <a:pPr lvl="0"/>
            <a:r>
              <a:rPr lang="en-US" altLang="ko-KR" sz="3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des </a:t>
            </a:r>
            <a:r>
              <a:rPr lang="en-US" altLang="ko-KR" sz="32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espaces</a:t>
            </a:r>
            <a:r>
              <a:rPr lang="en-US" altLang="ko-KR" sz="3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 de </a:t>
            </a:r>
            <a:r>
              <a:rPr lang="en-US" altLang="ko-KR" sz="32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coworking</a:t>
            </a:r>
            <a:r>
              <a:rPr lang="en-US" altLang="ko-KR" sz="3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 </a:t>
            </a:r>
          </a:p>
          <a:p>
            <a:pPr lvl="0"/>
            <a:r>
              <a:rPr lang="en-US" altLang="ko-KR" sz="3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en </a:t>
            </a:r>
            <a:r>
              <a:rPr lang="en-US" altLang="ko-KR" sz="32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Région</a:t>
            </a:r>
            <a:r>
              <a:rPr lang="en-US" altLang="ko-KR" sz="3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ea typeface="맑은 고딕" pitchFamily="50" charset="-127"/>
                <a:cs typeface="Avenir Black"/>
              </a:rPr>
              <a:t> Centre-Val de Loire</a:t>
            </a:r>
            <a:endParaRPr lang="en-US" altLang="ko-KR" sz="3200" b="0" dirty="0">
              <a:solidFill>
                <a:schemeClr val="tx1">
                  <a:lumMod val="65000"/>
                  <a:lumOff val="35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422588" y="3067960"/>
            <a:ext cx="4298825" cy="655918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altLang="ko-KR" dirty="0" smtClean="0"/>
              <a:t>RÉALISATION D’UN ATLAS CARTOGRAPHIQUE</a:t>
            </a:r>
            <a:endParaRPr lang="en-US" altLang="ko-KR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79512" y="4227934"/>
            <a:ext cx="3410000" cy="79208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altLang="ko-KR" dirty="0" err="1" smtClean="0">
                <a:solidFill>
                  <a:schemeClr val="accent3">
                    <a:lumMod val="50000"/>
                  </a:schemeClr>
                </a:solidFill>
                <a:latin typeface="Avenir Book"/>
                <a:cs typeface="Avenir Book"/>
              </a:rPr>
              <a:t>Projet</a:t>
            </a:r>
            <a:r>
              <a:rPr lang="en-US" altLang="ko-KR" dirty="0" smtClean="0">
                <a:solidFill>
                  <a:schemeClr val="accent3">
                    <a:lumMod val="50000"/>
                  </a:schemeClr>
                </a:solidFill>
                <a:latin typeface="Avenir Book"/>
                <a:cs typeface="Avenir Book"/>
              </a:rPr>
              <a:t> de Fin </a:t>
            </a:r>
            <a:r>
              <a:rPr lang="en-US" altLang="ko-KR" dirty="0" err="1" smtClean="0">
                <a:solidFill>
                  <a:schemeClr val="accent3">
                    <a:lumMod val="50000"/>
                  </a:schemeClr>
                </a:solidFill>
                <a:latin typeface="Avenir Book"/>
                <a:cs typeface="Avenir Book"/>
              </a:rPr>
              <a:t>d’Études</a:t>
            </a:r>
            <a:r>
              <a:rPr lang="en-US" altLang="ko-KR" dirty="0" smtClean="0">
                <a:solidFill>
                  <a:schemeClr val="accent3">
                    <a:lumMod val="50000"/>
                  </a:schemeClr>
                </a:solidFill>
                <a:latin typeface="Avenir Book"/>
                <a:cs typeface="Avenir Book"/>
              </a:rPr>
              <a:t> </a:t>
            </a:r>
            <a:r>
              <a:rPr lang="en-US" altLang="ko-KR" dirty="0" err="1" smtClean="0">
                <a:solidFill>
                  <a:schemeClr val="accent3">
                    <a:lumMod val="50000"/>
                  </a:schemeClr>
                </a:solidFill>
                <a:latin typeface="Avenir Book"/>
                <a:cs typeface="Avenir Book"/>
              </a:rPr>
              <a:t>Année</a:t>
            </a:r>
            <a:r>
              <a:rPr lang="en-US" altLang="ko-KR" dirty="0" smtClean="0">
                <a:solidFill>
                  <a:schemeClr val="accent3">
                    <a:lumMod val="50000"/>
                  </a:schemeClr>
                </a:solidFill>
                <a:latin typeface="Avenir Book"/>
                <a:cs typeface="Avenir Book"/>
              </a:rPr>
              <a:t> 2017-2018</a:t>
            </a:r>
          </a:p>
          <a:p>
            <a:pPr>
              <a:spcBef>
                <a:spcPts val="0"/>
              </a:spcBef>
              <a:defRPr/>
            </a:pPr>
            <a:endParaRPr lang="en-US" altLang="ko-KR" dirty="0">
              <a:solidFill>
                <a:schemeClr val="tx2">
                  <a:lumMod val="75000"/>
                </a:schemeClr>
              </a:solidFill>
              <a:latin typeface="Avenir Book"/>
              <a:cs typeface="Avenir Book"/>
            </a:endParaRPr>
          </a:p>
          <a:p>
            <a:pPr>
              <a:spcBef>
                <a:spcPts val="0"/>
              </a:spcBef>
              <a:defRPr/>
            </a:pP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Avenir Black"/>
                <a:cs typeface="Avenir Black"/>
              </a:rPr>
              <a:t>COQUEL </a:t>
            </a:r>
            <a:r>
              <a:rPr lang="en-US" altLang="ko-KR" sz="1600" dirty="0" err="1" smtClean="0">
                <a:solidFill>
                  <a:schemeClr val="tx2">
                    <a:lumMod val="75000"/>
                  </a:schemeClr>
                </a:solidFill>
                <a:latin typeface="Avenir Black"/>
                <a:cs typeface="Avenir Black"/>
              </a:rPr>
              <a:t>Aurélie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5652120" y="4227934"/>
            <a:ext cx="3410000" cy="79993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altLang="ko-KR" dirty="0" err="1" smtClean="0">
                <a:solidFill>
                  <a:schemeClr val="accent3">
                    <a:lumMod val="50000"/>
                  </a:schemeClr>
                </a:solidFill>
                <a:latin typeface="Avenir Book"/>
                <a:cs typeface="Avenir Book"/>
              </a:rPr>
              <a:t>Directeur</a:t>
            </a:r>
            <a:r>
              <a:rPr lang="en-US" altLang="ko-KR" dirty="0" smtClean="0">
                <a:solidFill>
                  <a:schemeClr val="accent3">
                    <a:lumMod val="50000"/>
                  </a:schemeClr>
                </a:solidFill>
                <a:latin typeface="Avenir Book"/>
                <a:cs typeface="Avenir Book"/>
              </a:rPr>
              <a:t> de </a:t>
            </a:r>
            <a:r>
              <a:rPr lang="en-US" altLang="ko-KR" dirty="0" err="1" smtClean="0">
                <a:solidFill>
                  <a:schemeClr val="accent3">
                    <a:lumMod val="50000"/>
                  </a:schemeClr>
                </a:solidFill>
                <a:latin typeface="Avenir Book"/>
                <a:cs typeface="Avenir Book"/>
              </a:rPr>
              <a:t>recherche</a:t>
            </a:r>
            <a:endParaRPr lang="en-US" altLang="ko-KR" dirty="0" smtClean="0">
              <a:solidFill>
                <a:schemeClr val="accent3">
                  <a:lumMod val="50000"/>
                </a:schemeClr>
              </a:solidFill>
              <a:latin typeface="Avenir Book"/>
              <a:cs typeface="Avenir Book"/>
            </a:endParaRPr>
          </a:p>
          <a:p>
            <a:pPr>
              <a:spcBef>
                <a:spcPts val="0"/>
              </a:spcBef>
              <a:defRPr/>
            </a:pPr>
            <a:endParaRPr lang="en-US" altLang="ko-KR" dirty="0">
              <a:solidFill>
                <a:schemeClr val="tx2">
                  <a:lumMod val="75000"/>
                </a:schemeClr>
              </a:solidFill>
              <a:latin typeface="Avenir Book"/>
              <a:cs typeface="Avenir Book"/>
            </a:endParaRPr>
          </a:p>
          <a:p>
            <a:pPr>
              <a:spcBef>
                <a:spcPts val="0"/>
              </a:spcBef>
              <a:defRPr/>
            </a:pP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Avenir Black"/>
                <a:cs typeface="Avenir Black"/>
              </a:rPr>
              <a:t>DR. MCF LEDUCQ </a:t>
            </a:r>
            <a:r>
              <a:rPr lang="en-US" altLang="ko-KR" sz="1600" dirty="0" err="1" smtClean="0">
                <a:solidFill>
                  <a:schemeClr val="tx2">
                    <a:lumMod val="75000"/>
                  </a:schemeClr>
                </a:solidFill>
                <a:latin typeface="Avenir Black"/>
                <a:cs typeface="Avenir Black"/>
              </a:rPr>
              <a:t>Divya</a:t>
            </a:r>
            <a:endParaRPr lang="en-US" altLang="ko-KR" sz="1600" dirty="0">
              <a:solidFill>
                <a:schemeClr val="tx2">
                  <a:lumMod val="75000"/>
                </a:schemeClr>
              </a:solidFill>
              <a:latin typeface="Avenir Black"/>
              <a:cs typeface="Avenir Black"/>
            </a:endParaRPr>
          </a:p>
        </p:txBody>
      </p:sp>
      <p:pic>
        <p:nvPicPr>
          <p:cNvPr id="8" name="Image 7" descr="UnivTours-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5486"/>
            <a:ext cx="1907704" cy="496132"/>
          </a:xfrm>
          <a:prstGeom prst="rect">
            <a:avLst/>
          </a:prstGeom>
        </p:spPr>
      </p:pic>
      <p:pic>
        <p:nvPicPr>
          <p:cNvPr id="9" name="Image 8" descr="PolytechTours-D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95486"/>
            <a:ext cx="2089764" cy="624558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8676456" y="4868312"/>
            <a:ext cx="4675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755576" y="339502"/>
            <a:ext cx="8388424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Plan 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3" y="1059582"/>
            <a:ext cx="21602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1</a:t>
            </a:r>
            <a:endParaRPr lang="ko-KR" altLang="en-US" sz="2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43454" y="1896339"/>
            <a:ext cx="31570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2</a:t>
            </a:r>
            <a:endParaRPr lang="ko-KR" altLang="en-US" sz="2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403648" y="3579862"/>
            <a:ext cx="6624736" cy="504056"/>
          </a:xfrm>
          <a:prstGeom prst="rect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TextBox 12"/>
          <p:cNvSpPr txBox="1"/>
          <p:nvPr/>
        </p:nvSpPr>
        <p:spPr bwMode="auto">
          <a:xfrm>
            <a:off x="2019676" y="3638767"/>
            <a:ext cx="5738578" cy="369332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Analyse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 de la </a:t>
            </a:r>
            <a:r>
              <a:rPr lang="en-US" altLang="ko-KR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cartographie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venir Roman"/>
              <a:cs typeface="Avenir Roman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43454" y="2733096"/>
            <a:ext cx="31570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3"/>
                </a:solidFill>
                <a:cs typeface="Arial" pitchFamily="34" charset="0"/>
              </a:rPr>
              <a:t>3</a:t>
            </a:r>
            <a:endParaRPr lang="ko-KR" altLang="en-US" sz="28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1115577" y="3585604"/>
            <a:ext cx="504096" cy="5130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187624" y="3569853"/>
            <a:ext cx="31570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4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403648" y="4443958"/>
            <a:ext cx="6624736" cy="504056"/>
          </a:xfrm>
          <a:prstGeom prst="rect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12"/>
          <p:cNvSpPr txBox="1"/>
          <p:nvPr/>
        </p:nvSpPr>
        <p:spPr bwMode="auto">
          <a:xfrm>
            <a:off x="2019676" y="4502863"/>
            <a:ext cx="5738578" cy="369332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Conclusion et </a:t>
            </a:r>
            <a:r>
              <a:rPr lang="en-US" altLang="ko-KR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Ouverture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 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venir Roman"/>
              <a:cs typeface="Avenir Roman"/>
            </a:endParaRPr>
          </a:p>
        </p:txBody>
      </p:sp>
      <p:sp>
        <p:nvSpPr>
          <p:cNvPr id="28" name="Oval 43"/>
          <p:cNvSpPr/>
          <p:nvPr/>
        </p:nvSpPr>
        <p:spPr>
          <a:xfrm>
            <a:off x="1115577" y="4449700"/>
            <a:ext cx="504096" cy="5130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44"/>
          <p:cNvSpPr txBox="1"/>
          <p:nvPr/>
        </p:nvSpPr>
        <p:spPr>
          <a:xfrm>
            <a:off x="1187624" y="4433949"/>
            <a:ext cx="31570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accent4"/>
                </a:solidFill>
                <a:cs typeface="Arial" pitchFamily="34" charset="0"/>
              </a:rPr>
              <a:t>5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403687" y="2728869"/>
            <a:ext cx="6624736" cy="504056"/>
          </a:xfrm>
          <a:prstGeom prst="rect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1" name="TextBox 12"/>
          <p:cNvSpPr txBox="1"/>
          <p:nvPr/>
        </p:nvSpPr>
        <p:spPr bwMode="auto">
          <a:xfrm>
            <a:off x="2019715" y="2787774"/>
            <a:ext cx="5738578" cy="369332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Collecte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 des </a:t>
            </a:r>
            <a:r>
              <a:rPr lang="en-US" altLang="ko-KR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données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 et </a:t>
            </a:r>
            <a:r>
              <a:rPr lang="en-US" altLang="ko-KR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Élaboration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 des </a:t>
            </a:r>
            <a:r>
              <a:rPr lang="en-US" altLang="ko-KR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cartes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venir Roman"/>
              <a:cs typeface="Avenir Roman"/>
            </a:endParaRPr>
          </a:p>
        </p:txBody>
      </p:sp>
      <p:sp>
        <p:nvSpPr>
          <p:cNvPr id="36" name="Oval 43"/>
          <p:cNvSpPr/>
          <p:nvPr/>
        </p:nvSpPr>
        <p:spPr>
          <a:xfrm>
            <a:off x="1115616" y="2734611"/>
            <a:ext cx="504096" cy="5130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4"/>
          <p:cNvSpPr txBox="1"/>
          <p:nvPr/>
        </p:nvSpPr>
        <p:spPr>
          <a:xfrm>
            <a:off x="1187663" y="2718860"/>
            <a:ext cx="31570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3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595756" y="25276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>
            <a:off x="1403687" y="1864773"/>
            <a:ext cx="6624736" cy="504056"/>
          </a:xfrm>
          <a:prstGeom prst="rect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7" name="TextBox 12"/>
          <p:cNvSpPr txBox="1"/>
          <p:nvPr/>
        </p:nvSpPr>
        <p:spPr bwMode="auto">
          <a:xfrm>
            <a:off x="2019715" y="1923678"/>
            <a:ext cx="5738578" cy="369332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Problématique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 et </a:t>
            </a:r>
            <a:r>
              <a:rPr lang="en-US" altLang="ko-KR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Hypothèses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venir Roman"/>
              <a:cs typeface="Avenir Roman"/>
            </a:endParaRPr>
          </a:p>
        </p:txBody>
      </p:sp>
      <p:sp>
        <p:nvSpPr>
          <p:cNvPr id="48" name="Oval 43"/>
          <p:cNvSpPr/>
          <p:nvPr/>
        </p:nvSpPr>
        <p:spPr>
          <a:xfrm>
            <a:off x="1115616" y="1870515"/>
            <a:ext cx="504096" cy="5130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4"/>
          <p:cNvSpPr txBox="1"/>
          <p:nvPr/>
        </p:nvSpPr>
        <p:spPr>
          <a:xfrm>
            <a:off x="1187663" y="1854764"/>
            <a:ext cx="31570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accent4"/>
                </a:solidFill>
                <a:cs typeface="Arial" pitchFamily="34" charset="0"/>
              </a:rPr>
              <a:t>2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403648" y="1059582"/>
            <a:ext cx="6624736" cy="504056"/>
          </a:xfrm>
          <a:prstGeom prst="rect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1" name="TextBox 12"/>
          <p:cNvSpPr txBox="1"/>
          <p:nvPr/>
        </p:nvSpPr>
        <p:spPr bwMode="auto">
          <a:xfrm>
            <a:off x="2019676" y="1118487"/>
            <a:ext cx="5738578" cy="369332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Introduction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venir Roman"/>
              <a:cs typeface="Avenir Roman"/>
            </a:endParaRPr>
          </a:p>
        </p:txBody>
      </p:sp>
      <p:sp>
        <p:nvSpPr>
          <p:cNvPr id="52" name="Oval 43"/>
          <p:cNvSpPr/>
          <p:nvPr/>
        </p:nvSpPr>
        <p:spPr>
          <a:xfrm>
            <a:off x="1115616" y="1059582"/>
            <a:ext cx="504096" cy="5130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44"/>
          <p:cNvSpPr txBox="1"/>
          <p:nvPr/>
        </p:nvSpPr>
        <p:spPr>
          <a:xfrm>
            <a:off x="1187624" y="1059582"/>
            <a:ext cx="31570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1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8676456" y="4897279"/>
            <a:ext cx="4675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2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095055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3"/>
          <p:cNvSpPr txBox="1">
            <a:spLocks/>
          </p:cNvSpPr>
          <p:nvPr/>
        </p:nvSpPr>
        <p:spPr>
          <a:xfrm>
            <a:off x="5436095" y="463659"/>
            <a:ext cx="3384376" cy="73994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Avenir Black"/>
                <a:cs typeface="Avenir Black"/>
              </a:rPr>
              <a:t>Introduction</a:t>
            </a:r>
            <a:endParaRPr lang="en-US" altLang="ko-KR" b="1" dirty="0">
              <a:solidFill>
                <a:schemeClr val="bg2">
                  <a:lumMod val="25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2081" y="1907996"/>
            <a:ext cx="3744416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Intégration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au </a:t>
            </a:r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projet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“</a:t>
            </a:r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Urbanisme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et (mi)</a:t>
            </a:r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lieuxde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</a:t>
            </a:r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l’innovation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: </a:t>
            </a:r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étude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des </a:t>
            </a:r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enjeux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et </a:t>
            </a:r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défis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</a:t>
            </a:r>
          </a:p>
          <a:p>
            <a:pPr algn="just"/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d’intégration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</a:t>
            </a:r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urbanistique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des </a:t>
            </a:r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espaces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de </a:t>
            </a:r>
          </a:p>
          <a:p>
            <a:pPr algn="just"/>
            <a:r>
              <a:rPr lang="en-US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coworking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 au Québec et en France”. </a:t>
            </a:r>
          </a:p>
          <a:p>
            <a:pPr algn="just"/>
            <a:endParaRPr lang="fr-FR" altLang="ko-KR" sz="1400" b="1" dirty="0" smtClean="0">
              <a:solidFill>
                <a:schemeClr val="accent1">
                  <a:lumMod val="50000"/>
                </a:schemeClr>
              </a:solidFill>
              <a:latin typeface="Avenir Book"/>
              <a:cs typeface="Avenir Book"/>
            </a:endParaRPr>
          </a:p>
          <a:p>
            <a:pPr algn="just"/>
            <a:r>
              <a:rPr lang="fr-FR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Lieu de l’innovation</a:t>
            </a:r>
          </a:p>
          <a:p>
            <a:pPr algn="just"/>
            <a:endParaRPr lang="fr-FR" altLang="ko-KR" sz="1400" b="1" dirty="0">
              <a:solidFill>
                <a:schemeClr val="accent1">
                  <a:lumMod val="50000"/>
                </a:schemeClr>
              </a:solidFill>
              <a:latin typeface="Avenir Book"/>
              <a:cs typeface="Avenir Book"/>
            </a:endParaRPr>
          </a:p>
          <a:p>
            <a:pPr algn="just"/>
            <a:r>
              <a:rPr lang="fr-FR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Fragmentation des lieux de travail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2" name="Espace réservé pour une image  1" descr="2017-05-10-le-hq-v2-01rgb_color.jpg"/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8" b="9218"/>
          <a:stretch>
            <a:fillRect/>
          </a:stretch>
        </p:blipFill>
        <p:spPr/>
      </p:pic>
      <p:pic>
        <p:nvPicPr>
          <p:cNvPr id="15" name="Espace réservé pour une image  14" descr="IMG_5266.jpg"/>
          <p:cNvPicPr>
            <a:picLocks noGrp="1" noChangeAspect="1"/>
          </p:cNvPicPr>
          <p:nvPr>
            <p:ph type="pic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6" name="Espace réservé pour une image  5" descr="mame.jpg"/>
          <p:cNvPicPr>
            <a:picLocks noGrp="1" noChangeAspect="1"/>
          </p:cNvPicPr>
          <p:nvPr>
            <p:ph type="pic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6" r="11776"/>
          <a:stretch>
            <a:fillRect/>
          </a:stretch>
        </p:blipFill>
        <p:spPr/>
      </p:pic>
      <p:pic>
        <p:nvPicPr>
          <p:cNvPr id="4" name="Espace réservé pour une image  3" descr="2017-05-10-le-hq-v2-03rgb_color.jpg"/>
          <p:cNvPicPr>
            <a:picLocks noGrp="1" noChangeAspect="1"/>
          </p:cNvPicPr>
          <p:nvPr>
            <p:ph type="pic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2" b="6312"/>
          <a:stretch>
            <a:fillRect/>
          </a:stretch>
        </p:blipFill>
        <p:spPr/>
      </p:pic>
      <p:pic>
        <p:nvPicPr>
          <p:cNvPr id="11" name="Espace réservé pour une image  10" descr="img_1467997448.jpg"/>
          <p:cNvPicPr>
            <a:picLocks noGrp="1" noChangeAspect="1"/>
          </p:cNvPicPr>
          <p:nvPr>
            <p:ph type="pic" idx="17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8" r="19828"/>
          <a:stretch>
            <a:fillRect/>
          </a:stretch>
        </p:blipFill>
        <p:spPr/>
      </p:pic>
      <p:pic>
        <p:nvPicPr>
          <p:cNvPr id="14" name="Espace réservé pour une image  13" descr="53124159_xxl-840x480.jpg"/>
          <p:cNvPicPr>
            <a:picLocks noGrp="1" noChangeAspect="1"/>
          </p:cNvPicPr>
          <p:nvPr>
            <p:ph type="pic" idx="16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7" r="34067"/>
          <a:stretch>
            <a:fillRect/>
          </a:stretch>
        </p:blipFill>
        <p:spPr/>
      </p:pic>
      <p:sp>
        <p:nvSpPr>
          <p:cNvPr id="10" name="ZoneTexte 9"/>
          <p:cNvSpPr txBox="1"/>
          <p:nvPr/>
        </p:nvSpPr>
        <p:spPr>
          <a:xfrm>
            <a:off x="8676456" y="4868312"/>
            <a:ext cx="4675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3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617939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563888" y="1851670"/>
            <a:ext cx="5580112" cy="1800200"/>
          </a:xfrm>
        </p:spPr>
        <p:txBody>
          <a:bodyPr/>
          <a:lstStyle/>
          <a:p>
            <a:pPr algn="just"/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Roman"/>
                <a:cs typeface="Avenir Roman"/>
              </a:rPr>
              <a:t>Par </a:t>
            </a:r>
            <a:r>
              <a:rPr lang="en-US" altLang="ko-K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Roman"/>
                <a:cs typeface="Avenir Roman"/>
              </a:rPr>
              <a:t>quelle</a:t>
            </a:r>
            <a:r>
              <a:rPr lang="en-US" altLang="ko-KR" sz="2400" dirty="0" err="1" smtClean="0">
                <a:latin typeface="Avenir Roman"/>
                <a:cs typeface="Avenir Roman"/>
              </a:rPr>
              <a:t>s</a:t>
            </a:r>
            <a:r>
              <a:rPr lang="en-US" altLang="ko-KR" sz="2400" dirty="0" smtClean="0">
                <a:latin typeface="Avenir Roman"/>
                <a:cs typeface="Avenir Roman"/>
              </a:rPr>
              <a:t> </a:t>
            </a:r>
            <a:r>
              <a:rPr lang="en-US" altLang="ko-KR" sz="2400" dirty="0" err="1" smtClean="0">
                <a:latin typeface="Avenir Roman"/>
                <a:cs typeface="Avenir Roman"/>
              </a:rPr>
              <a:t>logiques</a:t>
            </a:r>
            <a:r>
              <a:rPr lang="en-US" altLang="ko-KR" sz="2400" dirty="0" smtClean="0">
                <a:latin typeface="Avenir Roman"/>
                <a:cs typeface="Avenir Roman"/>
              </a:rPr>
              <a:t> </a:t>
            </a:r>
            <a:r>
              <a:rPr lang="en-US" altLang="ko-KR" sz="2400" dirty="0" err="1" smtClean="0">
                <a:latin typeface="Avenir Roman"/>
                <a:cs typeface="Avenir Roman"/>
              </a:rPr>
              <a:t>d’implantation</a:t>
            </a:r>
            <a:r>
              <a:rPr lang="en-US" altLang="ko-KR" sz="2400" dirty="0" smtClean="0">
                <a:latin typeface="Avenir Roman"/>
                <a:cs typeface="Avenir Roman"/>
              </a:rPr>
              <a:t> </a:t>
            </a:r>
          </a:p>
          <a:p>
            <a:pPr algn="just"/>
            <a:r>
              <a:rPr lang="en-US" altLang="ko-KR" sz="2400" dirty="0">
                <a:latin typeface="Avenir Roman"/>
                <a:cs typeface="Avenir Roman"/>
              </a:rPr>
              <a:t>l</a:t>
            </a:r>
            <a:r>
              <a:rPr lang="en-US" altLang="ko-KR" sz="2400" dirty="0" smtClean="0">
                <a:latin typeface="Avenir Roman"/>
                <a:cs typeface="Avenir Roman"/>
              </a:rPr>
              <a:t>es </a:t>
            </a:r>
            <a:r>
              <a:rPr lang="en-US" altLang="ko-KR" sz="2400" dirty="0" err="1" smtClean="0">
                <a:latin typeface="Avenir Roman"/>
                <a:cs typeface="Avenir Roman"/>
              </a:rPr>
              <a:t>espaces</a:t>
            </a:r>
            <a:r>
              <a:rPr lang="en-US" altLang="ko-KR" sz="2400" dirty="0" smtClean="0">
                <a:latin typeface="Avenir Roman"/>
                <a:cs typeface="Avenir Roman"/>
              </a:rPr>
              <a:t> de </a:t>
            </a:r>
            <a:r>
              <a:rPr lang="en-US" altLang="ko-KR" sz="2400" dirty="0" err="1" smtClean="0">
                <a:latin typeface="Avenir Roman"/>
                <a:cs typeface="Avenir Roman"/>
              </a:rPr>
              <a:t>coworking</a:t>
            </a:r>
            <a:r>
              <a:rPr lang="en-US" altLang="ko-KR" sz="2400" dirty="0" smtClean="0">
                <a:latin typeface="Avenir Roman"/>
                <a:cs typeface="Avenir Roman"/>
              </a:rPr>
              <a:t> </a:t>
            </a:r>
            <a:r>
              <a:rPr lang="en-US" altLang="ko-KR" sz="2400" dirty="0" err="1" smtClean="0">
                <a:latin typeface="Avenir Roman"/>
                <a:cs typeface="Avenir Roman"/>
              </a:rPr>
              <a:t>s’inscrivent</a:t>
            </a:r>
            <a:endParaRPr lang="en-US" altLang="ko-KR" sz="2400" dirty="0" smtClean="0">
              <a:latin typeface="Avenir Roman"/>
              <a:cs typeface="Avenir Roman"/>
            </a:endParaRPr>
          </a:p>
          <a:p>
            <a:pPr algn="just"/>
            <a:r>
              <a:rPr lang="en-US" altLang="ko-KR" sz="2400" dirty="0" err="1">
                <a:latin typeface="Avenir Roman"/>
                <a:cs typeface="Avenir Roman"/>
              </a:rPr>
              <a:t>i</a:t>
            </a:r>
            <a:r>
              <a:rPr lang="en-US" altLang="ko-KR" sz="2400" dirty="0" err="1" smtClean="0">
                <a:latin typeface="Avenir Roman"/>
                <a:cs typeface="Avenir Roman"/>
              </a:rPr>
              <a:t>ls</a:t>
            </a:r>
            <a:r>
              <a:rPr lang="en-US" altLang="ko-KR" sz="2400" dirty="0" smtClean="0">
                <a:latin typeface="Avenir Roman"/>
                <a:cs typeface="Avenir Roman"/>
              </a:rPr>
              <a:t> en </a:t>
            </a:r>
            <a:r>
              <a:rPr lang="en-US" altLang="ko-KR" sz="2400" dirty="0" err="1" smtClean="0">
                <a:latin typeface="Avenir Roman"/>
                <a:cs typeface="Avenir Roman"/>
              </a:rPr>
              <a:t>Région</a:t>
            </a:r>
            <a:r>
              <a:rPr lang="en-US" altLang="ko-KR" sz="2400" dirty="0" smtClean="0">
                <a:latin typeface="Avenir Roman"/>
                <a:cs typeface="Avenir Roman"/>
              </a:rPr>
              <a:t> Centre-Val de Loire ?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venir Roman"/>
              <a:cs typeface="Avenir Roman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9E7B0218-0F3B-4D68-BC27-66FB61A4F8D4}"/>
              </a:ext>
            </a:extLst>
          </p:cNvPr>
          <p:cNvSpPr/>
          <p:nvPr/>
        </p:nvSpPr>
        <p:spPr>
          <a:xfrm rot="18900000">
            <a:off x="2159713" y="2298728"/>
            <a:ext cx="280725" cy="625397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948014"/>
            <a:ext cx="2411760" cy="1954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2. Problématique et Hypothèses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676456" y="4868312"/>
            <a:ext cx="4675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4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101234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err="1" smtClean="0">
                <a:latin typeface="Avenir Black"/>
                <a:cs typeface="Avenir Black"/>
              </a:rPr>
              <a:t>Hypothèses</a:t>
            </a:r>
            <a:endParaRPr lang="ko-KR" altLang="en-US" dirty="0">
              <a:latin typeface="Avenir Black"/>
              <a:cs typeface="Avenir Black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27584" y="1497384"/>
            <a:ext cx="7378615" cy="1074366"/>
            <a:chOff x="699901" y="1635614"/>
            <a:chExt cx="8372190" cy="1687090"/>
          </a:xfrm>
        </p:grpSpPr>
        <p:sp>
          <p:nvSpPr>
            <p:cNvPr id="5" name="Right Arrow Callout 4"/>
            <p:cNvSpPr/>
            <p:nvPr/>
          </p:nvSpPr>
          <p:spPr>
            <a:xfrm>
              <a:off x="6685195" y="1635614"/>
              <a:ext cx="2386896" cy="168709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chemeClr val="accent4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Right Arrow Callout 5"/>
            <p:cNvSpPr/>
            <p:nvPr/>
          </p:nvSpPr>
          <p:spPr>
            <a:xfrm>
              <a:off x="4690097" y="1635615"/>
              <a:ext cx="2386897" cy="1687089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chemeClr val="accent3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ight Arrow Callout 6"/>
            <p:cNvSpPr/>
            <p:nvPr/>
          </p:nvSpPr>
          <p:spPr>
            <a:xfrm>
              <a:off x="2694999" y="1635614"/>
              <a:ext cx="2386897" cy="168709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chemeClr val="accent2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ight Arrow Callout 7"/>
            <p:cNvSpPr/>
            <p:nvPr/>
          </p:nvSpPr>
          <p:spPr>
            <a:xfrm>
              <a:off x="699901" y="1635614"/>
              <a:ext cx="2386897" cy="168709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chemeClr val="accent1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043608" y="1707654"/>
            <a:ext cx="1015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H1</a:t>
            </a:r>
            <a:endParaRPr lang="ko-KR" altLang="en-US" sz="36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2787774"/>
            <a:ext cx="1015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H1</a:t>
            </a:r>
            <a:endParaRPr lang="ko-KR" altLang="en-US" sz="40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4008" y="2787774"/>
            <a:ext cx="1015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H3</a:t>
            </a:r>
            <a:endParaRPr lang="ko-KR" altLang="en-US" sz="40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8905" y="3872831"/>
            <a:ext cx="1015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H4</a:t>
            </a:r>
            <a:endParaRPr lang="ko-KR" altLang="en-US" sz="40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63688" y="2931790"/>
            <a:ext cx="2793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Concentration des CWS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dans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les </a:t>
            </a:r>
          </a:p>
          <a:p>
            <a:pPr algn="just"/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espaces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métropolitains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52120" y="2931790"/>
            <a:ext cx="2793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Proximité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d’une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solution de </a:t>
            </a:r>
          </a:p>
          <a:p>
            <a:pPr algn="just"/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mobilité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douce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63688" y="4011910"/>
            <a:ext cx="2808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Dispersion du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modèle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vers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les </a:t>
            </a:r>
          </a:p>
          <a:p>
            <a:pPr algn="just"/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villes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moyennes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et les </a:t>
            </a:r>
          </a:p>
          <a:p>
            <a:pPr algn="just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communes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rurales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2120" y="4011910"/>
            <a:ext cx="2793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L’inscription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spatiale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du CWS </a:t>
            </a:r>
          </a:p>
          <a:p>
            <a:pPr algn="just"/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traduit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la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stratégie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de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l’initiateur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du </a:t>
            </a:r>
            <a:r>
              <a:rPr lang="en-US" altLang="ko-K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projet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2987824" y="1707654"/>
            <a:ext cx="1015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H2</a:t>
            </a:r>
            <a:endParaRPr lang="ko-KR" altLang="en-US" sz="36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4788024" y="1707654"/>
            <a:ext cx="1015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H3</a:t>
            </a:r>
            <a:endParaRPr lang="ko-KR" altLang="en-US" sz="36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6516216" y="1707654"/>
            <a:ext cx="1015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H4</a:t>
            </a:r>
            <a:endParaRPr lang="ko-KR" altLang="en-US" sz="36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9"/>
          <p:cNvSpPr txBox="1"/>
          <p:nvPr/>
        </p:nvSpPr>
        <p:spPr>
          <a:xfrm>
            <a:off x="755576" y="3867894"/>
            <a:ext cx="1015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H2</a:t>
            </a:r>
            <a:endParaRPr lang="ko-KR" altLang="en-US" sz="40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0" y="4948014"/>
            <a:ext cx="2411760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2. Problématique et Hypothèses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8676456" y="4868312"/>
            <a:ext cx="4675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5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934058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err="1" smtClean="0">
                <a:latin typeface="Avenir Black"/>
                <a:cs typeface="Avenir Black"/>
              </a:rPr>
              <a:t>Déroulement</a:t>
            </a:r>
            <a:r>
              <a:rPr lang="en-US" altLang="ko-KR" dirty="0" smtClean="0">
                <a:latin typeface="Avenir Black"/>
                <a:cs typeface="Avenir Black"/>
              </a:rPr>
              <a:t> de la </a:t>
            </a:r>
            <a:r>
              <a:rPr lang="en-US" altLang="ko-KR" dirty="0" err="1" smtClean="0">
                <a:latin typeface="Avenir Black"/>
                <a:cs typeface="Avenir Black"/>
              </a:rPr>
              <a:t>recherche</a:t>
            </a:r>
            <a:endParaRPr lang="ko-KR" altLang="en-US" dirty="0">
              <a:latin typeface="Avenir Black"/>
              <a:cs typeface="Avenir Black"/>
            </a:endParaRPr>
          </a:p>
        </p:txBody>
      </p:sp>
      <p:cxnSp>
        <p:nvCxnSpPr>
          <p:cNvPr id="4" name="Straight Connector 3"/>
          <p:cNvCxnSpPr>
            <a:stCxn id="10" idx="2"/>
            <a:endCxn id="7" idx="2"/>
          </p:cNvCxnSpPr>
          <p:nvPr/>
        </p:nvCxnSpPr>
        <p:spPr>
          <a:xfrm flipV="1">
            <a:off x="1187624" y="2841566"/>
            <a:ext cx="6734140" cy="18216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7812360" y="2355726"/>
            <a:ext cx="971680" cy="971680"/>
            <a:chOff x="7092280" y="2517710"/>
            <a:chExt cx="971680" cy="971680"/>
          </a:xfrm>
        </p:grpSpPr>
        <p:sp>
          <p:nvSpPr>
            <p:cNvPr id="6" name="Oval 5"/>
            <p:cNvSpPr/>
            <p:nvPr/>
          </p:nvSpPr>
          <p:spPr>
            <a:xfrm>
              <a:off x="7092280" y="2517710"/>
              <a:ext cx="971680" cy="97168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201684" y="2627114"/>
              <a:ext cx="752872" cy="752872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115616" y="2715766"/>
            <a:ext cx="288032" cy="288032"/>
            <a:chOff x="611560" y="2851238"/>
            <a:chExt cx="288032" cy="288032"/>
          </a:xfrm>
        </p:grpSpPr>
        <p:sp>
          <p:nvSpPr>
            <p:cNvPr id="9" name="Oval 8"/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5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059832" y="2715766"/>
            <a:ext cx="288032" cy="288032"/>
            <a:chOff x="611560" y="2851238"/>
            <a:chExt cx="288032" cy="288032"/>
          </a:xfrm>
        </p:grpSpPr>
        <p:sp>
          <p:nvSpPr>
            <p:cNvPr id="12" name="Oval 11"/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788024" y="2715766"/>
            <a:ext cx="288032" cy="288032"/>
            <a:chOff x="611560" y="2851238"/>
            <a:chExt cx="288032" cy="288032"/>
          </a:xfrm>
        </p:grpSpPr>
        <p:sp>
          <p:nvSpPr>
            <p:cNvPr id="15" name="Oval 14"/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16216" y="2715766"/>
            <a:ext cx="288032" cy="288032"/>
            <a:chOff x="611560" y="2851238"/>
            <a:chExt cx="288032" cy="288032"/>
          </a:xfrm>
        </p:grpSpPr>
        <p:sp>
          <p:nvSpPr>
            <p:cNvPr id="18" name="Oval 17"/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868144" y="1563638"/>
            <a:ext cx="155292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accent2"/>
                </a:solidFill>
                <a:latin typeface="Avenir Black"/>
                <a:cs typeface="Avenir Black"/>
              </a:rPr>
              <a:t>Phase </a:t>
            </a:r>
          </a:p>
          <a:p>
            <a:pPr algn="ctr"/>
            <a:r>
              <a:rPr lang="en-US" altLang="ko-KR" sz="2400" b="1" dirty="0" smtClean="0">
                <a:solidFill>
                  <a:schemeClr val="accent2"/>
                </a:solidFill>
                <a:latin typeface="Avenir Black"/>
                <a:cs typeface="Avenir Black"/>
              </a:rPr>
              <a:t>finale</a:t>
            </a:r>
            <a:endParaRPr lang="ko-KR" altLang="en-US" sz="2400" b="1" dirty="0">
              <a:solidFill>
                <a:schemeClr val="accent2"/>
              </a:solidFill>
              <a:latin typeface="Avenir Black"/>
              <a:cs typeface="Avenir Blac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83968" y="1851670"/>
            <a:ext cx="12196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Phase 3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99792" y="1851670"/>
            <a:ext cx="106118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Phase 2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5576" y="1851670"/>
            <a:ext cx="104678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Phase 1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5536" y="3579862"/>
            <a:ext cx="194421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État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de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l’art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  <a:p>
            <a:pPr marL="171450" indent="-171450" algn="just">
              <a:buFont typeface="Arial"/>
              <a:buChar char="•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Enjeux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et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hypothèses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  <a:p>
            <a:pPr marL="171450" indent="-171450" algn="just">
              <a:buFont typeface="Arial"/>
              <a:buChar char="•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Définition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des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attributs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11760" y="3487529"/>
            <a:ext cx="164201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Recensement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</a:t>
            </a:r>
          </a:p>
          <a:p>
            <a:pPr algn="just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   des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espace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de</a:t>
            </a:r>
          </a:p>
          <a:p>
            <a:pPr algn="just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  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coworking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  <a:p>
            <a:pPr marL="171450" indent="-171450" algn="just">
              <a:buFont typeface="Arial"/>
              <a:buChar char="•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Sélection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  <a:p>
            <a:pPr marL="171450" indent="-171450" algn="just">
              <a:buFont typeface="Arial"/>
              <a:buChar char="•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Prise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de contact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1960" y="3579862"/>
            <a:ext cx="1656417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Création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cartes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  <a:p>
            <a:pPr marL="171450" indent="-171450" algn="just">
              <a:buFont typeface="Arial"/>
              <a:buChar char="•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Visites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de </a:t>
            </a:r>
          </a:p>
          <a:p>
            <a:pPr marL="171450" indent="-171450" algn="just">
              <a:buFont typeface="Arial"/>
              <a:buChar char="•"/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terrain</a:t>
            </a:r>
          </a:p>
          <a:p>
            <a:pPr marL="171450" indent="-171450" algn="just">
              <a:buFont typeface="Arial"/>
              <a:buChar char="•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Entretiens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</a:t>
            </a:r>
          </a:p>
          <a:p>
            <a:pPr marL="171450" indent="-171450" algn="just">
              <a:buFont typeface="Arial"/>
              <a:buChar char="•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gestionnaires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68144" y="3579862"/>
            <a:ext cx="246291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Interprétation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données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</a:t>
            </a:r>
          </a:p>
          <a:p>
            <a:pPr algn="just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   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cartographiques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  <a:p>
            <a:pPr marL="171450" indent="-171450" algn="just">
              <a:buFont typeface="Arial"/>
              <a:buChar char="•"/>
            </a:pPr>
            <a:r>
              <a:rPr lang="fr-FR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Description de quartiers types d’implantation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39" name="Freeform 32">
            <a:extLst>
              <a:ext uri="{FF2B5EF4-FFF2-40B4-BE49-F238E27FC236}">
                <a16:creationId xmlns="" xmlns:a16="http://schemas.microsoft.com/office/drawing/2014/main" id="{320835CE-949B-498D-B85F-ED43A8C874B3}"/>
              </a:ext>
            </a:extLst>
          </p:cNvPr>
          <p:cNvSpPr/>
          <p:nvPr/>
        </p:nvSpPr>
        <p:spPr>
          <a:xfrm>
            <a:off x="8100392" y="2630054"/>
            <a:ext cx="408033" cy="373744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4A45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0" name="Rectangle 39"/>
          <p:cNvSpPr/>
          <p:nvPr/>
        </p:nvSpPr>
        <p:spPr>
          <a:xfrm>
            <a:off x="0" y="4948014"/>
            <a:ext cx="3635896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3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. Collecte des données et Élaboration des cartes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8676456" y="4868312"/>
            <a:ext cx="4675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6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2547238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err="1" smtClean="0">
                <a:latin typeface="Avenir Black"/>
                <a:cs typeface="Avenir Black"/>
              </a:rPr>
              <a:t>Méthodologie</a:t>
            </a:r>
            <a:endParaRPr lang="ko-KR" altLang="en-US" dirty="0">
              <a:latin typeface="Avenir Black"/>
              <a:cs typeface="Avenir Black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07504" y="1059582"/>
            <a:ext cx="6624736" cy="2664296"/>
            <a:chOff x="-91330" y="1419622"/>
            <a:chExt cx="6624736" cy="2664296"/>
          </a:xfrm>
        </p:grpSpPr>
        <p:cxnSp>
          <p:nvCxnSpPr>
            <p:cNvPr id="11" name="Straight Connector 10"/>
            <p:cNvCxnSpPr>
              <a:endCxn id="6" idx="6"/>
            </p:cNvCxnSpPr>
            <p:nvPr/>
          </p:nvCxnSpPr>
          <p:spPr>
            <a:xfrm flipH="1" flipV="1">
              <a:off x="1852886" y="1671650"/>
              <a:ext cx="1258020" cy="599046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1854746" y="2270695"/>
              <a:ext cx="1256160" cy="36004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5" idx="3"/>
              <a:endCxn id="8" idx="7"/>
            </p:cNvCxnSpPr>
            <p:nvPr/>
          </p:nvCxnSpPr>
          <p:spPr>
            <a:xfrm flipH="1">
              <a:off x="1281939" y="2834502"/>
              <a:ext cx="1265159" cy="634789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9" idx="2"/>
            </p:cNvCxnSpPr>
            <p:nvPr/>
          </p:nvCxnSpPr>
          <p:spPr>
            <a:xfrm flipH="1">
              <a:off x="3110906" y="1852942"/>
              <a:ext cx="1048096" cy="227253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4"/>
            <p:cNvSpPr/>
            <p:nvPr/>
          </p:nvSpPr>
          <p:spPr>
            <a:xfrm>
              <a:off x="2390825" y="1923679"/>
              <a:ext cx="1067096" cy="10670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-19322" y="1419622"/>
              <a:ext cx="1872208" cy="5040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altLang="ko-KR" sz="1400" dirty="0" smtClean="0">
                  <a:solidFill>
                    <a:srgbClr val="4A452A"/>
                  </a:solidFill>
                  <a:latin typeface="Avenir Book"/>
                  <a:cs typeface="Avenir Book"/>
                </a:rPr>
                <a:t>Recensement</a:t>
              </a:r>
              <a:endParaRPr lang="ko-KR" altLang="en-US" sz="1400" dirty="0">
                <a:solidFill>
                  <a:srgbClr val="4A452A"/>
                </a:solidFill>
                <a:latin typeface="Avenir Book"/>
                <a:cs typeface="Avenir Book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-91330" y="2211710"/>
              <a:ext cx="1944216" cy="7200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altLang="ko-KR" sz="1400" dirty="0" smtClean="0">
                  <a:solidFill>
                    <a:srgbClr val="4A452A"/>
                  </a:solidFill>
                  <a:latin typeface="Avenir Book"/>
                  <a:cs typeface="Avenir Book"/>
                </a:rPr>
                <a:t>Caractérisation des attributs</a:t>
              </a:r>
              <a:endParaRPr lang="ko-KR" altLang="en-US" sz="1400" dirty="0">
                <a:solidFill>
                  <a:srgbClr val="4A452A"/>
                </a:solidFill>
                <a:latin typeface="Avenir Book"/>
                <a:cs typeface="Avenir Book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2686" y="3363838"/>
              <a:ext cx="1440160" cy="7200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altLang="ko-KR" sz="1400" dirty="0" smtClean="0">
                  <a:solidFill>
                    <a:srgbClr val="4A452A"/>
                  </a:solidFill>
                  <a:latin typeface="Avenir Book"/>
                  <a:cs typeface="Avenir Book"/>
                </a:rPr>
                <a:t>Prise de </a:t>
              </a:r>
            </a:p>
            <a:p>
              <a:pPr algn="ctr"/>
              <a:r>
                <a:rPr lang="fr-FR" altLang="ko-KR" sz="1400" dirty="0" smtClean="0">
                  <a:solidFill>
                    <a:srgbClr val="4A452A"/>
                  </a:solidFill>
                  <a:latin typeface="Avenir Book"/>
                  <a:cs typeface="Avenir Book"/>
                </a:rPr>
                <a:t>contact</a:t>
              </a:r>
              <a:endParaRPr lang="ko-KR" altLang="en-US" sz="1400" dirty="0">
                <a:solidFill>
                  <a:srgbClr val="4A452A"/>
                </a:solidFill>
                <a:latin typeface="Avenir Book"/>
                <a:cs typeface="Avenir Book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4159002" y="1419622"/>
              <a:ext cx="2374404" cy="86663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altLang="ko-KR" sz="2000" dirty="0" smtClean="0">
                  <a:solidFill>
                    <a:schemeClr val="bg2">
                      <a:lumMod val="25000"/>
                    </a:schemeClr>
                  </a:solidFill>
                  <a:latin typeface="Avenir Black"/>
                  <a:cs typeface="Avenir Black"/>
                </a:rPr>
                <a:t>43</a:t>
              </a:r>
              <a:r>
                <a:rPr lang="fr-FR" altLang="ko-KR" dirty="0" smtClean="0"/>
                <a:t> </a:t>
              </a:r>
              <a:r>
                <a:rPr lang="fr-FR" altLang="ko-KR" sz="1600" dirty="0" smtClean="0">
                  <a:latin typeface="Avenir Book"/>
                  <a:cs typeface="Avenir Book"/>
                </a:rPr>
                <a:t>espaces </a:t>
              </a:r>
            </a:p>
            <a:p>
              <a:pPr algn="ctr"/>
              <a:r>
                <a:rPr lang="fr-FR" altLang="ko-KR" sz="1600" dirty="0" smtClean="0">
                  <a:latin typeface="Avenir Book"/>
                  <a:cs typeface="Avenir Book"/>
                </a:rPr>
                <a:t>de </a:t>
              </a:r>
              <a:r>
                <a:rPr lang="fr-FR" altLang="ko-KR" sz="1600" dirty="0" err="1" smtClean="0">
                  <a:latin typeface="Avenir Book"/>
                  <a:cs typeface="Avenir Book"/>
                </a:rPr>
                <a:t>coworking</a:t>
              </a:r>
              <a:endParaRPr lang="ko-KR" altLang="en-US" sz="1600" dirty="0">
                <a:latin typeface="Avenir Book"/>
                <a:cs typeface="Avenir Book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 flipH="1">
            <a:off x="2051720" y="1923678"/>
            <a:ext cx="7022926" cy="2520280"/>
            <a:chOff x="-324594" y="1216621"/>
            <a:chExt cx="7022926" cy="2520280"/>
          </a:xfrm>
        </p:grpSpPr>
        <p:cxnSp>
          <p:nvCxnSpPr>
            <p:cNvPr id="27" name="Straight Connector 26"/>
            <p:cNvCxnSpPr>
              <a:endCxn id="32" idx="6"/>
            </p:cNvCxnSpPr>
            <p:nvPr/>
          </p:nvCxnSpPr>
          <p:spPr>
            <a:xfrm flipH="1" flipV="1">
              <a:off x="2089820" y="1498142"/>
              <a:ext cx="913581" cy="412516"/>
            </a:xfrm>
            <a:prstGeom prst="line">
              <a:avLst/>
            </a:prstGeom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31" idx="2"/>
              <a:endCxn id="33" idx="6"/>
            </p:cNvCxnSpPr>
            <p:nvPr/>
          </p:nvCxnSpPr>
          <p:spPr>
            <a:xfrm flipH="1" flipV="1">
              <a:off x="1945804" y="2296741"/>
              <a:ext cx="720080" cy="111483"/>
            </a:xfrm>
            <a:prstGeom prst="line">
              <a:avLst/>
            </a:prstGeom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31" idx="3"/>
              <a:endCxn id="34" idx="7"/>
            </p:cNvCxnSpPr>
            <p:nvPr/>
          </p:nvCxnSpPr>
          <p:spPr>
            <a:xfrm flipH="1">
              <a:off x="1920625" y="2820149"/>
              <a:ext cx="915884" cy="86101"/>
            </a:xfrm>
            <a:prstGeom prst="line">
              <a:avLst/>
            </a:prstGeom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35" idx="1"/>
              <a:endCxn id="31" idx="5"/>
            </p:cNvCxnSpPr>
            <p:nvPr/>
          </p:nvCxnSpPr>
          <p:spPr>
            <a:xfrm flipH="1" flipV="1">
              <a:off x="3660360" y="2820149"/>
              <a:ext cx="1362220" cy="302125"/>
            </a:xfrm>
            <a:prstGeom prst="line">
              <a:avLst/>
            </a:prstGeom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>
              <a:off x="2665884" y="1825673"/>
              <a:ext cx="1165101" cy="11651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73596" y="1216621"/>
              <a:ext cx="2016224" cy="56304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altLang="ko-KR" sz="1400" dirty="0" smtClean="0">
                  <a:solidFill>
                    <a:schemeClr val="bg2">
                      <a:lumMod val="25000"/>
                    </a:schemeClr>
                  </a:solidFill>
                  <a:latin typeface="Avenir Book"/>
                  <a:cs typeface="Avenir Book"/>
                </a:rPr>
                <a:t>Géolocalisation</a:t>
              </a:r>
              <a:endParaRPr lang="ko-KR" altLang="en-US" sz="1400" dirty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-323062" y="1936701"/>
              <a:ext cx="2268866" cy="7200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altLang="ko-KR" sz="1400" dirty="0" smtClean="0">
                  <a:solidFill>
                    <a:srgbClr val="4A452A"/>
                  </a:solidFill>
                  <a:latin typeface="Avenir Book"/>
                  <a:cs typeface="Avenir Book"/>
                </a:rPr>
                <a:t>Suivi du canevas méthodologique</a:t>
              </a:r>
              <a:endParaRPr lang="ko-KR" altLang="en-US" sz="1400" dirty="0">
                <a:solidFill>
                  <a:srgbClr val="4A452A"/>
                </a:solidFill>
                <a:latin typeface="Avenir Book"/>
                <a:cs typeface="Avenir Book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-324594" y="2800797"/>
              <a:ext cx="2630438" cy="7200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altLang="ko-KR" sz="1400" dirty="0" smtClean="0">
                  <a:solidFill>
                    <a:srgbClr val="4A452A"/>
                  </a:solidFill>
                  <a:latin typeface="Avenir Book"/>
                  <a:cs typeface="Avenir Book"/>
                </a:rPr>
                <a:t>Collecte ou création de </a:t>
              </a:r>
              <a:r>
                <a:rPr lang="fr-FR" altLang="ko-KR" sz="1400" dirty="0" err="1" smtClean="0">
                  <a:solidFill>
                    <a:srgbClr val="4A452A"/>
                  </a:solidFill>
                  <a:latin typeface="Avenir Book"/>
                  <a:cs typeface="Avenir Book"/>
                </a:rPr>
                <a:t>Shapefile</a:t>
              </a:r>
              <a:endParaRPr lang="ko-KR" altLang="en-US" sz="1400" dirty="0">
                <a:solidFill>
                  <a:srgbClr val="4A452A"/>
                </a:solidFill>
                <a:latin typeface="Avenir Book"/>
                <a:cs typeface="Avenir Book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4735066" y="3016821"/>
              <a:ext cx="1963266" cy="72008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altLang="ko-KR" sz="2000" dirty="0" smtClean="0">
                  <a:solidFill>
                    <a:schemeClr val="bg1"/>
                  </a:solidFill>
                  <a:latin typeface="Avenir Black"/>
                  <a:cs typeface="Avenir Black"/>
                </a:rPr>
                <a:t>50</a:t>
              </a:r>
              <a:r>
                <a:rPr lang="fr-FR" altLang="ko-KR" dirty="0" smtClean="0">
                  <a:solidFill>
                    <a:schemeClr val="bg1"/>
                  </a:solidFill>
                  <a:latin typeface="Avenir Book"/>
                  <a:cs typeface="Avenir Book"/>
                </a:rPr>
                <a:t> </a:t>
              </a:r>
              <a:r>
                <a:rPr lang="fr-FR" altLang="ko-KR" dirty="0" smtClean="0">
                  <a:solidFill>
                    <a:schemeClr val="bg2">
                      <a:lumMod val="25000"/>
                    </a:schemeClr>
                  </a:solidFill>
                  <a:latin typeface="Avenir Book"/>
                  <a:cs typeface="Avenir Book"/>
                </a:rPr>
                <a:t>cartes</a:t>
              </a:r>
              <a:endParaRPr lang="ko-KR" altLang="en-US" dirty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411760" y="1851670"/>
            <a:ext cx="141498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Collecte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 des </a:t>
            </a:r>
          </a:p>
          <a:p>
            <a:pPr algn="ctr"/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données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2040" y="2931790"/>
            <a:ext cx="11521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Création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 des </a:t>
            </a:r>
          </a:p>
          <a:p>
            <a:pPr algn="ctr"/>
            <a:r>
              <a:rPr lang="en-US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cartes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0" y="4948014"/>
            <a:ext cx="3635896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3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. Collecte des données et Élaboration des cartes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75" name="Oval 32"/>
          <p:cNvSpPr/>
          <p:nvPr/>
        </p:nvSpPr>
        <p:spPr>
          <a:xfrm flipH="1">
            <a:off x="5868144" y="4299942"/>
            <a:ext cx="2952328" cy="720080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ko-KR" sz="1400" dirty="0" smtClean="0">
                <a:solidFill>
                  <a:srgbClr val="4A452A"/>
                </a:solidFill>
                <a:latin typeface="Avenir Book"/>
                <a:cs typeface="Avenir Book"/>
              </a:rPr>
              <a:t>Sélection de 8 espaces de </a:t>
            </a:r>
            <a:r>
              <a:rPr lang="fr-FR" altLang="ko-KR" sz="1400" dirty="0" err="1" smtClean="0">
                <a:solidFill>
                  <a:srgbClr val="4A452A"/>
                </a:solidFill>
                <a:latin typeface="Avenir Book"/>
                <a:cs typeface="Avenir Book"/>
              </a:rPr>
              <a:t>coworking</a:t>
            </a:r>
            <a:endParaRPr lang="ko-KR" altLang="en-US" sz="1400" dirty="0">
              <a:solidFill>
                <a:srgbClr val="4A452A"/>
              </a:solidFill>
              <a:latin typeface="Avenir Book"/>
              <a:cs typeface="Avenir Book"/>
            </a:endParaRPr>
          </a:p>
        </p:txBody>
      </p:sp>
      <p:cxnSp>
        <p:nvCxnSpPr>
          <p:cNvPr id="78" name="Straight Connector 28"/>
          <p:cNvCxnSpPr>
            <a:stCxn id="31" idx="4"/>
            <a:endCxn id="75" idx="7"/>
          </p:cNvCxnSpPr>
          <p:nvPr/>
        </p:nvCxnSpPr>
        <p:spPr>
          <a:xfrm>
            <a:off x="5501617" y="3697831"/>
            <a:ext cx="798885" cy="707564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8676456" y="4868312"/>
            <a:ext cx="4675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7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47242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>
                <a:latin typeface="Avenir Black"/>
                <a:cs typeface="Avenir Black"/>
              </a:rPr>
              <a:t>Focus </a:t>
            </a:r>
            <a:r>
              <a:rPr lang="en-US" altLang="ko-KR" dirty="0" err="1" smtClean="0">
                <a:latin typeface="Avenir Black"/>
                <a:cs typeface="Avenir Black"/>
              </a:rPr>
              <a:t>environnement</a:t>
            </a:r>
            <a:r>
              <a:rPr lang="en-US" altLang="ko-KR" dirty="0" smtClean="0">
                <a:latin typeface="Avenir Black"/>
                <a:cs typeface="Avenir Black"/>
              </a:rPr>
              <a:t> </a:t>
            </a:r>
            <a:r>
              <a:rPr lang="en-US" altLang="ko-KR" dirty="0" err="1" smtClean="0">
                <a:latin typeface="Avenir Black"/>
                <a:cs typeface="Avenir Black"/>
              </a:rPr>
              <a:t>urbain</a:t>
            </a:r>
            <a:endParaRPr lang="ko-KR" altLang="en-US" dirty="0">
              <a:latin typeface="Avenir Black"/>
              <a:cs typeface="Avenir Black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b="1" dirty="0" smtClean="0">
                <a:latin typeface="Avenir Roman"/>
                <a:cs typeface="Avenir Roman"/>
              </a:rPr>
              <a:t>8 </a:t>
            </a:r>
            <a:r>
              <a:rPr lang="en-US" altLang="ko-KR" b="1" dirty="0" err="1" smtClean="0">
                <a:latin typeface="Avenir Roman"/>
                <a:cs typeface="Avenir Roman"/>
              </a:rPr>
              <a:t>espaces</a:t>
            </a:r>
            <a:r>
              <a:rPr lang="en-US" altLang="ko-KR" b="1" dirty="0" smtClean="0">
                <a:latin typeface="Avenir Roman"/>
                <a:cs typeface="Avenir Roman"/>
              </a:rPr>
              <a:t> de </a:t>
            </a:r>
            <a:r>
              <a:rPr lang="en-US" altLang="ko-KR" b="1" dirty="0" err="1" smtClean="0">
                <a:latin typeface="Avenir Roman"/>
                <a:cs typeface="Avenir Roman"/>
              </a:rPr>
              <a:t>coworking</a:t>
            </a:r>
            <a:r>
              <a:rPr lang="en-US" altLang="ko-KR" b="1" dirty="0" smtClean="0">
                <a:latin typeface="Avenir Roman"/>
                <a:cs typeface="Avenir Roman"/>
              </a:rPr>
              <a:t> pour </a:t>
            </a:r>
            <a:r>
              <a:rPr lang="en-US" altLang="ko-KR" b="1" dirty="0" err="1" smtClean="0">
                <a:latin typeface="Avenir Roman"/>
                <a:cs typeface="Avenir Roman"/>
              </a:rPr>
              <a:t>une</a:t>
            </a:r>
            <a:r>
              <a:rPr lang="en-US" altLang="ko-KR" b="1" dirty="0" smtClean="0">
                <a:latin typeface="Avenir Roman"/>
                <a:cs typeface="Avenir Roman"/>
              </a:rPr>
              <a:t> </a:t>
            </a:r>
            <a:r>
              <a:rPr lang="en-US" altLang="ko-KR" b="1" dirty="0" err="1" smtClean="0">
                <a:latin typeface="Avenir Roman"/>
                <a:cs typeface="Avenir Roman"/>
              </a:rPr>
              <a:t>analyse</a:t>
            </a:r>
            <a:r>
              <a:rPr lang="en-US" altLang="ko-KR" b="1" dirty="0" smtClean="0">
                <a:latin typeface="Avenir Roman"/>
                <a:cs typeface="Avenir Roman"/>
              </a:rPr>
              <a:t> plus </a:t>
            </a:r>
            <a:r>
              <a:rPr lang="en-US" altLang="ko-KR" b="1" dirty="0" err="1" smtClean="0">
                <a:latin typeface="Avenir Roman"/>
                <a:cs typeface="Avenir Roman"/>
              </a:rPr>
              <a:t>poussée</a:t>
            </a:r>
            <a:endParaRPr lang="en-US" altLang="ko-KR" b="1" dirty="0">
              <a:latin typeface="Avenir Roman"/>
              <a:cs typeface="Avenir Roman"/>
            </a:endParaRPr>
          </a:p>
        </p:txBody>
      </p:sp>
      <p:sp>
        <p:nvSpPr>
          <p:cNvPr id="4" name="Hexagon 3"/>
          <p:cNvSpPr>
            <a:spLocks noChangeAspect="1"/>
          </p:cNvSpPr>
          <p:nvPr/>
        </p:nvSpPr>
        <p:spPr>
          <a:xfrm>
            <a:off x="3131840" y="3219822"/>
            <a:ext cx="1103163" cy="951002"/>
          </a:xfrm>
          <a:prstGeom prst="hexagon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Hexagon 4"/>
          <p:cNvSpPr>
            <a:spLocks noChangeAspect="1"/>
          </p:cNvSpPr>
          <p:nvPr/>
        </p:nvSpPr>
        <p:spPr>
          <a:xfrm>
            <a:off x="4644008" y="3219822"/>
            <a:ext cx="1103163" cy="951002"/>
          </a:xfrm>
          <a:prstGeom prst="hexagon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Hexagon 5"/>
          <p:cNvSpPr>
            <a:spLocks noChangeAspect="1"/>
          </p:cNvSpPr>
          <p:nvPr/>
        </p:nvSpPr>
        <p:spPr>
          <a:xfrm>
            <a:off x="6156176" y="3219822"/>
            <a:ext cx="1103163" cy="951002"/>
          </a:xfrm>
          <a:prstGeom prst="hexagon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Hexagon 6"/>
          <p:cNvSpPr>
            <a:spLocks noChangeAspect="1"/>
          </p:cNvSpPr>
          <p:nvPr/>
        </p:nvSpPr>
        <p:spPr>
          <a:xfrm>
            <a:off x="7668344" y="3219822"/>
            <a:ext cx="1103163" cy="951002"/>
          </a:xfrm>
          <a:prstGeom prst="hexagon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596336" y="4249856"/>
            <a:ext cx="12241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(S)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TART’inbox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venir Black"/>
              <a:cs typeface="Avenir Black"/>
            </a:endParaRPr>
          </a:p>
          <a:p>
            <a:pPr algn="ctr"/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Portage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public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4948014"/>
            <a:ext cx="3635896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3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. Collecte des données et Élaboration des cartes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25" name="Hexagon 3"/>
          <p:cNvSpPr>
            <a:spLocks noChangeAspect="1"/>
          </p:cNvSpPr>
          <p:nvPr/>
        </p:nvSpPr>
        <p:spPr>
          <a:xfrm>
            <a:off x="395535" y="1851670"/>
            <a:ext cx="1103162" cy="951002"/>
          </a:xfrm>
          <a:prstGeom prst="hexagon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Hexagon 4"/>
          <p:cNvSpPr>
            <a:spLocks noChangeAspect="1"/>
          </p:cNvSpPr>
          <p:nvPr/>
        </p:nvSpPr>
        <p:spPr>
          <a:xfrm>
            <a:off x="1979712" y="1851670"/>
            <a:ext cx="1103162" cy="951002"/>
          </a:xfrm>
          <a:prstGeom prst="hexagon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Hexagon 5"/>
          <p:cNvSpPr>
            <a:spLocks noChangeAspect="1"/>
          </p:cNvSpPr>
          <p:nvPr/>
        </p:nvSpPr>
        <p:spPr>
          <a:xfrm>
            <a:off x="5148064" y="1851670"/>
            <a:ext cx="1103162" cy="951002"/>
          </a:xfrm>
          <a:prstGeom prst="hexagon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Hexagon 6"/>
          <p:cNvSpPr>
            <a:spLocks noChangeAspect="1"/>
          </p:cNvSpPr>
          <p:nvPr/>
        </p:nvSpPr>
        <p:spPr>
          <a:xfrm>
            <a:off x="3563888" y="1851670"/>
            <a:ext cx="1103162" cy="951002"/>
          </a:xfrm>
          <a:prstGeom prst="hexagon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Image 28" descr="149623485933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11710"/>
            <a:ext cx="864096" cy="223706"/>
          </a:xfrm>
          <a:prstGeom prst="rect">
            <a:avLst/>
          </a:prstGeom>
        </p:spPr>
      </p:pic>
      <p:pic>
        <p:nvPicPr>
          <p:cNvPr id="30" name="Image 29" descr="logo-mam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507854"/>
            <a:ext cx="864096" cy="345639"/>
          </a:xfrm>
          <a:prstGeom prst="rect">
            <a:avLst/>
          </a:prstGeom>
        </p:spPr>
      </p:pic>
      <p:pic>
        <p:nvPicPr>
          <p:cNvPr id="31" name="Image 30" descr="TDO-GRKp_400x40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95686"/>
            <a:ext cx="648072" cy="648072"/>
          </a:xfrm>
          <a:prstGeom prst="rect">
            <a:avLst/>
          </a:prstGeom>
        </p:spPr>
      </p:pic>
      <p:pic>
        <p:nvPicPr>
          <p:cNvPr id="32" name="Image 31" descr="img_1448376765.png.jpe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2" t="8294" r="5146" b="7927"/>
          <a:stretch/>
        </p:blipFill>
        <p:spPr>
          <a:xfrm>
            <a:off x="3275856" y="3467350"/>
            <a:ext cx="792088" cy="443856"/>
          </a:xfrm>
          <a:prstGeom prst="rect">
            <a:avLst/>
          </a:prstGeom>
        </p:spPr>
      </p:pic>
      <p:pic>
        <p:nvPicPr>
          <p:cNvPr id="33" name="Image 32" descr="logo_coworkin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837" y="2067694"/>
            <a:ext cx="741979" cy="514439"/>
          </a:xfrm>
          <a:prstGeom prst="rect">
            <a:avLst/>
          </a:prstGeom>
        </p:spPr>
      </p:pic>
      <p:pic>
        <p:nvPicPr>
          <p:cNvPr id="34" name="Image 33" descr="cropped-logo-grange-numeriqu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435846"/>
            <a:ext cx="792088" cy="538073"/>
          </a:xfrm>
          <a:prstGeom prst="rect">
            <a:avLst/>
          </a:prstGeom>
        </p:spPr>
      </p:pic>
      <p:pic>
        <p:nvPicPr>
          <p:cNvPr id="35" name="Image 34" descr="Start-inbox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3579862"/>
            <a:ext cx="936104" cy="226692"/>
          </a:xfrm>
          <a:prstGeom prst="rect">
            <a:avLst/>
          </a:prstGeom>
        </p:spPr>
      </p:pic>
      <p:pic>
        <p:nvPicPr>
          <p:cNvPr id="36" name="Image 35" descr="images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995686"/>
            <a:ext cx="720080" cy="586865"/>
          </a:xfrm>
          <a:prstGeom prst="rect">
            <a:avLst/>
          </a:prstGeom>
        </p:spPr>
      </p:pic>
      <p:sp>
        <p:nvSpPr>
          <p:cNvPr id="37" name="TextBox 17"/>
          <p:cNvSpPr txBox="1"/>
          <p:nvPr/>
        </p:nvSpPr>
        <p:spPr>
          <a:xfrm>
            <a:off x="6084168" y="4249856"/>
            <a:ext cx="12241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MAME</a:t>
            </a:r>
          </a:p>
          <a:p>
            <a:pPr algn="ct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Portage public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38" name="TextBox 17"/>
          <p:cNvSpPr txBox="1"/>
          <p:nvPr/>
        </p:nvSpPr>
        <p:spPr>
          <a:xfrm>
            <a:off x="4499992" y="4249856"/>
            <a:ext cx="1296144" cy="6309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La Grange </a:t>
            </a:r>
          </a:p>
          <a:p>
            <a:pPr algn="ctr"/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Numérique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venir Black"/>
              <a:cs typeface="Avenir Black"/>
            </a:endParaRPr>
          </a:p>
          <a:p>
            <a:pPr algn="ct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Portage </a:t>
            </a:r>
            <a:r>
              <a:rPr lang="en-US" altLang="ko-K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associatif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39" name="TextBox 17"/>
          <p:cNvSpPr txBox="1"/>
          <p:nvPr/>
        </p:nvSpPr>
        <p:spPr>
          <a:xfrm>
            <a:off x="3059832" y="4249856"/>
            <a:ext cx="12241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La HQ Tours</a:t>
            </a:r>
          </a:p>
          <a:p>
            <a:pPr algn="ct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Portage </a:t>
            </a:r>
            <a:r>
              <a:rPr lang="en-US" altLang="ko-K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privé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40" name="TextBox 17"/>
          <p:cNvSpPr txBox="1"/>
          <p:nvPr/>
        </p:nvSpPr>
        <p:spPr>
          <a:xfrm>
            <a:off x="251520" y="1275606"/>
            <a:ext cx="1512168" cy="4462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Eurêka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Coworking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venir Black"/>
              <a:cs typeface="Avenir Black"/>
            </a:endParaRPr>
          </a:p>
          <a:p>
            <a:pPr algn="ct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Portage </a:t>
            </a:r>
            <a:r>
              <a:rPr lang="en-US" altLang="ko-K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privé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41" name="TextBox 17"/>
          <p:cNvSpPr txBox="1"/>
          <p:nvPr/>
        </p:nvSpPr>
        <p:spPr>
          <a:xfrm>
            <a:off x="5076056" y="1275606"/>
            <a:ext cx="1152128" cy="4462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Le LAB’O</a:t>
            </a:r>
          </a:p>
          <a:p>
            <a:pPr algn="ct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Portage public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42" name="TextBox 17"/>
          <p:cNvSpPr txBox="1"/>
          <p:nvPr/>
        </p:nvSpPr>
        <p:spPr>
          <a:xfrm>
            <a:off x="1835696" y="1275606"/>
            <a:ext cx="1512168" cy="4462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Moule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à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Gaufres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venir Black"/>
              <a:cs typeface="Avenir Black"/>
            </a:endParaRPr>
          </a:p>
          <a:p>
            <a:pPr algn="ct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Portage </a:t>
            </a:r>
            <a:r>
              <a:rPr lang="en-US" altLang="ko-K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privé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43" name="TextBox 17"/>
          <p:cNvSpPr txBox="1"/>
          <p:nvPr/>
        </p:nvSpPr>
        <p:spPr>
          <a:xfrm>
            <a:off x="3419872" y="1275606"/>
            <a:ext cx="1368152" cy="4462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Espace&amp;Co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venir Black"/>
              <a:cs typeface="Avenir Black"/>
            </a:endParaRPr>
          </a:p>
          <a:p>
            <a:pPr algn="ct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Portage </a:t>
            </a:r>
            <a:r>
              <a:rPr lang="en-US" altLang="ko-K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rPr>
              <a:t>associatif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46" name="Oval 3"/>
          <p:cNvSpPr/>
          <p:nvPr/>
        </p:nvSpPr>
        <p:spPr>
          <a:xfrm>
            <a:off x="6479704" y="1779662"/>
            <a:ext cx="2412776" cy="7199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EEEC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altLang="ko-KR" sz="1600" dirty="0" smtClean="0">
                <a:solidFill>
                  <a:schemeClr val="bg2">
                    <a:lumMod val="50000"/>
                  </a:schemeClr>
                </a:solidFill>
                <a:latin typeface="Avenir Black"/>
                <a:cs typeface="Avenir Black"/>
              </a:rPr>
              <a:t>ORLÉANS</a:t>
            </a:r>
            <a:endParaRPr lang="ko-KR" altLang="en-US" sz="1600" dirty="0">
              <a:solidFill>
                <a:schemeClr val="bg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79512" y="1203598"/>
            <a:ext cx="6192688" cy="1728192"/>
          </a:xfrm>
          <a:prstGeom prst="rect">
            <a:avLst/>
          </a:prstGeom>
          <a:noFill/>
          <a:ln>
            <a:solidFill>
              <a:srgbClr val="DDD9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2771800" y="3075806"/>
            <a:ext cx="6192688" cy="1800200"/>
          </a:xfrm>
          <a:prstGeom prst="rect">
            <a:avLst/>
          </a:prstGeom>
          <a:noFill/>
          <a:ln>
            <a:solidFill>
              <a:srgbClr val="DDD9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Oval 3"/>
          <p:cNvSpPr/>
          <p:nvPr/>
        </p:nvSpPr>
        <p:spPr>
          <a:xfrm>
            <a:off x="179512" y="3651870"/>
            <a:ext cx="2412776" cy="7199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altLang="ko-KR" sz="1600" dirty="0" smtClean="0">
                <a:solidFill>
                  <a:schemeClr val="bg2">
                    <a:lumMod val="50000"/>
                  </a:schemeClr>
                </a:solidFill>
                <a:latin typeface="Avenir Black"/>
                <a:cs typeface="Avenir Black"/>
              </a:rPr>
              <a:t>TOURS</a:t>
            </a:r>
            <a:endParaRPr lang="ko-KR" altLang="en-US" sz="1600" dirty="0">
              <a:solidFill>
                <a:schemeClr val="bg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8676456" y="4868312"/>
            <a:ext cx="4675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8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789378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851670"/>
            <a:ext cx="9144000" cy="1440160"/>
          </a:xfrm>
        </p:spPr>
        <p:txBody>
          <a:bodyPr/>
          <a:lstStyle/>
          <a:p>
            <a:r>
              <a:rPr lang="en-US" altLang="ko-KR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Analyse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rPr>
              <a:t> de la</a:t>
            </a:r>
          </a:p>
          <a:p>
            <a:r>
              <a:rPr lang="en-US" altLang="ko-KR" dirty="0" err="1" smtClean="0">
                <a:latin typeface="Avenir Black"/>
                <a:cs typeface="Avenir Black"/>
              </a:rPr>
              <a:t>cartographie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676456" y="4868312"/>
            <a:ext cx="4675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9</a:t>
            </a:r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61455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ocalisation_CWS_Centre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69" y="0"/>
            <a:ext cx="3902683" cy="5143500"/>
          </a:xfrm>
          <a:prstGeom prst="rect">
            <a:avLst/>
          </a:prstGeom>
        </p:spPr>
      </p:pic>
      <p:pic>
        <p:nvPicPr>
          <p:cNvPr id="3" name="Image 2" descr="Centre_portage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0"/>
            <a:ext cx="4027191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604448" y="4868312"/>
            <a:ext cx="5395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10/21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433413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ocalisation_CWS_MetropoleTours [Converti]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1" b="5269"/>
          <a:stretch/>
        </p:blipFill>
        <p:spPr>
          <a:xfrm>
            <a:off x="549722" y="229938"/>
            <a:ext cx="8414766" cy="46425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604448" y="4868312"/>
            <a:ext cx="5395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11/21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4203753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Tours_localisation2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63" y="0"/>
            <a:ext cx="3575957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6" name="Image 5" descr="Orleans_localisations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761" y="0"/>
            <a:ext cx="3688711" cy="514350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604448" y="4868312"/>
            <a:ext cx="5395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12/21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053118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Tours_densite2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0"/>
            <a:ext cx="3354457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2" name="Image 1" descr="Orleans_densite3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486" y="0"/>
            <a:ext cx="3295978" cy="51435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604448" y="4868312"/>
            <a:ext cx="5395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13/21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40464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Tours_autonomes2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62" y="0"/>
            <a:ext cx="3286534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3" name="Image 2" descr="Orleans_autonomes3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02" y="0"/>
            <a:ext cx="3279262" cy="51435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604448" y="4868312"/>
            <a:ext cx="5395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14/21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562908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Tours_actifs2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76" y="0"/>
            <a:ext cx="3326828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6" name="Image 5" descr="Orleans_actifs3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064" y="0"/>
            <a:ext cx="3304400" cy="51435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604448" y="4868312"/>
            <a:ext cx="5395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15/21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880570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Tours_actifs2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76" y="0"/>
            <a:ext cx="3326828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6" name="Image 5" descr="Orleans_actifs3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064" y="0"/>
            <a:ext cx="3304400" cy="5143500"/>
          </a:xfrm>
          <a:prstGeom prst="rect">
            <a:avLst/>
          </a:prstGeom>
        </p:spPr>
      </p:pic>
      <p:grpSp>
        <p:nvGrpSpPr>
          <p:cNvPr id="7" name="Group 8"/>
          <p:cNvGrpSpPr/>
          <p:nvPr/>
        </p:nvGrpSpPr>
        <p:grpSpPr>
          <a:xfrm>
            <a:off x="2692423" y="1597474"/>
            <a:ext cx="2023593" cy="2811806"/>
            <a:chOff x="2227884" y="1338988"/>
            <a:chExt cx="6160540" cy="2811806"/>
          </a:xfrm>
        </p:grpSpPr>
        <p:sp>
          <p:nvSpPr>
            <p:cNvPr id="8" name="TextBox 9"/>
            <p:cNvSpPr txBox="1"/>
            <p:nvPr/>
          </p:nvSpPr>
          <p:spPr>
            <a:xfrm>
              <a:off x="2227884" y="1657804"/>
              <a:ext cx="6160540" cy="24929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 Easy to change colors, photos and Text.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  <p:sp>
          <p:nvSpPr>
            <p:cNvPr id="9" name="TextBox 10"/>
            <p:cNvSpPr txBox="1"/>
            <p:nvPr/>
          </p:nvSpPr>
          <p:spPr>
            <a:xfrm>
              <a:off x="2227884" y="1338988"/>
              <a:ext cx="616054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" name="Rectangle à coins arrondis 2"/>
          <p:cNvSpPr/>
          <p:nvPr/>
        </p:nvSpPr>
        <p:spPr>
          <a:xfrm>
            <a:off x="611560" y="699542"/>
            <a:ext cx="7920880" cy="3744416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27584" y="1059582"/>
            <a:ext cx="2385789" cy="298918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Rectangle 9"/>
          <p:cNvSpPr/>
          <p:nvPr/>
        </p:nvSpPr>
        <p:spPr>
          <a:xfrm>
            <a:off x="3347864" y="1059582"/>
            <a:ext cx="2385789" cy="298918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Rectangle 10"/>
          <p:cNvSpPr/>
          <p:nvPr/>
        </p:nvSpPr>
        <p:spPr>
          <a:xfrm>
            <a:off x="5868144" y="1059582"/>
            <a:ext cx="2385789" cy="298918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ZoneTexte 11"/>
          <p:cNvSpPr txBox="1"/>
          <p:nvPr/>
        </p:nvSpPr>
        <p:spPr>
          <a:xfrm>
            <a:off x="971600" y="1131590"/>
            <a:ext cx="20882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Quartier résidentiel en difficulté</a:t>
            </a:r>
            <a:endParaRPr lang="fr-FR" sz="1600" dirty="0">
              <a:solidFill>
                <a:schemeClr val="accent1">
                  <a:lumMod val="20000"/>
                  <a:lumOff val="8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19872" y="1131590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Quartier économique</a:t>
            </a:r>
            <a:endParaRPr lang="fr-FR" sz="1600" dirty="0">
              <a:solidFill>
                <a:schemeClr val="accent1">
                  <a:lumMod val="20000"/>
                  <a:lumOff val="8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012160" y="1131590"/>
            <a:ext cx="20882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Quartier résidentiel</a:t>
            </a:r>
          </a:p>
          <a:p>
            <a:pPr algn="ctr"/>
            <a:r>
              <a:rPr lang="fr-FR" sz="1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dynamique</a:t>
            </a:r>
            <a:endParaRPr lang="fr-FR" sz="1600" dirty="0">
              <a:solidFill>
                <a:schemeClr val="accent1">
                  <a:lumMod val="20000"/>
                  <a:lumOff val="8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827584" y="1923678"/>
            <a:ext cx="2376264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Forte densité de</a:t>
            </a:r>
          </a:p>
          <a:p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      population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Faible taux d’actifs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Faible taux de </a:t>
            </a:r>
          </a:p>
          <a:p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      travailleurs </a:t>
            </a:r>
          </a:p>
          <a:p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      autonomes </a:t>
            </a:r>
            <a:endParaRPr lang="fr-FR" sz="1300" dirty="0">
              <a:solidFill>
                <a:srgbClr val="E7F7F8"/>
              </a:solidFill>
              <a:latin typeface="Avenir Book"/>
              <a:cs typeface="Avenir Book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347864" y="1923678"/>
            <a:ext cx="237626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Forte densité de</a:t>
            </a:r>
          </a:p>
          <a:p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      population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>
                <a:solidFill>
                  <a:srgbClr val="E7F7F8"/>
                </a:solidFill>
                <a:latin typeface="Avenir Book"/>
                <a:cs typeface="Avenir Book"/>
              </a:rPr>
              <a:t>T</a:t>
            </a: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aux d’actifs moyen à </a:t>
            </a:r>
          </a:p>
          <a:p>
            <a:r>
              <a:rPr lang="fr-FR" sz="1400" dirty="0">
                <a:solidFill>
                  <a:srgbClr val="E7F7F8"/>
                </a:solidFill>
                <a:latin typeface="Avenir Book"/>
                <a:cs typeface="Avenir Book"/>
              </a:rPr>
              <a:t> </a:t>
            </a: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     fort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Fort taux de travailleurs </a:t>
            </a:r>
          </a:p>
          <a:p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      autonomes </a:t>
            </a:r>
            <a:endParaRPr lang="fr-FR" sz="1300" dirty="0">
              <a:solidFill>
                <a:srgbClr val="E7F7F8"/>
              </a:solidFill>
              <a:latin typeface="Avenir Book"/>
              <a:cs typeface="Avenir Book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940152" y="1923678"/>
            <a:ext cx="2304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Densité de population moyenne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Fort taux d’actifs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Taux de travailleurs </a:t>
            </a:r>
          </a:p>
          <a:p>
            <a:r>
              <a:rPr lang="fr-FR" sz="1300" dirty="0">
                <a:solidFill>
                  <a:srgbClr val="E7F7F8"/>
                </a:solidFill>
                <a:latin typeface="Avenir Book"/>
                <a:cs typeface="Avenir Book"/>
              </a:rPr>
              <a:t> </a:t>
            </a: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     autonomes moyens</a:t>
            </a:r>
            <a:endParaRPr lang="fr-FR" sz="1300" dirty="0">
              <a:solidFill>
                <a:srgbClr val="E7F7F8"/>
              </a:solidFill>
              <a:latin typeface="Avenir Book"/>
              <a:cs typeface="Avenir Book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604448" y="4868312"/>
            <a:ext cx="5395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15/21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713981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Tours_HQ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0"/>
            <a:ext cx="3300721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6" name="Image 5" descr="Orleans_eureka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209" y="0"/>
            <a:ext cx="3374255" cy="51435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604448" y="4845809"/>
            <a:ext cx="5395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16/21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240251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Tours_HQ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0"/>
            <a:ext cx="3300721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6" name="Image 5" descr="Orleans_eureka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209" y="0"/>
            <a:ext cx="3374255" cy="5143500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2411760" y="699542"/>
            <a:ext cx="4320480" cy="3744416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771800" y="843558"/>
            <a:ext cx="3600400" cy="345638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ZoneTexte 7"/>
          <p:cNvSpPr txBox="1"/>
          <p:nvPr/>
        </p:nvSpPr>
        <p:spPr>
          <a:xfrm>
            <a:off x="2843808" y="987574"/>
            <a:ext cx="34563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Environnement urbain des espaces de </a:t>
            </a:r>
            <a:r>
              <a:rPr lang="fr-FR" sz="15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coworking</a:t>
            </a:r>
            <a:r>
              <a:rPr lang="fr-FR" sz="15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 à portage privé </a:t>
            </a:r>
            <a:endParaRPr lang="fr-FR" sz="1500" dirty="0">
              <a:solidFill>
                <a:schemeClr val="accent1">
                  <a:lumMod val="20000"/>
                  <a:lumOff val="8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843808" y="1923678"/>
            <a:ext cx="338437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Forte densité de commerces et de </a:t>
            </a:r>
          </a:p>
          <a:p>
            <a:r>
              <a:rPr lang="fr-FR" sz="1400" dirty="0">
                <a:solidFill>
                  <a:srgbClr val="E7F7F8"/>
                </a:solidFill>
                <a:latin typeface="Avenir Book"/>
                <a:cs typeface="Avenir Book"/>
              </a:rPr>
              <a:t> </a:t>
            </a: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     services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Quartier central et attractif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Choix varié de mobilités douces</a:t>
            </a:r>
          </a:p>
          <a:p>
            <a:pPr marL="285750" indent="-285750">
              <a:buFont typeface="Arial"/>
              <a:buChar char="•"/>
            </a:pPr>
            <a:endParaRPr lang="fr-FR" sz="1300" dirty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Bonne dessert des transports en </a:t>
            </a:r>
          </a:p>
          <a:p>
            <a:r>
              <a:rPr lang="fr-FR" sz="1300" dirty="0">
                <a:solidFill>
                  <a:srgbClr val="E7F7F8"/>
                </a:solidFill>
                <a:latin typeface="Avenir Book"/>
                <a:cs typeface="Avenir Book"/>
              </a:rPr>
              <a:t> </a:t>
            </a: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     commun</a:t>
            </a:r>
            <a:endParaRPr lang="fr-FR" sz="1300" dirty="0">
              <a:solidFill>
                <a:srgbClr val="E7F7F8"/>
              </a:solidFill>
              <a:latin typeface="Avenir Book"/>
              <a:cs typeface="Avenir Book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604448" y="4868312"/>
            <a:ext cx="5395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16/21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2486952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ToursèSTART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83" y="0"/>
            <a:ext cx="3337329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5" name="Image 4" descr="Orleans_LABO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0"/>
            <a:ext cx="3301272" cy="51435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604448" y="4868312"/>
            <a:ext cx="5395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17/2</a:t>
            </a:r>
            <a:r>
              <a:rPr lang="fr-FR" sz="1000" dirty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2945469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ToursèSTART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83" y="0"/>
            <a:ext cx="3337329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5" name="Image 4" descr="Orleans_LABO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0"/>
            <a:ext cx="3301272" cy="514350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2411760" y="699542"/>
            <a:ext cx="4320480" cy="3744416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771800" y="843558"/>
            <a:ext cx="3600400" cy="345638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ZoneTexte 7"/>
          <p:cNvSpPr txBox="1"/>
          <p:nvPr/>
        </p:nvSpPr>
        <p:spPr>
          <a:xfrm>
            <a:off x="2843808" y="987574"/>
            <a:ext cx="34563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Environnement urbain des espaces de </a:t>
            </a:r>
            <a:r>
              <a:rPr lang="fr-FR" sz="15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coworking</a:t>
            </a:r>
            <a:r>
              <a:rPr lang="fr-FR" sz="15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 à portage public </a:t>
            </a:r>
            <a:endParaRPr lang="fr-FR" sz="1500" dirty="0">
              <a:solidFill>
                <a:schemeClr val="accent1">
                  <a:lumMod val="20000"/>
                  <a:lumOff val="8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843808" y="1923678"/>
            <a:ext cx="338437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Faible présence de commerces et </a:t>
            </a:r>
          </a:p>
          <a:p>
            <a:r>
              <a:rPr lang="fr-FR" sz="1400" dirty="0">
                <a:solidFill>
                  <a:srgbClr val="E7F7F8"/>
                </a:solidFill>
                <a:latin typeface="Avenir Book"/>
                <a:cs typeface="Avenir Book"/>
              </a:rPr>
              <a:t> </a:t>
            </a: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    de services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Quartier résidentiel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Peu d’aménités pour les mobilités </a:t>
            </a:r>
          </a:p>
          <a:p>
            <a:r>
              <a:rPr lang="fr-FR" sz="1300" dirty="0">
                <a:solidFill>
                  <a:srgbClr val="E7F7F8"/>
                </a:solidFill>
                <a:latin typeface="Avenir Book"/>
                <a:cs typeface="Avenir Book"/>
              </a:rPr>
              <a:t> </a:t>
            </a: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     douces</a:t>
            </a:r>
          </a:p>
          <a:p>
            <a:pPr marL="285750" indent="-285750">
              <a:buFont typeface="Arial"/>
              <a:buChar char="•"/>
            </a:pPr>
            <a:endParaRPr lang="fr-FR" sz="1300" dirty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Desservi par les transports en </a:t>
            </a:r>
          </a:p>
          <a:p>
            <a:r>
              <a:rPr lang="fr-FR" sz="1300" dirty="0">
                <a:solidFill>
                  <a:srgbClr val="E7F7F8"/>
                </a:solidFill>
                <a:latin typeface="Avenir Book"/>
                <a:cs typeface="Avenir Book"/>
              </a:rPr>
              <a:t> </a:t>
            </a: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     commun</a:t>
            </a:r>
            <a:endParaRPr lang="fr-FR" sz="1300" dirty="0">
              <a:solidFill>
                <a:srgbClr val="E7F7F8"/>
              </a:solidFill>
              <a:latin typeface="Avenir Book"/>
              <a:cs typeface="Avenir Book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532440" y="4868312"/>
            <a:ext cx="61156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17/21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694469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Tours_Grange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71" y="0"/>
            <a:ext cx="3304941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5" name="Image 4" descr="Orleans_espaceco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0"/>
            <a:ext cx="3399440" cy="51435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32440" y="4868312"/>
            <a:ext cx="61156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18/21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87155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Tours_Grange [Converti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71" y="0"/>
            <a:ext cx="3304941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48014"/>
            <a:ext cx="2339752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4. Analyse de la cartographie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5" name="Image 4" descr="Orleans_espaceco [Converti]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0"/>
            <a:ext cx="3399440" cy="514350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2411760" y="699542"/>
            <a:ext cx="4320480" cy="3744416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771800" y="843558"/>
            <a:ext cx="3600400" cy="345638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ZoneTexte 7"/>
          <p:cNvSpPr txBox="1"/>
          <p:nvPr/>
        </p:nvSpPr>
        <p:spPr>
          <a:xfrm>
            <a:off x="2843808" y="987574"/>
            <a:ext cx="34563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Environnement urbain des espaces de </a:t>
            </a:r>
            <a:r>
              <a:rPr lang="fr-FR" sz="15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coworking</a:t>
            </a:r>
            <a:r>
              <a:rPr lang="fr-FR" sz="15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venir Black"/>
                <a:cs typeface="Avenir Black"/>
              </a:rPr>
              <a:t> à portage associatif </a:t>
            </a:r>
            <a:endParaRPr lang="fr-FR" sz="1500" dirty="0">
              <a:solidFill>
                <a:schemeClr val="accent1">
                  <a:lumMod val="20000"/>
                  <a:lumOff val="8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843808" y="1923678"/>
            <a:ext cx="3384376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Densité faible de commerces et de </a:t>
            </a:r>
          </a:p>
          <a:p>
            <a:r>
              <a:rPr lang="fr-FR" sz="1400" dirty="0">
                <a:solidFill>
                  <a:srgbClr val="E7F7F8"/>
                </a:solidFill>
                <a:latin typeface="Avenir Book"/>
                <a:cs typeface="Avenir Book"/>
              </a:rPr>
              <a:t> </a:t>
            </a: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     services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 smtClean="0">
                <a:solidFill>
                  <a:srgbClr val="E7F7F8"/>
                </a:solidFill>
                <a:latin typeface="Avenir Book"/>
                <a:cs typeface="Avenir Book"/>
              </a:rPr>
              <a:t>Quartier périphérique et calme</a:t>
            </a:r>
          </a:p>
          <a:p>
            <a:endParaRPr lang="fr-FR" sz="1400" dirty="0" smtClean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Présence des transports en commun</a:t>
            </a:r>
          </a:p>
          <a:p>
            <a:pPr marL="285750" indent="-285750">
              <a:buFont typeface="Arial"/>
              <a:buChar char="•"/>
            </a:pPr>
            <a:endParaRPr lang="fr-FR" sz="1300" dirty="0">
              <a:solidFill>
                <a:srgbClr val="E7F7F8"/>
              </a:solidFill>
              <a:latin typeface="Avenir Book"/>
              <a:cs typeface="Avenir Book"/>
            </a:endParaRPr>
          </a:p>
          <a:p>
            <a:pPr marL="285750" indent="-285750">
              <a:buFont typeface="Arial"/>
              <a:buChar char="•"/>
            </a:pPr>
            <a:r>
              <a:rPr lang="fr-FR" sz="1300" dirty="0" smtClean="0">
                <a:solidFill>
                  <a:srgbClr val="E7F7F8"/>
                </a:solidFill>
                <a:latin typeface="Avenir Book"/>
                <a:cs typeface="Avenir Book"/>
              </a:rPr>
              <a:t>Accès facilité pour la voiture</a:t>
            </a:r>
            <a:endParaRPr lang="fr-FR" sz="1300" dirty="0">
              <a:solidFill>
                <a:srgbClr val="E7F7F8"/>
              </a:solidFill>
              <a:latin typeface="Avenir Book"/>
              <a:cs typeface="Avenir Book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532440" y="4868312"/>
            <a:ext cx="61156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18/21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324171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>
                <a:latin typeface="Avenir Black"/>
                <a:cs typeface="Avenir Black"/>
              </a:rPr>
              <a:t>Conclusion</a:t>
            </a:r>
            <a:endParaRPr lang="fr-FR" dirty="0">
              <a:latin typeface="Avenir Black"/>
              <a:cs typeface="Avenir Black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948014"/>
            <a:ext cx="2411760" cy="195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200" dirty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5</a:t>
            </a:r>
            <a:r>
              <a:rPr lang="fr-FR" sz="1200" dirty="0" smtClean="0">
                <a:solidFill>
                  <a:schemeClr val="bg2">
                    <a:lumMod val="25000"/>
                  </a:schemeClr>
                </a:solidFill>
                <a:latin typeface="Avenir Book"/>
                <a:cs typeface="Avenir Book"/>
              </a:rPr>
              <a:t>. Conclusion et Ouverture</a:t>
            </a:r>
            <a:endParaRPr lang="fr-FR" sz="1200" dirty="0">
              <a:solidFill>
                <a:schemeClr val="bg2">
                  <a:lumMod val="25000"/>
                </a:schemeClr>
              </a:solidFill>
              <a:latin typeface="Avenir Book"/>
              <a:cs typeface="Avenir Book"/>
            </a:endParaRPr>
          </a:p>
        </p:txBody>
      </p:sp>
      <p:grpSp>
        <p:nvGrpSpPr>
          <p:cNvPr id="5" name="Group 21"/>
          <p:cNvGrpSpPr/>
          <p:nvPr/>
        </p:nvGrpSpPr>
        <p:grpSpPr>
          <a:xfrm>
            <a:off x="3491880" y="915566"/>
            <a:ext cx="2984593" cy="2629854"/>
            <a:chOff x="2851223" y="1466478"/>
            <a:chExt cx="3503465" cy="3087055"/>
          </a:xfrm>
        </p:grpSpPr>
        <p:sp>
          <p:nvSpPr>
            <p:cNvPr id="6" name="Isosceles Triangle 5"/>
            <p:cNvSpPr/>
            <p:nvPr/>
          </p:nvSpPr>
          <p:spPr>
            <a:xfrm rot="10800000">
              <a:off x="3308424" y="2355726"/>
              <a:ext cx="2520280" cy="2172655"/>
            </a:xfrm>
            <a:prstGeom prst="triangle">
              <a:avLst/>
            </a:prstGeom>
            <a:solidFill>
              <a:schemeClr val="accent1">
                <a:alpha val="7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Isosceles Triangle 4"/>
            <p:cNvSpPr/>
            <p:nvPr/>
          </p:nvSpPr>
          <p:spPr>
            <a:xfrm>
              <a:off x="3308423" y="1923678"/>
              <a:ext cx="2520280" cy="2172655"/>
            </a:xfrm>
            <a:prstGeom prst="triangl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Oval 6"/>
            <p:cNvSpPr/>
            <p:nvPr/>
          </p:nvSpPr>
          <p:spPr>
            <a:xfrm>
              <a:off x="4111363" y="1466478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Oval 7"/>
            <p:cNvSpPr/>
            <p:nvPr/>
          </p:nvSpPr>
          <p:spPr>
            <a:xfrm>
              <a:off x="2851223" y="3639133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Oval 8"/>
            <p:cNvSpPr/>
            <p:nvPr/>
          </p:nvSpPr>
          <p:spPr>
            <a:xfrm>
              <a:off x="5440288" y="3639133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" name="Group 18"/>
          <p:cNvGrpSpPr/>
          <p:nvPr/>
        </p:nvGrpSpPr>
        <p:grpSpPr>
          <a:xfrm>
            <a:off x="5724128" y="195486"/>
            <a:ext cx="2909454" cy="1255691"/>
            <a:chOff x="952701" y="3460898"/>
            <a:chExt cx="1324654" cy="790376"/>
          </a:xfrm>
        </p:grpSpPr>
        <p:sp>
          <p:nvSpPr>
            <p:cNvPr id="15" name="TextBox 19"/>
            <p:cNvSpPr txBox="1"/>
            <p:nvPr/>
          </p:nvSpPr>
          <p:spPr>
            <a:xfrm>
              <a:off x="952701" y="3660411"/>
              <a:ext cx="1324654" cy="5908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Implantation </a:t>
              </a:r>
              <a:r>
                <a:rPr lang="en-US" altLang="ko-KR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dans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un </a:t>
              </a:r>
              <a:r>
                <a:rPr lang="en-US" altLang="ko-KR" sz="1100" b="1" dirty="0" smtClean="0">
                  <a:solidFill>
                    <a:schemeClr val="accent1">
                      <a:lumMod val="50000"/>
                    </a:schemeClr>
                  </a:solidFill>
                  <a:latin typeface="Avenir Book"/>
                  <a:cs typeface="Avenir Book"/>
                </a:rPr>
                <a:t>quartier </a:t>
              </a:r>
              <a:r>
                <a:rPr lang="en-US" altLang="ko-KR" sz="1100" b="1" dirty="0" err="1" smtClean="0">
                  <a:solidFill>
                    <a:schemeClr val="accent1">
                      <a:lumMod val="50000"/>
                    </a:schemeClr>
                  </a:solidFill>
                  <a:latin typeface="Avenir Book"/>
                  <a:cs typeface="Avenir Book"/>
                </a:rPr>
                <a:t>attractif</a:t>
              </a:r>
              <a:r>
                <a:rPr lang="en-US" altLang="ko-KR" sz="1100" b="1" dirty="0" smtClean="0">
                  <a:solidFill>
                    <a:schemeClr val="accent1">
                      <a:lumMod val="50000"/>
                    </a:schemeClr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avec </a:t>
              </a:r>
              <a:r>
                <a:rPr lang="en-US" altLang="ko-KR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une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forte </a:t>
              </a:r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densité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de </a:t>
              </a:r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commerces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et de </a:t>
              </a:r>
            </a:p>
            <a:p>
              <a:pPr algn="just"/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services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. Beaucoup </a:t>
              </a:r>
              <a:r>
                <a:rPr lang="en-US" altLang="ko-KR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d’aménités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pour les</a:t>
              </a:r>
            </a:p>
            <a:p>
              <a:pPr algn="just"/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mobilités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douces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et </a:t>
              </a:r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bien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desservi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par les</a:t>
              </a:r>
            </a:p>
            <a:p>
              <a:pPr algn="just"/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transports en </a:t>
              </a:r>
              <a:r>
                <a:rPr lang="en-US" altLang="ko-KR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commun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.</a:t>
              </a:r>
              <a:endPara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endParaRPr>
            </a:p>
          </p:txBody>
        </p:sp>
        <p:sp>
          <p:nvSpPr>
            <p:cNvPr id="16" name="TextBox 20"/>
            <p:cNvSpPr txBox="1"/>
            <p:nvPr/>
          </p:nvSpPr>
          <p:spPr>
            <a:xfrm>
              <a:off x="952701" y="3460898"/>
              <a:ext cx="1324654" cy="174353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Espace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 de </a:t>
              </a:r>
              <a:r>
                <a:rPr lang="en-US" altLang="ko-K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coworking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 </a:t>
              </a:r>
              <a:r>
                <a:rPr lang="en-US" altLang="ko-K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à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 portage </a:t>
              </a:r>
              <a:r>
                <a:rPr lang="en-US" altLang="ko-K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privé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endParaRPr>
            </a:p>
          </p:txBody>
        </p:sp>
      </p:grpSp>
      <p:grpSp>
        <p:nvGrpSpPr>
          <p:cNvPr id="17" name="Group 18"/>
          <p:cNvGrpSpPr/>
          <p:nvPr/>
        </p:nvGrpSpPr>
        <p:grpSpPr>
          <a:xfrm>
            <a:off x="5940152" y="3651869"/>
            <a:ext cx="3024336" cy="1171053"/>
            <a:chOff x="952701" y="3460898"/>
            <a:chExt cx="1376959" cy="737102"/>
          </a:xfrm>
        </p:grpSpPr>
        <p:sp>
          <p:nvSpPr>
            <p:cNvPr id="18" name="TextBox 19"/>
            <p:cNvSpPr txBox="1"/>
            <p:nvPr/>
          </p:nvSpPr>
          <p:spPr>
            <a:xfrm>
              <a:off x="952701" y="3713687"/>
              <a:ext cx="1324654" cy="4843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Implantation </a:t>
              </a:r>
              <a:r>
                <a:rPr lang="en-US" altLang="ko-KR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dans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un 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quartier </a:t>
              </a:r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résidentiel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à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</a:t>
              </a:r>
            </a:p>
            <a:p>
              <a:pPr algn="just"/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la </a:t>
              </a:r>
              <a:r>
                <a:rPr lang="en-US" altLang="ko-KR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recherche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de </a:t>
              </a:r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renouveau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. </a:t>
              </a:r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Faible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présence</a:t>
              </a:r>
              <a:r>
                <a:rPr lang="en-US" altLang="ko-KR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de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commerces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et de services. </a:t>
              </a:r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Très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peu</a:t>
              </a:r>
              <a:r>
                <a:rPr lang="en-US" altLang="ko-KR" sz="1100" b="1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</a:t>
              </a:r>
            </a:p>
            <a:p>
              <a:pPr algn="just"/>
              <a:r>
                <a:rPr lang="en-US" altLang="ko-KR" sz="1100" b="1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d’aménités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pour les </a:t>
              </a:r>
              <a:r>
                <a:rPr lang="en-US" altLang="ko-KR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mobilités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douces</a:t>
              </a:r>
              <a:r>
                <a:rPr lang="en-US" altLang="ko-KR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. </a:t>
              </a:r>
              <a:endPara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endParaRPr>
            </a:p>
          </p:txBody>
        </p:sp>
        <p:sp>
          <p:nvSpPr>
            <p:cNvPr id="19" name="TextBox 20"/>
            <p:cNvSpPr txBox="1"/>
            <p:nvPr/>
          </p:nvSpPr>
          <p:spPr>
            <a:xfrm>
              <a:off x="952701" y="3460898"/>
              <a:ext cx="1376959" cy="174353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Espace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 de </a:t>
              </a:r>
              <a:r>
                <a:rPr lang="en-US" altLang="ko-K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coworking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 </a:t>
              </a:r>
              <a:r>
                <a:rPr lang="en-US" altLang="ko-K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à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 portage public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endParaRPr>
            </a:p>
          </p:txBody>
        </p:sp>
      </p:grpSp>
      <p:grpSp>
        <p:nvGrpSpPr>
          <p:cNvPr id="20" name="Group 18"/>
          <p:cNvGrpSpPr/>
          <p:nvPr/>
        </p:nvGrpSpPr>
        <p:grpSpPr>
          <a:xfrm>
            <a:off x="1619672" y="3651872"/>
            <a:ext cx="3240359" cy="1086414"/>
            <a:chOff x="952701" y="3460898"/>
            <a:chExt cx="1475313" cy="683827"/>
          </a:xfrm>
        </p:grpSpPr>
        <p:sp>
          <p:nvSpPr>
            <p:cNvPr id="21" name="TextBox 19"/>
            <p:cNvSpPr txBox="1"/>
            <p:nvPr/>
          </p:nvSpPr>
          <p:spPr>
            <a:xfrm>
              <a:off x="952701" y="3766961"/>
              <a:ext cx="1324654" cy="3777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Implantation </a:t>
              </a:r>
              <a:r>
                <a:rPr lang="en-US" altLang="ko-KR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dans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un </a:t>
              </a:r>
              <a:r>
                <a:rPr lang="en-US" altLang="ko-KR" sz="1100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quartier </a:t>
              </a:r>
              <a:r>
                <a:rPr lang="en-US" altLang="ko-KR" sz="1100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peu</a:t>
              </a:r>
              <a:r>
                <a:rPr lang="en-US" altLang="ko-KR" sz="1100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animé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. </a:t>
              </a:r>
            </a:p>
            <a:p>
              <a:pPr algn="just"/>
              <a:r>
                <a:rPr lang="en-US" altLang="ko-KR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Présence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de </a:t>
              </a:r>
              <a:r>
                <a:rPr lang="en-US" altLang="ko-KR" sz="11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commerces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 et de services </a:t>
              </a:r>
              <a:r>
                <a:rPr lang="en-US" altLang="ko-KR" sz="1100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non </a:t>
              </a:r>
              <a:r>
                <a:rPr lang="en-US" altLang="ko-KR" sz="1100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prioritaire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. </a:t>
              </a:r>
              <a:r>
                <a:rPr lang="en-US" altLang="ko-KR" sz="1100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Opportunité</a:t>
              </a:r>
              <a:r>
                <a:rPr lang="en-US" altLang="ko-KR" sz="1100" dirty="0" smtClean="0">
                  <a:solidFill>
                    <a:srgbClr val="26858C"/>
                  </a:solidFill>
                  <a:latin typeface="Avenir Book"/>
                  <a:cs typeface="Avenir Book"/>
                </a:rPr>
                <a:t> </a:t>
              </a:r>
              <a:r>
                <a:rPr lang="en-US" altLang="ko-KR" sz="1100" dirty="0" err="1" smtClean="0">
                  <a:solidFill>
                    <a:srgbClr val="26858C"/>
                  </a:solidFill>
                  <a:latin typeface="Avenir Book"/>
                  <a:cs typeface="Avenir Book"/>
                </a:rPr>
                <a:t>immobilière</a:t>
              </a:r>
              <a:r>
                <a:rPr lang="en-US" altLang="ko-KR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ook"/>
                  <a:cs typeface="Avenir Book"/>
                </a:rPr>
                <a:t>.</a:t>
              </a:r>
              <a:endPara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ook"/>
                <a:cs typeface="Avenir Book"/>
              </a:endParaRPr>
            </a:p>
          </p:txBody>
        </p:sp>
        <p:sp>
          <p:nvSpPr>
            <p:cNvPr id="22" name="TextBox 20"/>
            <p:cNvSpPr txBox="1"/>
            <p:nvPr/>
          </p:nvSpPr>
          <p:spPr>
            <a:xfrm>
              <a:off x="952701" y="3460898"/>
              <a:ext cx="1475313" cy="174353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Espace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 de </a:t>
              </a:r>
              <a:r>
                <a:rPr lang="en-US" altLang="ko-K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coworking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 </a:t>
              </a:r>
              <a:r>
                <a:rPr lang="en-US" altLang="ko-K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à</a:t>
              </a: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 portage </a:t>
              </a:r>
              <a:r>
                <a:rPr lang="en-US" altLang="ko-KR" sz="12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Black"/>
                  <a:cs typeface="Avenir Black"/>
                </a:rPr>
                <a:t>associatif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venir Black"/>
                <a:cs typeface="Avenir Black"/>
              </a:endParaRPr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4716016" y="1165706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venir Black"/>
                <a:cs typeface="Avenir Black"/>
              </a:rPr>
              <a:t>Privé</a:t>
            </a:r>
            <a:endParaRPr lang="fr-FR" sz="1050" dirty="0">
              <a:solidFill>
                <a:schemeClr val="accent1">
                  <a:lumMod val="60000"/>
                  <a:lumOff val="4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796136" y="3003798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venir Black"/>
                <a:cs typeface="Avenir Black"/>
              </a:rPr>
              <a:t>Public</a:t>
            </a:r>
            <a:endParaRPr lang="fr-FR" sz="1050" dirty="0">
              <a:solidFill>
                <a:schemeClr val="accent1">
                  <a:lumMod val="60000"/>
                  <a:lumOff val="4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491880" y="3003798"/>
            <a:ext cx="8640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venir Black"/>
                <a:cs typeface="Avenir Black"/>
              </a:rPr>
              <a:t>Associatif</a:t>
            </a:r>
            <a:endParaRPr lang="fr-FR" sz="1050" dirty="0">
              <a:solidFill>
                <a:schemeClr val="accent1">
                  <a:lumMod val="60000"/>
                  <a:lumOff val="4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8532440" y="4791368"/>
            <a:ext cx="61156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19/21</a:t>
            </a:r>
          </a:p>
          <a:p>
            <a:pPr algn="ctr"/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078375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3"/>
          <p:cNvSpPr txBox="1">
            <a:spLocks/>
          </p:cNvSpPr>
          <p:nvPr/>
        </p:nvSpPr>
        <p:spPr>
          <a:xfrm>
            <a:off x="5436095" y="463659"/>
            <a:ext cx="3384376" cy="73994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Avenir Black"/>
                <a:cs typeface="Avenir Black"/>
              </a:rPr>
              <a:t>Ouverture</a:t>
            </a:r>
            <a:endParaRPr lang="en-US" altLang="ko-KR" b="1" dirty="0">
              <a:solidFill>
                <a:schemeClr val="bg2">
                  <a:lumMod val="25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2081" y="1692554"/>
            <a:ext cx="3744416" cy="22467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fr-FR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Mise en place d’un contrôle de la </a:t>
            </a:r>
          </a:p>
          <a:p>
            <a:pPr algn="just"/>
            <a:r>
              <a:rPr lang="fr-FR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multiplication de ces espaces de </a:t>
            </a:r>
            <a:r>
              <a:rPr lang="fr-FR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coworking</a:t>
            </a:r>
            <a:endParaRPr lang="fr-FR" altLang="ko-KR" sz="1400" b="1" dirty="0" smtClean="0">
              <a:solidFill>
                <a:schemeClr val="accent1">
                  <a:lumMod val="50000"/>
                </a:schemeClr>
              </a:solidFill>
              <a:latin typeface="Avenir Book"/>
              <a:cs typeface="Avenir Book"/>
            </a:endParaRPr>
          </a:p>
          <a:p>
            <a:pPr algn="just"/>
            <a:endParaRPr lang="fr-FR" altLang="ko-KR" sz="1400" b="1" dirty="0">
              <a:solidFill>
                <a:schemeClr val="accent1">
                  <a:lumMod val="50000"/>
                </a:schemeClr>
              </a:solidFill>
              <a:latin typeface="Avenir Book"/>
              <a:cs typeface="Avenir Book"/>
            </a:endParaRPr>
          </a:p>
          <a:p>
            <a:pPr algn="just"/>
            <a:r>
              <a:rPr lang="fr-FR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</a:rPr>
              <a:t>Comparaison avec d’autres régions </a:t>
            </a:r>
            <a:r>
              <a:rPr lang="fr-FR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  <a:sym typeface="Wingdings"/>
              </a:rPr>
              <a:t> </a:t>
            </a:r>
          </a:p>
          <a:p>
            <a:pPr algn="just"/>
            <a:r>
              <a:rPr lang="fr-FR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  <a:sym typeface="Wingdings"/>
              </a:rPr>
              <a:t>retrouve t-on les mêmes logiques </a:t>
            </a:r>
          </a:p>
          <a:p>
            <a:pPr algn="just"/>
            <a:r>
              <a:rPr lang="fr-FR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  <a:sym typeface="Wingdings"/>
              </a:rPr>
              <a:t>d’implantation ?</a:t>
            </a:r>
          </a:p>
          <a:p>
            <a:pPr algn="just"/>
            <a:endParaRPr lang="fr-FR" altLang="ko-KR" sz="1400" b="1" dirty="0">
              <a:solidFill>
                <a:schemeClr val="accent1">
                  <a:lumMod val="50000"/>
                </a:schemeClr>
              </a:solidFill>
              <a:latin typeface="Avenir Book"/>
              <a:cs typeface="Avenir Book"/>
              <a:sym typeface="Wingdings"/>
            </a:endParaRPr>
          </a:p>
          <a:p>
            <a:pPr algn="just"/>
            <a:r>
              <a:rPr lang="fr-FR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  <a:sym typeface="Wingdings"/>
              </a:rPr>
              <a:t>Nécessité d’étudier le discours des </a:t>
            </a:r>
          </a:p>
          <a:p>
            <a:pPr algn="just"/>
            <a:r>
              <a:rPr lang="fr-FR" altLang="ko-KR" sz="1400" b="1" dirty="0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  <a:sym typeface="Wingdings"/>
              </a:rPr>
              <a:t>initiateurs de projets d’espaces de </a:t>
            </a:r>
          </a:p>
          <a:p>
            <a:pPr algn="just"/>
            <a:r>
              <a:rPr lang="fr-FR" altLang="ko-KR" sz="1400" b="1" dirty="0" err="1" smtClean="0">
                <a:solidFill>
                  <a:schemeClr val="accent1">
                    <a:lumMod val="50000"/>
                  </a:schemeClr>
                </a:solidFill>
                <a:latin typeface="Avenir Book"/>
                <a:cs typeface="Avenir Book"/>
                <a:sym typeface="Wingdings"/>
              </a:rPr>
              <a:t>coworking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2" name="Espace réservé pour une image  1" descr="2017-05-10-le-hq-v2-01rgb_color.jpg"/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218" b="9218"/>
          <a:stretch>
            <a:fillRect/>
          </a:stretch>
        </p:blipFill>
        <p:spPr/>
      </p:pic>
      <p:pic>
        <p:nvPicPr>
          <p:cNvPr id="15" name="Espace réservé pour une image  14" descr="IMG_5266.jpg"/>
          <p:cNvPicPr>
            <a:picLocks noGrp="1" noChangeAspect="1"/>
          </p:cNvPicPr>
          <p:nvPr>
            <p:ph type="pic" idx="18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6" name="Espace réservé pour une image  5" descr="mame.jpg"/>
          <p:cNvPicPr>
            <a:picLocks noGrp="1" noChangeAspect="1"/>
          </p:cNvPicPr>
          <p:nvPr>
            <p:ph type="pic" idx="14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76" r="11776"/>
          <a:stretch>
            <a:fillRect/>
          </a:stretch>
        </p:blipFill>
        <p:spPr/>
      </p:pic>
      <p:pic>
        <p:nvPicPr>
          <p:cNvPr id="4" name="Espace réservé pour une image  3" descr="2017-05-10-le-hq-v2-03rgb_color.jpg"/>
          <p:cNvPicPr>
            <a:picLocks noGrp="1" noChangeAspect="1"/>
          </p:cNvPicPr>
          <p:nvPr>
            <p:ph type="pic" idx="15"/>
          </p:nvPr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12" b="6312"/>
          <a:stretch>
            <a:fillRect/>
          </a:stretch>
        </p:blipFill>
        <p:spPr/>
      </p:pic>
      <p:pic>
        <p:nvPicPr>
          <p:cNvPr id="11" name="Espace réservé pour une image  10" descr="img_1467997448.jpg"/>
          <p:cNvPicPr>
            <a:picLocks noGrp="1" noChangeAspect="1"/>
          </p:cNvPicPr>
          <p:nvPr>
            <p:ph type="pic" idx="17"/>
          </p:nvPr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28" r="19828"/>
          <a:stretch>
            <a:fillRect/>
          </a:stretch>
        </p:blipFill>
        <p:spPr/>
      </p:pic>
      <p:pic>
        <p:nvPicPr>
          <p:cNvPr id="14" name="Espace réservé pour une image  13" descr="53124159_xxl-840x480.jpg"/>
          <p:cNvPicPr>
            <a:picLocks noGrp="1" noChangeAspect="1"/>
          </p:cNvPicPr>
          <p:nvPr>
            <p:ph type="pic" idx="16"/>
          </p:nvPr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67" r="34067"/>
          <a:stretch>
            <a:fillRect/>
          </a:stretch>
        </p:blipFill>
        <p:spPr/>
      </p:pic>
      <p:sp>
        <p:nvSpPr>
          <p:cNvPr id="10" name="ZoneTexte 9"/>
          <p:cNvSpPr txBox="1"/>
          <p:nvPr/>
        </p:nvSpPr>
        <p:spPr>
          <a:xfrm>
            <a:off x="8532440" y="4868312"/>
            <a:ext cx="61156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20</a:t>
            </a:r>
            <a:r>
              <a:rPr lang="fr-FR" sz="1000" dirty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916260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2283718"/>
            <a:ext cx="9144000" cy="576063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cs typeface="Avenir Black"/>
              </a:rPr>
              <a:t>Merci de </a:t>
            </a:r>
            <a:r>
              <a:rPr lang="en-US" altLang="ko-KR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cs typeface="Avenir Black"/>
              </a:rPr>
              <a:t>votre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Black"/>
                <a:cs typeface="Avenir Black"/>
              </a:rPr>
              <a:t> attention !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604448" y="4868312"/>
            <a:ext cx="53955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000" dirty="0" smtClean="0">
                <a:solidFill>
                  <a:schemeClr val="accent6">
                    <a:lumMod val="50000"/>
                  </a:schemeClr>
                </a:solidFill>
                <a:latin typeface="Avenir Book"/>
                <a:cs typeface="Avenir Book"/>
              </a:rPr>
              <a:t>21/21</a:t>
            </a:r>
            <a:endParaRPr lang="fr-FR" sz="1000" dirty="0">
              <a:solidFill>
                <a:schemeClr val="accent6">
                  <a:lumMod val="50000"/>
                </a:schemeClr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663840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5D8DE"/>
      </a:accent1>
      <a:accent2>
        <a:srgbClr val="85D8DE"/>
      </a:accent2>
      <a:accent3>
        <a:srgbClr val="85D8DE"/>
      </a:accent3>
      <a:accent4>
        <a:srgbClr val="85D8DE"/>
      </a:accent4>
      <a:accent5>
        <a:srgbClr val="85D8DE"/>
      </a:accent5>
      <a:accent6>
        <a:srgbClr val="85D8DE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5D8DE"/>
      </a:accent1>
      <a:accent2>
        <a:srgbClr val="85D8DE"/>
      </a:accent2>
      <a:accent3>
        <a:srgbClr val="85D8DE"/>
      </a:accent3>
      <a:accent4>
        <a:srgbClr val="85D8DE"/>
      </a:accent4>
      <a:accent5>
        <a:srgbClr val="85D8DE"/>
      </a:accent5>
      <a:accent6>
        <a:srgbClr val="85D8DE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DD2D9"/>
      </a:accent1>
      <a:accent2>
        <a:srgbClr val="0DD2D9"/>
      </a:accent2>
      <a:accent3>
        <a:srgbClr val="0DD2D9"/>
      </a:accent3>
      <a:accent4>
        <a:srgbClr val="0DD2D9"/>
      </a:accent4>
      <a:accent5>
        <a:srgbClr val="0DD2D9"/>
      </a:accent5>
      <a:accent6>
        <a:srgbClr val="0DD2D9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1855</TotalTime>
  <Words>850</Words>
  <Application>Microsoft Macintosh PowerPoint</Application>
  <PresentationFormat>Présentation à l'écran (16:9)</PresentationFormat>
  <Paragraphs>247</Paragraphs>
  <Slides>25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25</vt:i4>
      </vt:variant>
    </vt:vector>
  </HeadingPairs>
  <TitlesOfParts>
    <vt:vector size="28" baseType="lpstr">
      <vt:lpstr>Cover and End Slide Master</vt:lpstr>
      <vt:lpstr>Contents Slide Master</vt:lpstr>
      <vt:lpstr>Section Break Slide Master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Aurélie Coquel</cp:lastModifiedBy>
  <cp:revision>147</cp:revision>
  <dcterms:created xsi:type="dcterms:W3CDTF">2016-12-05T23:26:54Z</dcterms:created>
  <dcterms:modified xsi:type="dcterms:W3CDTF">2018-03-29T05:07:25Z</dcterms:modified>
</cp:coreProperties>
</file>