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0C6"/>
    <a:srgbClr val="45A6A0"/>
    <a:srgbClr val="FC02FF"/>
    <a:srgbClr val="FD66FF"/>
    <a:srgbClr val="0F80FF"/>
    <a:srgbClr val="21FF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51"/>
    <p:restoredTop sz="94760"/>
  </p:normalViewPr>
  <p:slideViewPr>
    <p:cSldViewPr>
      <p:cViewPr>
        <p:scale>
          <a:sx n="115" d="100"/>
          <a:sy n="115" d="100"/>
        </p:scale>
        <p:origin x="133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DCBCF-881E-5D40-9C52-92C22A197458}" type="datetimeFigureOut">
              <a:rPr lang="fr-FR" smtClean="0"/>
              <a:t>28/03/2018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5C862-21A6-AB46-9636-CFB36544A6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3925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 smtClean="0"/>
              <a:t>Martin</a:t>
            </a:r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5C862-21A6-AB46-9636-CFB36544A68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1616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Martin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5C862-21A6-AB46-9636-CFB36544A68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202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Lucas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5C862-21A6-AB46-9636-CFB36544A68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4897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Martin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5C862-21A6-AB46-9636-CFB36544A68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0490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Mzrtin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5C862-21A6-AB46-9636-CFB36544A68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3368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Lucas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5C862-21A6-AB46-9636-CFB36544A68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513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Lucas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5C862-21A6-AB46-9636-CFB36544A68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5180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Martin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5C862-21A6-AB46-9636-CFB36544A68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520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33671" y="1735454"/>
            <a:ext cx="7772400" cy="506487"/>
          </a:xfrm>
        </p:spPr>
        <p:txBody>
          <a:bodyPr>
            <a:normAutofit/>
          </a:bodyPr>
          <a:lstStyle>
            <a:lvl1pPr>
              <a:defRPr sz="3200" b="1" i="0">
                <a:latin typeface="Avenir Next Demi Bold" charset="0"/>
                <a:ea typeface="Avenir Next Demi Bold" charset="0"/>
                <a:cs typeface="Avenir Next Demi Bold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65667" y="2331297"/>
            <a:ext cx="8594814" cy="3922900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Avenir Roman" charset="0"/>
                <a:ea typeface="Avenir Roman" charset="0"/>
                <a:cs typeface="Avenir Roman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726881" y="6367660"/>
            <a:ext cx="2133600" cy="365125"/>
          </a:xfrm>
        </p:spPr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 dirty="0"/>
          </a:p>
        </p:txBody>
      </p:sp>
      <p:grpSp>
        <p:nvGrpSpPr>
          <p:cNvPr id="7" name="Groupe 4"/>
          <p:cNvGrpSpPr/>
          <p:nvPr userDrawn="1"/>
        </p:nvGrpSpPr>
        <p:grpSpPr>
          <a:xfrm>
            <a:off x="0" y="242163"/>
            <a:ext cx="9144000" cy="6615837"/>
            <a:chOff x="0" y="270151"/>
            <a:chExt cx="9144000" cy="9104899"/>
          </a:xfrm>
        </p:grpSpPr>
        <p:sp>
          <p:nvSpPr>
            <p:cNvPr id="8" name="ZoneTexte 5"/>
            <p:cNvSpPr txBox="1"/>
            <p:nvPr/>
          </p:nvSpPr>
          <p:spPr>
            <a:xfrm>
              <a:off x="2905954" y="270151"/>
              <a:ext cx="3995948" cy="974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2000" b="1" cap="all" baseline="0" dirty="0" smtClean="0">
                  <a:solidFill>
                    <a:schemeClr val="tx2">
                      <a:lumMod val="75000"/>
                    </a:schemeClr>
                  </a:solidFill>
                  <a:latin typeface="Avenir Next" charset="0"/>
                  <a:ea typeface="Avenir Next" charset="0"/>
                  <a:cs typeface="Avenir Next" charset="0"/>
                </a:rPr>
                <a:t>Projet de Fin d’Etudes S10</a:t>
              </a:r>
            </a:p>
            <a:p>
              <a:pPr algn="ctr"/>
              <a:r>
                <a:rPr lang="fr-FR" sz="2000" b="1" cap="all" baseline="0" dirty="0" smtClean="0">
                  <a:solidFill>
                    <a:schemeClr val="tx2">
                      <a:lumMod val="75000"/>
                    </a:schemeClr>
                  </a:solidFill>
                  <a:latin typeface="Avenir Next" charset="0"/>
                  <a:ea typeface="Avenir Next" charset="0"/>
                  <a:cs typeface="Avenir Next" charset="0"/>
                </a:rPr>
                <a:t>2017 – 2018</a:t>
              </a:r>
            </a:p>
          </p:txBody>
        </p:sp>
        <p:cxnSp>
          <p:nvCxnSpPr>
            <p:cNvPr id="9" name="Connecteur droit 8"/>
            <p:cNvCxnSpPr/>
            <p:nvPr/>
          </p:nvCxnSpPr>
          <p:spPr>
            <a:xfrm>
              <a:off x="0" y="1484784"/>
              <a:ext cx="9144000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12"/>
            <p:cNvSpPr txBox="1"/>
            <p:nvPr/>
          </p:nvSpPr>
          <p:spPr>
            <a:xfrm>
              <a:off x="2660338" y="8951479"/>
              <a:ext cx="3823324" cy="423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400" b="0" i="1" spc="300" dirty="0" smtClean="0">
                  <a:solidFill>
                    <a:schemeClr val="tx2">
                      <a:lumMod val="50000"/>
                    </a:schemeClr>
                  </a:solidFill>
                  <a:latin typeface="Avenir Next" charset="0"/>
                  <a:ea typeface="Avenir Next" charset="0"/>
                  <a:cs typeface="Avenir Next" charset="0"/>
                </a:rPr>
                <a:t>Martin Claude </a:t>
              </a:r>
              <a:r>
                <a:rPr lang="mr-IN" sz="1400" b="0" i="1" spc="300" dirty="0" smtClean="0">
                  <a:solidFill>
                    <a:schemeClr val="tx2">
                      <a:lumMod val="50000"/>
                    </a:schemeClr>
                  </a:solidFill>
                  <a:latin typeface="Avenir Next" charset="0"/>
                  <a:ea typeface="Avenir Next" charset="0"/>
                  <a:cs typeface="Avenir Next" charset="0"/>
                </a:rPr>
                <a:t>–</a:t>
              </a:r>
              <a:r>
                <a:rPr lang="fr-FR" sz="1400" b="0" i="1" spc="300" dirty="0" smtClean="0">
                  <a:solidFill>
                    <a:schemeClr val="tx2">
                      <a:lumMod val="50000"/>
                    </a:schemeClr>
                  </a:solidFill>
                  <a:latin typeface="Avenir Next" charset="0"/>
                  <a:ea typeface="Avenir Next" charset="0"/>
                  <a:cs typeface="Avenir Next" charset="0"/>
                </a:rPr>
                <a:t> Lucas </a:t>
              </a:r>
              <a:r>
                <a:rPr lang="fr-FR" sz="1400" b="0" i="1" spc="300" dirty="0" err="1" smtClean="0">
                  <a:solidFill>
                    <a:schemeClr val="tx2">
                      <a:lumMod val="50000"/>
                    </a:schemeClr>
                  </a:solidFill>
                  <a:latin typeface="Avenir Next" charset="0"/>
                  <a:ea typeface="Avenir Next" charset="0"/>
                  <a:cs typeface="Avenir Next" charset="0"/>
                </a:rPr>
                <a:t>Wermus</a:t>
              </a:r>
              <a:endParaRPr lang="fr-FR" sz="1400" b="0" i="1" spc="300" dirty="0" smtClean="0">
                <a:solidFill>
                  <a:schemeClr val="tx2">
                    <a:lumMod val="50000"/>
                  </a:schemeClr>
                </a:solidFill>
                <a:latin typeface="Avenir Next" charset="0"/>
                <a:ea typeface="Avenir Next" charset="0"/>
                <a:cs typeface="Avenir Next" charset="0"/>
              </a:endParaRPr>
            </a:p>
          </p:txBody>
        </p:sp>
      </p:grpSp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8" b="14326"/>
          <a:stretch/>
        </p:blipFill>
        <p:spPr>
          <a:xfrm>
            <a:off x="7586886" y="48102"/>
            <a:ext cx="1273595" cy="97449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7" y="246994"/>
            <a:ext cx="1979712" cy="591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D547C-5497-284D-A541-DF0203B7F3C7}" type="datetime1">
              <a:rPr lang="fr-FR" smtClean="0"/>
              <a:t>28/03/2018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8B8C-4A81-0848-8B5C-27F64E858F1B}" type="datetime1">
              <a:rPr lang="fr-FR" smtClean="0"/>
              <a:t>28/03/2018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D3E8B-41F8-5E40-A1F1-B5A9F3D12AAC}" type="datetime1">
              <a:rPr lang="fr-FR" smtClean="0"/>
              <a:t>28/03/2018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1278-BC66-E54D-A7C3-14C319F97D2F}" type="datetime1">
              <a:rPr lang="fr-FR" smtClean="0"/>
              <a:t>28/03/2018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98DA-E27C-454B-869C-FAB46DB6803C}" type="datetime1">
              <a:rPr lang="fr-FR" smtClean="0"/>
              <a:t>28/03/2018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D1F-B900-8846-861A-24DFFDDC822C}" type="datetime1">
              <a:rPr lang="fr-FR" smtClean="0"/>
              <a:t>28/03/2018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F94BB-A389-F549-85CE-D4E9BC3906F4}" type="datetime1">
              <a:rPr lang="fr-FR" smtClean="0"/>
              <a:t>28/03/2018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AB93A-4F61-BF47-B053-302F6308F9AC}" type="datetime1">
              <a:rPr lang="fr-FR" smtClean="0"/>
              <a:t>28/03/2018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FFC9B-07B5-294E-9267-5E252C6A936E}" type="datetime1">
              <a:rPr lang="fr-FR" smtClean="0"/>
              <a:t>28/03/2018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5849-7F47-6E47-B187-6753C6B44898}" type="datetime1">
              <a:rPr lang="fr-FR" smtClean="0"/>
              <a:t>28/03/2018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16610-783B-8C41-961C-EAD8ACFDECB6}" type="datetime1">
              <a:rPr lang="fr-FR" smtClean="0"/>
              <a:t>28/03/2018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.jpg"/><Relationship Id="rId1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3.jpg"/><Relationship Id="rId5" Type="http://schemas.openxmlformats.org/officeDocument/2006/relationships/image" Target="../media/image5.jpg"/><Relationship Id="rId6" Type="http://schemas.openxmlformats.org/officeDocument/2006/relationships/image" Target="../media/image4.jp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3.jpg"/><Relationship Id="rId5" Type="http://schemas.openxmlformats.org/officeDocument/2006/relationships/image" Target="../media/image5.jpg"/><Relationship Id="rId6" Type="http://schemas.openxmlformats.org/officeDocument/2006/relationships/image" Target="../media/image4.jp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0" y="1484784"/>
            <a:ext cx="9144000" cy="736271"/>
          </a:xfrm>
        </p:spPr>
        <p:txBody>
          <a:bodyPr>
            <a:noAutofit/>
          </a:bodyPr>
          <a:lstStyle/>
          <a:p>
            <a:r>
              <a:rPr lang="en-US" sz="2800" b="1" cap="small" dirty="0" smtClean="0"/>
              <a:t>Transport de </a:t>
            </a:r>
            <a:r>
              <a:rPr lang="fr-FR" sz="2800" b="1" cap="small" dirty="0" smtClean="0"/>
              <a:t>marchandises</a:t>
            </a:r>
            <a:r>
              <a:rPr lang="en-US" sz="2800" b="1" cap="small" dirty="0" smtClean="0"/>
              <a:t> au dernier </a:t>
            </a:r>
            <a:r>
              <a:rPr lang="fr-FR" sz="2800" b="1" cap="small" dirty="0" smtClean="0"/>
              <a:t>kilomètre</a:t>
            </a:r>
            <a:endParaRPr lang="fr-FR" sz="2800" b="1" cap="small" dirty="0"/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0" y="2078797"/>
            <a:ext cx="9144000" cy="4320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spc="300" dirty="0" smtClean="0">
                <a:solidFill>
                  <a:schemeClr val="tx2"/>
                </a:solidFill>
                <a:latin typeface="Avenir Next" charset="0"/>
                <a:ea typeface="Avenir Next" charset="0"/>
                <a:cs typeface="Avenir Next" charset="0"/>
              </a:rPr>
              <a:t>Quelle alternative à l’utilisation des véhicules thermiques ?</a:t>
            </a:r>
            <a:endParaRPr lang="fr-FR" sz="1800" spc="300" dirty="0">
              <a:solidFill>
                <a:schemeClr val="tx2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grpSp>
        <p:nvGrpSpPr>
          <p:cNvPr id="5" name="Grouper 4"/>
          <p:cNvGrpSpPr/>
          <p:nvPr/>
        </p:nvGrpSpPr>
        <p:grpSpPr>
          <a:xfrm>
            <a:off x="1587459" y="2791548"/>
            <a:ext cx="6114010" cy="915402"/>
            <a:chOff x="336867" y="3816705"/>
            <a:chExt cx="8464003" cy="1267248"/>
          </a:xfrm>
        </p:grpSpPr>
        <p:pic>
          <p:nvPicPr>
            <p:cNvPr id="14" name="Picture 13" descr="icone_usin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867" y="3816705"/>
              <a:ext cx="1037595" cy="1037595"/>
            </a:xfrm>
            <a:prstGeom prst="rect">
              <a:avLst/>
            </a:prstGeom>
          </p:spPr>
        </p:pic>
        <p:pic>
          <p:nvPicPr>
            <p:cNvPr id="15" name="Picture 14" descr="icone_livreur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9953" y="3967945"/>
              <a:ext cx="1040917" cy="1040917"/>
            </a:xfrm>
            <a:prstGeom prst="rect">
              <a:avLst/>
            </a:prstGeom>
          </p:spPr>
        </p:pic>
        <p:cxnSp>
          <p:nvCxnSpPr>
            <p:cNvPr id="16" name="Straight Arrow Connector 15"/>
            <p:cNvCxnSpPr/>
            <p:nvPr/>
          </p:nvCxnSpPr>
          <p:spPr>
            <a:xfrm>
              <a:off x="1423249" y="4616017"/>
              <a:ext cx="1056138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3871521" y="4616017"/>
              <a:ext cx="1056138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" name="Picture 1" descr="icone_camion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9673" y="4039953"/>
              <a:ext cx="1044000" cy="1044000"/>
            </a:xfrm>
            <a:prstGeom prst="rect">
              <a:avLst/>
            </a:prstGeom>
          </p:spPr>
        </p:pic>
        <p:cxnSp>
          <p:nvCxnSpPr>
            <p:cNvPr id="18" name="Straight Arrow Connector 17"/>
            <p:cNvCxnSpPr/>
            <p:nvPr/>
          </p:nvCxnSpPr>
          <p:spPr>
            <a:xfrm>
              <a:off x="6535817" y="4616017"/>
              <a:ext cx="1056138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6961" y="3816705"/>
              <a:ext cx="1042416" cy="1042416"/>
            </a:xfrm>
            <a:prstGeom prst="rect">
              <a:avLst/>
            </a:prstGeom>
          </p:spPr>
        </p:pic>
      </p:grpSp>
      <p:grpSp>
        <p:nvGrpSpPr>
          <p:cNvPr id="22" name="Grouper 21"/>
          <p:cNvGrpSpPr/>
          <p:nvPr/>
        </p:nvGrpSpPr>
        <p:grpSpPr>
          <a:xfrm>
            <a:off x="285004" y="3983896"/>
            <a:ext cx="8575477" cy="1008112"/>
            <a:chOff x="67402" y="5229200"/>
            <a:chExt cx="8955070" cy="1052736"/>
          </a:xfrm>
        </p:grpSpPr>
        <p:pic>
          <p:nvPicPr>
            <p:cNvPr id="23" name="Picture 2" descr="icone_usin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02" y="5229200"/>
              <a:ext cx="836712" cy="836712"/>
            </a:xfrm>
            <a:prstGeom prst="rect">
              <a:avLst/>
            </a:prstGeom>
          </p:spPr>
        </p:pic>
        <p:pic>
          <p:nvPicPr>
            <p:cNvPr id="31" name="Picture 4" descr="icone_camion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5208" y="5517232"/>
              <a:ext cx="764704" cy="764704"/>
            </a:xfrm>
            <a:prstGeom prst="rect">
              <a:avLst/>
            </a:prstGeom>
          </p:spPr>
        </p:pic>
        <p:pic>
          <p:nvPicPr>
            <p:cNvPr id="32" name="Picture 5" descr="icone_livreur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6896" y="5399152"/>
              <a:ext cx="755576" cy="755576"/>
            </a:xfrm>
            <a:prstGeom prst="rect">
              <a:avLst/>
            </a:prstGeom>
          </p:spPr>
        </p:pic>
        <p:pic>
          <p:nvPicPr>
            <p:cNvPr id="33" name="Picture 6" descr="icone_tram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4562" y="5373216"/>
              <a:ext cx="1483027" cy="781512"/>
            </a:xfrm>
            <a:prstGeom prst="rect">
              <a:avLst/>
            </a:prstGeom>
          </p:spPr>
        </p:pic>
        <p:pic>
          <p:nvPicPr>
            <p:cNvPr id="34" name="Picture 7" descr="icone-tricycle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239" y="5613499"/>
              <a:ext cx="827584" cy="452413"/>
            </a:xfrm>
            <a:prstGeom prst="rect">
              <a:avLst/>
            </a:prstGeom>
          </p:spPr>
        </p:pic>
        <p:cxnSp>
          <p:nvCxnSpPr>
            <p:cNvPr id="35" name="Straight Arrow Connector 9"/>
            <p:cNvCxnSpPr/>
            <p:nvPr/>
          </p:nvCxnSpPr>
          <p:spPr>
            <a:xfrm>
              <a:off x="854175" y="5877272"/>
              <a:ext cx="576064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4"/>
            <p:cNvCxnSpPr/>
            <p:nvPr/>
          </p:nvCxnSpPr>
          <p:spPr>
            <a:xfrm>
              <a:off x="2358759" y="5877272"/>
              <a:ext cx="576064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5"/>
            <p:cNvCxnSpPr/>
            <p:nvPr/>
          </p:nvCxnSpPr>
          <p:spPr>
            <a:xfrm>
              <a:off x="3851920" y="5895020"/>
              <a:ext cx="576064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6"/>
            <p:cNvCxnSpPr/>
            <p:nvPr/>
          </p:nvCxnSpPr>
          <p:spPr>
            <a:xfrm>
              <a:off x="6063326" y="5877272"/>
              <a:ext cx="576064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7"/>
            <p:cNvCxnSpPr/>
            <p:nvPr/>
          </p:nvCxnSpPr>
          <p:spPr>
            <a:xfrm>
              <a:off x="7668344" y="5877272"/>
              <a:ext cx="576064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Image 3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3702" y="5315085"/>
              <a:ext cx="804672" cy="798576"/>
            </a:xfrm>
            <a:prstGeom prst="rect">
              <a:avLst/>
            </a:prstGeom>
          </p:spPr>
        </p:pic>
      </p:grpSp>
      <p:sp>
        <p:nvSpPr>
          <p:cNvPr id="7" name="Flèche vers le bas 6"/>
          <p:cNvSpPr/>
          <p:nvPr/>
        </p:nvSpPr>
        <p:spPr>
          <a:xfrm>
            <a:off x="4456578" y="3620470"/>
            <a:ext cx="375772" cy="573360"/>
          </a:xfrm>
          <a:prstGeom prst="downArrow">
            <a:avLst/>
          </a:pr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8" b="14326"/>
          <a:stretch/>
        </p:blipFill>
        <p:spPr>
          <a:xfrm>
            <a:off x="7586886" y="48102"/>
            <a:ext cx="1273595" cy="97449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7" y="246994"/>
            <a:ext cx="1979712" cy="591667"/>
          </a:xfrm>
          <a:prstGeom prst="rect">
            <a:avLst/>
          </a:prstGeom>
        </p:spPr>
      </p:pic>
      <p:sp>
        <p:nvSpPr>
          <p:cNvPr id="27" name="Flèche vers le bas 26"/>
          <p:cNvSpPr/>
          <p:nvPr/>
        </p:nvSpPr>
        <p:spPr>
          <a:xfrm>
            <a:off x="4456578" y="5015880"/>
            <a:ext cx="375772" cy="573360"/>
          </a:xfrm>
          <a:prstGeom prst="downArrow">
            <a:avLst/>
          </a:pr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8" name="Grouper 27"/>
          <p:cNvGrpSpPr/>
          <p:nvPr/>
        </p:nvGrpSpPr>
        <p:grpSpPr>
          <a:xfrm>
            <a:off x="234446" y="5373216"/>
            <a:ext cx="8575477" cy="1008112"/>
            <a:chOff x="67402" y="5229200"/>
            <a:chExt cx="8955070" cy="1052736"/>
          </a:xfrm>
        </p:grpSpPr>
        <p:pic>
          <p:nvPicPr>
            <p:cNvPr id="29" name="Picture 2" descr="icone_usin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02" y="5229200"/>
              <a:ext cx="836712" cy="836712"/>
            </a:xfrm>
            <a:prstGeom prst="rect">
              <a:avLst/>
            </a:prstGeom>
          </p:spPr>
        </p:pic>
        <p:pic>
          <p:nvPicPr>
            <p:cNvPr id="30" name="Picture 4" descr="icone_camion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5208" y="5517232"/>
              <a:ext cx="764704" cy="764704"/>
            </a:xfrm>
            <a:prstGeom prst="rect">
              <a:avLst/>
            </a:prstGeom>
          </p:spPr>
        </p:pic>
        <p:pic>
          <p:nvPicPr>
            <p:cNvPr id="41" name="Picture 5" descr="icone_livreur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6896" y="5399152"/>
              <a:ext cx="755576" cy="755576"/>
            </a:xfrm>
            <a:prstGeom prst="rect">
              <a:avLst/>
            </a:prstGeom>
          </p:spPr>
        </p:pic>
        <p:pic>
          <p:nvPicPr>
            <p:cNvPr id="42" name="Picture 6" descr="icone_tram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4562" y="5373216"/>
              <a:ext cx="1483027" cy="781512"/>
            </a:xfrm>
            <a:prstGeom prst="rect">
              <a:avLst/>
            </a:prstGeom>
          </p:spPr>
        </p:pic>
        <p:pic>
          <p:nvPicPr>
            <p:cNvPr id="43" name="Picture 7" descr="icone-tricycle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239" y="5613499"/>
              <a:ext cx="827584" cy="452413"/>
            </a:xfrm>
            <a:prstGeom prst="rect">
              <a:avLst/>
            </a:prstGeom>
          </p:spPr>
        </p:pic>
        <p:cxnSp>
          <p:nvCxnSpPr>
            <p:cNvPr id="44" name="Straight Arrow Connector 9"/>
            <p:cNvCxnSpPr/>
            <p:nvPr/>
          </p:nvCxnSpPr>
          <p:spPr>
            <a:xfrm>
              <a:off x="854175" y="5877272"/>
              <a:ext cx="576064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34"/>
            <p:cNvCxnSpPr/>
            <p:nvPr/>
          </p:nvCxnSpPr>
          <p:spPr>
            <a:xfrm>
              <a:off x="2358759" y="5877272"/>
              <a:ext cx="576064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35"/>
            <p:cNvCxnSpPr/>
            <p:nvPr/>
          </p:nvCxnSpPr>
          <p:spPr>
            <a:xfrm>
              <a:off x="3851920" y="5895020"/>
              <a:ext cx="576064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36"/>
            <p:cNvCxnSpPr/>
            <p:nvPr/>
          </p:nvCxnSpPr>
          <p:spPr>
            <a:xfrm>
              <a:off x="6063326" y="5877272"/>
              <a:ext cx="576064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37"/>
            <p:cNvCxnSpPr/>
            <p:nvPr/>
          </p:nvCxnSpPr>
          <p:spPr>
            <a:xfrm>
              <a:off x="7668344" y="5877272"/>
              <a:ext cx="576064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Image 4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3702" y="5315085"/>
              <a:ext cx="804672" cy="798576"/>
            </a:xfrm>
            <a:prstGeom prst="rect">
              <a:avLst/>
            </a:prstGeom>
          </p:spPr>
        </p:pic>
      </p:grpSp>
      <p:sp>
        <p:nvSpPr>
          <p:cNvPr id="50" name="Éclair 49"/>
          <p:cNvSpPr/>
          <p:nvPr/>
        </p:nvSpPr>
        <p:spPr>
          <a:xfrm rot="995091">
            <a:off x="3054927" y="5727225"/>
            <a:ext cx="583381" cy="509433"/>
          </a:xfrm>
          <a:prstGeom prst="lightningBol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à coins arrondis 19"/>
          <p:cNvSpPr>
            <a:spLocks noChangeAspect="1"/>
          </p:cNvSpPr>
          <p:nvPr/>
        </p:nvSpPr>
        <p:spPr>
          <a:xfrm>
            <a:off x="5820106" y="1196517"/>
            <a:ext cx="1152000" cy="297851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bg2"/>
                </a:solidFill>
                <a:latin typeface="Avenir Next Medium" charset="0"/>
                <a:ea typeface="Avenir Next Medium" charset="0"/>
                <a:cs typeface="Avenir Next Medium" charset="0"/>
              </a:rPr>
              <a:t>Formulation</a:t>
            </a:r>
            <a:endParaRPr lang="fr-FR" sz="1200" dirty="0">
              <a:solidFill>
                <a:schemeClr val="bg2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21" name="Rectangle à coins arrondis 20"/>
          <p:cNvSpPr>
            <a:spLocks noChangeAspect="1"/>
          </p:cNvSpPr>
          <p:nvPr/>
        </p:nvSpPr>
        <p:spPr>
          <a:xfrm>
            <a:off x="6900226" y="1196517"/>
            <a:ext cx="1152000" cy="29785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tx1"/>
                </a:solidFill>
                <a:latin typeface="Avenir Next Medium" charset="0"/>
                <a:ea typeface="Avenir Next Medium" charset="0"/>
                <a:cs typeface="Avenir Next Medium" charset="0"/>
              </a:rPr>
              <a:t>Méthodologie</a:t>
            </a:r>
            <a:endParaRPr lang="fr-FR" sz="1100" dirty="0">
              <a:solidFill>
                <a:schemeClr val="tx1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22" name="Rectangle à coins arrondis 21"/>
          <p:cNvSpPr>
            <a:spLocks noChangeAspect="1"/>
          </p:cNvSpPr>
          <p:nvPr/>
        </p:nvSpPr>
        <p:spPr>
          <a:xfrm>
            <a:off x="7980346" y="1196517"/>
            <a:ext cx="1152000" cy="2978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tx1"/>
                </a:solidFill>
                <a:latin typeface="Avenir Next Medium" charset="0"/>
                <a:ea typeface="Avenir Next Medium" charset="0"/>
                <a:cs typeface="Avenir Next Medium" charset="0"/>
              </a:rPr>
              <a:t>Résultats</a:t>
            </a:r>
            <a:endParaRPr lang="fr-FR" sz="1100" dirty="0">
              <a:solidFill>
                <a:schemeClr val="tx1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24" name="Titre 1"/>
          <p:cNvSpPr>
            <a:spLocks noGrp="1"/>
          </p:cNvSpPr>
          <p:nvPr>
            <p:ph type="ctrTitle"/>
          </p:nvPr>
        </p:nvSpPr>
        <p:spPr>
          <a:xfrm>
            <a:off x="633671" y="1934593"/>
            <a:ext cx="7772400" cy="506487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>Enjeux</a:t>
            </a:r>
            <a:endParaRPr lang="fr-FR" dirty="0"/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265667" y="2530436"/>
            <a:ext cx="8594814" cy="392290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fr-FR" dirty="0" smtClean="0"/>
              <a:t>Réduction des émissions de CO2</a:t>
            </a:r>
          </a:p>
          <a:p>
            <a:pPr algn="l">
              <a:lnSpc>
                <a:spcPct val="150000"/>
              </a:lnSpc>
            </a:pPr>
            <a:r>
              <a:rPr lang="fr-FR" dirty="0" smtClean="0"/>
              <a:t>Faire face à l’augmentation du prix de l’énergie</a:t>
            </a:r>
            <a:endParaRPr lang="fr-FR" dirty="0"/>
          </a:p>
        </p:txBody>
      </p:sp>
      <p:grpSp>
        <p:nvGrpSpPr>
          <p:cNvPr id="23" name="Grouper 22"/>
          <p:cNvGrpSpPr/>
          <p:nvPr/>
        </p:nvGrpSpPr>
        <p:grpSpPr>
          <a:xfrm>
            <a:off x="42336" y="4653136"/>
            <a:ext cx="8955070" cy="1378380"/>
            <a:chOff x="42336" y="4975564"/>
            <a:chExt cx="8955070" cy="1378380"/>
          </a:xfrm>
        </p:grpSpPr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7531" y="4975564"/>
              <a:ext cx="576064" cy="576064"/>
            </a:xfrm>
            <a:prstGeom prst="rect">
              <a:avLst/>
            </a:prstGeom>
          </p:spPr>
        </p:pic>
        <p:cxnSp>
          <p:nvCxnSpPr>
            <p:cNvPr id="27" name="Connecteur en angle 26"/>
            <p:cNvCxnSpPr>
              <a:endCxn id="34" idx="0"/>
            </p:cNvCxnSpPr>
            <p:nvPr/>
          </p:nvCxnSpPr>
          <p:spPr>
            <a:xfrm>
              <a:off x="2017770" y="5313002"/>
              <a:ext cx="1287277" cy="312432"/>
            </a:xfrm>
            <a:prstGeom prst="bentConnector2">
              <a:avLst/>
            </a:prstGeom>
            <a:ln w="222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8" name="Grouper 27"/>
            <p:cNvGrpSpPr/>
            <p:nvPr/>
          </p:nvGrpSpPr>
          <p:grpSpPr>
            <a:xfrm>
              <a:off x="42336" y="5301208"/>
              <a:ext cx="8955070" cy="1052736"/>
              <a:chOff x="0" y="5301208"/>
              <a:chExt cx="8955070" cy="1052736"/>
            </a:xfrm>
          </p:grpSpPr>
          <p:grpSp>
            <p:nvGrpSpPr>
              <p:cNvPr id="29" name="Grouper 28"/>
              <p:cNvGrpSpPr/>
              <p:nvPr/>
            </p:nvGrpSpPr>
            <p:grpSpPr>
              <a:xfrm>
                <a:off x="0" y="5301208"/>
                <a:ext cx="8955070" cy="1052736"/>
                <a:chOff x="67402" y="5229200"/>
                <a:chExt cx="8955070" cy="1052736"/>
              </a:xfrm>
            </p:grpSpPr>
            <p:pic>
              <p:nvPicPr>
                <p:cNvPr id="31" name="Picture 2" descr="icone_usine.jpg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402" y="5229200"/>
                  <a:ext cx="836712" cy="836712"/>
                </a:xfrm>
                <a:prstGeom prst="rect">
                  <a:avLst/>
                </a:prstGeom>
              </p:spPr>
            </p:pic>
            <p:pic>
              <p:nvPicPr>
                <p:cNvPr id="32" name="Picture 4" descr="icone_camion.jpg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15208" y="5517232"/>
                  <a:ext cx="764704" cy="764704"/>
                </a:xfrm>
                <a:prstGeom prst="rect">
                  <a:avLst/>
                </a:prstGeom>
              </p:spPr>
            </p:pic>
            <p:pic>
              <p:nvPicPr>
                <p:cNvPr id="33" name="Picture 5" descr="icone_livreur.jpg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66896" y="5399152"/>
                  <a:ext cx="755576" cy="755576"/>
                </a:xfrm>
                <a:prstGeom prst="rect">
                  <a:avLst/>
                </a:prstGeom>
              </p:spPr>
            </p:pic>
            <p:pic>
              <p:nvPicPr>
                <p:cNvPr id="34" name="Picture 6" descr="icone_tram.png"/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14562" y="5373216"/>
                  <a:ext cx="1483027" cy="781512"/>
                </a:xfrm>
                <a:prstGeom prst="rect">
                  <a:avLst/>
                </a:prstGeom>
              </p:spPr>
            </p:pic>
            <p:pic>
              <p:nvPicPr>
                <p:cNvPr id="35" name="Picture 7" descr="icone-tricycle.png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32239" y="5613499"/>
                  <a:ext cx="827584" cy="452413"/>
                </a:xfrm>
                <a:prstGeom prst="rect">
                  <a:avLst/>
                </a:prstGeom>
              </p:spPr>
            </p:pic>
            <p:cxnSp>
              <p:nvCxnSpPr>
                <p:cNvPr id="36" name="Straight Arrow Connector 9"/>
                <p:cNvCxnSpPr/>
                <p:nvPr/>
              </p:nvCxnSpPr>
              <p:spPr>
                <a:xfrm>
                  <a:off x="854175" y="5877272"/>
                  <a:ext cx="576064" cy="0"/>
                </a:xfrm>
                <a:prstGeom prst="straightConnector1">
                  <a:avLst/>
                </a:prstGeom>
                <a:ln w="38100" cmpd="sng"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Arrow Connector 34"/>
                <p:cNvCxnSpPr/>
                <p:nvPr/>
              </p:nvCxnSpPr>
              <p:spPr>
                <a:xfrm>
                  <a:off x="2358759" y="5877272"/>
                  <a:ext cx="576064" cy="0"/>
                </a:xfrm>
                <a:prstGeom prst="straightConnector1">
                  <a:avLst/>
                </a:prstGeom>
                <a:ln w="38100" cmpd="sng"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Arrow Connector 35"/>
                <p:cNvCxnSpPr/>
                <p:nvPr/>
              </p:nvCxnSpPr>
              <p:spPr>
                <a:xfrm>
                  <a:off x="3851920" y="5895020"/>
                  <a:ext cx="576064" cy="0"/>
                </a:xfrm>
                <a:prstGeom prst="straightConnector1">
                  <a:avLst/>
                </a:prstGeom>
                <a:ln w="38100" cmpd="sng"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Arrow Connector 36"/>
                <p:cNvCxnSpPr/>
                <p:nvPr/>
              </p:nvCxnSpPr>
              <p:spPr>
                <a:xfrm>
                  <a:off x="6063326" y="5877272"/>
                  <a:ext cx="576064" cy="0"/>
                </a:xfrm>
                <a:prstGeom prst="straightConnector1">
                  <a:avLst/>
                </a:prstGeom>
                <a:ln w="38100" cmpd="sng"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Arrow Connector 37"/>
                <p:cNvCxnSpPr/>
                <p:nvPr/>
              </p:nvCxnSpPr>
              <p:spPr>
                <a:xfrm>
                  <a:off x="7668344" y="5877272"/>
                  <a:ext cx="576064" cy="0"/>
                </a:xfrm>
                <a:prstGeom prst="straightConnector1">
                  <a:avLst/>
                </a:prstGeom>
                <a:ln w="38100" cmpd="sng"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41" name="Image 40"/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73702" y="5315085"/>
                  <a:ext cx="804672" cy="798576"/>
                </a:xfrm>
                <a:prstGeom prst="rect">
                  <a:avLst/>
                </a:prstGeom>
              </p:spPr>
            </p:pic>
          </p:grpSp>
          <p:sp>
            <p:nvSpPr>
              <p:cNvPr id="30" name="Éclair 29"/>
              <p:cNvSpPr/>
              <p:nvPr/>
            </p:nvSpPr>
            <p:spPr>
              <a:xfrm rot="995091">
                <a:off x="2930478" y="5633463"/>
                <a:ext cx="637277" cy="556497"/>
              </a:xfrm>
              <a:prstGeom prst="lightningBolt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529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dirty="0" smtClean="0"/>
              <a:t>Hypothèses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fr-FR" sz="2200" dirty="0" smtClean="0"/>
              <a:t>Distance moyenne plateforme-station : 5km</a:t>
            </a:r>
          </a:p>
          <a:p>
            <a:pPr algn="l">
              <a:lnSpc>
                <a:spcPct val="150000"/>
              </a:lnSpc>
            </a:pPr>
            <a:r>
              <a:rPr lang="fr-FR" sz="2200" dirty="0" smtClean="0"/>
              <a:t>Nombre élevé de courses quotidiennes </a:t>
            </a:r>
            <a:r>
              <a:rPr lang="fr-FR" sz="2200" dirty="0" smtClean="0">
                <a:sym typeface="Wingdings"/>
              </a:rPr>
              <a:t> tendance générale</a:t>
            </a:r>
          </a:p>
          <a:p>
            <a:pPr algn="l">
              <a:lnSpc>
                <a:spcPct val="150000"/>
              </a:lnSpc>
            </a:pPr>
            <a:r>
              <a:rPr lang="fr-FR" sz="2200" dirty="0" smtClean="0">
                <a:sym typeface="Wingdings"/>
              </a:rPr>
              <a:t>8kWh/100km &lt; Conso véhicule </a:t>
            </a:r>
            <a:r>
              <a:rPr lang="fr-FR" sz="2200" dirty="0" err="1" smtClean="0">
                <a:sym typeface="Wingdings"/>
              </a:rPr>
              <a:t>élec</a:t>
            </a:r>
            <a:r>
              <a:rPr lang="fr-FR" sz="2200" dirty="0" smtClean="0">
                <a:sym typeface="Wingdings"/>
              </a:rPr>
              <a:t> &lt; 20kWh/100km</a:t>
            </a:r>
          </a:p>
          <a:p>
            <a:pPr algn="l"/>
            <a:endParaRPr lang="fr-FR" sz="22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5148064" y="3501008"/>
            <a:ext cx="1944216" cy="583265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" name="Grouper 6"/>
          <p:cNvGrpSpPr/>
          <p:nvPr/>
        </p:nvGrpSpPr>
        <p:grpSpPr>
          <a:xfrm>
            <a:off x="1459806" y="4221088"/>
            <a:ext cx="6120130" cy="2168289"/>
            <a:chOff x="1459806" y="4119545"/>
            <a:chExt cx="6120130" cy="2168289"/>
          </a:xfrm>
        </p:grpSpPr>
        <p:pic>
          <p:nvPicPr>
            <p:cNvPr id="5" name="Image 4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9806" y="4119545"/>
              <a:ext cx="6120130" cy="1729740"/>
            </a:xfrm>
            <a:prstGeom prst="rect">
              <a:avLst/>
            </a:prstGeom>
          </p:spPr>
        </p:pic>
        <p:sp>
          <p:nvSpPr>
            <p:cNvPr id="6" name="ZoneTexte 5"/>
            <p:cNvSpPr txBox="1"/>
            <p:nvPr/>
          </p:nvSpPr>
          <p:spPr>
            <a:xfrm>
              <a:off x="1475656" y="5949280"/>
              <a:ext cx="59766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smtClean="0">
                  <a:solidFill>
                    <a:schemeClr val="accent1">
                      <a:lumMod val="50000"/>
                    </a:schemeClr>
                  </a:solidFill>
                  <a:latin typeface="Avenir Next Medium" charset="0"/>
                  <a:ea typeface="Avenir Next Medium" charset="0"/>
                  <a:cs typeface="Avenir Next Medium" charset="0"/>
                </a:rPr>
                <a:t>Répartition horaire de la fréquentation commerciale </a:t>
              </a:r>
              <a:r>
                <a:rPr lang="fr-FR" sz="1600" smtClean="0">
                  <a:solidFill>
                    <a:schemeClr val="accent1">
                      <a:lumMod val="50000"/>
                    </a:schemeClr>
                  </a:solidFill>
                  <a:latin typeface="Avenir Next Medium" charset="0"/>
                  <a:ea typeface="Avenir Next Medium" charset="0"/>
                  <a:cs typeface="Avenir Next Medium" charset="0"/>
                </a:rPr>
                <a:t>en France</a:t>
              </a:r>
              <a:endParaRPr lang="fr-FR" sz="1600">
                <a:solidFill>
                  <a:schemeClr val="accent1">
                    <a:lumMod val="50000"/>
                  </a:schemeClr>
                </a:solidFill>
                <a:latin typeface="Avenir Next Medium" charset="0"/>
                <a:ea typeface="Avenir Next Medium" charset="0"/>
                <a:cs typeface="Avenir Next Medium" charset="0"/>
              </a:endParaRPr>
            </a:p>
          </p:txBody>
        </p:sp>
      </p:grpSp>
      <p:sp>
        <p:nvSpPr>
          <p:cNvPr id="8" name="Rectangle à coins arrondis 7"/>
          <p:cNvSpPr>
            <a:spLocks noChangeAspect="1"/>
          </p:cNvSpPr>
          <p:nvPr/>
        </p:nvSpPr>
        <p:spPr>
          <a:xfrm>
            <a:off x="5820106" y="1196517"/>
            <a:ext cx="1152000" cy="297851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bg2"/>
                </a:solidFill>
                <a:latin typeface="Avenir Next Medium" charset="0"/>
                <a:ea typeface="Avenir Next Medium" charset="0"/>
                <a:cs typeface="Avenir Next Medium" charset="0"/>
              </a:rPr>
              <a:t>Formulation</a:t>
            </a:r>
            <a:endParaRPr lang="fr-FR" sz="1200" dirty="0">
              <a:solidFill>
                <a:schemeClr val="bg2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9" name="Rectangle à coins arrondis 8"/>
          <p:cNvSpPr>
            <a:spLocks noChangeAspect="1"/>
          </p:cNvSpPr>
          <p:nvPr/>
        </p:nvSpPr>
        <p:spPr>
          <a:xfrm>
            <a:off x="6900226" y="1196517"/>
            <a:ext cx="1152000" cy="29785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tx1"/>
                </a:solidFill>
                <a:latin typeface="Avenir Next Medium" charset="0"/>
                <a:ea typeface="Avenir Next Medium" charset="0"/>
                <a:cs typeface="Avenir Next Medium" charset="0"/>
              </a:rPr>
              <a:t>Méthodologie</a:t>
            </a:r>
            <a:endParaRPr lang="fr-FR" sz="1100" dirty="0">
              <a:solidFill>
                <a:schemeClr val="tx1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10" name="Rectangle à coins arrondis 9"/>
          <p:cNvSpPr>
            <a:spLocks noChangeAspect="1"/>
          </p:cNvSpPr>
          <p:nvPr/>
        </p:nvSpPr>
        <p:spPr>
          <a:xfrm>
            <a:off x="7980346" y="1196517"/>
            <a:ext cx="1152000" cy="2978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tx1"/>
                </a:solidFill>
                <a:latin typeface="Avenir Next Medium" charset="0"/>
                <a:ea typeface="Avenir Next Medium" charset="0"/>
                <a:cs typeface="Avenir Next Medium" charset="0"/>
              </a:rPr>
              <a:t>Résultats</a:t>
            </a:r>
            <a:endParaRPr lang="fr-FR" sz="1100" dirty="0">
              <a:solidFill>
                <a:schemeClr val="tx1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51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33671" y="1772816"/>
            <a:ext cx="7772400" cy="506487"/>
          </a:xfrm>
        </p:spPr>
        <p:txBody>
          <a:bodyPr>
            <a:normAutofit fontScale="90000"/>
          </a:bodyPr>
          <a:lstStyle/>
          <a:p>
            <a:r>
              <a:rPr lang="fr-FR" smtClean="0"/>
              <a:t>Systèmes logiques de la recherche</a:t>
            </a:r>
            <a:endParaRPr lang="fr-FR"/>
          </a:p>
        </p:txBody>
      </p:sp>
      <p:pic>
        <p:nvPicPr>
          <p:cNvPr id="4" name="AutonomiePV_syst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504" y="2420888"/>
            <a:ext cx="4206230" cy="371170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" name="logique_pv.jp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644008" y="2420888"/>
            <a:ext cx="4372188" cy="383641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14375" y="594793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mtClean="0">
                <a:solidFill>
                  <a:schemeClr val="accent1">
                    <a:lumMod val="50000"/>
                  </a:schemeClr>
                </a:solidFill>
                <a:latin typeface="Avenir Next Medium" charset="0"/>
                <a:ea typeface="Avenir Next Medium" charset="0"/>
                <a:cs typeface="Avenir Next Medium" charset="0"/>
              </a:rPr>
              <a:t>Approche 1 : surface de panneaux fixée</a:t>
            </a:r>
            <a:endParaRPr lang="fr-FR" dirty="0">
              <a:solidFill>
                <a:schemeClr val="accent1">
                  <a:lumMod val="50000"/>
                </a:schemeClr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589815" y="5947930"/>
            <a:ext cx="4620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50000"/>
                  </a:schemeClr>
                </a:solidFill>
                <a:latin typeface="Avenir Next Medium" charset="0"/>
                <a:ea typeface="Avenir Next Medium" charset="0"/>
                <a:cs typeface="Avenir Next Medium" charset="0"/>
              </a:rPr>
              <a:t>Approche 2 : distances </a:t>
            </a:r>
            <a:r>
              <a:rPr lang="fr-FR" smtClean="0">
                <a:solidFill>
                  <a:schemeClr val="accent1">
                    <a:lumMod val="50000"/>
                  </a:schemeClr>
                </a:solidFill>
                <a:latin typeface="Avenir Next Medium" charset="0"/>
                <a:ea typeface="Avenir Next Medium" charset="0"/>
                <a:cs typeface="Avenir Next Medium" charset="0"/>
              </a:rPr>
              <a:t>à parcourir fixées</a:t>
            </a:r>
            <a:endParaRPr lang="fr-FR" dirty="0">
              <a:solidFill>
                <a:schemeClr val="accent1">
                  <a:lumMod val="50000"/>
                </a:schemeClr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8" name="Rectangle à coins arrondis 7"/>
          <p:cNvSpPr>
            <a:spLocks noChangeAspect="1"/>
          </p:cNvSpPr>
          <p:nvPr/>
        </p:nvSpPr>
        <p:spPr>
          <a:xfrm>
            <a:off x="5820106" y="1196517"/>
            <a:ext cx="1152000" cy="29785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tx1"/>
                </a:solidFill>
                <a:latin typeface="Avenir Next Medium" charset="0"/>
                <a:ea typeface="Avenir Next Medium" charset="0"/>
                <a:cs typeface="Avenir Next Medium" charset="0"/>
              </a:rPr>
              <a:t>Formulation</a:t>
            </a:r>
            <a:endParaRPr lang="fr-FR" sz="1200" dirty="0">
              <a:solidFill>
                <a:schemeClr val="tx1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9" name="Rectangle à coins arrondis 8"/>
          <p:cNvSpPr>
            <a:spLocks noChangeAspect="1"/>
          </p:cNvSpPr>
          <p:nvPr/>
        </p:nvSpPr>
        <p:spPr>
          <a:xfrm>
            <a:off x="6900226" y="1196517"/>
            <a:ext cx="1152000" cy="297851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bg2"/>
                </a:solidFill>
                <a:latin typeface="Avenir Next Medium" charset="0"/>
                <a:ea typeface="Avenir Next Medium" charset="0"/>
                <a:cs typeface="Avenir Next Medium" charset="0"/>
              </a:rPr>
              <a:t>Méthodologie</a:t>
            </a:r>
            <a:endParaRPr lang="fr-FR" sz="1100" dirty="0">
              <a:solidFill>
                <a:schemeClr val="bg2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10" name="Rectangle à coins arrondis 9"/>
          <p:cNvSpPr>
            <a:spLocks noChangeAspect="1"/>
          </p:cNvSpPr>
          <p:nvPr/>
        </p:nvSpPr>
        <p:spPr>
          <a:xfrm>
            <a:off x="7980346" y="1196517"/>
            <a:ext cx="1152000" cy="2978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tx1"/>
                </a:solidFill>
                <a:latin typeface="Avenir Next Medium" charset="0"/>
                <a:ea typeface="Avenir Next Medium" charset="0"/>
                <a:cs typeface="Avenir Next Medium" charset="0"/>
              </a:rPr>
              <a:t>Résultats</a:t>
            </a:r>
            <a:endParaRPr lang="fr-FR" sz="1100" dirty="0">
              <a:solidFill>
                <a:schemeClr val="tx1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20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smtClean="0"/>
              <a:t>1</a:t>
            </a:r>
            <a:r>
              <a:rPr lang="fr-FR" baseline="30000" smtClean="0"/>
              <a:t>ère</a:t>
            </a:r>
            <a:r>
              <a:rPr lang="fr-FR" smtClean="0"/>
              <a:t> approche</a:t>
            </a:r>
            <a:endParaRPr lang="fr-FR"/>
          </a:p>
        </p:txBody>
      </p:sp>
      <p:sp>
        <p:nvSpPr>
          <p:cNvPr id="4" name="Rectangle à coins arrondis 3"/>
          <p:cNvSpPr>
            <a:spLocks noChangeAspect="1"/>
          </p:cNvSpPr>
          <p:nvPr/>
        </p:nvSpPr>
        <p:spPr>
          <a:xfrm>
            <a:off x="5820106" y="1196517"/>
            <a:ext cx="1152000" cy="29785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tx1"/>
                </a:solidFill>
                <a:latin typeface="Avenir Next Medium" charset="0"/>
                <a:ea typeface="Avenir Next Medium" charset="0"/>
                <a:cs typeface="Avenir Next Medium" charset="0"/>
              </a:rPr>
              <a:t>Formulation</a:t>
            </a:r>
            <a:endParaRPr lang="fr-FR" sz="1200" dirty="0">
              <a:solidFill>
                <a:schemeClr val="tx1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5" name="Rectangle à coins arrondis 4"/>
          <p:cNvSpPr>
            <a:spLocks noChangeAspect="1"/>
          </p:cNvSpPr>
          <p:nvPr/>
        </p:nvSpPr>
        <p:spPr>
          <a:xfrm>
            <a:off x="6900226" y="1196517"/>
            <a:ext cx="1152000" cy="29785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ysClr val="windowText" lastClr="000000"/>
                </a:solidFill>
                <a:latin typeface="Avenir Next Medium" charset="0"/>
                <a:ea typeface="Avenir Next Medium" charset="0"/>
                <a:cs typeface="Avenir Next Medium" charset="0"/>
              </a:rPr>
              <a:t>Méthodologie</a:t>
            </a:r>
            <a:endParaRPr lang="fr-FR" sz="1100" dirty="0">
              <a:solidFill>
                <a:sysClr val="windowText" lastClr="000000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6" name="Rectangle à coins arrondis 5"/>
          <p:cNvSpPr>
            <a:spLocks noChangeAspect="1"/>
          </p:cNvSpPr>
          <p:nvPr/>
        </p:nvSpPr>
        <p:spPr>
          <a:xfrm>
            <a:off x="7980346" y="1196517"/>
            <a:ext cx="1152000" cy="29785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bg2"/>
                </a:solidFill>
                <a:latin typeface="Avenir Next Medium" charset="0"/>
                <a:ea typeface="Avenir Next Medium" charset="0"/>
                <a:cs typeface="Avenir Next Medium" charset="0"/>
              </a:rPr>
              <a:t>Résultats</a:t>
            </a:r>
            <a:endParaRPr lang="fr-FR" sz="1100" dirty="0">
              <a:solidFill>
                <a:schemeClr val="bg2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pic>
        <p:nvPicPr>
          <p:cNvPr id="8" name="Imag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483027"/>
            <a:ext cx="5940152" cy="3901345"/>
          </a:xfrm>
          <a:prstGeom prst="rect">
            <a:avLst/>
          </a:prstGeom>
        </p:spPr>
      </p:pic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364901" y="3200513"/>
            <a:ext cx="2550915" cy="2280108"/>
          </a:xfrm>
        </p:spPr>
        <p:txBody>
          <a:bodyPr>
            <a:normAutofit/>
          </a:bodyPr>
          <a:lstStyle/>
          <a:p>
            <a:pPr algn="l"/>
            <a:r>
              <a:rPr lang="fr-FR" sz="2000" dirty="0" smtClean="0"/>
              <a:t>Avec 21m</a:t>
            </a:r>
            <a:r>
              <a:rPr lang="fr-FR" sz="2000" baseline="30000" dirty="0" smtClean="0"/>
              <a:t>2</a:t>
            </a:r>
            <a:r>
              <a:rPr lang="fr-FR" sz="2000" dirty="0" smtClean="0"/>
              <a:t>/</a:t>
            </a:r>
            <a:r>
              <a:rPr lang="fr-FR" sz="2000" dirty="0" err="1" smtClean="0"/>
              <a:t>veh</a:t>
            </a:r>
            <a:r>
              <a:rPr lang="fr-FR" sz="2000" dirty="0" smtClean="0"/>
              <a:t> de panneaux PV : production insuffisante pour couvrir les besoins journaliers.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78336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dirty="0" smtClean="0"/>
              <a:t>2</a:t>
            </a:r>
            <a:r>
              <a:rPr lang="fr-FR" baseline="30000" dirty="0" smtClean="0"/>
              <a:t>ème</a:t>
            </a:r>
            <a:r>
              <a:rPr lang="fr-FR" dirty="0" smtClean="0"/>
              <a:t> approche</a:t>
            </a:r>
            <a:endParaRPr lang="fr-FR" dirty="0"/>
          </a:p>
        </p:txBody>
      </p:sp>
      <p:sp>
        <p:nvSpPr>
          <p:cNvPr id="4" name="Rectangle à coins arrondis 3"/>
          <p:cNvSpPr>
            <a:spLocks noChangeAspect="1"/>
          </p:cNvSpPr>
          <p:nvPr/>
        </p:nvSpPr>
        <p:spPr>
          <a:xfrm>
            <a:off x="5820106" y="1196517"/>
            <a:ext cx="1152000" cy="29785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tx1"/>
                </a:solidFill>
                <a:latin typeface="Avenir Next Medium" charset="0"/>
                <a:ea typeface="Avenir Next Medium" charset="0"/>
                <a:cs typeface="Avenir Next Medium" charset="0"/>
              </a:rPr>
              <a:t>Formulation</a:t>
            </a:r>
            <a:endParaRPr lang="fr-FR" sz="1200" dirty="0">
              <a:solidFill>
                <a:schemeClr val="tx1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5" name="Rectangle à coins arrondis 4"/>
          <p:cNvSpPr>
            <a:spLocks noChangeAspect="1"/>
          </p:cNvSpPr>
          <p:nvPr/>
        </p:nvSpPr>
        <p:spPr>
          <a:xfrm>
            <a:off x="6900226" y="1196517"/>
            <a:ext cx="1152000" cy="29785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ysClr val="windowText" lastClr="000000"/>
                </a:solidFill>
                <a:latin typeface="Avenir Next Medium" charset="0"/>
                <a:ea typeface="Avenir Next Medium" charset="0"/>
                <a:cs typeface="Avenir Next Medium" charset="0"/>
              </a:rPr>
              <a:t>Méthodologie</a:t>
            </a:r>
            <a:endParaRPr lang="fr-FR" sz="1100" dirty="0">
              <a:solidFill>
                <a:sysClr val="windowText" lastClr="000000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6" name="Rectangle à coins arrondis 5"/>
          <p:cNvSpPr>
            <a:spLocks noChangeAspect="1"/>
          </p:cNvSpPr>
          <p:nvPr/>
        </p:nvSpPr>
        <p:spPr>
          <a:xfrm>
            <a:off x="7980346" y="1196517"/>
            <a:ext cx="1152000" cy="29785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bg2"/>
                </a:solidFill>
                <a:latin typeface="Avenir Next Medium" charset="0"/>
                <a:ea typeface="Avenir Next Medium" charset="0"/>
                <a:cs typeface="Avenir Next Medium" charset="0"/>
              </a:rPr>
              <a:t>Résultats</a:t>
            </a:r>
            <a:endParaRPr lang="fr-FR" sz="1100" dirty="0">
              <a:solidFill>
                <a:schemeClr val="bg2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323528" y="2996952"/>
            <a:ext cx="2550915" cy="2304256"/>
          </a:xfrm>
        </p:spPr>
        <p:txBody>
          <a:bodyPr>
            <a:normAutofit/>
          </a:bodyPr>
          <a:lstStyle/>
          <a:p>
            <a:pPr algn="l"/>
            <a:r>
              <a:rPr lang="fr-FR" sz="2000" dirty="0" smtClean="0"/>
              <a:t>244m</a:t>
            </a:r>
            <a:r>
              <a:rPr lang="fr-FR" sz="2000" baseline="30000" dirty="0" smtClean="0"/>
              <a:t>2</a:t>
            </a:r>
            <a:r>
              <a:rPr lang="fr-FR" sz="2000" dirty="0" smtClean="0"/>
              <a:t>/</a:t>
            </a:r>
            <a:r>
              <a:rPr lang="fr-FR" sz="2000" dirty="0" err="1" smtClean="0"/>
              <a:t>veh</a:t>
            </a:r>
            <a:r>
              <a:rPr lang="fr-FR" sz="2000" dirty="0" smtClean="0"/>
              <a:t> de panneaux PV nécessaires pour approcher l’autonomie à tout moment de l’année.</a:t>
            </a:r>
          </a:p>
          <a:p>
            <a:pPr algn="l"/>
            <a:endParaRPr lang="fr-FR" sz="2000" dirty="0"/>
          </a:p>
        </p:txBody>
      </p:sp>
      <p:pic>
        <p:nvPicPr>
          <p:cNvPr id="10" name="Imag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522" y="2141860"/>
            <a:ext cx="6120130" cy="3496310"/>
          </a:xfrm>
          <a:prstGeom prst="rect">
            <a:avLst/>
          </a:prstGeom>
        </p:spPr>
      </p:pic>
      <p:pic>
        <p:nvPicPr>
          <p:cNvPr id="11" name="Image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522" y="5638170"/>
            <a:ext cx="612013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6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dirty="0" smtClean="0"/>
              <a:t>Approfondissement</a:t>
            </a:r>
            <a:endParaRPr lang="fr-FR" dirty="0"/>
          </a:p>
        </p:txBody>
      </p:sp>
      <p:sp>
        <p:nvSpPr>
          <p:cNvPr id="4" name="Rectangle à coins arrondis 3"/>
          <p:cNvSpPr>
            <a:spLocks noChangeAspect="1"/>
          </p:cNvSpPr>
          <p:nvPr/>
        </p:nvSpPr>
        <p:spPr>
          <a:xfrm>
            <a:off x="5820106" y="1196517"/>
            <a:ext cx="1152000" cy="29785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tx1"/>
                </a:solidFill>
                <a:latin typeface="Avenir Next Medium" charset="0"/>
                <a:ea typeface="Avenir Next Medium" charset="0"/>
                <a:cs typeface="Avenir Next Medium" charset="0"/>
              </a:rPr>
              <a:t>Formulation</a:t>
            </a:r>
            <a:endParaRPr lang="fr-FR" sz="1200" dirty="0">
              <a:solidFill>
                <a:schemeClr val="tx1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5" name="Rectangle à coins arrondis 4"/>
          <p:cNvSpPr>
            <a:spLocks noChangeAspect="1"/>
          </p:cNvSpPr>
          <p:nvPr/>
        </p:nvSpPr>
        <p:spPr>
          <a:xfrm>
            <a:off x="6900226" y="1196517"/>
            <a:ext cx="1152000" cy="29785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ysClr val="windowText" lastClr="000000"/>
                </a:solidFill>
                <a:latin typeface="Avenir Next Medium" charset="0"/>
                <a:ea typeface="Avenir Next Medium" charset="0"/>
                <a:cs typeface="Avenir Next Medium" charset="0"/>
              </a:rPr>
              <a:t>Méthodologie</a:t>
            </a:r>
            <a:endParaRPr lang="fr-FR" sz="1100" dirty="0">
              <a:solidFill>
                <a:sysClr val="windowText" lastClr="000000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6" name="Rectangle à coins arrondis 5"/>
          <p:cNvSpPr>
            <a:spLocks noChangeAspect="1"/>
          </p:cNvSpPr>
          <p:nvPr/>
        </p:nvSpPr>
        <p:spPr>
          <a:xfrm>
            <a:off x="7980346" y="1196517"/>
            <a:ext cx="1152000" cy="29785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bg2"/>
                </a:solidFill>
                <a:latin typeface="Avenir Next Medium" charset="0"/>
                <a:ea typeface="Avenir Next Medium" charset="0"/>
                <a:cs typeface="Avenir Next Medium" charset="0"/>
              </a:rPr>
              <a:t>Résultats</a:t>
            </a:r>
            <a:endParaRPr lang="fr-FR" sz="1100" dirty="0">
              <a:solidFill>
                <a:schemeClr val="bg2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323528" y="2589854"/>
            <a:ext cx="2550915" cy="3365299"/>
          </a:xfrm>
        </p:spPr>
        <p:txBody>
          <a:bodyPr>
            <a:normAutofit/>
          </a:bodyPr>
          <a:lstStyle/>
          <a:p>
            <a:pPr algn="l"/>
            <a:r>
              <a:rPr lang="fr-FR" sz="2000" dirty="0" smtClean="0"/>
              <a:t>Système de stockage nécessaire pour atteindre une réelle </a:t>
            </a:r>
            <a:r>
              <a:rPr lang="fr-FR" sz="2000" smtClean="0"/>
              <a:t>autonomie.</a:t>
            </a:r>
          </a:p>
          <a:p>
            <a:pPr algn="l"/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Implique une surface de panneaux PV/</a:t>
            </a:r>
            <a:r>
              <a:rPr lang="fr-FR" sz="2000" dirty="0" err="1" smtClean="0"/>
              <a:t>veh</a:t>
            </a:r>
            <a:r>
              <a:rPr lang="fr-FR" sz="2000" dirty="0" smtClean="0"/>
              <a:t> encore plus conséquente.</a:t>
            </a:r>
          </a:p>
          <a:p>
            <a:pPr algn="l"/>
            <a:endParaRPr lang="fr-FR" sz="2200" dirty="0"/>
          </a:p>
        </p:txBody>
      </p:sp>
      <p:pic>
        <p:nvPicPr>
          <p:cNvPr id="12" name="Image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254765"/>
            <a:ext cx="5256584" cy="403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1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4" name="Rectangle à coins arrondis 3"/>
          <p:cNvSpPr>
            <a:spLocks noChangeAspect="1"/>
          </p:cNvSpPr>
          <p:nvPr/>
        </p:nvSpPr>
        <p:spPr>
          <a:xfrm>
            <a:off x="5820106" y="1196517"/>
            <a:ext cx="1152000" cy="29785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tx1"/>
                </a:solidFill>
                <a:latin typeface="Avenir Next Medium" charset="0"/>
                <a:ea typeface="Avenir Next Medium" charset="0"/>
                <a:cs typeface="Avenir Next Medium" charset="0"/>
              </a:rPr>
              <a:t>Formulation</a:t>
            </a:r>
            <a:endParaRPr lang="fr-FR" sz="1200" dirty="0">
              <a:solidFill>
                <a:schemeClr val="tx1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5" name="Rectangle à coins arrondis 4"/>
          <p:cNvSpPr>
            <a:spLocks noChangeAspect="1"/>
          </p:cNvSpPr>
          <p:nvPr/>
        </p:nvSpPr>
        <p:spPr>
          <a:xfrm>
            <a:off x="6900226" y="1196517"/>
            <a:ext cx="1152000" cy="29785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ysClr val="windowText" lastClr="000000"/>
                </a:solidFill>
                <a:latin typeface="Avenir Next Medium" charset="0"/>
                <a:ea typeface="Avenir Next Medium" charset="0"/>
                <a:cs typeface="Avenir Next Medium" charset="0"/>
              </a:rPr>
              <a:t>Méthodologie</a:t>
            </a:r>
            <a:endParaRPr lang="fr-FR" sz="1100" dirty="0">
              <a:solidFill>
                <a:sysClr val="windowText" lastClr="000000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6" name="Rectangle à coins arrondis 5"/>
          <p:cNvSpPr>
            <a:spLocks noChangeAspect="1"/>
          </p:cNvSpPr>
          <p:nvPr/>
        </p:nvSpPr>
        <p:spPr>
          <a:xfrm>
            <a:off x="7980346" y="1196517"/>
            <a:ext cx="1152000" cy="29785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bg2"/>
                </a:solidFill>
                <a:latin typeface="Avenir Next Medium" charset="0"/>
                <a:ea typeface="Avenir Next Medium" charset="0"/>
                <a:cs typeface="Avenir Next Medium" charset="0"/>
              </a:rPr>
              <a:t>Résultats</a:t>
            </a:r>
            <a:endParaRPr lang="fr-FR" sz="1100" dirty="0">
              <a:solidFill>
                <a:schemeClr val="bg2"/>
              </a:solidFill>
              <a:latin typeface="Avenir Next Medium" charset="0"/>
              <a:ea typeface="Avenir Next Medium" charset="0"/>
              <a:cs typeface="Avenir Next Medium" charset="0"/>
            </a:endParaRPr>
          </a:p>
        </p:txBody>
      </p:sp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395536" y="2483027"/>
            <a:ext cx="8352928" cy="3456384"/>
          </a:xfrm>
        </p:spPr>
        <p:txBody>
          <a:bodyPr>
            <a:normAutofit/>
          </a:bodyPr>
          <a:lstStyle/>
          <a:p>
            <a:pPr algn="l"/>
            <a:r>
              <a:rPr lang="fr-FR" sz="2200" dirty="0" smtClean="0"/>
              <a:t>Potentiel pour une livraison au dernier kilomètre sans émissions.</a:t>
            </a:r>
          </a:p>
          <a:p>
            <a:pPr algn="l"/>
            <a:r>
              <a:rPr lang="fr-FR" sz="2200" dirty="0" smtClean="0"/>
              <a:t>Mais :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fr-FR" sz="2200" dirty="0" smtClean="0"/>
              <a:t>Pas de prise en compte des émissions dans la production et le recyclage des différents éléments (panneaux PV, système de stockage, </a:t>
            </a:r>
            <a:r>
              <a:rPr lang="fr-FR" sz="2200" dirty="0" err="1" smtClean="0"/>
              <a:t>etc</a:t>
            </a:r>
            <a:r>
              <a:rPr lang="fr-FR" sz="2200" smtClean="0"/>
              <a:t>)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fr-FR" sz="2200" smtClean="0"/>
              <a:t>Prix </a:t>
            </a:r>
            <a:r>
              <a:rPr lang="fr-FR" sz="2200" dirty="0"/>
              <a:t>du système à priori excessif</a:t>
            </a:r>
          </a:p>
          <a:p>
            <a:pPr marL="342900" indent="-342900" algn="l">
              <a:buFont typeface="Wingdings" charset="2"/>
              <a:buChar char="§"/>
            </a:pPr>
            <a:endParaRPr lang="fr-FR" sz="2200" dirty="0"/>
          </a:p>
        </p:txBody>
      </p:sp>
      <p:grpSp>
        <p:nvGrpSpPr>
          <p:cNvPr id="7" name="Grouper 6"/>
          <p:cNvGrpSpPr/>
          <p:nvPr/>
        </p:nvGrpSpPr>
        <p:grpSpPr>
          <a:xfrm>
            <a:off x="42336" y="4975564"/>
            <a:ext cx="8955070" cy="1378380"/>
            <a:chOff x="42336" y="4975564"/>
            <a:chExt cx="8955070" cy="1378380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7531" y="4975564"/>
              <a:ext cx="576064" cy="576064"/>
            </a:xfrm>
            <a:prstGeom prst="rect">
              <a:avLst/>
            </a:prstGeom>
          </p:spPr>
        </p:pic>
        <p:cxnSp>
          <p:nvCxnSpPr>
            <p:cNvPr id="24" name="Connecteur en angle 23"/>
            <p:cNvCxnSpPr>
              <a:endCxn id="11" idx="0"/>
            </p:cNvCxnSpPr>
            <p:nvPr/>
          </p:nvCxnSpPr>
          <p:spPr>
            <a:xfrm>
              <a:off x="2017770" y="5313002"/>
              <a:ext cx="1287277" cy="312432"/>
            </a:xfrm>
            <a:prstGeom prst="bentConnector2">
              <a:avLst/>
            </a:prstGeom>
            <a:ln w="222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8" name="Grouper 7"/>
            <p:cNvGrpSpPr/>
            <p:nvPr/>
          </p:nvGrpSpPr>
          <p:grpSpPr>
            <a:xfrm>
              <a:off x="42336" y="5301208"/>
              <a:ext cx="8955070" cy="1052736"/>
              <a:chOff x="0" y="5301208"/>
              <a:chExt cx="8955070" cy="1052736"/>
            </a:xfrm>
          </p:grpSpPr>
          <p:grpSp>
            <p:nvGrpSpPr>
              <p:cNvPr id="10" name="Grouper 9"/>
              <p:cNvGrpSpPr/>
              <p:nvPr/>
            </p:nvGrpSpPr>
            <p:grpSpPr>
              <a:xfrm>
                <a:off x="0" y="5301208"/>
                <a:ext cx="8955070" cy="1052736"/>
                <a:chOff x="67402" y="5229200"/>
                <a:chExt cx="8955070" cy="1052736"/>
              </a:xfrm>
            </p:grpSpPr>
            <p:pic>
              <p:nvPicPr>
                <p:cNvPr id="13" name="Picture 2" descr="icone_usine.jpg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402" y="5229200"/>
                  <a:ext cx="836712" cy="836712"/>
                </a:xfrm>
                <a:prstGeom prst="rect">
                  <a:avLst/>
                </a:prstGeom>
              </p:spPr>
            </p:pic>
            <p:pic>
              <p:nvPicPr>
                <p:cNvPr id="14" name="Picture 4" descr="icone_camion.jpg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15208" y="5517232"/>
                  <a:ext cx="764704" cy="764704"/>
                </a:xfrm>
                <a:prstGeom prst="rect">
                  <a:avLst/>
                </a:prstGeom>
              </p:spPr>
            </p:pic>
            <p:pic>
              <p:nvPicPr>
                <p:cNvPr id="15" name="Picture 5" descr="icone_livreur.jpg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66896" y="5399152"/>
                  <a:ext cx="755576" cy="755576"/>
                </a:xfrm>
                <a:prstGeom prst="rect">
                  <a:avLst/>
                </a:prstGeom>
              </p:spPr>
            </p:pic>
            <p:pic>
              <p:nvPicPr>
                <p:cNvPr id="16" name="Picture 6" descr="icone_tram.png"/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14562" y="5373216"/>
                  <a:ext cx="1483027" cy="781512"/>
                </a:xfrm>
                <a:prstGeom prst="rect">
                  <a:avLst/>
                </a:prstGeom>
              </p:spPr>
            </p:pic>
            <p:pic>
              <p:nvPicPr>
                <p:cNvPr id="17" name="Picture 7" descr="icone-tricycle.png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32239" y="5613499"/>
                  <a:ext cx="827584" cy="452413"/>
                </a:xfrm>
                <a:prstGeom prst="rect">
                  <a:avLst/>
                </a:prstGeom>
              </p:spPr>
            </p:pic>
            <p:cxnSp>
              <p:nvCxnSpPr>
                <p:cNvPr id="18" name="Straight Arrow Connector 9"/>
                <p:cNvCxnSpPr/>
                <p:nvPr/>
              </p:nvCxnSpPr>
              <p:spPr>
                <a:xfrm>
                  <a:off x="854175" y="5877272"/>
                  <a:ext cx="576064" cy="0"/>
                </a:xfrm>
                <a:prstGeom prst="straightConnector1">
                  <a:avLst/>
                </a:prstGeom>
                <a:ln w="38100" cmpd="sng"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Arrow Connector 34"/>
                <p:cNvCxnSpPr/>
                <p:nvPr/>
              </p:nvCxnSpPr>
              <p:spPr>
                <a:xfrm>
                  <a:off x="2358759" y="5877272"/>
                  <a:ext cx="576064" cy="0"/>
                </a:xfrm>
                <a:prstGeom prst="straightConnector1">
                  <a:avLst/>
                </a:prstGeom>
                <a:ln w="38100" cmpd="sng"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Arrow Connector 35"/>
                <p:cNvCxnSpPr/>
                <p:nvPr/>
              </p:nvCxnSpPr>
              <p:spPr>
                <a:xfrm>
                  <a:off x="3851920" y="5895020"/>
                  <a:ext cx="576064" cy="0"/>
                </a:xfrm>
                <a:prstGeom prst="straightConnector1">
                  <a:avLst/>
                </a:prstGeom>
                <a:ln w="38100" cmpd="sng"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Arrow Connector 36"/>
                <p:cNvCxnSpPr/>
                <p:nvPr/>
              </p:nvCxnSpPr>
              <p:spPr>
                <a:xfrm>
                  <a:off x="6063326" y="5877272"/>
                  <a:ext cx="576064" cy="0"/>
                </a:xfrm>
                <a:prstGeom prst="straightConnector1">
                  <a:avLst/>
                </a:prstGeom>
                <a:ln w="38100" cmpd="sng"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Arrow Connector 37"/>
                <p:cNvCxnSpPr/>
                <p:nvPr/>
              </p:nvCxnSpPr>
              <p:spPr>
                <a:xfrm>
                  <a:off x="7668344" y="5877272"/>
                  <a:ext cx="576064" cy="0"/>
                </a:xfrm>
                <a:prstGeom prst="straightConnector1">
                  <a:avLst/>
                </a:prstGeom>
                <a:ln w="38100" cmpd="sng"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23" name="Image 22"/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73702" y="5315085"/>
                  <a:ext cx="804672" cy="798576"/>
                </a:xfrm>
                <a:prstGeom prst="rect">
                  <a:avLst/>
                </a:prstGeom>
              </p:spPr>
            </p:pic>
          </p:grpSp>
          <p:sp>
            <p:nvSpPr>
              <p:cNvPr id="11" name="Éclair 10"/>
              <p:cNvSpPr/>
              <p:nvPr/>
            </p:nvSpPr>
            <p:spPr>
              <a:xfrm rot="995091">
                <a:off x="2930478" y="5633463"/>
                <a:ext cx="637277" cy="556497"/>
              </a:xfrm>
              <a:prstGeom prst="lightningBolt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40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1708</TotalTime>
  <Words>201</Words>
  <Application>Microsoft Macintosh PowerPoint</Application>
  <PresentationFormat>Présentation à l'écran (4:3)</PresentationFormat>
  <Paragraphs>62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6" baseType="lpstr">
      <vt:lpstr>Avenir Next</vt:lpstr>
      <vt:lpstr>Avenir Next Demi Bold</vt:lpstr>
      <vt:lpstr>Avenir Next Medium</vt:lpstr>
      <vt:lpstr>Avenir Roman</vt:lpstr>
      <vt:lpstr>Calibri</vt:lpstr>
      <vt:lpstr>Wingdings</vt:lpstr>
      <vt:lpstr>Arial</vt:lpstr>
      <vt:lpstr>Thème Office</vt:lpstr>
      <vt:lpstr>Transport de marchandises au dernier kilomètre</vt:lpstr>
      <vt:lpstr>Enjeux</vt:lpstr>
      <vt:lpstr>Hypothèses</vt:lpstr>
      <vt:lpstr>Systèmes logiques de la recherche</vt:lpstr>
      <vt:lpstr>1ère approche</vt:lpstr>
      <vt:lpstr>2ème approche</vt:lpstr>
      <vt:lpstr>Approfondissement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CHASSAING Etienne</dc:creator>
  <cp:lastModifiedBy>Utilisateur de Microsoft Office</cp:lastModifiedBy>
  <cp:revision>166</cp:revision>
  <dcterms:created xsi:type="dcterms:W3CDTF">2017-12-12T14:20:06Z</dcterms:created>
  <dcterms:modified xsi:type="dcterms:W3CDTF">2018-03-28T22:20:56Z</dcterms:modified>
</cp:coreProperties>
</file>