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70" r:id="rId2"/>
    <p:sldId id="271" r:id="rId3"/>
    <p:sldId id="272" r:id="rId4"/>
    <p:sldId id="273" r:id="rId5"/>
    <p:sldId id="274" r:id="rId6"/>
    <p:sldId id="267" r:id="rId7"/>
    <p:sldId id="269" r:id="rId8"/>
    <p:sldId id="275" r:id="rId9"/>
    <p:sldId id="276" r:id="rId10"/>
    <p:sldId id="277" r:id="rId11"/>
    <p:sldId id="278" r:id="rId12"/>
    <p:sldId id="279" r:id="rId1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Nunito" panose="020B060402020202020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46D528B-E591-4F85-8C49-AC8B9FFA79B3}">
  <a:tblStyle styleId="{646D528B-E591-4F85-8C49-AC8B9FFA79B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8292" autoAdjust="0"/>
  </p:normalViewPr>
  <p:slideViewPr>
    <p:cSldViewPr snapToGrid="0">
      <p:cViewPr>
        <p:scale>
          <a:sx n="80" d="100"/>
          <a:sy n="80" d="100"/>
        </p:scale>
        <p:origin x="-1074" y="-2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909487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Shape 2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Shape 18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Shape 1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Shape 39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Shape 40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Shape 4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Shape 4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Shape 4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Shape 44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Shape 45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Shape 46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Shape 47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Shape 11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Shape 1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Shape 13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Shape 14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Shape 15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Shape 16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Shape 17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Shape 18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Shape 19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Shape 20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Shape 21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Shape 2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Shape 2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Shape 24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Shape 25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Shape 26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Shape 27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Shape 2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Shape 29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Shape 30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Shape 3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Shape 3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Shape 3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Shape 34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82233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Shape 51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Shape 52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Shape 58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Shape 5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Shape 6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Shape 6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Shape 7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Shape 73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Shape 79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Shape 80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Shape 81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Shape 82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Shape 83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Shape 8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Shape 85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Shape 86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Shape 87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Shape 8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Shape 89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Shape 90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Shape 9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Shape 9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Shape 93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Shape 9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Shape 9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Shape 10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Shape 10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Shape 1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Shape 11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Shape 11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Shape 114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Shape 115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Shape 116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Shape 117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Shape 11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Shape 119"/>
          <p:cNvSpPr txBox="1">
            <a:spLocks noGrp="1"/>
          </p:cNvSpPr>
          <p:nvPr>
            <p:ph type="title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 algn="ctr">
              <a:spcBef>
                <a:spcPts val="160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 algn="ctr">
              <a:spcBef>
                <a:spcPts val="160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 algn="ctr">
              <a:spcBef>
                <a:spcPts val="160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 algn="ctr">
              <a:spcBef>
                <a:spcPts val="1600"/>
              </a:spcBef>
              <a:spcAft>
                <a:spcPts val="160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lvl="2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lvl="3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lvl="4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lvl="5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lvl="6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lvl="7" indent="-2984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lvl="8" indent="-2984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■"/>
              <a:defRPr sz="11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png"/><Relationship Id="rId10" Type="http://schemas.openxmlformats.org/officeDocument/2006/relationships/image" Target="../media/image14.jpg"/><Relationship Id="rId4" Type="http://schemas.openxmlformats.org/officeDocument/2006/relationships/image" Target="../media/image8.jp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20.pn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ctrTitle"/>
          </p:nvPr>
        </p:nvSpPr>
        <p:spPr>
          <a:xfrm>
            <a:off x="1269900" y="1198625"/>
            <a:ext cx="66042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Analyse des pratiques spatiales dans le secteur rural</a:t>
            </a:r>
            <a:endParaRPr/>
          </a:p>
        </p:txBody>
      </p:sp>
      <p:sp>
        <p:nvSpPr>
          <p:cNvPr id="129" name="Shape 129"/>
          <p:cNvSpPr txBox="1">
            <a:spLocks noGrp="1"/>
          </p:cNvSpPr>
          <p:nvPr>
            <p:ph type="subTitle" idx="1"/>
          </p:nvPr>
        </p:nvSpPr>
        <p:spPr>
          <a:xfrm>
            <a:off x="1891350" y="2803282"/>
            <a:ext cx="5361300" cy="100562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dirty="0" smtClean="0"/>
              <a:t>Exploration et test de la Loi de Zipf</a:t>
            </a:r>
            <a:endParaRPr sz="2400" dirty="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/>
              <a:t> </a:t>
            </a:r>
            <a:endParaRPr lang="fr" dirty="0" smtClean="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600" dirty="0"/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/>
              <a:t> Fabien CLOUET - Yolaine MOY</a:t>
            </a:r>
            <a:endParaRPr dirty="0"/>
          </a:p>
        </p:txBody>
      </p:sp>
      <p:sp>
        <p:nvSpPr>
          <p:cNvPr id="130" name="Shape 130"/>
          <p:cNvSpPr txBox="1">
            <a:spLocks noGrp="1"/>
          </p:cNvSpPr>
          <p:nvPr>
            <p:ph type="subTitle" idx="1"/>
          </p:nvPr>
        </p:nvSpPr>
        <p:spPr>
          <a:xfrm>
            <a:off x="2855400" y="4339575"/>
            <a:ext cx="34332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/>
              <a:t>DAE5 PFE 2017-2018                       </a:t>
            </a:r>
            <a:endParaRPr dirty="0"/>
          </a:p>
        </p:txBody>
      </p:sp>
      <p:pic>
        <p:nvPicPr>
          <p:cNvPr id="131" name="Shape 1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92948" y="4285223"/>
            <a:ext cx="2112318" cy="6313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3078701" y="4641636"/>
            <a:ext cx="331552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Hervé </a:t>
            </a:r>
            <a:r>
              <a:rPr lang="fr-FR" dirty="0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BAPTISTE - Dominique </a:t>
            </a:r>
            <a:r>
              <a:rPr lang="fr-FR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ANDRIEU</a:t>
            </a:r>
          </a:p>
        </p:txBody>
      </p:sp>
    </p:spTree>
    <p:extLst>
      <p:ext uri="{BB962C8B-B14F-4D97-AF65-F5344CB8AC3E}">
        <p14:creationId xmlns:p14="http://schemas.microsoft.com/office/powerpoint/2010/main" val="232982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/>
              <a:t>Application de </a:t>
            </a:r>
            <a:r>
              <a:rPr lang="fr" dirty="0" smtClean="0"/>
              <a:t>la Loi de Zipf </a:t>
            </a:r>
            <a:r>
              <a:rPr lang="fr" dirty="0"/>
              <a:t>?</a:t>
            </a:r>
            <a:endParaRPr dirty="0"/>
          </a:p>
        </p:txBody>
      </p:sp>
      <p:sp>
        <p:nvSpPr>
          <p:cNvPr id="197" name="Shape 197"/>
          <p:cNvSpPr txBox="1">
            <a:spLocks noGrp="1"/>
          </p:cNvSpPr>
          <p:nvPr>
            <p:ph type="body" idx="1"/>
          </p:nvPr>
        </p:nvSpPr>
        <p:spPr>
          <a:xfrm>
            <a:off x="819150" y="171607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" dirty="0"/>
              <a:t>Profils types qui ressemblent au graphique de la Loi de Zipf</a:t>
            </a:r>
            <a:br>
              <a:rPr lang="fr" dirty="0"/>
            </a:br>
            <a:endParaRPr dirty="0"/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" dirty="0"/>
              <a:t>Différence secteur rural isolé et polarisé</a:t>
            </a:r>
            <a:endParaRPr dirty="0"/>
          </a:p>
          <a:p>
            <a: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fr" dirty="0"/>
              <a:t>Importance de la métropole</a:t>
            </a:r>
            <a:endParaRPr dirty="0"/>
          </a:p>
          <a:p>
            <a: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fr" dirty="0"/>
              <a:t>Comportements </a:t>
            </a:r>
            <a:endParaRPr dirty="0"/>
          </a:p>
          <a:p>
            <a: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fr" dirty="0"/>
              <a:t>Profils polarisés plus expliqués par la loi </a:t>
            </a:r>
            <a:br>
              <a:rPr lang="fr" dirty="0"/>
            </a:br>
            <a:endParaRPr dirty="0"/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" dirty="0"/>
              <a:t>Compléter l’analyse avec la localisation des arrêts, la motivation...</a:t>
            </a:r>
            <a:br>
              <a:rPr lang="fr" dirty="0"/>
            </a:br>
            <a:endParaRPr dirty="0"/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" dirty="0"/>
              <a:t>Aller plus loin : coupler Zipf avec une autre loi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8797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Conclusion</a:t>
            </a:r>
            <a:endParaRPr/>
          </a:p>
        </p:txBody>
      </p:sp>
      <p:sp>
        <p:nvSpPr>
          <p:cNvPr id="203" name="Shape 203"/>
          <p:cNvSpPr txBox="1">
            <a:spLocks noGrp="1"/>
          </p:cNvSpPr>
          <p:nvPr>
            <p:ph type="body" idx="1"/>
          </p:nvPr>
        </p:nvSpPr>
        <p:spPr>
          <a:xfrm>
            <a:off x="819150" y="1800200"/>
            <a:ext cx="7505700" cy="263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"/>
              <a:t>Liens entre la Loi de Zipf et certains individus</a:t>
            </a:r>
            <a:endParaRPr/>
          </a:p>
          <a:p>
            <a: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fr"/>
              <a:t>Graphiques similaires</a:t>
            </a:r>
            <a:endParaRPr/>
          </a:p>
          <a:p>
            <a: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fr"/>
              <a:t>Courbes de tendance similaires</a:t>
            </a:r>
            <a:br>
              <a:rPr lang="fr"/>
            </a:br>
            <a:endParaRPr/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"/>
              <a:t>Champ d’application réduit</a:t>
            </a:r>
            <a:endParaRPr/>
          </a:p>
          <a:p>
            <a: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fr"/>
              <a:t>Seulement distances domicile - points d’arrêt</a:t>
            </a:r>
            <a:br>
              <a:rPr lang="fr"/>
            </a:br>
            <a:endParaRPr/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"/>
              <a:t>Travaux à continuer</a:t>
            </a:r>
            <a:endParaRPr/>
          </a:p>
          <a:p>
            <a: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fr"/>
              <a:t>Nouvelles informations (motivation, CSP…) </a:t>
            </a:r>
            <a:endParaRPr/>
          </a:p>
          <a:p>
            <a: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fr"/>
              <a:t>Nouvelles lois complémentaires (Mandelbrot, Hillal, Huff... ) </a:t>
            </a:r>
            <a:endParaRPr/>
          </a:p>
          <a:p>
            <a: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fr"/>
              <a:t>Plus grand échantillon</a:t>
            </a:r>
            <a:endParaRPr/>
          </a:p>
          <a:p>
            <a:pPr marL="0" lvl="0" indent="0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01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Conclusion</a:t>
            </a:r>
            <a:endParaRPr/>
          </a:p>
        </p:txBody>
      </p:sp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819150" y="1800200"/>
            <a:ext cx="7505700" cy="263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</a:pPr>
            <a:r>
              <a:rPr lang="fr"/>
              <a:t>La Loi de Zipf explique en partie les pratiques spatiales de certains individus</a:t>
            </a:r>
            <a:br>
              <a:rPr lang="fr"/>
            </a:br>
            <a:endParaRPr/>
          </a:p>
          <a:p>
            <a: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"/>
              <a:t>Beaucoup de pratiques que la loi n’explique pas</a:t>
            </a:r>
            <a:br>
              <a:rPr lang="fr"/>
            </a:br>
            <a:endParaRPr/>
          </a:p>
          <a:p>
            <a: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"/>
              <a:t>Sujet de thèse : 	</a:t>
            </a:r>
            <a:endParaRPr/>
          </a:p>
          <a:p>
            <a: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fr"/>
              <a:t>Plus d’informations </a:t>
            </a:r>
            <a:endParaRPr/>
          </a:p>
          <a:p>
            <a: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fr"/>
              <a:t>Plus de temps</a:t>
            </a:r>
            <a:endParaRPr/>
          </a:p>
          <a:p>
            <a: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fr"/>
              <a:t>Plus d’individus</a:t>
            </a:r>
            <a:endParaRPr/>
          </a:p>
          <a:p>
            <a:pPr marL="914400" marR="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fr"/>
              <a:t>Plus de lois à mettre en parallèle</a:t>
            </a:r>
            <a:endParaRPr/>
          </a:p>
          <a:p>
            <a:pPr marL="0" lvl="0" indent="0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6540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Introduction</a:t>
            </a:r>
            <a:endParaRPr/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819150" y="1800200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" dirty="0"/>
              <a:t>Place importante de la voiture dans la mobilité </a:t>
            </a:r>
            <a:r>
              <a:rPr lang="fr" dirty="0" smtClean="0"/>
              <a:t>rurale</a:t>
            </a:r>
          </a:p>
          <a:p>
            <a:pPr marL="146050" lvl="0" indent="0" rtl="0"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400" dirty="0"/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" dirty="0"/>
              <a:t>Suivi quotidien par localisation GPS (projets MOUR et MOBITER</a:t>
            </a:r>
            <a:r>
              <a:rPr lang="fr" dirty="0" smtClean="0"/>
              <a:t>)</a:t>
            </a:r>
          </a:p>
          <a:p>
            <a:pPr marL="146050" lvl="0" indent="0" rtl="0"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500" dirty="0"/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" dirty="0"/>
              <a:t>3 communautés de </a:t>
            </a:r>
            <a:r>
              <a:rPr lang="fr" dirty="0" smtClean="0"/>
              <a:t>communes</a:t>
            </a:r>
          </a:p>
          <a:p>
            <a:pPr marL="146050" lvl="0" indent="0" rtl="0"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500" dirty="0"/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-FR" dirty="0" smtClean="0"/>
              <a:t>É</a:t>
            </a:r>
            <a:r>
              <a:rPr lang="fr" dirty="0" smtClean="0"/>
              <a:t>tude </a:t>
            </a:r>
            <a:r>
              <a:rPr lang="fr" dirty="0"/>
              <a:t>des distances points d’arrêt - domicile ordonnées de façon </a:t>
            </a:r>
            <a:r>
              <a:rPr lang="fr" dirty="0" smtClean="0"/>
              <a:t>décroissante</a:t>
            </a:r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endParaRPr sz="500" dirty="0"/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" dirty="0"/>
              <a:t>Mise en évidence de distances récurrentes dans la </a:t>
            </a:r>
            <a:r>
              <a:rPr lang="fr" dirty="0" smtClean="0"/>
              <a:t>mobilité</a:t>
            </a:r>
          </a:p>
          <a:p>
            <a:pPr marL="146050" lvl="0" indent="0" rtl="0"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500" dirty="0"/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" dirty="0"/>
              <a:t>L’évolution des distances au domicile des lieux fréquentés, classées par ordre décroissant, suit-elle la loi de Zipf ? Cette loi est-elle applicable aux données disponibles et que peut-elle apporter ? </a:t>
            </a:r>
            <a:endParaRPr dirty="0"/>
          </a:p>
          <a:p>
            <a:pPr marL="0" lvl="0" indent="0" rtl="0">
              <a:spcBef>
                <a:spcPts val="1600"/>
              </a:spcBef>
              <a:spcAft>
                <a:spcPts val="160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43827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Loi de Zipf</a:t>
            </a:r>
            <a:endParaRPr/>
          </a:p>
        </p:txBody>
      </p:sp>
      <p:sp>
        <p:nvSpPr>
          <p:cNvPr id="143" name="Shape 143"/>
          <p:cNvSpPr txBox="1">
            <a:spLocks noGrp="1"/>
          </p:cNvSpPr>
          <p:nvPr>
            <p:ph type="body" idx="1"/>
          </p:nvPr>
        </p:nvSpPr>
        <p:spPr>
          <a:xfrm>
            <a:off x="593200" y="1618600"/>
            <a:ext cx="3908700" cy="335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"/>
              <a:t>Énoncée en 1949</a:t>
            </a:r>
            <a:br>
              <a:rPr lang="fr"/>
            </a:br>
            <a:endParaRPr/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"/>
              <a:t>Loi empirique sur la linguistique</a:t>
            </a:r>
            <a:br>
              <a:rPr lang="fr"/>
            </a:br>
            <a:endParaRPr/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"/>
              <a:t>2 observations</a:t>
            </a:r>
            <a:endParaRPr/>
          </a:p>
          <a:p>
            <a: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fr"/>
              <a:t>Fréquence d’apparition d’un mot liée à sa taille </a:t>
            </a:r>
            <a:endParaRPr/>
          </a:p>
          <a:p>
            <a:pPr marL="914400" lvl="1" indent="-298450" rtl="0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fr"/>
              <a:t>Fréquence d’apparition d’un mot liée à son rang</a:t>
            </a:r>
            <a:br>
              <a:rPr lang="fr"/>
            </a:br>
            <a:endParaRPr/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"/>
              <a:t>Courbe de tendance logarithmique</a:t>
            </a:r>
            <a:br>
              <a:rPr lang="fr"/>
            </a:br>
            <a:endParaRPr/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"/>
              <a:t>Utilisable dans de nombreux domaines mais sous certaines conditions </a:t>
            </a:r>
            <a:endParaRPr/>
          </a:p>
          <a:p>
            <a:pPr marL="0" lvl="0" indent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44" name="Shape 144"/>
          <p:cNvPicPr preferRelativeResize="0"/>
          <p:nvPr/>
        </p:nvPicPr>
        <p:blipFill rotWithShape="1">
          <a:blip r:embed="rId3">
            <a:alphaModFix/>
          </a:blip>
          <a:srcRect t="2442" r="1419" b="2128"/>
          <a:stretch/>
        </p:blipFill>
        <p:spPr>
          <a:xfrm>
            <a:off x="4501925" y="1747800"/>
            <a:ext cx="4299451" cy="224715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330284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792836" y="603786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/>
              <a:t>Protocole et données</a:t>
            </a:r>
            <a:endParaRPr dirty="0"/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323180" y="1330615"/>
            <a:ext cx="5865300" cy="33861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" dirty="0"/>
              <a:t>Rural polarisé : 29 individus ; couronne du pôle urbain de </a:t>
            </a:r>
            <a:r>
              <a:rPr lang="fr" dirty="0" smtClean="0"/>
              <a:t>Tours</a:t>
            </a:r>
          </a:p>
          <a:p>
            <a:pPr marL="146050" lvl="0" indent="0" rtl="0"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300" dirty="0"/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" dirty="0"/>
              <a:t>Rural isolé : 28 individus ; campagne agricole ; faible influence </a:t>
            </a:r>
            <a:r>
              <a:rPr lang="fr" dirty="0" smtClean="0"/>
              <a:t>urbaine</a:t>
            </a:r>
          </a:p>
          <a:p>
            <a:pPr marL="146050" lvl="0" indent="0" rtl="0"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300" dirty="0"/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" dirty="0"/>
              <a:t>É</a:t>
            </a:r>
            <a:r>
              <a:rPr lang="fr" dirty="0" smtClean="0"/>
              <a:t>tude </a:t>
            </a:r>
            <a:r>
              <a:rPr lang="fr" dirty="0"/>
              <a:t>des points </a:t>
            </a:r>
            <a:r>
              <a:rPr lang="fr" dirty="0" smtClean="0"/>
              <a:t>d’arrêt</a:t>
            </a:r>
          </a:p>
          <a:p>
            <a:pPr marL="146050" lvl="0" indent="0" rtl="0"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300" dirty="0"/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" dirty="0"/>
              <a:t>Distance </a:t>
            </a:r>
            <a:r>
              <a:rPr lang="fr" dirty="0" smtClean="0"/>
              <a:t>euclidienne</a:t>
            </a:r>
          </a:p>
          <a:p>
            <a:pPr marL="146050" lvl="0" indent="0" rtl="0"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300" dirty="0"/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" dirty="0"/>
              <a:t>Seuil maximal : 60 km du </a:t>
            </a:r>
            <a:r>
              <a:rPr lang="fr" dirty="0" smtClean="0"/>
              <a:t>domicile</a:t>
            </a:r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endParaRPr sz="300" dirty="0"/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" dirty="0"/>
              <a:t>Seuil minimal : 100 m du </a:t>
            </a:r>
            <a:r>
              <a:rPr lang="fr" dirty="0" smtClean="0"/>
              <a:t>domicile</a:t>
            </a:r>
          </a:p>
          <a:p>
            <a:pPr marL="146050" lvl="0" indent="0" rtl="0"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300" dirty="0"/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" dirty="0"/>
              <a:t>Représentation graphique des points d’arrêt : tri décroissant des distances des </a:t>
            </a:r>
            <a:r>
              <a:rPr lang="fr" dirty="0" smtClean="0"/>
              <a:t>arrêts</a:t>
            </a:r>
          </a:p>
          <a:p>
            <a:pPr marL="146050" lvl="0" indent="0" rtl="0"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300" dirty="0"/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" dirty="0"/>
              <a:t>Obtention de profils </a:t>
            </a:r>
            <a:r>
              <a:rPr lang="fr" dirty="0" smtClean="0"/>
              <a:t>types</a:t>
            </a:r>
          </a:p>
          <a:p>
            <a:pPr marL="146050" lvl="0" indent="0" rtl="0"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300" dirty="0"/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" dirty="0"/>
              <a:t>Comparaison profils individuels et </a:t>
            </a:r>
            <a:r>
              <a:rPr lang="fr" dirty="0" smtClean="0"/>
              <a:t>types</a:t>
            </a:r>
          </a:p>
          <a:p>
            <a:pPr marL="146050" lvl="0" indent="0" rtl="0"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300" dirty="0"/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" dirty="0"/>
              <a:t>Cartographie des points </a:t>
            </a:r>
            <a:r>
              <a:rPr lang="fr" dirty="0" smtClean="0"/>
              <a:t>d’arrêt</a:t>
            </a:r>
          </a:p>
          <a:p>
            <a:pPr marL="146050" lvl="0" indent="0" rtl="0">
              <a:spcBef>
                <a:spcPts val="0"/>
              </a:spcBef>
              <a:spcAft>
                <a:spcPts val="0"/>
              </a:spcAft>
              <a:buSzPts val="1300"/>
              <a:buNone/>
            </a:pPr>
            <a:endParaRPr sz="300" dirty="0"/>
          </a:p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" dirty="0"/>
              <a:t>Différentes mobilités</a:t>
            </a:r>
            <a:endParaRPr dirty="0"/>
          </a:p>
        </p:txBody>
      </p:sp>
      <p:pic>
        <p:nvPicPr>
          <p:cNvPr id="151" name="Shape 1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22391" y="813250"/>
            <a:ext cx="3526130" cy="37061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517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819150" y="700882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Profils types</a:t>
            </a:r>
            <a:endParaRPr/>
          </a:p>
        </p:txBody>
      </p:sp>
      <p:pic>
        <p:nvPicPr>
          <p:cNvPr id="157" name="Shape 15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8250" y="1486722"/>
            <a:ext cx="4133144" cy="3215903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58" name="Shape 158"/>
          <p:cNvPicPr preferRelativeResize="0"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059" y="1777572"/>
            <a:ext cx="4359584" cy="2826724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4249263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19150" y="758975"/>
            <a:ext cx="7505700" cy="954600"/>
          </a:xfrm>
        </p:spPr>
        <p:txBody>
          <a:bodyPr/>
          <a:lstStyle/>
          <a:p>
            <a:r>
              <a:rPr lang="fr-FR" dirty="0" smtClean="0"/>
              <a:t>Graphiques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12906" y="1713575"/>
            <a:ext cx="5995893" cy="2448000"/>
          </a:xfrm>
        </p:spPr>
        <p:txBody>
          <a:bodyPr/>
          <a:lstStyle/>
          <a:p>
            <a:r>
              <a:rPr lang="fr-FR" dirty="0"/>
              <a:t>4 catégories d’individus selon leur niveau de ressemblance avec le profil </a:t>
            </a:r>
            <a:r>
              <a:rPr lang="fr-FR" dirty="0" smtClean="0"/>
              <a:t>type :</a:t>
            </a:r>
          </a:p>
          <a:p>
            <a:pPr marL="146050" indent="0">
              <a:buNone/>
            </a:pPr>
            <a:r>
              <a:rPr lang="fr-FR" sz="500" dirty="0" smtClean="0"/>
              <a:t>  </a:t>
            </a:r>
          </a:p>
          <a:p>
            <a:pPr lvl="1">
              <a:spcBef>
                <a:spcPts val="0"/>
              </a:spcBef>
            </a:pPr>
            <a:r>
              <a:rPr lang="fr-FR" dirty="0" smtClean="0"/>
              <a:t>Aucune ressemblance</a:t>
            </a:r>
          </a:p>
          <a:p>
            <a:pPr lvl="1">
              <a:spcBef>
                <a:spcPts val="0"/>
              </a:spcBef>
            </a:pPr>
            <a:r>
              <a:rPr lang="fr-FR" dirty="0" smtClean="0"/>
              <a:t>Faible ressemblance</a:t>
            </a:r>
          </a:p>
          <a:p>
            <a:pPr lvl="1">
              <a:spcBef>
                <a:spcPts val="0"/>
              </a:spcBef>
            </a:pPr>
            <a:r>
              <a:rPr lang="fr-FR" dirty="0" smtClean="0"/>
              <a:t>Ressemblance moyenne</a:t>
            </a:r>
          </a:p>
          <a:p>
            <a:pPr lvl="1">
              <a:spcBef>
                <a:spcPts val="0"/>
              </a:spcBef>
            </a:pPr>
            <a:r>
              <a:rPr lang="fr-FR" dirty="0" smtClean="0"/>
              <a:t>Forte ressemblance</a:t>
            </a:r>
          </a:p>
          <a:p>
            <a:endParaRPr lang="fr-FR" dirty="0" smtClean="0"/>
          </a:p>
          <a:p>
            <a:endParaRPr lang="fr-FR" dirty="0"/>
          </a:p>
          <a:p>
            <a:pPr>
              <a:lnSpc>
                <a:spcPct val="100000"/>
              </a:lnSpc>
            </a:pPr>
            <a:r>
              <a:rPr lang="fr-FR" dirty="0"/>
              <a:t>Critères </a:t>
            </a:r>
            <a:r>
              <a:rPr lang="fr-FR" dirty="0" smtClean="0"/>
              <a:t>:</a:t>
            </a:r>
          </a:p>
          <a:p>
            <a:pPr marL="146050" indent="0">
              <a:lnSpc>
                <a:spcPct val="100000"/>
              </a:lnSpc>
              <a:buNone/>
            </a:pPr>
            <a:endParaRPr lang="fr-FR" sz="500" dirty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fr-FR" dirty="0"/>
              <a:t>Coefficient de </a:t>
            </a:r>
            <a:r>
              <a:rPr lang="fr-FR" dirty="0" smtClean="0"/>
              <a:t>détermination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fr-FR" dirty="0" smtClean="0"/>
              <a:t>Paliers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fr-FR" dirty="0" smtClean="0"/>
              <a:t>Points </a:t>
            </a:r>
            <a:r>
              <a:rPr lang="fr-FR" dirty="0"/>
              <a:t>en-dessous de 20 km du domicile</a:t>
            </a:r>
          </a:p>
          <a:p>
            <a:endParaRPr lang="fr-FR" i="1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214563" y="224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15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19150" y="758975"/>
            <a:ext cx="7505700" cy="954600"/>
          </a:xfrm>
        </p:spPr>
        <p:txBody>
          <a:bodyPr/>
          <a:lstStyle/>
          <a:p>
            <a:r>
              <a:rPr lang="fr-FR" dirty="0" smtClean="0"/>
              <a:t>Graphiques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400" y="1359250"/>
            <a:ext cx="7505700" cy="2448000"/>
          </a:xfrm>
        </p:spPr>
        <p:txBody>
          <a:bodyPr/>
          <a:lstStyle/>
          <a:p>
            <a:r>
              <a:rPr lang="fr-FR" dirty="0" smtClean="0"/>
              <a:t>Secteur polarisé : </a:t>
            </a:r>
          </a:p>
          <a:p>
            <a:pPr lvl="1">
              <a:spcBef>
                <a:spcPts val="0"/>
              </a:spcBef>
            </a:pPr>
            <a:r>
              <a:rPr lang="fr-FR" dirty="0" smtClean="0"/>
              <a:t>Très forte ressemblance avec le profil type</a:t>
            </a:r>
          </a:p>
          <a:p>
            <a:pPr lvl="1">
              <a:spcBef>
                <a:spcPts val="0"/>
              </a:spcBef>
            </a:pPr>
            <a:r>
              <a:rPr lang="fr-FR" dirty="0" smtClean="0"/>
              <a:t>Plus ou moins les mêmes caractéristiques que le profil type</a:t>
            </a:r>
          </a:p>
          <a:p>
            <a:pPr lvl="1">
              <a:spcBef>
                <a:spcPts val="0"/>
              </a:spcBef>
            </a:pPr>
            <a:r>
              <a:rPr lang="fr-FR" dirty="0" smtClean="0"/>
              <a:t>Pratiques spatiales  qui pourraient être expliquées par la Loi de Zipf</a:t>
            </a:r>
            <a:endParaRPr lang="fr-FR" dirty="0"/>
          </a:p>
          <a:p>
            <a:endParaRPr lang="fr-FR" smtClean="0"/>
          </a:p>
          <a:p>
            <a:endParaRPr lang="fr-FR" dirty="0" smtClean="0"/>
          </a:p>
          <a:p>
            <a:r>
              <a:rPr lang="fr-FR" dirty="0" smtClean="0"/>
              <a:t>Secteur isolé : </a:t>
            </a:r>
          </a:p>
          <a:p>
            <a:pPr lvl="1">
              <a:spcBef>
                <a:spcPts val="0"/>
              </a:spcBef>
            </a:pPr>
            <a:r>
              <a:rPr lang="fr-FR" dirty="0" smtClean="0"/>
              <a:t>Faible ressemblance avec le profil type</a:t>
            </a:r>
          </a:p>
          <a:p>
            <a:pPr lvl="1">
              <a:spcBef>
                <a:spcPts val="0"/>
              </a:spcBef>
            </a:pPr>
            <a:r>
              <a:rPr lang="fr-FR" dirty="0" smtClean="0"/>
              <a:t>Seulement 1 individu avec une forte ressemblance</a:t>
            </a:r>
          </a:p>
          <a:p>
            <a:pPr lvl="1">
              <a:spcBef>
                <a:spcPts val="0"/>
              </a:spcBef>
            </a:pPr>
            <a:r>
              <a:rPr lang="fr-FR" dirty="0" smtClean="0"/>
              <a:t>Pratiques spatiales difficilement explicables par la Loi de Zipf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214563" y="224155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9210783"/>
              </p:ext>
            </p:extLst>
          </p:nvPr>
        </p:nvGraphicFramePr>
        <p:xfrm>
          <a:off x="5832910" y="883210"/>
          <a:ext cx="2441608" cy="1412175"/>
        </p:xfrm>
        <a:graphic>
          <a:graphicData uri="http://schemas.openxmlformats.org/drawingml/2006/table">
            <a:tbl>
              <a:tblPr firstRow="1" bandRow="1">
                <a:tableStyleId>{646D528B-E591-4F85-8C49-AC8B9FFA79B3}</a:tableStyleId>
              </a:tblPr>
              <a:tblGrid>
                <a:gridCol w="132828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1332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8243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fr-FR" sz="1200" dirty="0" smtClean="0"/>
                        <a:t>Secteur polarisé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2435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5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Aucune</a:t>
                      </a:r>
                      <a:endParaRPr lang="fr-FR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2435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6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Faible</a:t>
                      </a:r>
                      <a:endParaRPr lang="fr-FR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2435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6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Moyenne</a:t>
                      </a:r>
                      <a:endParaRPr lang="fr-FR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2435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12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Forte</a:t>
                      </a:r>
                      <a:endParaRPr lang="fr-FR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2" name="Tableau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3017256"/>
              </p:ext>
            </p:extLst>
          </p:nvPr>
        </p:nvGraphicFramePr>
        <p:xfrm>
          <a:off x="5831305" y="2822160"/>
          <a:ext cx="2441608" cy="1412175"/>
        </p:xfrm>
        <a:graphic>
          <a:graphicData uri="http://schemas.openxmlformats.org/drawingml/2006/table">
            <a:tbl>
              <a:tblPr firstRow="1" bandRow="1">
                <a:tableStyleId>{646D528B-E591-4F85-8C49-AC8B9FFA79B3}</a:tableStyleId>
              </a:tblPr>
              <a:tblGrid>
                <a:gridCol w="13298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1171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82435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Secteur isolé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2435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13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Aucune</a:t>
                      </a:r>
                      <a:endParaRPr lang="fr-FR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2435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5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Faible</a:t>
                      </a:r>
                      <a:endParaRPr lang="fr-FR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2435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9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Moyenne</a:t>
                      </a:r>
                      <a:endParaRPr lang="fr-FR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82435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1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Forte</a:t>
                      </a:r>
                      <a:endParaRPr lang="fr-FR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" name="Flèche droite 12"/>
          <p:cNvSpPr/>
          <p:nvPr/>
        </p:nvSpPr>
        <p:spPr>
          <a:xfrm>
            <a:off x="8316144" y="1204691"/>
            <a:ext cx="244131" cy="1922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 droite 13"/>
          <p:cNvSpPr/>
          <p:nvPr/>
        </p:nvSpPr>
        <p:spPr>
          <a:xfrm>
            <a:off x="8316144" y="1503074"/>
            <a:ext cx="244131" cy="1922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Flèche droite 14"/>
          <p:cNvSpPr/>
          <p:nvPr/>
        </p:nvSpPr>
        <p:spPr>
          <a:xfrm>
            <a:off x="8316143" y="1772582"/>
            <a:ext cx="244131" cy="1922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 droite 15"/>
          <p:cNvSpPr/>
          <p:nvPr/>
        </p:nvSpPr>
        <p:spPr>
          <a:xfrm>
            <a:off x="8316142" y="2049301"/>
            <a:ext cx="244131" cy="1922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 droite 16"/>
          <p:cNvSpPr/>
          <p:nvPr/>
        </p:nvSpPr>
        <p:spPr>
          <a:xfrm>
            <a:off x="8319558" y="3131148"/>
            <a:ext cx="244131" cy="1922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 droite 17"/>
          <p:cNvSpPr/>
          <p:nvPr/>
        </p:nvSpPr>
        <p:spPr>
          <a:xfrm>
            <a:off x="8319558" y="3447377"/>
            <a:ext cx="244131" cy="1922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 droite 18"/>
          <p:cNvSpPr/>
          <p:nvPr/>
        </p:nvSpPr>
        <p:spPr>
          <a:xfrm>
            <a:off x="8313347" y="3736136"/>
            <a:ext cx="244131" cy="1922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 droite 19"/>
          <p:cNvSpPr/>
          <p:nvPr/>
        </p:nvSpPr>
        <p:spPr>
          <a:xfrm>
            <a:off x="8319558" y="4024893"/>
            <a:ext cx="244131" cy="1922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2341" y="1792734"/>
            <a:ext cx="250054" cy="2328283"/>
          </a:xfrm>
          <a:prstGeom prst="rect">
            <a:avLst/>
          </a:prstGeom>
        </p:spPr>
      </p:pic>
      <p:grpSp>
        <p:nvGrpSpPr>
          <p:cNvPr id="8" name="Groupe 7"/>
          <p:cNvGrpSpPr/>
          <p:nvPr/>
        </p:nvGrpSpPr>
        <p:grpSpPr>
          <a:xfrm>
            <a:off x="1406039" y="859986"/>
            <a:ext cx="6866874" cy="3446530"/>
            <a:chOff x="1406039" y="859986"/>
            <a:chExt cx="6866874" cy="3446530"/>
          </a:xfrm>
        </p:grpSpPr>
        <p:pic>
          <p:nvPicPr>
            <p:cNvPr id="21" name="image37.jpg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6039" y="859986"/>
              <a:ext cx="5734050" cy="3446530"/>
            </a:xfrm>
            <a:prstGeom prst="rect">
              <a:avLst/>
            </a:prstGeom>
            <a:ln/>
          </p:spPr>
        </p:pic>
        <p:sp>
          <p:nvSpPr>
            <p:cNvPr id="22" name="Rectangle 21"/>
            <p:cNvSpPr/>
            <p:nvPr/>
          </p:nvSpPr>
          <p:spPr>
            <a:xfrm>
              <a:off x="7173859" y="1178111"/>
              <a:ext cx="1099054" cy="25583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bg1">
                      <a:lumMod val="20000"/>
                      <a:lumOff val="80000"/>
                    </a:schemeClr>
                  </a:solidFill>
                </a:rPr>
                <a:t>Aucune</a:t>
              </a:r>
              <a:endParaRPr lang="fr-FR" dirty="0">
                <a:solidFill>
                  <a:schemeClr val="bg1">
                    <a:lumMod val="20000"/>
                    <a:lumOff val="80000"/>
                  </a:schemeClr>
                </a:solidFill>
              </a:endParaRPr>
            </a:p>
          </p:txBody>
        </p:sp>
      </p:grpSp>
      <p:grpSp>
        <p:nvGrpSpPr>
          <p:cNvPr id="9" name="Groupe 8"/>
          <p:cNvGrpSpPr/>
          <p:nvPr/>
        </p:nvGrpSpPr>
        <p:grpSpPr>
          <a:xfrm>
            <a:off x="1331446" y="733893"/>
            <a:ext cx="6944896" cy="3657600"/>
            <a:chOff x="1318059" y="735307"/>
            <a:chExt cx="6944896" cy="3657600"/>
          </a:xfrm>
        </p:grpSpPr>
        <p:pic>
          <p:nvPicPr>
            <p:cNvPr id="23" name="image44.jpg"/>
            <p:cNvPicPr/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318059" y="735307"/>
              <a:ext cx="5734050" cy="3657600"/>
            </a:xfrm>
            <a:prstGeom prst="rect">
              <a:avLst/>
            </a:prstGeom>
            <a:ln>
              <a:solidFill>
                <a:schemeClr val="bg2"/>
              </a:solidFill>
            </a:ln>
          </p:spPr>
        </p:pic>
        <p:sp>
          <p:nvSpPr>
            <p:cNvPr id="24" name="Rectangle 23"/>
            <p:cNvSpPr/>
            <p:nvPr/>
          </p:nvSpPr>
          <p:spPr>
            <a:xfrm>
              <a:off x="7163901" y="3117234"/>
              <a:ext cx="1099054" cy="25583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bg1">
                      <a:lumMod val="20000"/>
                      <a:lumOff val="80000"/>
                    </a:schemeClr>
                  </a:solidFill>
                </a:rPr>
                <a:t>Aucune</a:t>
              </a:r>
              <a:endParaRPr lang="fr-FR" dirty="0">
                <a:solidFill>
                  <a:schemeClr val="bg1">
                    <a:lumMod val="20000"/>
                    <a:lumOff val="80000"/>
                  </a:schemeClr>
                </a:solidFill>
              </a:endParaRPr>
            </a:p>
          </p:txBody>
        </p:sp>
      </p:grpSp>
      <p:grpSp>
        <p:nvGrpSpPr>
          <p:cNvPr id="10" name="Groupe 9"/>
          <p:cNvGrpSpPr/>
          <p:nvPr/>
        </p:nvGrpSpPr>
        <p:grpSpPr>
          <a:xfrm>
            <a:off x="1102278" y="904389"/>
            <a:ext cx="7168011" cy="3446530"/>
            <a:chOff x="1102278" y="904389"/>
            <a:chExt cx="7168011" cy="3446530"/>
          </a:xfrm>
        </p:grpSpPr>
        <p:pic>
          <p:nvPicPr>
            <p:cNvPr id="25" name="image26.jpg"/>
            <p:cNvPicPr/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2278" y="904389"/>
              <a:ext cx="5734050" cy="3446530"/>
            </a:xfrm>
            <a:prstGeom prst="rect">
              <a:avLst/>
            </a:prstGeom>
            <a:ln/>
          </p:spPr>
        </p:pic>
        <p:sp>
          <p:nvSpPr>
            <p:cNvPr id="26" name="Rectangle 25"/>
            <p:cNvSpPr/>
            <p:nvPr/>
          </p:nvSpPr>
          <p:spPr>
            <a:xfrm>
              <a:off x="7171235" y="1453659"/>
              <a:ext cx="1099054" cy="25583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bg1">
                      <a:lumMod val="20000"/>
                      <a:lumOff val="80000"/>
                    </a:schemeClr>
                  </a:solidFill>
                </a:rPr>
                <a:t>Faible</a:t>
              </a:r>
              <a:endParaRPr lang="fr-FR" dirty="0">
                <a:solidFill>
                  <a:schemeClr val="bg1">
                    <a:lumMod val="20000"/>
                    <a:lumOff val="80000"/>
                  </a:schemeClr>
                </a:solidFill>
              </a:endParaRPr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1128621" y="836954"/>
            <a:ext cx="7145627" cy="3581400"/>
            <a:chOff x="1125601" y="836954"/>
            <a:chExt cx="7145627" cy="3581400"/>
          </a:xfrm>
        </p:grpSpPr>
        <p:pic>
          <p:nvPicPr>
            <p:cNvPr id="27" name="image41.jpg"/>
            <p:cNvPicPr/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125601" y="836954"/>
              <a:ext cx="5734050" cy="3581400"/>
            </a:xfrm>
            <a:prstGeom prst="rect">
              <a:avLst/>
            </a:prstGeom>
            <a:ln>
              <a:solidFill>
                <a:schemeClr val="bg2"/>
              </a:solidFill>
            </a:ln>
          </p:spPr>
        </p:pic>
        <p:sp>
          <p:nvSpPr>
            <p:cNvPr id="28" name="Rectangle 27"/>
            <p:cNvSpPr/>
            <p:nvPr/>
          </p:nvSpPr>
          <p:spPr>
            <a:xfrm>
              <a:off x="7172174" y="3398270"/>
              <a:ext cx="1099054" cy="25583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bg1">
                      <a:lumMod val="20000"/>
                      <a:lumOff val="80000"/>
                    </a:schemeClr>
                  </a:solidFill>
                </a:rPr>
                <a:t>Faible</a:t>
              </a:r>
              <a:endParaRPr lang="fr-FR" dirty="0">
                <a:solidFill>
                  <a:schemeClr val="bg1">
                    <a:lumMod val="20000"/>
                    <a:lumOff val="80000"/>
                  </a:schemeClr>
                </a:solidFill>
              </a:endParaRPr>
            </a:p>
          </p:txBody>
        </p:sp>
      </p:grpSp>
      <p:grpSp>
        <p:nvGrpSpPr>
          <p:cNvPr id="31" name="Groupe 30"/>
          <p:cNvGrpSpPr/>
          <p:nvPr/>
        </p:nvGrpSpPr>
        <p:grpSpPr>
          <a:xfrm>
            <a:off x="1252799" y="862793"/>
            <a:ext cx="7017490" cy="3446530"/>
            <a:chOff x="1246872" y="871594"/>
            <a:chExt cx="7017490" cy="3446530"/>
          </a:xfrm>
        </p:grpSpPr>
        <p:pic>
          <p:nvPicPr>
            <p:cNvPr id="29" name="image42.jpg"/>
            <p:cNvPicPr/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6872" y="871594"/>
              <a:ext cx="5734050" cy="3446530"/>
            </a:xfrm>
            <a:prstGeom prst="rect">
              <a:avLst/>
            </a:prstGeom>
            <a:ln/>
          </p:spPr>
        </p:pic>
        <p:sp>
          <p:nvSpPr>
            <p:cNvPr id="30" name="Rectangle 29"/>
            <p:cNvSpPr/>
            <p:nvPr/>
          </p:nvSpPr>
          <p:spPr>
            <a:xfrm>
              <a:off x="7165308" y="1744847"/>
              <a:ext cx="1099054" cy="25583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bg1">
                      <a:lumMod val="20000"/>
                      <a:lumOff val="80000"/>
                    </a:schemeClr>
                  </a:solidFill>
                </a:rPr>
                <a:t>Moyenne</a:t>
              </a:r>
            </a:p>
          </p:txBody>
        </p:sp>
      </p:grpSp>
      <p:grpSp>
        <p:nvGrpSpPr>
          <p:cNvPr id="34" name="Groupe 33"/>
          <p:cNvGrpSpPr/>
          <p:nvPr/>
        </p:nvGrpSpPr>
        <p:grpSpPr>
          <a:xfrm>
            <a:off x="1280507" y="829731"/>
            <a:ext cx="6993449" cy="3568700"/>
            <a:chOff x="1276433" y="828610"/>
            <a:chExt cx="6993449" cy="3568700"/>
          </a:xfrm>
        </p:grpSpPr>
        <p:pic>
          <p:nvPicPr>
            <p:cNvPr id="32" name="image39.jpg"/>
            <p:cNvPicPr/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1276433" y="828610"/>
              <a:ext cx="5734050" cy="3568700"/>
            </a:xfrm>
            <a:prstGeom prst="rect">
              <a:avLst/>
            </a:prstGeom>
            <a:ln>
              <a:solidFill>
                <a:schemeClr val="bg2"/>
              </a:solidFill>
            </a:ln>
          </p:spPr>
        </p:pic>
        <p:sp>
          <p:nvSpPr>
            <p:cNvPr id="33" name="Rectangle 32"/>
            <p:cNvSpPr/>
            <p:nvPr/>
          </p:nvSpPr>
          <p:spPr>
            <a:xfrm>
              <a:off x="7170828" y="3678680"/>
              <a:ext cx="1099054" cy="25583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bg1">
                      <a:lumMod val="20000"/>
                      <a:lumOff val="80000"/>
                    </a:schemeClr>
                  </a:solidFill>
                </a:rPr>
                <a:t>Moyenne</a:t>
              </a:r>
            </a:p>
          </p:txBody>
        </p:sp>
      </p:grpSp>
      <p:grpSp>
        <p:nvGrpSpPr>
          <p:cNvPr id="37" name="Groupe 36"/>
          <p:cNvGrpSpPr/>
          <p:nvPr/>
        </p:nvGrpSpPr>
        <p:grpSpPr>
          <a:xfrm>
            <a:off x="1313405" y="908799"/>
            <a:ext cx="6948197" cy="3479800"/>
            <a:chOff x="1305966" y="900453"/>
            <a:chExt cx="6948197" cy="3479800"/>
          </a:xfrm>
        </p:grpSpPr>
        <p:pic>
          <p:nvPicPr>
            <p:cNvPr id="35" name="image32.jpg"/>
            <p:cNvPicPr/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5966" y="900453"/>
              <a:ext cx="5639675" cy="3479800"/>
            </a:xfrm>
            <a:prstGeom prst="rect">
              <a:avLst/>
            </a:prstGeom>
            <a:ln/>
          </p:spPr>
        </p:pic>
        <p:sp>
          <p:nvSpPr>
            <p:cNvPr id="36" name="Rectangle 35"/>
            <p:cNvSpPr/>
            <p:nvPr/>
          </p:nvSpPr>
          <p:spPr>
            <a:xfrm>
              <a:off x="7155109" y="2013882"/>
              <a:ext cx="1099054" cy="25583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bg1">
                      <a:lumMod val="20000"/>
                      <a:lumOff val="80000"/>
                    </a:schemeClr>
                  </a:solidFill>
                </a:rPr>
                <a:t>Forte</a:t>
              </a:r>
            </a:p>
          </p:txBody>
        </p:sp>
      </p:grpSp>
      <p:grpSp>
        <p:nvGrpSpPr>
          <p:cNvPr id="40" name="Groupe 39"/>
          <p:cNvGrpSpPr/>
          <p:nvPr/>
        </p:nvGrpSpPr>
        <p:grpSpPr>
          <a:xfrm>
            <a:off x="1145817" y="809808"/>
            <a:ext cx="7127170" cy="3568700"/>
            <a:chOff x="1142712" y="807566"/>
            <a:chExt cx="7127170" cy="3568700"/>
          </a:xfrm>
        </p:grpSpPr>
        <p:pic>
          <p:nvPicPr>
            <p:cNvPr id="38" name="image35.jpg"/>
            <p:cNvPicPr/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1142712" y="807566"/>
              <a:ext cx="5734050" cy="3568700"/>
            </a:xfrm>
            <a:prstGeom prst="rect">
              <a:avLst/>
            </a:prstGeom>
            <a:ln>
              <a:solidFill>
                <a:schemeClr val="bg2"/>
              </a:solidFill>
            </a:ln>
          </p:spPr>
        </p:pic>
        <p:sp>
          <p:nvSpPr>
            <p:cNvPr id="39" name="Rectangle 38"/>
            <p:cNvSpPr/>
            <p:nvPr/>
          </p:nvSpPr>
          <p:spPr>
            <a:xfrm>
              <a:off x="7170828" y="3959812"/>
              <a:ext cx="1099054" cy="25583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bg1">
                      <a:lumMod val="20000"/>
                      <a:lumOff val="80000"/>
                    </a:schemeClr>
                  </a:solidFill>
                </a:rPr>
                <a:t>Forte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77776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180"/>
          <p:cNvSpPr txBox="1">
            <a:spLocks noGrp="1"/>
          </p:cNvSpPr>
          <p:nvPr>
            <p:ph type="title"/>
          </p:nvPr>
        </p:nvSpPr>
        <p:spPr>
          <a:xfrm>
            <a:off x="819150" y="497936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/>
              <a:t>Cartographie des points d’arrêt et comportement associé</a:t>
            </a:r>
            <a:endParaRPr dirty="0"/>
          </a:p>
        </p:txBody>
      </p:sp>
      <p:sp>
        <p:nvSpPr>
          <p:cNvPr id="96" name="Shape 181"/>
          <p:cNvSpPr txBox="1">
            <a:spLocks noGrp="1"/>
          </p:cNvSpPr>
          <p:nvPr>
            <p:ph type="body" idx="1"/>
          </p:nvPr>
        </p:nvSpPr>
        <p:spPr>
          <a:xfrm>
            <a:off x="809763" y="1562398"/>
            <a:ext cx="7505700" cy="64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fr" dirty="0"/>
              <a:t>Différents comportements identifiables selon la répartition des arrêts : aucun arrêt, peu d’arrêt, beaucoup d’arrêts</a:t>
            </a:r>
            <a:endParaRPr dirty="0"/>
          </a:p>
        </p:txBody>
      </p:sp>
      <p:sp>
        <p:nvSpPr>
          <p:cNvPr id="97" name="Shape 184"/>
          <p:cNvSpPr txBox="1"/>
          <p:nvPr/>
        </p:nvSpPr>
        <p:spPr>
          <a:xfrm>
            <a:off x="809763" y="2181171"/>
            <a:ext cx="8324700" cy="7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</a:pPr>
            <a:r>
              <a:rPr lang="fr" sz="1300" dirty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Secteur polarisé : 4 grands comportements et des comportements plus </a:t>
            </a:r>
            <a:r>
              <a:rPr lang="fr" sz="13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modérés</a:t>
            </a:r>
          </a:p>
          <a:p>
            <a:pPr marL="457200" lvl="0" indent="-3111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</a:pPr>
            <a:r>
              <a:rPr lang="fr-FR" sz="1300" dirty="0" smtClean="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Autant de métropolitains (modérés ou non) que de locaux (modérés ou non)</a:t>
            </a:r>
            <a:endParaRPr sz="1300" dirty="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2" name="Shape 1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6288" y="2851388"/>
            <a:ext cx="7515225" cy="18383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lèche droite 8"/>
          <p:cNvSpPr/>
          <p:nvPr/>
        </p:nvSpPr>
        <p:spPr>
          <a:xfrm>
            <a:off x="8438212" y="3968508"/>
            <a:ext cx="244131" cy="1922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 droite 9"/>
          <p:cNvSpPr/>
          <p:nvPr/>
        </p:nvSpPr>
        <p:spPr>
          <a:xfrm>
            <a:off x="8438211" y="4229638"/>
            <a:ext cx="244131" cy="1922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 droite 10"/>
          <p:cNvSpPr/>
          <p:nvPr/>
        </p:nvSpPr>
        <p:spPr>
          <a:xfrm>
            <a:off x="8442637" y="4477851"/>
            <a:ext cx="244131" cy="1922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Flèche droite 12"/>
          <p:cNvSpPr/>
          <p:nvPr/>
        </p:nvSpPr>
        <p:spPr>
          <a:xfrm>
            <a:off x="8438210" y="3100868"/>
            <a:ext cx="244131" cy="1922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/>
          <p:cNvSpPr txBox="1"/>
          <p:nvPr/>
        </p:nvSpPr>
        <p:spPr>
          <a:xfrm>
            <a:off x="-997234" y="1071635"/>
            <a:ext cx="6650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smtClean="0"/>
              <a:t>10 km</a:t>
            </a:r>
            <a:endParaRPr lang="fr-FR" sz="900" dirty="0"/>
          </a:p>
        </p:txBody>
      </p:sp>
      <p:sp>
        <p:nvSpPr>
          <p:cNvPr id="15" name="ZoneTexte 14"/>
          <p:cNvSpPr txBox="1"/>
          <p:nvPr/>
        </p:nvSpPr>
        <p:spPr>
          <a:xfrm>
            <a:off x="-822392" y="1380519"/>
            <a:ext cx="6650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smtClean="0"/>
              <a:t>5 km</a:t>
            </a:r>
            <a:endParaRPr lang="fr-FR" sz="900" dirty="0"/>
          </a:p>
        </p:txBody>
      </p:sp>
      <p:sp>
        <p:nvSpPr>
          <p:cNvPr id="16" name="ZoneTexte 15"/>
          <p:cNvSpPr txBox="1"/>
          <p:nvPr/>
        </p:nvSpPr>
        <p:spPr>
          <a:xfrm>
            <a:off x="-807835" y="638564"/>
            <a:ext cx="6650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smtClean="0"/>
              <a:t>20 km</a:t>
            </a:r>
            <a:endParaRPr lang="fr-FR" sz="900" dirty="0"/>
          </a:p>
        </p:txBody>
      </p:sp>
      <p:sp>
        <p:nvSpPr>
          <p:cNvPr id="17" name="ZoneTexte 16"/>
          <p:cNvSpPr txBox="1"/>
          <p:nvPr/>
        </p:nvSpPr>
        <p:spPr>
          <a:xfrm>
            <a:off x="-997234" y="161305"/>
            <a:ext cx="6650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smtClean="0"/>
              <a:t>30 km</a:t>
            </a:r>
            <a:endParaRPr lang="fr-FR" sz="900" dirty="0"/>
          </a:p>
        </p:txBody>
      </p:sp>
      <p:sp>
        <p:nvSpPr>
          <p:cNvPr id="18" name="ZoneTexte 17"/>
          <p:cNvSpPr txBox="1"/>
          <p:nvPr/>
        </p:nvSpPr>
        <p:spPr>
          <a:xfrm>
            <a:off x="-1018016" y="2086230"/>
            <a:ext cx="1371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Chinon</a:t>
            </a:r>
            <a:endParaRPr lang="fr-FR" sz="1000" dirty="0"/>
          </a:p>
        </p:txBody>
      </p:sp>
      <p:sp>
        <p:nvSpPr>
          <p:cNvPr id="19" name="ZoneTexte 18"/>
          <p:cNvSpPr txBox="1"/>
          <p:nvPr/>
        </p:nvSpPr>
        <p:spPr>
          <a:xfrm>
            <a:off x="-764669" y="2856372"/>
            <a:ext cx="664754" cy="307777"/>
          </a:xfrm>
          <a:prstGeom prst="rect">
            <a:avLst/>
          </a:prstGeom>
          <a:solidFill>
            <a:schemeClr val="tx1">
              <a:lumMod val="95000"/>
              <a:alpha val="48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M. Ali</a:t>
            </a:r>
            <a:endParaRPr lang="fr-FR" dirty="0"/>
          </a:p>
        </p:txBody>
      </p:sp>
      <p:grpSp>
        <p:nvGrpSpPr>
          <p:cNvPr id="33" name="Groupe 32"/>
          <p:cNvGrpSpPr/>
          <p:nvPr/>
        </p:nvGrpSpPr>
        <p:grpSpPr>
          <a:xfrm>
            <a:off x="215421" y="488300"/>
            <a:ext cx="8138544" cy="4387515"/>
            <a:chOff x="224577" y="488300"/>
            <a:chExt cx="8138544" cy="4387515"/>
          </a:xfrm>
        </p:grpSpPr>
        <p:grpSp>
          <p:nvGrpSpPr>
            <p:cNvPr id="31" name="Groupe 30"/>
            <p:cNvGrpSpPr/>
            <p:nvPr/>
          </p:nvGrpSpPr>
          <p:grpSpPr>
            <a:xfrm>
              <a:off x="224577" y="488300"/>
              <a:ext cx="8138544" cy="4387515"/>
              <a:chOff x="224577" y="488300"/>
              <a:chExt cx="8138544" cy="4387515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6234283" y="3083587"/>
                <a:ext cx="2128838" cy="258734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>
                    <a:solidFill>
                      <a:schemeClr val="bg1">
                        <a:lumMod val="20000"/>
                        <a:lumOff val="80000"/>
                      </a:schemeClr>
                    </a:solidFill>
                  </a:rPr>
                  <a:t>Local</a:t>
                </a:r>
                <a:endParaRPr lang="fr-FR" dirty="0">
                  <a:solidFill>
                    <a:schemeClr val="bg1">
                      <a:lumMod val="20000"/>
                      <a:lumOff val="80000"/>
                    </a:schemeClr>
                  </a:solidFill>
                </a:endParaRPr>
              </a:p>
            </p:txBody>
          </p:sp>
          <p:pic>
            <p:nvPicPr>
              <p:cNvPr id="6" name="Image 5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4577" y="488300"/>
                <a:ext cx="6199990" cy="4387515"/>
              </a:xfrm>
              <a:prstGeom prst="rect">
                <a:avLst/>
              </a:prstGeom>
            </p:spPr>
          </p:pic>
          <p:sp>
            <p:nvSpPr>
              <p:cNvPr id="36" name="ZoneTexte 35"/>
              <p:cNvSpPr txBox="1"/>
              <p:nvPr/>
            </p:nvSpPr>
            <p:spPr>
              <a:xfrm>
                <a:off x="284556" y="4535824"/>
                <a:ext cx="1106927" cy="307777"/>
              </a:xfrm>
              <a:prstGeom prst="rect">
                <a:avLst/>
              </a:prstGeom>
              <a:solidFill>
                <a:schemeClr val="tx1">
                  <a:lumMod val="95000"/>
                  <a:alpha val="48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dirty="0" smtClean="0"/>
                  <a:t>Mme. </a:t>
                </a:r>
                <a:r>
                  <a:rPr lang="fr-FR" dirty="0" err="1" smtClean="0"/>
                  <a:t>Ches</a:t>
                </a:r>
                <a:endParaRPr lang="fr-FR" dirty="0"/>
              </a:p>
            </p:txBody>
          </p:sp>
        </p:grpSp>
        <p:sp>
          <p:nvSpPr>
            <p:cNvPr id="38" name="ZoneTexte 37"/>
            <p:cNvSpPr txBox="1"/>
            <p:nvPr/>
          </p:nvSpPr>
          <p:spPr>
            <a:xfrm>
              <a:off x="2608990" y="1547003"/>
              <a:ext cx="66501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dirty="0" smtClean="0"/>
                <a:t>5 km</a:t>
              </a:r>
              <a:endParaRPr lang="fr-FR" sz="900" dirty="0"/>
            </a:p>
          </p:txBody>
        </p:sp>
        <p:sp>
          <p:nvSpPr>
            <p:cNvPr id="39" name="ZoneTexte 38"/>
            <p:cNvSpPr txBox="1"/>
            <p:nvPr/>
          </p:nvSpPr>
          <p:spPr>
            <a:xfrm>
              <a:off x="1719420" y="869396"/>
              <a:ext cx="66501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dirty="0" smtClean="0"/>
                <a:t>10 km</a:t>
              </a:r>
              <a:endParaRPr lang="fr-FR" sz="900" dirty="0"/>
            </a:p>
          </p:txBody>
        </p:sp>
        <p:grpSp>
          <p:nvGrpSpPr>
            <p:cNvPr id="21" name="Groupe 20"/>
            <p:cNvGrpSpPr/>
            <p:nvPr/>
          </p:nvGrpSpPr>
          <p:grpSpPr>
            <a:xfrm>
              <a:off x="5956035" y="4482851"/>
              <a:ext cx="602361" cy="246221"/>
              <a:chOff x="-642524" y="4391584"/>
              <a:chExt cx="602361" cy="246221"/>
            </a:xfrm>
          </p:grpSpPr>
          <p:cxnSp>
            <p:nvCxnSpPr>
              <p:cNvPr id="22" name="Connecteur droit avec flèche 21"/>
              <p:cNvCxnSpPr/>
              <p:nvPr/>
            </p:nvCxnSpPr>
            <p:spPr>
              <a:xfrm flipV="1">
                <a:off x="-595757" y="4429688"/>
                <a:ext cx="0" cy="131957"/>
              </a:xfrm>
              <a:prstGeom prst="straightConnector1">
                <a:avLst/>
              </a:prstGeom>
              <a:ln>
                <a:solidFill>
                  <a:schemeClr val="bg2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ZoneTexte 22"/>
              <p:cNvSpPr txBox="1"/>
              <p:nvPr/>
            </p:nvSpPr>
            <p:spPr>
              <a:xfrm>
                <a:off x="-642524" y="4391584"/>
                <a:ext cx="602361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/>
                  <a:t>Nord</a:t>
                </a:r>
                <a:endParaRPr lang="fr-FR" sz="1000" dirty="0"/>
              </a:p>
            </p:txBody>
          </p:sp>
        </p:grpSp>
        <p:sp>
          <p:nvSpPr>
            <p:cNvPr id="41" name="ZoneTexte 40"/>
            <p:cNvSpPr txBox="1"/>
            <p:nvPr/>
          </p:nvSpPr>
          <p:spPr>
            <a:xfrm>
              <a:off x="2941499" y="2664605"/>
              <a:ext cx="13716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err="1" smtClean="0"/>
                <a:t>Vallères</a:t>
              </a:r>
              <a:endParaRPr lang="fr-FR" sz="1000" dirty="0"/>
            </a:p>
          </p:txBody>
        </p:sp>
        <p:sp>
          <p:nvSpPr>
            <p:cNvPr id="42" name="ZoneTexte 41"/>
            <p:cNvSpPr txBox="1"/>
            <p:nvPr/>
          </p:nvSpPr>
          <p:spPr>
            <a:xfrm>
              <a:off x="2521171" y="3873069"/>
              <a:ext cx="13716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/>
                <a:t>Azay-le-Rideau</a:t>
              </a:r>
              <a:endParaRPr lang="fr-FR" sz="1000" dirty="0"/>
            </a:p>
          </p:txBody>
        </p:sp>
      </p:grpSp>
      <p:grpSp>
        <p:nvGrpSpPr>
          <p:cNvPr id="48" name="Groupe 47"/>
          <p:cNvGrpSpPr/>
          <p:nvPr/>
        </p:nvGrpSpPr>
        <p:grpSpPr>
          <a:xfrm>
            <a:off x="-660300" y="3844977"/>
            <a:ext cx="602361" cy="246221"/>
            <a:chOff x="-642524" y="4391584"/>
            <a:chExt cx="602361" cy="246221"/>
          </a:xfrm>
        </p:grpSpPr>
        <p:cxnSp>
          <p:nvCxnSpPr>
            <p:cNvPr id="49" name="Connecteur droit avec flèche 48"/>
            <p:cNvCxnSpPr/>
            <p:nvPr/>
          </p:nvCxnSpPr>
          <p:spPr>
            <a:xfrm flipV="1">
              <a:off x="-595757" y="4429688"/>
              <a:ext cx="0" cy="131957"/>
            </a:xfrm>
            <a:prstGeom prst="straightConnector1">
              <a:avLst/>
            </a:prstGeom>
            <a:ln>
              <a:solidFill>
                <a:schemeClr val="bg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ZoneTexte 49"/>
            <p:cNvSpPr txBox="1"/>
            <p:nvPr/>
          </p:nvSpPr>
          <p:spPr>
            <a:xfrm>
              <a:off x="-642524" y="4391584"/>
              <a:ext cx="60236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/>
                <a:t>Nord</a:t>
              </a:r>
              <a:endParaRPr lang="fr-FR" sz="1000" dirty="0"/>
            </a:p>
          </p:txBody>
        </p:sp>
      </p:grpSp>
      <p:grpSp>
        <p:nvGrpSpPr>
          <p:cNvPr id="44" name="Groupe 43"/>
          <p:cNvGrpSpPr/>
          <p:nvPr/>
        </p:nvGrpSpPr>
        <p:grpSpPr>
          <a:xfrm>
            <a:off x="209038" y="483227"/>
            <a:ext cx="8132804" cy="4425230"/>
            <a:chOff x="242533" y="450585"/>
            <a:chExt cx="8132804" cy="4425230"/>
          </a:xfrm>
        </p:grpSpPr>
        <p:grpSp>
          <p:nvGrpSpPr>
            <p:cNvPr id="35" name="Groupe 34"/>
            <p:cNvGrpSpPr/>
            <p:nvPr/>
          </p:nvGrpSpPr>
          <p:grpSpPr>
            <a:xfrm>
              <a:off x="242533" y="450585"/>
              <a:ext cx="8132804" cy="4425230"/>
              <a:chOff x="242533" y="450585"/>
              <a:chExt cx="8132804" cy="4425230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6246499" y="3939208"/>
                <a:ext cx="2128838" cy="258734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chemeClr val="bg1">
                        <a:lumMod val="20000"/>
                        <a:lumOff val="80000"/>
                      </a:schemeClr>
                    </a:solidFill>
                  </a:rPr>
                  <a:t>M</a:t>
                </a:r>
                <a:r>
                  <a:rPr lang="fr-FR" dirty="0" smtClean="0">
                    <a:solidFill>
                      <a:schemeClr val="bg1">
                        <a:lumMod val="20000"/>
                        <a:lumOff val="80000"/>
                      </a:schemeClr>
                    </a:solidFill>
                  </a:rPr>
                  <a:t>étropolitain</a:t>
                </a:r>
                <a:endParaRPr lang="fr-FR" dirty="0">
                  <a:solidFill>
                    <a:schemeClr val="bg1">
                      <a:lumMod val="20000"/>
                      <a:lumOff val="80000"/>
                    </a:schemeClr>
                  </a:solidFill>
                </a:endParaRPr>
              </a:p>
            </p:txBody>
          </p:sp>
          <p:pic>
            <p:nvPicPr>
              <p:cNvPr id="34" name="Image 33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2533" y="450585"/>
                <a:ext cx="6253285" cy="4425230"/>
              </a:xfrm>
              <a:prstGeom prst="rect">
                <a:avLst/>
              </a:prstGeom>
            </p:spPr>
          </p:pic>
        </p:grpSp>
        <p:sp>
          <p:nvSpPr>
            <p:cNvPr id="47" name="ZoneTexte 46"/>
            <p:cNvSpPr txBox="1"/>
            <p:nvPr/>
          </p:nvSpPr>
          <p:spPr>
            <a:xfrm>
              <a:off x="305988" y="4498238"/>
              <a:ext cx="760183" cy="307777"/>
            </a:xfrm>
            <a:prstGeom prst="rect">
              <a:avLst/>
            </a:prstGeom>
            <a:solidFill>
              <a:schemeClr val="tx1">
                <a:lumMod val="95000"/>
                <a:alpha val="48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M. </a:t>
              </a:r>
              <a:r>
                <a:rPr lang="fr-FR" dirty="0" err="1" smtClean="0"/>
                <a:t>Duf</a:t>
              </a:r>
              <a:endParaRPr lang="fr-FR" dirty="0"/>
            </a:p>
          </p:txBody>
        </p:sp>
        <p:grpSp>
          <p:nvGrpSpPr>
            <p:cNvPr id="51" name="Groupe 50"/>
            <p:cNvGrpSpPr/>
            <p:nvPr/>
          </p:nvGrpSpPr>
          <p:grpSpPr>
            <a:xfrm>
              <a:off x="6006374" y="4450035"/>
              <a:ext cx="602361" cy="246221"/>
              <a:chOff x="-642524" y="4391584"/>
              <a:chExt cx="602361" cy="246221"/>
            </a:xfrm>
          </p:grpSpPr>
          <p:cxnSp>
            <p:nvCxnSpPr>
              <p:cNvPr id="52" name="Connecteur droit avec flèche 51"/>
              <p:cNvCxnSpPr/>
              <p:nvPr/>
            </p:nvCxnSpPr>
            <p:spPr>
              <a:xfrm flipV="1">
                <a:off x="-595757" y="4429688"/>
                <a:ext cx="0" cy="131957"/>
              </a:xfrm>
              <a:prstGeom prst="straightConnector1">
                <a:avLst/>
              </a:prstGeom>
              <a:ln>
                <a:solidFill>
                  <a:schemeClr val="bg2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ZoneTexte 52"/>
              <p:cNvSpPr txBox="1"/>
              <p:nvPr/>
            </p:nvSpPr>
            <p:spPr>
              <a:xfrm>
                <a:off x="-642524" y="4391584"/>
                <a:ext cx="602361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/>
                  <a:t>Nord</a:t>
                </a:r>
                <a:endParaRPr lang="fr-FR" sz="1000" dirty="0"/>
              </a:p>
            </p:txBody>
          </p:sp>
        </p:grpSp>
        <p:sp>
          <p:nvSpPr>
            <p:cNvPr id="54" name="ZoneTexte 53"/>
            <p:cNvSpPr txBox="1"/>
            <p:nvPr/>
          </p:nvSpPr>
          <p:spPr>
            <a:xfrm>
              <a:off x="3369175" y="2151769"/>
              <a:ext cx="66501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dirty="0" smtClean="0"/>
                <a:t>5 km</a:t>
              </a:r>
              <a:endParaRPr lang="fr-FR" sz="900" dirty="0"/>
            </a:p>
          </p:txBody>
        </p:sp>
        <p:sp>
          <p:nvSpPr>
            <p:cNvPr id="55" name="ZoneTexte 54"/>
            <p:cNvSpPr txBox="1"/>
            <p:nvPr/>
          </p:nvSpPr>
          <p:spPr>
            <a:xfrm>
              <a:off x="3627299" y="1847195"/>
              <a:ext cx="66501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dirty="0" smtClean="0"/>
                <a:t>10 km</a:t>
              </a:r>
              <a:endParaRPr lang="fr-FR" sz="900" dirty="0"/>
            </a:p>
          </p:txBody>
        </p:sp>
        <p:sp>
          <p:nvSpPr>
            <p:cNvPr id="56" name="ZoneTexte 55"/>
            <p:cNvSpPr txBox="1"/>
            <p:nvPr/>
          </p:nvSpPr>
          <p:spPr>
            <a:xfrm>
              <a:off x="3978882" y="1255199"/>
              <a:ext cx="66501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dirty="0" smtClean="0"/>
                <a:t>20 km</a:t>
              </a:r>
              <a:endParaRPr lang="fr-FR" sz="900" dirty="0"/>
            </a:p>
          </p:txBody>
        </p:sp>
        <p:sp>
          <p:nvSpPr>
            <p:cNvPr id="57" name="ZoneTexte 56"/>
            <p:cNvSpPr txBox="1"/>
            <p:nvPr/>
          </p:nvSpPr>
          <p:spPr>
            <a:xfrm>
              <a:off x="4643900" y="908065"/>
              <a:ext cx="66501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dirty="0" smtClean="0"/>
                <a:t>30 km</a:t>
              </a:r>
              <a:endParaRPr lang="fr-FR" sz="900" dirty="0"/>
            </a:p>
          </p:txBody>
        </p:sp>
        <p:sp>
          <p:nvSpPr>
            <p:cNvPr id="59" name="ZoneTexte 58"/>
            <p:cNvSpPr txBox="1"/>
            <p:nvPr/>
          </p:nvSpPr>
          <p:spPr>
            <a:xfrm>
              <a:off x="2708996" y="2350040"/>
              <a:ext cx="872548" cy="400110"/>
            </a:xfrm>
            <a:custGeom>
              <a:avLst/>
              <a:gdLst>
                <a:gd name="connsiteX0" fmla="*/ 0 w 872548"/>
                <a:gd name="connsiteY0" fmla="*/ 0 h 400110"/>
                <a:gd name="connsiteX1" fmla="*/ 872548 w 872548"/>
                <a:gd name="connsiteY1" fmla="*/ 0 h 400110"/>
                <a:gd name="connsiteX2" fmla="*/ 872548 w 872548"/>
                <a:gd name="connsiteY2" fmla="*/ 400110 h 400110"/>
                <a:gd name="connsiteX3" fmla="*/ 0 w 872548"/>
                <a:gd name="connsiteY3" fmla="*/ 400110 h 400110"/>
                <a:gd name="connsiteX4" fmla="*/ 0 w 872548"/>
                <a:gd name="connsiteY4" fmla="*/ 0 h 400110"/>
                <a:gd name="connsiteX0" fmla="*/ 0 w 872548"/>
                <a:gd name="connsiteY0" fmla="*/ 0 h 400110"/>
                <a:gd name="connsiteX1" fmla="*/ 872548 w 872548"/>
                <a:gd name="connsiteY1" fmla="*/ 0 h 400110"/>
                <a:gd name="connsiteX2" fmla="*/ 552952 w 872548"/>
                <a:gd name="connsiteY2" fmla="*/ 266945 h 400110"/>
                <a:gd name="connsiteX3" fmla="*/ 0 w 872548"/>
                <a:gd name="connsiteY3" fmla="*/ 400110 h 400110"/>
                <a:gd name="connsiteX4" fmla="*/ 0 w 872548"/>
                <a:gd name="connsiteY4" fmla="*/ 0 h 400110"/>
                <a:gd name="connsiteX0" fmla="*/ 0 w 872548"/>
                <a:gd name="connsiteY0" fmla="*/ 0 h 400110"/>
                <a:gd name="connsiteX1" fmla="*/ 872548 w 872548"/>
                <a:gd name="connsiteY1" fmla="*/ 0 h 400110"/>
                <a:gd name="connsiteX2" fmla="*/ 552952 w 872548"/>
                <a:gd name="connsiteY2" fmla="*/ 266945 h 400110"/>
                <a:gd name="connsiteX3" fmla="*/ 398189 w 872548"/>
                <a:gd name="connsiteY3" fmla="*/ 375405 h 400110"/>
                <a:gd name="connsiteX4" fmla="*/ 0 w 872548"/>
                <a:gd name="connsiteY4" fmla="*/ 400110 h 400110"/>
                <a:gd name="connsiteX5" fmla="*/ 0 w 872548"/>
                <a:gd name="connsiteY5" fmla="*/ 0 h 400110"/>
                <a:gd name="connsiteX0" fmla="*/ 0 w 872548"/>
                <a:gd name="connsiteY0" fmla="*/ 0 h 400110"/>
                <a:gd name="connsiteX1" fmla="*/ 872548 w 872548"/>
                <a:gd name="connsiteY1" fmla="*/ 0 h 400110"/>
                <a:gd name="connsiteX2" fmla="*/ 788806 w 872548"/>
                <a:gd name="connsiteY2" fmla="*/ 135708 h 400110"/>
                <a:gd name="connsiteX3" fmla="*/ 552952 w 872548"/>
                <a:gd name="connsiteY3" fmla="*/ 266945 h 400110"/>
                <a:gd name="connsiteX4" fmla="*/ 398189 w 872548"/>
                <a:gd name="connsiteY4" fmla="*/ 375405 h 400110"/>
                <a:gd name="connsiteX5" fmla="*/ 0 w 872548"/>
                <a:gd name="connsiteY5" fmla="*/ 400110 h 400110"/>
                <a:gd name="connsiteX6" fmla="*/ 0 w 872548"/>
                <a:gd name="connsiteY6" fmla="*/ 0 h 400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72548" h="400110">
                  <a:moveTo>
                    <a:pt x="0" y="0"/>
                  </a:moveTo>
                  <a:lnTo>
                    <a:pt x="872548" y="0"/>
                  </a:lnTo>
                  <a:cubicBezTo>
                    <a:pt x="818001" y="42277"/>
                    <a:pt x="843353" y="93431"/>
                    <a:pt x="788806" y="135708"/>
                  </a:cubicBezTo>
                  <a:lnTo>
                    <a:pt x="552952" y="266945"/>
                  </a:lnTo>
                  <a:cubicBezTo>
                    <a:pt x="456976" y="288302"/>
                    <a:pt x="494165" y="354048"/>
                    <a:pt x="398189" y="375405"/>
                  </a:cubicBezTo>
                  <a:lnTo>
                    <a:pt x="0" y="4001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95000"/>
                <a:alpha val="46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fr-FR" sz="1000" dirty="0" smtClean="0"/>
                <a:t>Cinq-Mars-la-Pile</a:t>
              </a:r>
              <a:endParaRPr lang="fr-FR" sz="1000" dirty="0"/>
            </a:p>
          </p:txBody>
        </p:sp>
        <p:sp>
          <p:nvSpPr>
            <p:cNvPr id="60" name="ZoneTexte 59"/>
            <p:cNvSpPr txBox="1"/>
            <p:nvPr/>
          </p:nvSpPr>
          <p:spPr>
            <a:xfrm>
              <a:off x="4804196" y="2151608"/>
              <a:ext cx="13716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/>
                <a:t>Tours</a:t>
              </a:r>
              <a:endParaRPr lang="fr-FR" sz="1000" dirty="0"/>
            </a:p>
          </p:txBody>
        </p:sp>
      </p:grpSp>
      <p:grpSp>
        <p:nvGrpSpPr>
          <p:cNvPr id="62" name="Groupe 61"/>
          <p:cNvGrpSpPr/>
          <p:nvPr/>
        </p:nvGrpSpPr>
        <p:grpSpPr>
          <a:xfrm>
            <a:off x="214535" y="403791"/>
            <a:ext cx="8134136" cy="4383020"/>
            <a:chOff x="248345" y="409716"/>
            <a:chExt cx="8134136" cy="4383020"/>
          </a:xfrm>
        </p:grpSpPr>
        <p:grpSp>
          <p:nvGrpSpPr>
            <p:cNvPr id="61" name="Groupe 60"/>
            <p:cNvGrpSpPr/>
            <p:nvPr/>
          </p:nvGrpSpPr>
          <p:grpSpPr>
            <a:xfrm>
              <a:off x="248345" y="409716"/>
              <a:ext cx="8134136" cy="4383020"/>
              <a:chOff x="248345" y="409716"/>
              <a:chExt cx="8134136" cy="4383020"/>
            </a:xfrm>
          </p:grpSpPr>
          <p:grpSp>
            <p:nvGrpSpPr>
              <p:cNvPr id="58" name="Groupe 57"/>
              <p:cNvGrpSpPr/>
              <p:nvPr/>
            </p:nvGrpSpPr>
            <p:grpSpPr>
              <a:xfrm>
                <a:off x="248345" y="409716"/>
                <a:ext cx="8134136" cy="4383020"/>
                <a:chOff x="248345" y="409716"/>
                <a:chExt cx="8134136" cy="4383020"/>
              </a:xfrm>
            </p:grpSpPr>
            <p:grpSp>
              <p:nvGrpSpPr>
                <p:cNvPr id="46" name="Groupe 45"/>
                <p:cNvGrpSpPr/>
                <p:nvPr/>
              </p:nvGrpSpPr>
              <p:grpSpPr>
                <a:xfrm>
                  <a:off x="248345" y="409716"/>
                  <a:ext cx="8134136" cy="4383020"/>
                  <a:chOff x="248345" y="409716"/>
                  <a:chExt cx="8134136" cy="4383020"/>
                </a:xfrm>
              </p:grpSpPr>
              <p:sp>
                <p:nvSpPr>
                  <p:cNvPr id="28" name="Rectangle 27"/>
                  <p:cNvSpPr/>
                  <p:nvPr/>
                </p:nvSpPr>
                <p:spPr>
                  <a:xfrm>
                    <a:off x="6253643" y="4198745"/>
                    <a:ext cx="2128838" cy="258734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dirty="0" smtClean="0">
                        <a:solidFill>
                          <a:schemeClr val="bg1">
                            <a:lumMod val="20000"/>
                            <a:lumOff val="80000"/>
                          </a:schemeClr>
                        </a:solidFill>
                      </a:rPr>
                      <a:t>Hybride</a:t>
                    </a:r>
                    <a:endParaRPr lang="fr-FR" dirty="0">
                      <a:solidFill>
                        <a:schemeClr val="bg1">
                          <a:lumMod val="20000"/>
                          <a:lumOff val="80000"/>
                        </a:schemeClr>
                      </a:solidFill>
                    </a:endParaRPr>
                  </a:p>
                </p:txBody>
              </p:sp>
              <p:pic>
                <p:nvPicPr>
                  <p:cNvPr id="45" name="Image 44"/>
                  <p:cNvPicPr>
                    <a:picLocks noChangeAspect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48345" y="409716"/>
                    <a:ext cx="6193638" cy="4383020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65" name="ZoneTexte 64"/>
                <p:cNvSpPr txBox="1"/>
                <p:nvPr/>
              </p:nvSpPr>
              <p:spPr>
                <a:xfrm>
                  <a:off x="321257" y="4401615"/>
                  <a:ext cx="1062924" cy="307777"/>
                </a:xfrm>
                <a:prstGeom prst="rect">
                  <a:avLst/>
                </a:prstGeom>
                <a:solidFill>
                  <a:schemeClr val="tx1">
                    <a:lumMod val="95000"/>
                    <a:alpha val="48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dirty="0" smtClean="0"/>
                    <a:t>Mme. Bou</a:t>
                  </a:r>
                  <a:endParaRPr lang="fr-FR" dirty="0"/>
                </a:p>
              </p:txBody>
            </p:sp>
          </p:grpSp>
          <p:grpSp>
            <p:nvGrpSpPr>
              <p:cNvPr id="67" name="Groupe 66"/>
              <p:cNvGrpSpPr/>
              <p:nvPr/>
            </p:nvGrpSpPr>
            <p:grpSpPr>
              <a:xfrm>
                <a:off x="5981204" y="4406691"/>
                <a:ext cx="602361" cy="246221"/>
                <a:chOff x="-642524" y="4391584"/>
                <a:chExt cx="602361" cy="246221"/>
              </a:xfrm>
            </p:grpSpPr>
            <p:cxnSp>
              <p:nvCxnSpPr>
                <p:cNvPr id="68" name="Connecteur droit avec flèche 67"/>
                <p:cNvCxnSpPr/>
                <p:nvPr/>
              </p:nvCxnSpPr>
              <p:spPr>
                <a:xfrm flipV="1">
                  <a:off x="-595757" y="4429688"/>
                  <a:ext cx="0" cy="131957"/>
                </a:xfrm>
                <a:prstGeom prst="straightConnector1">
                  <a:avLst/>
                </a:prstGeom>
                <a:ln>
                  <a:solidFill>
                    <a:schemeClr val="bg2"/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9" name="ZoneTexte 68"/>
                <p:cNvSpPr txBox="1"/>
                <p:nvPr/>
              </p:nvSpPr>
              <p:spPr>
                <a:xfrm>
                  <a:off x="-642524" y="4391584"/>
                  <a:ext cx="602361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000" dirty="0" smtClean="0"/>
                    <a:t>Nord</a:t>
                  </a:r>
                  <a:endParaRPr lang="fr-FR" sz="1000" dirty="0"/>
                </a:p>
              </p:txBody>
            </p:sp>
          </p:grpSp>
        </p:grpSp>
        <p:sp>
          <p:nvSpPr>
            <p:cNvPr id="71" name="ZoneTexte 70"/>
            <p:cNvSpPr txBox="1"/>
            <p:nvPr/>
          </p:nvSpPr>
          <p:spPr>
            <a:xfrm>
              <a:off x="3042053" y="2804291"/>
              <a:ext cx="66501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dirty="0" smtClean="0"/>
                <a:t>5 km</a:t>
              </a:r>
              <a:endParaRPr lang="fr-FR" sz="900" dirty="0"/>
            </a:p>
          </p:txBody>
        </p:sp>
        <p:sp>
          <p:nvSpPr>
            <p:cNvPr id="72" name="ZoneTexte 71"/>
            <p:cNvSpPr txBox="1"/>
            <p:nvPr/>
          </p:nvSpPr>
          <p:spPr>
            <a:xfrm>
              <a:off x="3027823" y="3127848"/>
              <a:ext cx="66501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dirty="0" smtClean="0"/>
                <a:t>10 km</a:t>
              </a:r>
              <a:endParaRPr lang="fr-FR" sz="900" dirty="0"/>
            </a:p>
          </p:txBody>
        </p:sp>
        <p:sp>
          <p:nvSpPr>
            <p:cNvPr id="73" name="ZoneTexte 72"/>
            <p:cNvSpPr txBox="1"/>
            <p:nvPr/>
          </p:nvSpPr>
          <p:spPr>
            <a:xfrm>
              <a:off x="3042053" y="3770550"/>
              <a:ext cx="66501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dirty="0" smtClean="0"/>
                <a:t>20 km</a:t>
              </a:r>
              <a:endParaRPr lang="fr-FR" sz="900" dirty="0"/>
            </a:p>
          </p:txBody>
        </p:sp>
        <p:sp>
          <p:nvSpPr>
            <p:cNvPr id="74" name="ZoneTexte 73"/>
            <p:cNvSpPr txBox="1"/>
            <p:nvPr/>
          </p:nvSpPr>
          <p:spPr>
            <a:xfrm>
              <a:off x="3019589" y="4428117"/>
              <a:ext cx="66501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dirty="0" smtClean="0"/>
                <a:t>30 km</a:t>
              </a:r>
              <a:endParaRPr lang="fr-FR" sz="900" dirty="0"/>
            </a:p>
          </p:txBody>
        </p:sp>
        <p:sp>
          <p:nvSpPr>
            <p:cNvPr id="75" name="ZoneTexte 74"/>
            <p:cNvSpPr txBox="1"/>
            <p:nvPr/>
          </p:nvSpPr>
          <p:spPr>
            <a:xfrm>
              <a:off x="2979626" y="2202684"/>
              <a:ext cx="13716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err="1" smtClean="0"/>
                <a:t>Ambillou</a:t>
              </a:r>
              <a:endParaRPr lang="fr-FR" sz="1000" dirty="0"/>
            </a:p>
          </p:txBody>
        </p:sp>
        <p:sp>
          <p:nvSpPr>
            <p:cNvPr id="76" name="ZoneTexte 75"/>
            <p:cNvSpPr txBox="1"/>
            <p:nvPr/>
          </p:nvSpPr>
          <p:spPr>
            <a:xfrm>
              <a:off x="4541815" y="2605167"/>
              <a:ext cx="13716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/>
                <a:t>Tours</a:t>
              </a:r>
              <a:endParaRPr lang="fr-FR" sz="1000" dirty="0"/>
            </a:p>
          </p:txBody>
        </p:sp>
      </p:grpSp>
      <p:grpSp>
        <p:nvGrpSpPr>
          <p:cNvPr id="77" name="Groupe 76"/>
          <p:cNvGrpSpPr/>
          <p:nvPr/>
        </p:nvGrpSpPr>
        <p:grpSpPr>
          <a:xfrm>
            <a:off x="229172" y="444968"/>
            <a:ext cx="8127262" cy="4409244"/>
            <a:chOff x="203161" y="461669"/>
            <a:chExt cx="8127262" cy="4409244"/>
          </a:xfrm>
        </p:grpSpPr>
        <p:grpSp>
          <p:nvGrpSpPr>
            <p:cNvPr id="70" name="Groupe 69"/>
            <p:cNvGrpSpPr/>
            <p:nvPr/>
          </p:nvGrpSpPr>
          <p:grpSpPr>
            <a:xfrm>
              <a:off x="203161" y="461669"/>
              <a:ext cx="8127262" cy="4409244"/>
              <a:chOff x="203161" y="461669"/>
              <a:chExt cx="8127262" cy="4409244"/>
            </a:xfrm>
          </p:grpSpPr>
          <p:grpSp>
            <p:nvGrpSpPr>
              <p:cNvPr id="66" name="Groupe 65"/>
              <p:cNvGrpSpPr/>
              <p:nvPr/>
            </p:nvGrpSpPr>
            <p:grpSpPr>
              <a:xfrm>
                <a:off x="203161" y="461669"/>
                <a:ext cx="8127262" cy="4409244"/>
                <a:chOff x="203161" y="461669"/>
                <a:chExt cx="8127262" cy="4409244"/>
              </a:xfrm>
            </p:grpSpPr>
            <p:grpSp>
              <p:nvGrpSpPr>
                <p:cNvPr id="64" name="Groupe 63"/>
                <p:cNvGrpSpPr/>
                <p:nvPr/>
              </p:nvGrpSpPr>
              <p:grpSpPr>
                <a:xfrm>
                  <a:off x="204751" y="461669"/>
                  <a:ext cx="8125672" cy="4409244"/>
                  <a:chOff x="204751" y="461669"/>
                  <a:chExt cx="8125672" cy="4409244"/>
                </a:xfrm>
              </p:grpSpPr>
              <p:sp>
                <p:nvSpPr>
                  <p:cNvPr id="29" name="Rectangle 28"/>
                  <p:cNvSpPr/>
                  <p:nvPr/>
                </p:nvSpPr>
                <p:spPr>
                  <a:xfrm>
                    <a:off x="6201585" y="4432676"/>
                    <a:ext cx="2128838" cy="258734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dirty="0" smtClean="0">
                        <a:solidFill>
                          <a:schemeClr val="bg1">
                            <a:lumMod val="20000"/>
                            <a:lumOff val="80000"/>
                          </a:schemeClr>
                        </a:solidFill>
                      </a:rPr>
                      <a:t>Polyvalent</a:t>
                    </a:r>
                    <a:endParaRPr lang="fr-FR" dirty="0">
                      <a:solidFill>
                        <a:schemeClr val="bg1">
                          <a:lumMod val="20000"/>
                          <a:lumOff val="80000"/>
                        </a:schemeClr>
                      </a:solidFill>
                    </a:endParaRPr>
                  </a:p>
                </p:txBody>
              </p:sp>
              <p:pic>
                <p:nvPicPr>
                  <p:cNvPr id="63" name="Image 62"/>
                  <p:cNvPicPr>
                    <a:picLocks noChangeAspect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204751" y="461669"/>
                    <a:ext cx="6230695" cy="4409244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80" name="ZoneTexte 79"/>
                <p:cNvSpPr txBox="1"/>
                <p:nvPr/>
              </p:nvSpPr>
              <p:spPr>
                <a:xfrm>
                  <a:off x="203161" y="4466207"/>
                  <a:ext cx="920232" cy="307777"/>
                </a:xfrm>
                <a:prstGeom prst="rect">
                  <a:avLst/>
                </a:prstGeom>
                <a:solidFill>
                  <a:schemeClr val="tx1">
                    <a:lumMod val="95000"/>
                    <a:alpha val="48000"/>
                  </a:schemeClr>
                </a:solidFill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dirty="0" smtClean="0"/>
                    <a:t>M. Chan</a:t>
                  </a:r>
                  <a:endParaRPr lang="fr-FR" dirty="0"/>
                </a:p>
              </p:txBody>
            </p:sp>
            <p:grpSp>
              <p:nvGrpSpPr>
                <p:cNvPr id="81" name="Groupe 80"/>
                <p:cNvGrpSpPr/>
                <p:nvPr/>
              </p:nvGrpSpPr>
              <p:grpSpPr>
                <a:xfrm>
                  <a:off x="5956077" y="4432033"/>
                  <a:ext cx="602361" cy="246221"/>
                  <a:chOff x="-642524" y="4391584"/>
                  <a:chExt cx="602361" cy="246221"/>
                </a:xfrm>
              </p:grpSpPr>
              <p:cxnSp>
                <p:nvCxnSpPr>
                  <p:cNvPr id="82" name="Connecteur droit avec flèche 81"/>
                  <p:cNvCxnSpPr/>
                  <p:nvPr/>
                </p:nvCxnSpPr>
                <p:spPr>
                  <a:xfrm flipV="1">
                    <a:off x="-595757" y="4429688"/>
                    <a:ext cx="0" cy="131957"/>
                  </a:xfrm>
                  <a:prstGeom prst="straightConnector1">
                    <a:avLst/>
                  </a:prstGeom>
                  <a:ln>
                    <a:solidFill>
                      <a:schemeClr val="bg2"/>
                    </a:solidFill>
                    <a:tailEnd type="stealt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3" name="ZoneTexte 82"/>
                  <p:cNvSpPr txBox="1"/>
                  <p:nvPr/>
                </p:nvSpPr>
                <p:spPr>
                  <a:xfrm>
                    <a:off x="-642524" y="4391584"/>
                    <a:ext cx="602361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000" dirty="0" smtClean="0"/>
                      <a:t>Nord</a:t>
                    </a:r>
                    <a:endParaRPr lang="fr-FR" sz="1000" dirty="0"/>
                  </a:p>
                </p:txBody>
              </p:sp>
            </p:grpSp>
          </p:grpSp>
          <p:sp>
            <p:nvSpPr>
              <p:cNvPr id="85" name="ZoneTexte 84"/>
              <p:cNvSpPr txBox="1"/>
              <p:nvPr/>
            </p:nvSpPr>
            <p:spPr>
              <a:xfrm>
                <a:off x="2464389" y="2611675"/>
                <a:ext cx="665018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dirty="0" smtClean="0"/>
                  <a:t>5 km</a:t>
                </a:r>
                <a:endParaRPr lang="fr-FR" sz="900" dirty="0"/>
              </a:p>
            </p:txBody>
          </p:sp>
          <p:sp>
            <p:nvSpPr>
              <p:cNvPr id="86" name="ZoneTexte 85"/>
              <p:cNvSpPr txBox="1"/>
              <p:nvPr/>
            </p:nvSpPr>
            <p:spPr>
              <a:xfrm>
                <a:off x="2122174" y="3138030"/>
                <a:ext cx="665018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dirty="0" smtClean="0"/>
                  <a:t>10 km</a:t>
                </a:r>
                <a:endParaRPr lang="fr-FR" sz="900" dirty="0"/>
              </a:p>
            </p:txBody>
          </p:sp>
          <p:sp>
            <p:nvSpPr>
              <p:cNvPr id="87" name="ZoneTexte 86"/>
              <p:cNvSpPr txBox="1"/>
              <p:nvPr/>
            </p:nvSpPr>
            <p:spPr>
              <a:xfrm>
                <a:off x="1500669" y="3897696"/>
                <a:ext cx="665018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900" dirty="0" smtClean="0"/>
                  <a:t>20 km</a:t>
                </a:r>
                <a:endParaRPr lang="fr-FR" sz="900" dirty="0"/>
              </a:p>
            </p:txBody>
          </p:sp>
        </p:grpSp>
        <p:sp>
          <p:nvSpPr>
            <p:cNvPr id="89" name="ZoneTexte 88"/>
            <p:cNvSpPr txBox="1"/>
            <p:nvPr/>
          </p:nvSpPr>
          <p:spPr>
            <a:xfrm>
              <a:off x="2899223" y="2303874"/>
              <a:ext cx="13716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err="1" smtClean="0"/>
                <a:t>Ambillou</a:t>
              </a:r>
              <a:endParaRPr lang="fr-FR" sz="1000" dirty="0"/>
            </a:p>
          </p:txBody>
        </p:sp>
        <p:sp>
          <p:nvSpPr>
            <p:cNvPr id="90" name="ZoneTexte 89"/>
            <p:cNvSpPr txBox="1"/>
            <p:nvPr/>
          </p:nvSpPr>
          <p:spPr>
            <a:xfrm>
              <a:off x="4983553" y="3167256"/>
              <a:ext cx="13716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/>
                <a:t>Tours</a:t>
              </a:r>
              <a:endParaRPr lang="fr-FR" sz="1000" dirty="0"/>
            </a:p>
          </p:txBody>
        </p:sp>
        <p:sp>
          <p:nvSpPr>
            <p:cNvPr id="91" name="ZoneTexte 90"/>
            <p:cNvSpPr txBox="1"/>
            <p:nvPr/>
          </p:nvSpPr>
          <p:spPr>
            <a:xfrm>
              <a:off x="2509333" y="3832006"/>
              <a:ext cx="13716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/>
                <a:t>Langeais</a:t>
              </a:r>
              <a:endParaRPr lang="fr-FR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78074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99"/>
          <p:cNvSpPr txBox="1">
            <a:spLocks/>
          </p:cNvSpPr>
          <p:nvPr/>
        </p:nvSpPr>
        <p:spPr>
          <a:xfrm>
            <a:off x="769379" y="1646430"/>
            <a:ext cx="7505700" cy="179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Calibri"/>
              <a:buChar char="●"/>
              <a:defRPr sz="13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■"/>
              <a:defRPr sz="1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●"/>
              <a:defRPr sz="1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984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Calibri"/>
              <a:buChar char="○"/>
              <a:defRPr sz="1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845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100"/>
              <a:buFont typeface="Calibri"/>
              <a:buChar char="■"/>
              <a:defRPr sz="1100" b="0" i="0" u="none" strike="noStrike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fr-FR" dirty="0" smtClean="0"/>
              <a:t>Secteur isolé : 5 comportements identifiables</a:t>
            </a:r>
          </a:p>
          <a:p>
            <a:r>
              <a:rPr lang="fr-FR" dirty="0" smtClean="0"/>
              <a:t>Tours ne possède pas un poids toujours important</a:t>
            </a:r>
          </a:p>
          <a:p>
            <a:r>
              <a:rPr lang="fr-FR" dirty="0" smtClean="0"/>
              <a:t>Les communes plus petites (Chinon…) sont importantes dans la mobilité du milieu isolé</a:t>
            </a:r>
          </a:p>
          <a:p>
            <a:pPr marL="615950" lvl="1" indent="0" fontAlgn="base">
              <a:buNone/>
            </a:pPr>
            <a:r>
              <a:rPr lang="fr-FR" sz="1300" dirty="0" smtClean="0">
                <a:sym typeface="Wingdings" panose="05000000000000000000" pitchFamily="2" charset="2"/>
              </a:rPr>
              <a:t> </a:t>
            </a:r>
            <a:r>
              <a:rPr lang="fr-FR" sz="1300" dirty="0" smtClean="0"/>
              <a:t>Les zones proches du domicile sont fréquentées voire favorisées</a:t>
            </a:r>
            <a:endParaRPr lang="fr-FR" sz="1300" dirty="0"/>
          </a:p>
          <a:p>
            <a:endParaRPr lang="fr-FR" dirty="0" smtClean="0"/>
          </a:p>
          <a:p>
            <a:pPr marL="0" indent="0">
              <a:spcBef>
                <a:spcPts val="1600"/>
              </a:spcBef>
              <a:spcAft>
                <a:spcPts val="1600"/>
              </a:spcAft>
              <a:buFont typeface="Calibri"/>
              <a:buNone/>
            </a:pPr>
            <a:endParaRPr lang="fr-FR" dirty="0"/>
          </a:p>
        </p:txBody>
      </p:sp>
      <p:pic>
        <p:nvPicPr>
          <p:cNvPr id="141" name="Shape 2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6308" y="3233659"/>
            <a:ext cx="7639050" cy="1419225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Shape 198"/>
          <p:cNvSpPr txBox="1">
            <a:spLocks noGrp="1"/>
          </p:cNvSpPr>
          <p:nvPr>
            <p:ph type="title"/>
          </p:nvPr>
        </p:nvSpPr>
        <p:spPr>
          <a:xfrm>
            <a:off x="762801" y="475163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fr" dirty="0"/>
              <a:t>Cartographie des points d’arrêt et comportement associé</a:t>
            </a:r>
            <a:endParaRPr dirty="0"/>
          </a:p>
        </p:txBody>
      </p:sp>
      <p:grpSp>
        <p:nvGrpSpPr>
          <p:cNvPr id="91" name="Groupe 90"/>
          <p:cNvGrpSpPr/>
          <p:nvPr/>
        </p:nvGrpSpPr>
        <p:grpSpPr>
          <a:xfrm>
            <a:off x="1767791" y="568893"/>
            <a:ext cx="6614409" cy="4151703"/>
            <a:chOff x="1789674" y="563831"/>
            <a:chExt cx="6614409" cy="4151703"/>
          </a:xfrm>
        </p:grpSpPr>
        <p:grpSp>
          <p:nvGrpSpPr>
            <p:cNvPr id="22" name="Groupe 21"/>
            <p:cNvGrpSpPr/>
            <p:nvPr/>
          </p:nvGrpSpPr>
          <p:grpSpPr>
            <a:xfrm>
              <a:off x="1789674" y="563831"/>
              <a:ext cx="6614409" cy="4151703"/>
              <a:chOff x="1789674" y="563831"/>
              <a:chExt cx="6614409" cy="4151703"/>
            </a:xfrm>
          </p:grpSpPr>
          <p:grpSp>
            <p:nvGrpSpPr>
              <p:cNvPr id="21" name="Groupe 20"/>
              <p:cNvGrpSpPr/>
              <p:nvPr/>
            </p:nvGrpSpPr>
            <p:grpSpPr>
              <a:xfrm>
                <a:off x="1789674" y="563831"/>
                <a:ext cx="4466952" cy="4151703"/>
                <a:chOff x="1568667" y="501204"/>
                <a:chExt cx="4466952" cy="4151703"/>
              </a:xfrm>
            </p:grpSpPr>
            <p:grpSp>
              <p:nvGrpSpPr>
                <p:cNvPr id="19" name="Groupe 18"/>
                <p:cNvGrpSpPr/>
                <p:nvPr/>
              </p:nvGrpSpPr>
              <p:grpSpPr>
                <a:xfrm>
                  <a:off x="1568667" y="501204"/>
                  <a:ext cx="4466952" cy="4151703"/>
                  <a:chOff x="1038771" y="632019"/>
                  <a:chExt cx="4466952" cy="4151703"/>
                </a:xfrm>
              </p:grpSpPr>
              <p:pic>
                <p:nvPicPr>
                  <p:cNvPr id="202" name="Shape 202"/>
                  <p:cNvPicPr preferRelativeResize="0"/>
                  <p:nvPr/>
                </p:nvPicPr>
                <p:blipFill rotWithShape="1">
                  <a:blip r:embed="rId4">
                    <a:alphaModFix/>
                  </a:blip>
                  <a:srcRect l="37132" t="33169" r="34196" b="19330"/>
                  <a:stretch/>
                </p:blipFill>
                <p:spPr>
                  <a:xfrm>
                    <a:off x="1038771" y="632019"/>
                    <a:ext cx="4448226" cy="4145215"/>
                  </a:xfrm>
                  <a:prstGeom prst="rect">
                    <a:avLst/>
                  </a:prstGeom>
                  <a:noFill/>
                  <a:ln>
                    <a:solidFill>
                      <a:schemeClr val="accent1"/>
                    </a:solidFill>
                  </a:ln>
                </p:spPr>
              </p:pic>
              <p:sp>
                <p:nvSpPr>
                  <p:cNvPr id="49" name="ZoneTexte 48"/>
                  <p:cNvSpPr txBox="1"/>
                  <p:nvPr/>
                </p:nvSpPr>
                <p:spPr>
                  <a:xfrm>
                    <a:off x="4608138" y="4475945"/>
                    <a:ext cx="897585" cy="307777"/>
                  </a:xfrm>
                  <a:prstGeom prst="rect">
                    <a:avLst/>
                  </a:prstGeom>
                  <a:solidFill>
                    <a:schemeClr val="tx1">
                      <a:lumMod val="95000"/>
                      <a:alpha val="48000"/>
                    </a:schemeClr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fr-FR" dirty="0" smtClean="0"/>
                      <a:t>Mme. Ali</a:t>
                    </a:r>
                    <a:endParaRPr lang="fr-FR" dirty="0"/>
                  </a:p>
                </p:txBody>
              </p:sp>
            </p:grpSp>
            <p:sp>
              <p:nvSpPr>
                <p:cNvPr id="52" name="ZoneTexte 51"/>
                <p:cNvSpPr txBox="1"/>
                <p:nvPr/>
              </p:nvSpPr>
              <p:spPr>
                <a:xfrm>
                  <a:off x="1683329" y="1789228"/>
                  <a:ext cx="137160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000" dirty="0" smtClean="0"/>
                    <a:t>Chinon</a:t>
                  </a:r>
                  <a:endParaRPr lang="fr-FR" sz="1000" dirty="0"/>
                </a:p>
              </p:txBody>
            </p:sp>
            <p:sp>
              <p:nvSpPr>
                <p:cNvPr id="53" name="ZoneTexte 52"/>
                <p:cNvSpPr txBox="1"/>
                <p:nvPr/>
              </p:nvSpPr>
              <p:spPr>
                <a:xfrm>
                  <a:off x="3290385" y="2078535"/>
                  <a:ext cx="137160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000" dirty="0" err="1" smtClean="0"/>
                    <a:t>Panzoult</a:t>
                  </a:r>
                  <a:endParaRPr lang="fr-FR" sz="1000" dirty="0"/>
                </a:p>
              </p:txBody>
            </p:sp>
            <p:sp>
              <p:nvSpPr>
                <p:cNvPr id="54" name="ZoneTexte 53"/>
                <p:cNvSpPr txBox="1"/>
                <p:nvPr/>
              </p:nvSpPr>
              <p:spPr>
                <a:xfrm>
                  <a:off x="3694455" y="2579940"/>
                  <a:ext cx="665018" cy="2308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900" dirty="0" smtClean="0"/>
                    <a:t>5 km</a:t>
                  </a:r>
                  <a:endParaRPr lang="fr-FR" sz="900" dirty="0"/>
                </a:p>
              </p:txBody>
            </p:sp>
            <p:sp>
              <p:nvSpPr>
                <p:cNvPr id="55" name="ZoneTexte 54"/>
                <p:cNvSpPr txBox="1"/>
                <p:nvPr/>
              </p:nvSpPr>
              <p:spPr>
                <a:xfrm>
                  <a:off x="3913114" y="3184962"/>
                  <a:ext cx="665018" cy="2308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900" dirty="0" smtClean="0"/>
                    <a:t>10 km</a:t>
                  </a:r>
                  <a:endParaRPr lang="fr-FR" sz="900" dirty="0"/>
                </a:p>
              </p:txBody>
            </p:sp>
            <p:sp>
              <p:nvSpPr>
                <p:cNvPr id="56" name="ZoneTexte 55"/>
                <p:cNvSpPr txBox="1"/>
                <p:nvPr/>
              </p:nvSpPr>
              <p:spPr>
                <a:xfrm>
                  <a:off x="4112597" y="3792926"/>
                  <a:ext cx="665018" cy="2308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900" dirty="0" smtClean="0"/>
                    <a:t>15 km</a:t>
                  </a:r>
                  <a:endParaRPr lang="fr-FR" sz="900" dirty="0"/>
                </a:p>
              </p:txBody>
            </p:sp>
            <p:sp>
              <p:nvSpPr>
                <p:cNvPr id="57" name="ZoneTexte 56"/>
                <p:cNvSpPr txBox="1"/>
                <p:nvPr/>
              </p:nvSpPr>
              <p:spPr>
                <a:xfrm>
                  <a:off x="4367505" y="4347705"/>
                  <a:ext cx="665018" cy="2308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900" dirty="0" smtClean="0"/>
                    <a:t>20 km</a:t>
                  </a:r>
                  <a:endParaRPr lang="fr-FR" sz="900" dirty="0"/>
                </a:p>
              </p:txBody>
            </p:sp>
          </p:grpSp>
          <p:sp>
            <p:nvSpPr>
              <p:cNvPr id="59" name="Rectangle 58"/>
              <p:cNvSpPr/>
              <p:nvPr/>
            </p:nvSpPr>
            <p:spPr>
              <a:xfrm>
                <a:off x="6275245" y="3714137"/>
                <a:ext cx="2128838" cy="258734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>
                    <a:solidFill>
                      <a:schemeClr val="bg1">
                        <a:lumMod val="20000"/>
                        <a:lumOff val="80000"/>
                      </a:schemeClr>
                    </a:solidFill>
                  </a:rPr>
                  <a:t>Local territorialisé</a:t>
                </a:r>
                <a:endParaRPr lang="fr-FR" dirty="0">
                  <a:solidFill>
                    <a:schemeClr val="bg1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  <p:grpSp>
          <p:nvGrpSpPr>
            <p:cNvPr id="122" name="Groupe 121"/>
            <p:cNvGrpSpPr/>
            <p:nvPr/>
          </p:nvGrpSpPr>
          <p:grpSpPr>
            <a:xfrm>
              <a:off x="1820074" y="601446"/>
              <a:ext cx="602361" cy="246221"/>
              <a:chOff x="-642524" y="4391584"/>
              <a:chExt cx="602361" cy="246221"/>
            </a:xfrm>
          </p:grpSpPr>
          <p:cxnSp>
            <p:nvCxnSpPr>
              <p:cNvPr id="123" name="Connecteur droit avec flèche 122"/>
              <p:cNvCxnSpPr/>
              <p:nvPr/>
            </p:nvCxnSpPr>
            <p:spPr>
              <a:xfrm flipV="1">
                <a:off x="-595757" y="4429688"/>
                <a:ext cx="0" cy="131957"/>
              </a:xfrm>
              <a:prstGeom prst="straightConnector1">
                <a:avLst/>
              </a:prstGeom>
              <a:ln>
                <a:solidFill>
                  <a:schemeClr val="bg2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4" name="ZoneTexte 123"/>
              <p:cNvSpPr txBox="1"/>
              <p:nvPr/>
            </p:nvSpPr>
            <p:spPr>
              <a:xfrm>
                <a:off x="-642524" y="4391584"/>
                <a:ext cx="602361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/>
                  <a:t>Nord</a:t>
                </a:r>
                <a:endParaRPr lang="fr-FR" sz="1000" dirty="0"/>
              </a:p>
            </p:txBody>
          </p:sp>
        </p:grpSp>
      </p:grpSp>
      <p:grpSp>
        <p:nvGrpSpPr>
          <p:cNvPr id="117" name="Groupe 116"/>
          <p:cNvGrpSpPr/>
          <p:nvPr/>
        </p:nvGrpSpPr>
        <p:grpSpPr>
          <a:xfrm>
            <a:off x="1435186" y="206935"/>
            <a:ext cx="6960264" cy="4714521"/>
            <a:chOff x="1442577" y="217662"/>
            <a:chExt cx="6960264" cy="4714521"/>
          </a:xfrm>
        </p:grpSpPr>
        <p:grpSp>
          <p:nvGrpSpPr>
            <p:cNvPr id="90" name="Groupe 89"/>
            <p:cNvGrpSpPr/>
            <p:nvPr/>
          </p:nvGrpSpPr>
          <p:grpSpPr>
            <a:xfrm>
              <a:off x="1442577" y="217662"/>
              <a:ext cx="6960264" cy="4714521"/>
              <a:chOff x="1442577" y="217662"/>
              <a:chExt cx="6960264" cy="4714521"/>
            </a:xfrm>
          </p:grpSpPr>
          <p:grpSp>
            <p:nvGrpSpPr>
              <p:cNvPr id="39" name="Groupe 38"/>
              <p:cNvGrpSpPr/>
              <p:nvPr/>
            </p:nvGrpSpPr>
            <p:grpSpPr>
              <a:xfrm>
                <a:off x="1442577" y="217662"/>
                <a:ext cx="6960264" cy="4714521"/>
                <a:chOff x="1442577" y="217662"/>
                <a:chExt cx="6960264" cy="4714521"/>
              </a:xfrm>
            </p:grpSpPr>
            <p:grpSp>
              <p:nvGrpSpPr>
                <p:cNvPr id="25" name="Groupe 24"/>
                <p:cNvGrpSpPr/>
                <p:nvPr/>
              </p:nvGrpSpPr>
              <p:grpSpPr>
                <a:xfrm>
                  <a:off x="1442577" y="217662"/>
                  <a:ext cx="3475880" cy="4714521"/>
                  <a:chOff x="1385535" y="198812"/>
                  <a:chExt cx="3475880" cy="4714521"/>
                </a:xfrm>
              </p:grpSpPr>
              <p:pic>
                <p:nvPicPr>
                  <p:cNvPr id="203" name="Shape 203"/>
                  <p:cNvPicPr preferRelativeResize="0"/>
                  <p:nvPr/>
                </p:nvPicPr>
                <p:blipFill rotWithShape="1">
                  <a:blip r:embed="rId5">
                    <a:alphaModFix/>
                  </a:blip>
                  <a:srcRect l="45033" t="14329" r="31217" b="25115"/>
                  <a:stretch/>
                </p:blipFill>
                <p:spPr>
                  <a:xfrm>
                    <a:off x="1385535" y="221381"/>
                    <a:ext cx="3239535" cy="4646175"/>
                  </a:xfrm>
                  <a:prstGeom prst="rect">
                    <a:avLst/>
                  </a:prstGeom>
                  <a:noFill/>
                  <a:ln>
                    <a:solidFill>
                      <a:schemeClr val="accent1"/>
                    </a:solidFill>
                  </a:ln>
                </p:spPr>
              </p:pic>
              <p:sp>
                <p:nvSpPr>
                  <p:cNvPr id="61" name="ZoneTexte 60"/>
                  <p:cNvSpPr txBox="1"/>
                  <p:nvPr/>
                </p:nvSpPr>
                <p:spPr>
                  <a:xfrm>
                    <a:off x="4001227" y="4605556"/>
                    <a:ext cx="664754" cy="307777"/>
                  </a:xfrm>
                  <a:prstGeom prst="rect">
                    <a:avLst/>
                  </a:prstGeom>
                  <a:solidFill>
                    <a:schemeClr val="tx1">
                      <a:lumMod val="95000"/>
                      <a:alpha val="48000"/>
                    </a:schemeClr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fr-FR" dirty="0" smtClean="0"/>
                      <a:t>M. Or</a:t>
                    </a:r>
                    <a:endParaRPr lang="fr-FR" dirty="0"/>
                  </a:p>
                </p:txBody>
              </p:sp>
              <p:sp>
                <p:nvSpPr>
                  <p:cNvPr id="63" name="ZoneTexte 62"/>
                  <p:cNvSpPr txBox="1"/>
                  <p:nvPr/>
                </p:nvSpPr>
                <p:spPr>
                  <a:xfrm>
                    <a:off x="1430706" y="4387248"/>
                    <a:ext cx="1371600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000" dirty="0" err="1" smtClean="0"/>
                      <a:t>Crouzilles</a:t>
                    </a:r>
                    <a:endParaRPr lang="fr-FR" sz="1000" dirty="0"/>
                  </a:p>
                </p:txBody>
              </p:sp>
              <p:sp>
                <p:nvSpPr>
                  <p:cNvPr id="65" name="ZoneTexte 64"/>
                  <p:cNvSpPr txBox="1"/>
                  <p:nvPr/>
                </p:nvSpPr>
                <p:spPr>
                  <a:xfrm>
                    <a:off x="1821500" y="3517630"/>
                    <a:ext cx="665018" cy="2308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900" dirty="0" smtClean="0"/>
                      <a:t>5 km</a:t>
                    </a:r>
                    <a:endParaRPr lang="fr-FR" sz="900" dirty="0"/>
                  </a:p>
                </p:txBody>
              </p:sp>
              <p:sp>
                <p:nvSpPr>
                  <p:cNvPr id="66" name="ZoneTexte 65"/>
                  <p:cNvSpPr txBox="1"/>
                  <p:nvPr/>
                </p:nvSpPr>
                <p:spPr>
                  <a:xfrm>
                    <a:off x="1820132" y="2962750"/>
                    <a:ext cx="665018" cy="2308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900" dirty="0" smtClean="0"/>
                      <a:t>10 km</a:t>
                    </a:r>
                    <a:endParaRPr lang="fr-FR" sz="900" dirty="0"/>
                  </a:p>
                </p:txBody>
              </p:sp>
              <p:sp>
                <p:nvSpPr>
                  <p:cNvPr id="67" name="ZoneTexte 66"/>
                  <p:cNvSpPr txBox="1"/>
                  <p:nvPr/>
                </p:nvSpPr>
                <p:spPr>
                  <a:xfrm>
                    <a:off x="1832404" y="2389444"/>
                    <a:ext cx="665018" cy="2308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900" dirty="0" smtClean="0"/>
                      <a:t>15 km</a:t>
                    </a:r>
                    <a:endParaRPr lang="fr-FR" sz="900" dirty="0"/>
                  </a:p>
                </p:txBody>
              </p:sp>
              <p:sp>
                <p:nvSpPr>
                  <p:cNvPr id="68" name="ZoneTexte 67"/>
                  <p:cNvSpPr txBox="1"/>
                  <p:nvPr/>
                </p:nvSpPr>
                <p:spPr>
                  <a:xfrm>
                    <a:off x="1852180" y="1829250"/>
                    <a:ext cx="665018" cy="2308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900" dirty="0" smtClean="0"/>
                      <a:t>20 km</a:t>
                    </a:r>
                    <a:endParaRPr lang="fr-FR" sz="900" dirty="0"/>
                  </a:p>
                </p:txBody>
              </p:sp>
              <p:sp>
                <p:nvSpPr>
                  <p:cNvPr id="34" name="ZoneTexte 33"/>
                  <p:cNvSpPr txBox="1"/>
                  <p:nvPr/>
                </p:nvSpPr>
                <p:spPr>
                  <a:xfrm>
                    <a:off x="1848131" y="1278304"/>
                    <a:ext cx="665018" cy="2308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900" dirty="0" smtClean="0"/>
                      <a:t>25 km</a:t>
                    </a:r>
                    <a:endParaRPr lang="fr-FR" sz="900" dirty="0"/>
                  </a:p>
                </p:txBody>
              </p:sp>
              <p:sp>
                <p:nvSpPr>
                  <p:cNvPr id="69" name="ZoneTexte 68"/>
                  <p:cNvSpPr txBox="1"/>
                  <p:nvPr/>
                </p:nvSpPr>
                <p:spPr>
                  <a:xfrm>
                    <a:off x="1842954" y="715151"/>
                    <a:ext cx="665018" cy="2308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900" dirty="0" smtClean="0"/>
                      <a:t>30 km</a:t>
                    </a:r>
                    <a:endParaRPr lang="fr-FR" sz="900" dirty="0"/>
                  </a:p>
                </p:txBody>
              </p:sp>
              <p:sp>
                <p:nvSpPr>
                  <p:cNvPr id="71" name="ZoneTexte 70"/>
                  <p:cNvSpPr txBox="1"/>
                  <p:nvPr/>
                </p:nvSpPr>
                <p:spPr>
                  <a:xfrm>
                    <a:off x="4196397" y="198812"/>
                    <a:ext cx="665018" cy="2308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900" dirty="0"/>
                      <a:t>4</a:t>
                    </a:r>
                    <a:r>
                      <a:rPr lang="fr-FR" sz="900" dirty="0" smtClean="0"/>
                      <a:t>0 km</a:t>
                    </a:r>
                    <a:endParaRPr lang="fr-FR" sz="900" dirty="0"/>
                  </a:p>
                </p:txBody>
              </p:sp>
            </p:grpSp>
            <p:sp>
              <p:nvSpPr>
                <p:cNvPr id="74" name="Rectangle 73"/>
                <p:cNvSpPr/>
                <p:nvPr/>
              </p:nvSpPr>
              <p:spPr>
                <a:xfrm>
                  <a:off x="6274003" y="3936489"/>
                  <a:ext cx="2128838" cy="258734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dirty="0" smtClean="0">
                      <a:solidFill>
                        <a:schemeClr val="bg1">
                          <a:lumMod val="20000"/>
                          <a:lumOff val="80000"/>
                        </a:schemeClr>
                      </a:solidFill>
                    </a:rPr>
                    <a:t>Local métropolitain</a:t>
                  </a:r>
                  <a:endParaRPr lang="fr-FR" dirty="0">
                    <a:solidFill>
                      <a:schemeClr val="bg1">
                        <a:lumMod val="20000"/>
                        <a:lumOff val="80000"/>
                      </a:schemeClr>
                    </a:solidFill>
                  </a:endParaRPr>
                </a:p>
              </p:txBody>
            </p:sp>
          </p:grpSp>
          <p:grpSp>
            <p:nvGrpSpPr>
              <p:cNvPr id="118" name="Groupe 117"/>
              <p:cNvGrpSpPr/>
              <p:nvPr/>
            </p:nvGrpSpPr>
            <p:grpSpPr>
              <a:xfrm>
                <a:off x="1478088" y="247054"/>
                <a:ext cx="602361" cy="246221"/>
                <a:chOff x="-642524" y="4391584"/>
                <a:chExt cx="602361" cy="246221"/>
              </a:xfrm>
            </p:grpSpPr>
            <p:cxnSp>
              <p:nvCxnSpPr>
                <p:cNvPr id="119" name="Connecteur droit avec flèche 118"/>
                <p:cNvCxnSpPr/>
                <p:nvPr/>
              </p:nvCxnSpPr>
              <p:spPr>
                <a:xfrm flipV="1">
                  <a:off x="-595757" y="4429688"/>
                  <a:ext cx="0" cy="131957"/>
                </a:xfrm>
                <a:prstGeom prst="straightConnector1">
                  <a:avLst/>
                </a:prstGeom>
                <a:ln>
                  <a:solidFill>
                    <a:schemeClr val="bg2"/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0" name="ZoneTexte 119"/>
                <p:cNvSpPr txBox="1"/>
                <p:nvPr/>
              </p:nvSpPr>
              <p:spPr>
                <a:xfrm>
                  <a:off x="-642524" y="4391584"/>
                  <a:ext cx="602361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000" dirty="0" smtClean="0"/>
                    <a:t>Nord</a:t>
                  </a:r>
                  <a:endParaRPr lang="fr-FR" sz="1000" dirty="0"/>
                </a:p>
              </p:txBody>
            </p:sp>
          </p:grpSp>
        </p:grpSp>
        <p:sp>
          <p:nvSpPr>
            <p:cNvPr id="64" name="ZoneTexte 63"/>
            <p:cNvSpPr txBox="1"/>
            <p:nvPr/>
          </p:nvSpPr>
          <p:spPr>
            <a:xfrm>
              <a:off x="3860055" y="886997"/>
              <a:ext cx="521843" cy="248985"/>
            </a:xfrm>
            <a:prstGeom prst="rect">
              <a:avLst/>
            </a:prstGeom>
            <a:solidFill>
              <a:schemeClr val="tx1">
                <a:lumMod val="95000"/>
                <a:alpha val="48000"/>
              </a:schemeClr>
            </a:solidFill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algn="ctr"/>
            </a:lstStyle>
            <a:p>
              <a:pPr algn="l"/>
              <a:r>
                <a:rPr lang="fr-FR" sz="1000" dirty="0"/>
                <a:t>Tours</a:t>
              </a:r>
              <a:endParaRPr lang="fr-FR" dirty="0"/>
            </a:p>
          </p:txBody>
        </p:sp>
      </p:grpSp>
      <p:grpSp>
        <p:nvGrpSpPr>
          <p:cNvPr id="96" name="Groupe 95"/>
          <p:cNvGrpSpPr/>
          <p:nvPr/>
        </p:nvGrpSpPr>
        <p:grpSpPr>
          <a:xfrm>
            <a:off x="1802382" y="239602"/>
            <a:ext cx="6590347" cy="4678124"/>
            <a:chOff x="1814599" y="240078"/>
            <a:chExt cx="6590347" cy="4678124"/>
          </a:xfrm>
        </p:grpSpPr>
        <p:grpSp>
          <p:nvGrpSpPr>
            <p:cNvPr id="80" name="Groupe 79"/>
            <p:cNvGrpSpPr/>
            <p:nvPr/>
          </p:nvGrpSpPr>
          <p:grpSpPr>
            <a:xfrm>
              <a:off x="1814599" y="240078"/>
              <a:ext cx="6590347" cy="4678124"/>
              <a:chOff x="1814599" y="240078"/>
              <a:chExt cx="6590347" cy="4678124"/>
            </a:xfrm>
          </p:grpSpPr>
          <p:grpSp>
            <p:nvGrpSpPr>
              <p:cNvPr id="72" name="Groupe 71"/>
              <p:cNvGrpSpPr/>
              <p:nvPr/>
            </p:nvGrpSpPr>
            <p:grpSpPr>
              <a:xfrm>
                <a:off x="1814599" y="240078"/>
                <a:ext cx="6590347" cy="4678124"/>
                <a:chOff x="1814599" y="240078"/>
                <a:chExt cx="6590347" cy="4678124"/>
              </a:xfrm>
            </p:grpSpPr>
            <p:grpSp>
              <p:nvGrpSpPr>
                <p:cNvPr id="51" name="Groupe 50"/>
                <p:cNvGrpSpPr/>
                <p:nvPr/>
              </p:nvGrpSpPr>
              <p:grpSpPr>
                <a:xfrm>
                  <a:off x="1886341" y="240078"/>
                  <a:ext cx="3522050" cy="4678124"/>
                  <a:chOff x="1886341" y="240078"/>
                  <a:chExt cx="3522050" cy="4678124"/>
                </a:xfrm>
              </p:grpSpPr>
              <p:pic>
                <p:nvPicPr>
                  <p:cNvPr id="47" name="Image 46"/>
                  <p:cNvPicPr>
                    <a:picLocks noChangeAspect="1"/>
                  </p:cNvPicPr>
                  <p:nvPr/>
                </p:nvPicPr>
                <p:blipFill rotWithShape="1">
                  <a:blip r:embed="rId6">
                    <a:alphaModFix/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41046" t="16918" r="31767" b="18775"/>
                  <a:stretch/>
                </p:blipFill>
                <p:spPr>
                  <a:xfrm>
                    <a:off x="1886341" y="240078"/>
                    <a:ext cx="3503221" cy="4660894"/>
                  </a:xfrm>
                  <a:prstGeom prst="rect">
                    <a:avLst/>
                  </a:prstGeom>
                  <a:noFill/>
                  <a:ln>
                    <a:solidFill>
                      <a:schemeClr val="accent1"/>
                    </a:solidFill>
                  </a:ln>
                </p:spPr>
              </p:pic>
              <p:sp>
                <p:nvSpPr>
                  <p:cNvPr id="77" name="ZoneTexte 76"/>
                  <p:cNvSpPr txBox="1"/>
                  <p:nvPr/>
                </p:nvSpPr>
                <p:spPr>
                  <a:xfrm>
                    <a:off x="4654067" y="4610425"/>
                    <a:ext cx="754324" cy="307777"/>
                  </a:xfrm>
                  <a:prstGeom prst="rect">
                    <a:avLst/>
                  </a:prstGeom>
                  <a:solidFill>
                    <a:schemeClr val="tx1">
                      <a:lumMod val="95000"/>
                      <a:alpha val="48000"/>
                    </a:schemeClr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fr-FR" dirty="0" smtClean="0"/>
                      <a:t>M. Car</a:t>
                    </a:r>
                    <a:endParaRPr lang="fr-FR" dirty="0"/>
                  </a:p>
                </p:txBody>
              </p:sp>
            </p:grpSp>
            <p:sp>
              <p:nvSpPr>
                <p:cNvPr id="58" name="Rectangle 57"/>
                <p:cNvSpPr/>
                <p:nvPr/>
              </p:nvSpPr>
              <p:spPr>
                <a:xfrm>
                  <a:off x="1870806" y="4449636"/>
                  <a:ext cx="1260281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000" dirty="0" err="1"/>
                    <a:t>Crissay</a:t>
                  </a:r>
                  <a:r>
                    <a:rPr lang="fr-FR" sz="1000" dirty="0"/>
                    <a:t>-sur-Manse</a:t>
                  </a:r>
                </a:p>
              </p:txBody>
            </p:sp>
            <p:sp>
              <p:nvSpPr>
                <p:cNvPr id="82" name="ZoneTexte 81"/>
                <p:cNvSpPr txBox="1"/>
                <p:nvPr/>
              </p:nvSpPr>
              <p:spPr>
                <a:xfrm>
                  <a:off x="1945120" y="3667502"/>
                  <a:ext cx="665018" cy="2308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900" dirty="0" smtClean="0"/>
                    <a:t>5 km</a:t>
                  </a:r>
                  <a:endParaRPr lang="fr-FR" sz="900" dirty="0"/>
                </a:p>
              </p:txBody>
            </p:sp>
            <p:sp>
              <p:nvSpPr>
                <p:cNvPr id="83" name="ZoneTexte 82"/>
                <p:cNvSpPr txBox="1"/>
                <p:nvPr/>
              </p:nvSpPr>
              <p:spPr>
                <a:xfrm>
                  <a:off x="1869801" y="3113910"/>
                  <a:ext cx="665018" cy="2308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900" dirty="0" smtClean="0"/>
                    <a:t>10 km</a:t>
                  </a:r>
                  <a:endParaRPr lang="fr-FR" sz="900" dirty="0"/>
                </a:p>
              </p:txBody>
            </p:sp>
            <p:sp>
              <p:nvSpPr>
                <p:cNvPr id="84" name="ZoneTexte 83"/>
                <p:cNvSpPr txBox="1"/>
                <p:nvPr/>
              </p:nvSpPr>
              <p:spPr>
                <a:xfrm>
                  <a:off x="1840069" y="2576806"/>
                  <a:ext cx="665018" cy="2308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900" dirty="0" smtClean="0"/>
                    <a:t>15 km</a:t>
                  </a:r>
                  <a:endParaRPr lang="fr-FR" sz="900" dirty="0"/>
                </a:p>
              </p:txBody>
            </p:sp>
            <p:sp>
              <p:nvSpPr>
                <p:cNvPr id="85" name="ZoneTexte 84"/>
                <p:cNvSpPr txBox="1"/>
                <p:nvPr/>
              </p:nvSpPr>
              <p:spPr>
                <a:xfrm>
                  <a:off x="1866210" y="2048201"/>
                  <a:ext cx="665018" cy="2308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900" dirty="0" smtClean="0"/>
                    <a:t>20 km</a:t>
                  </a:r>
                  <a:endParaRPr lang="fr-FR" sz="900" dirty="0"/>
                </a:p>
              </p:txBody>
            </p:sp>
            <p:sp>
              <p:nvSpPr>
                <p:cNvPr id="86" name="ZoneTexte 85"/>
                <p:cNvSpPr txBox="1"/>
                <p:nvPr/>
              </p:nvSpPr>
              <p:spPr>
                <a:xfrm>
                  <a:off x="1844484" y="1511674"/>
                  <a:ext cx="665018" cy="2308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900" dirty="0" smtClean="0"/>
                    <a:t>25 km</a:t>
                  </a:r>
                  <a:endParaRPr lang="fr-FR" sz="900" dirty="0"/>
                </a:p>
              </p:txBody>
            </p:sp>
            <p:sp>
              <p:nvSpPr>
                <p:cNvPr id="87" name="ZoneTexte 86"/>
                <p:cNvSpPr txBox="1"/>
                <p:nvPr/>
              </p:nvSpPr>
              <p:spPr>
                <a:xfrm>
                  <a:off x="1814599" y="985635"/>
                  <a:ext cx="665018" cy="2308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900" dirty="0" smtClean="0"/>
                    <a:t>30 km</a:t>
                  </a:r>
                  <a:endParaRPr lang="fr-FR" sz="900" dirty="0"/>
                </a:p>
              </p:txBody>
            </p:sp>
            <p:sp>
              <p:nvSpPr>
                <p:cNvPr id="88" name="ZoneTexte 87"/>
                <p:cNvSpPr txBox="1"/>
                <p:nvPr/>
              </p:nvSpPr>
              <p:spPr>
                <a:xfrm>
                  <a:off x="4001095" y="263011"/>
                  <a:ext cx="665018" cy="2308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900" dirty="0"/>
                    <a:t>4</a:t>
                  </a:r>
                  <a:r>
                    <a:rPr lang="fr-FR" sz="900" dirty="0" smtClean="0"/>
                    <a:t>0 km</a:t>
                  </a:r>
                  <a:endParaRPr lang="fr-FR" sz="900" dirty="0"/>
                </a:p>
              </p:txBody>
            </p:sp>
            <p:sp>
              <p:nvSpPr>
                <p:cNvPr id="89" name="Rectangle 88"/>
                <p:cNvSpPr/>
                <p:nvPr/>
              </p:nvSpPr>
              <p:spPr>
                <a:xfrm>
                  <a:off x="6276108" y="4378309"/>
                  <a:ext cx="2128838" cy="258734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dirty="0" smtClean="0">
                      <a:solidFill>
                        <a:schemeClr val="bg1">
                          <a:lumMod val="20000"/>
                          <a:lumOff val="80000"/>
                        </a:schemeClr>
                      </a:solidFill>
                    </a:rPr>
                    <a:t>Métropolitain polarisé</a:t>
                  </a:r>
                  <a:endParaRPr lang="fr-FR" dirty="0">
                    <a:solidFill>
                      <a:schemeClr val="bg1">
                        <a:lumMod val="20000"/>
                        <a:lumOff val="80000"/>
                      </a:schemeClr>
                    </a:solidFill>
                  </a:endParaRPr>
                </a:p>
              </p:txBody>
            </p:sp>
          </p:grpSp>
          <p:grpSp>
            <p:nvGrpSpPr>
              <p:cNvPr id="114" name="Groupe 113"/>
              <p:cNvGrpSpPr/>
              <p:nvPr/>
            </p:nvGrpSpPr>
            <p:grpSpPr>
              <a:xfrm>
                <a:off x="1928867" y="255196"/>
                <a:ext cx="602361" cy="246221"/>
                <a:chOff x="-642524" y="4391584"/>
                <a:chExt cx="602361" cy="246221"/>
              </a:xfrm>
            </p:grpSpPr>
            <p:cxnSp>
              <p:nvCxnSpPr>
                <p:cNvPr id="115" name="Connecteur droit avec flèche 114"/>
                <p:cNvCxnSpPr/>
                <p:nvPr/>
              </p:nvCxnSpPr>
              <p:spPr>
                <a:xfrm flipV="1">
                  <a:off x="-595757" y="4429688"/>
                  <a:ext cx="0" cy="131957"/>
                </a:xfrm>
                <a:prstGeom prst="straightConnector1">
                  <a:avLst/>
                </a:prstGeom>
                <a:ln>
                  <a:solidFill>
                    <a:schemeClr val="bg2"/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6" name="ZoneTexte 115"/>
                <p:cNvSpPr txBox="1"/>
                <p:nvPr/>
              </p:nvSpPr>
              <p:spPr>
                <a:xfrm>
                  <a:off x="-642524" y="4391584"/>
                  <a:ext cx="602361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000" dirty="0" smtClean="0"/>
                    <a:t>Nord</a:t>
                  </a:r>
                  <a:endParaRPr lang="fr-FR" sz="1000" dirty="0"/>
                </a:p>
              </p:txBody>
            </p:sp>
          </p:grpSp>
        </p:grpSp>
        <p:sp>
          <p:nvSpPr>
            <p:cNvPr id="81" name="ZoneTexte 80"/>
            <p:cNvSpPr txBox="1"/>
            <p:nvPr/>
          </p:nvSpPr>
          <p:spPr>
            <a:xfrm>
              <a:off x="4590433" y="1174995"/>
              <a:ext cx="508358" cy="246221"/>
            </a:xfrm>
            <a:prstGeom prst="rect">
              <a:avLst/>
            </a:prstGeom>
            <a:solidFill>
              <a:schemeClr val="tx1">
                <a:lumMod val="95000"/>
                <a:alpha val="48000"/>
              </a:schemeClr>
            </a:solidFill>
          </p:spPr>
          <p:txBody>
            <a:bodyPr wrap="square" rtlCol="0">
              <a:sp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algn="ctr"/>
            </a:lstStyle>
            <a:p>
              <a:r>
                <a:rPr lang="fr-FR" sz="1000" dirty="0"/>
                <a:t>Tours</a:t>
              </a:r>
            </a:p>
          </p:txBody>
        </p:sp>
      </p:grpSp>
      <p:grpSp>
        <p:nvGrpSpPr>
          <p:cNvPr id="125" name="Groupe 124"/>
          <p:cNvGrpSpPr/>
          <p:nvPr/>
        </p:nvGrpSpPr>
        <p:grpSpPr>
          <a:xfrm>
            <a:off x="988107" y="286899"/>
            <a:ext cx="7402551" cy="4584757"/>
            <a:chOff x="1001532" y="255335"/>
            <a:chExt cx="7402551" cy="4584757"/>
          </a:xfrm>
        </p:grpSpPr>
        <p:grpSp>
          <p:nvGrpSpPr>
            <p:cNvPr id="121" name="Groupe 120"/>
            <p:cNvGrpSpPr/>
            <p:nvPr/>
          </p:nvGrpSpPr>
          <p:grpSpPr>
            <a:xfrm>
              <a:off x="1001532" y="255335"/>
              <a:ext cx="7402551" cy="4578269"/>
              <a:chOff x="1001532" y="255335"/>
              <a:chExt cx="7402551" cy="4578269"/>
            </a:xfrm>
          </p:grpSpPr>
          <p:grpSp>
            <p:nvGrpSpPr>
              <p:cNvPr id="92" name="Groupe 91"/>
              <p:cNvGrpSpPr/>
              <p:nvPr/>
            </p:nvGrpSpPr>
            <p:grpSpPr>
              <a:xfrm>
                <a:off x="1001532" y="255335"/>
                <a:ext cx="7402551" cy="4578269"/>
                <a:chOff x="1001532" y="255335"/>
                <a:chExt cx="7402551" cy="4578269"/>
              </a:xfrm>
            </p:grpSpPr>
            <p:grpSp>
              <p:nvGrpSpPr>
                <p:cNvPr id="17" name="Groupe 16"/>
                <p:cNvGrpSpPr/>
                <p:nvPr/>
              </p:nvGrpSpPr>
              <p:grpSpPr>
                <a:xfrm>
                  <a:off x="1001532" y="255335"/>
                  <a:ext cx="7402551" cy="4578269"/>
                  <a:chOff x="1001532" y="255335"/>
                  <a:chExt cx="7402551" cy="4578269"/>
                </a:xfrm>
              </p:grpSpPr>
              <p:grpSp>
                <p:nvGrpSpPr>
                  <p:cNvPr id="15" name="Groupe 14"/>
                  <p:cNvGrpSpPr/>
                  <p:nvPr/>
                </p:nvGrpSpPr>
                <p:grpSpPr>
                  <a:xfrm>
                    <a:off x="1001532" y="255335"/>
                    <a:ext cx="4537628" cy="4578269"/>
                    <a:chOff x="1001532" y="255335"/>
                    <a:chExt cx="4537628" cy="4578269"/>
                  </a:xfrm>
                </p:grpSpPr>
                <p:pic>
                  <p:nvPicPr>
                    <p:cNvPr id="204" name="Shape 204"/>
                    <p:cNvPicPr preferRelativeResize="0"/>
                    <p:nvPr/>
                  </p:nvPicPr>
                  <p:blipFill rotWithShape="1">
                    <a:blip r:embed="rId7">
                      <a:alphaModFix/>
                    </a:blip>
                    <a:srcRect l="31781" t="13975" r="30499" b="14636"/>
                    <a:stretch/>
                  </p:blipFill>
                  <p:spPr>
                    <a:xfrm>
                      <a:off x="1001532" y="255335"/>
                      <a:ext cx="4300530" cy="4578269"/>
                    </a:xfrm>
                    <a:prstGeom prst="rect">
                      <a:avLst/>
                    </a:prstGeom>
                    <a:noFill/>
                    <a:ln>
                      <a:solidFill>
                        <a:schemeClr val="accent1"/>
                      </a:solidFill>
                    </a:ln>
                  </p:spPr>
                </p:pic>
                <p:sp>
                  <p:nvSpPr>
                    <p:cNvPr id="29" name="ZoneTexte 28"/>
                    <p:cNvSpPr txBox="1"/>
                    <p:nvPr/>
                  </p:nvSpPr>
                  <p:spPr>
                    <a:xfrm>
                      <a:off x="2254059" y="2029083"/>
                      <a:ext cx="665018" cy="2308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fr-FR" sz="900" dirty="0" smtClean="0"/>
                        <a:t>15 km</a:t>
                      </a:r>
                      <a:endParaRPr lang="fr-FR" sz="900" dirty="0"/>
                    </a:p>
                  </p:txBody>
                </p:sp>
                <p:sp>
                  <p:nvSpPr>
                    <p:cNvPr id="30" name="ZoneTexte 29"/>
                    <p:cNvSpPr txBox="1"/>
                    <p:nvPr/>
                  </p:nvSpPr>
                  <p:spPr>
                    <a:xfrm>
                      <a:off x="2344397" y="2473795"/>
                      <a:ext cx="665018" cy="2308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fr-FR" sz="900" dirty="0" smtClean="0"/>
                        <a:t>10 km</a:t>
                      </a:r>
                      <a:endParaRPr lang="fr-FR" sz="900" dirty="0"/>
                    </a:p>
                  </p:txBody>
                </p:sp>
                <p:sp>
                  <p:nvSpPr>
                    <p:cNvPr id="31" name="ZoneTexte 30"/>
                    <p:cNvSpPr txBox="1"/>
                    <p:nvPr/>
                  </p:nvSpPr>
                  <p:spPr>
                    <a:xfrm>
                      <a:off x="2486779" y="2937416"/>
                      <a:ext cx="665018" cy="2308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fr-FR" sz="900" dirty="0" smtClean="0"/>
                        <a:t>5 km</a:t>
                      </a:r>
                      <a:endParaRPr lang="fr-FR" sz="900" dirty="0"/>
                    </a:p>
                  </p:txBody>
                </p:sp>
                <p:sp>
                  <p:nvSpPr>
                    <p:cNvPr id="33" name="ZoneTexte 32"/>
                    <p:cNvSpPr txBox="1"/>
                    <p:nvPr/>
                  </p:nvSpPr>
                  <p:spPr>
                    <a:xfrm>
                      <a:off x="2254059" y="1539143"/>
                      <a:ext cx="665018" cy="2308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fr-FR" sz="900" dirty="0" smtClean="0"/>
                        <a:t>20 km</a:t>
                      </a:r>
                      <a:endParaRPr lang="fr-FR" sz="900" dirty="0"/>
                    </a:p>
                  </p:txBody>
                </p:sp>
                <p:sp>
                  <p:nvSpPr>
                    <p:cNvPr id="35" name="ZoneTexte 34"/>
                    <p:cNvSpPr txBox="1"/>
                    <p:nvPr/>
                  </p:nvSpPr>
                  <p:spPr>
                    <a:xfrm>
                      <a:off x="2132738" y="1092540"/>
                      <a:ext cx="665018" cy="2308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fr-FR" sz="900" dirty="0" smtClean="0"/>
                        <a:t>25 km</a:t>
                      </a:r>
                      <a:endParaRPr lang="fr-FR" sz="900" dirty="0"/>
                    </a:p>
                  </p:txBody>
                </p:sp>
                <p:sp>
                  <p:nvSpPr>
                    <p:cNvPr id="37" name="ZoneTexte 36"/>
                    <p:cNvSpPr txBox="1"/>
                    <p:nvPr/>
                  </p:nvSpPr>
                  <p:spPr>
                    <a:xfrm>
                      <a:off x="2011888" y="645937"/>
                      <a:ext cx="665018" cy="2308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fr-FR" sz="900" dirty="0" smtClean="0"/>
                        <a:t>30 km</a:t>
                      </a:r>
                      <a:endParaRPr lang="fr-FR" sz="900" dirty="0"/>
                    </a:p>
                  </p:txBody>
                </p:sp>
                <p:sp>
                  <p:nvSpPr>
                    <p:cNvPr id="38" name="ZoneTexte 37"/>
                    <p:cNvSpPr txBox="1"/>
                    <p:nvPr/>
                  </p:nvSpPr>
                  <p:spPr>
                    <a:xfrm>
                      <a:off x="4874142" y="294167"/>
                      <a:ext cx="665018" cy="2308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fr-FR" sz="900" dirty="0"/>
                        <a:t>4</a:t>
                      </a:r>
                      <a:r>
                        <a:rPr lang="fr-FR" sz="900" dirty="0" smtClean="0"/>
                        <a:t>0 km</a:t>
                      </a:r>
                      <a:endParaRPr lang="fr-FR" sz="900" dirty="0"/>
                    </a:p>
                  </p:txBody>
                </p:sp>
              </p:grpSp>
              <p:sp>
                <p:nvSpPr>
                  <p:cNvPr id="46" name="Rectangle 45"/>
                  <p:cNvSpPr/>
                  <p:nvPr/>
                </p:nvSpPr>
                <p:spPr>
                  <a:xfrm>
                    <a:off x="6275245" y="4125066"/>
                    <a:ext cx="2128838" cy="258734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fr-FR" dirty="0" smtClean="0">
                        <a:solidFill>
                          <a:schemeClr val="bg1">
                            <a:lumMod val="20000"/>
                            <a:lumOff val="80000"/>
                          </a:schemeClr>
                        </a:solidFill>
                      </a:rPr>
                      <a:t>Métropolitain</a:t>
                    </a:r>
                    <a:endParaRPr lang="fr-FR" dirty="0">
                      <a:solidFill>
                        <a:schemeClr val="bg1">
                          <a:lumMod val="20000"/>
                          <a:lumOff val="80000"/>
                        </a:schemeClr>
                      </a:solidFill>
                    </a:endParaRPr>
                  </a:p>
                </p:txBody>
              </p:sp>
            </p:grpSp>
            <p:grpSp>
              <p:nvGrpSpPr>
                <p:cNvPr id="126" name="Groupe 125"/>
                <p:cNvGrpSpPr/>
                <p:nvPr/>
              </p:nvGrpSpPr>
              <p:grpSpPr>
                <a:xfrm>
                  <a:off x="1085717" y="283017"/>
                  <a:ext cx="602361" cy="246221"/>
                  <a:chOff x="-642524" y="4391584"/>
                  <a:chExt cx="602361" cy="246221"/>
                </a:xfrm>
              </p:grpSpPr>
              <p:cxnSp>
                <p:nvCxnSpPr>
                  <p:cNvPr id="127" name="Connecteur droit avec flèche 126"/>
                  <p:cNvCxnSpPr/>
                  <p:nvPr/>
                </p:nvCxnSpPr>
                <p:spPr>
                  <a:xfrm flipV="1">
                    <a:off x="-595757" y="4429688"/>
                    <a:ext cx="0" cy="131957"/>
                  </a:xfrm>
                  <a:prstGeom prst="straightConnector1">
                    <a:avLst/>
                  </a:prstGeom>
                  <a:ln>
                    <a:solidFill>
                      <a:schemeClr val="bg2"/>
                    </a:solidFill>
                    <a:tailEnd type="stealt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28" name="ZoneTexte 127"/>
                  <p:cNvSpPr txBox="1"/>
                  <p:nvPr/>
                </p:nvSpPr>
                <p:spPr>
                  <a:xfrm>
                    <a:off x="-642524" y="4391584"/>
                    <a:ext cx="602361" cy="24622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1000" dirty="0" smtClean="0"/>
                      <a:t>Nord</a:t>
                    </a:r>
                    <a:endParaRPr lang="fr-FR" sz="1000" dirty="0"/>
                  </a:p>
                </p:txBody>
              </p:sp>
            </p:grpSp>
          </p:grpSp>
          <p:sp>
            <p:nvSpPr>
              <p:cNvPr id="42" name="ZoneTexte 41"/>
              <p:cNvSpPr txBox="1"/>
              <p:nvPr/>
            </p:nvSpPr>
            <p:spPr>
              <a:xfrm>
                <a:off x="4557240" y="792822"/>
                <a:ext cx="537274" cy="246221"/>
              </a:xfrm>
              <a:prstGeom prst="rect">
                <a:avLst/>
              </a:prstGeom>
              <a:solidFill>
                <a:schemeClr val="tx1">
                  <a:lumMod val="95000"/>
                  <a:alpha val="42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/>
                  <a:t>Tours</a:t>
                </a:r>
                <a:endParaRPr lang="fr-FR" sz="1000" dirty="0"/>
              </a:p>
            </p:txBody>
          </p:sp>
        </p:grpSp>
        <p:sp>
          <p:nvSpPr>
            <p:cNvPr id="41" name="ZoneTexte 40"/>
            <p:cNvSpPr txBox="1"/>
            <p:nvPr/>
          </p:nvSpPr>
          <p:spPr>
            <a:xfrm>
              <a:off x="2543497" y="3678217"/>
              <a:ext cx="13716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err="1" smtClean="0"/>
                <a:t>Crouzilles</a:t>
              </a:r>
              <a:endParaRPr lang="fr-FR" sz="1000" dirty="0"/>
            </a:p>
          </p:txBody>
        </p:sp>
        <p:sp>
          <p:nvSpPr>
            <p:cNvPr id="44" name="ZoneTexte 43"/>
            <p:cNvSpPr txBox="1"/>
            <p:nvPr/>
          </p:nvSpPr>
          <p:spPr>
            <a:xfrm>
              <a:off x="4538486" y="4532315"/>
              <a:ext cx="800949" cy="307777"/>
            </a:xfrm>
            <a:prstGeom prst="rect">
              <a:avLst/>
            </a:prstGeom>
            <a:solidFill>
              <a:schemeClr val="tx1">
                <a:lumMod val="95000"/>
                <a:alpha val="48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M. Mon</a:t>
              </a:r>
              <a:endParaRPr lang="fr-FR" dirty="0"/>
            </a:p>
          </p:txBody>
        </p:sp>
        <p:sp>
          <p:nvSpPr>
            <p:cNvPr id="45" name="ZoneTexte 44"/>
            <p:cNvSpPr txBox="1"/>
            <p:nvPr/>
          </p:nvSpPr>
          <p:spPr>
            <a:xfrm>
              <a:off x="1006647" y="3166075"/>
              <a:ext cx="13716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/>
                <a:t>Chinon</a:t>
              </a:r>
              <a:endParaRPr lang="fr-FR" sz="1000" dirty="0"/>
            </a:p>
          </p:txBody>
        </p:sp>
      </p:grpSp>
      <p:sp>
        <p:nvSpPr>
          <p:cNvPr id="26" name="ZoneTexte 25"/>
          <p:cNvSpPr txBox="1"/>
          <p:nvPr/>
        </p:nvSpPr>
        <p:spPr>
          <a:xfrm>
            <a:off x="-705181" y="859321"/>
            <a:ext cx="6650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smtClean="0"/>
              <a:t>15 km</a:t>
            </a:r>
            <a:endParaRPr lang="fr-FR" sz="900" dirty="0"/>
          </a:p>
        </p:txBody>
      </p:sp>
      <p:sp>
        <p:nvSpPr>
          <p:cNvPr id="27" name="ZoneTexte 26"/>
          <p:cNvSpPr txBox="1"/>
          <p:nvPr/>
        </p:nvSpPr>
        <p:spPr>
          <a:xfrm>
            <a:off x="-783274" y="1097130"/>
            <a:ext cx="6650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smtClean="0"/>
              <a:t>10 km</a:t>
            </a:r>
            <a:endParaRPr lang="fr-FR" sz="900" dirty="0"/>
          </a:p>
        </p:txBody>
      </p:sp>
      <p:sp>
        <p:nvSpPr>
          <p:cNvPr id="28" name="ZoneTexte 27"/>
          <p:cNvSpPr txBox="1"/>
          <p:nvPr/>
        </p:nvSpPr>
        <p:spPr>
          <a:xfrm>
            <a:off x="-822392" y="1380519"/>
            <a:ext cx="6650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smtClean="0"/>
              <a:t>5 km</a:t>
            </a:r>
            <a:endParaRPr lang="fr-FR" sz="900" dirty="0"/>
          </a:p>
        </p:txBody>
      </p:sp>
      <p:sp>
        <p:nvSpPr>
          <p:cNvPr id="32" name="ZoneTexte 31"/>
          <p:cNvSpPr txBox="1"/>
          <p:nvPr/>
        </p:nvSpPr>
        <p:spPr>
          <a:xfrm>
            <a:off x="-807835" y="638564"/>
            <a:ext cx="6650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smtClean="0"/>
              <a:t>20 km</a:t>
            </a:r>
            <a:endParaRPr lang="fr-FR" sz="900" dirty="0"/>
          </a:p>
        </p:txBody>
      </p:sp>
      <p:sp>
        <p:nvSpPr>
          <p:cNvPr id="36" name="ZoneTexte 35"/>
          <p:cNvSpPr txBox="1"/>
          <p:nvPr/>
        </p:nvSpPr>
        <p:spPr>
          <a:xfrm>
            <a:off x="-997234" y="161305"/>
            <a:ext cx="6650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smtClean="0"/>
              <a:t>30 km</a:t>
            </a:r>
            <a:endParaRPr lang="fr-FR" sz="900" dirty="0"/>
          </a:p>
        </p:txBody>
      </p:sp>
      <p:sp>
        <p:nvSpPr>
          <p:cNvPr id="40" name="ZoneTexte 39"/>
          <p:cNvSpPr txBox="1"/>
          <p:nvPr/>
        </p:nvSpPr>
        <p:spPr>
          <a:xfrm>
            <a:off x="-1018016" y="2086230"/>
            <a:ext cx="13716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Chinon</a:t>
            </a:r>
            <a:endParaRPr lang="fr-FR" sz="1000" dirty="0"/>
          </a:p>
        </p:txBody>
      </p:sp>
      <p:sp>
        <p:nvSpPr>
          <p:cNvPr id="43" name="ZoneTexte 42"/>
          <p:cNvSpPr txBox="1"/>
          <p:nvPr/>
        </p:nvSpPr>
        <p:spPr>
          <a:xfrm>
            <a:off x="-764669" y="2856372"/>
            <a:ext cx="664754" cy="307777"/>
          </a:xfrm>
          <a:prstGeom prst="rect">
            <a:avLst/>
          </a:prstGeom>
          <a:solidFill>
            <a:schemeClr val="tx1">
              <a:lumMod val="95000"/>
              <a:alpha val="48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M. Ali</a:t>
            </a:r>
            <a:endParaRPr lang="fr-FR" dirty="0"/>
          </a:p>
        </p:txBody>
      </p:sp>
      <p:sp>
        <p:nvSpPr>
          <p:cNvPr id="70" name="ZoneTexte 69"/>
          <p:cNvSpPr txBox="1"/>
          <p:nvPr/>
        </p:nvSpPr>
        <p:spPr>
          <a:xfrm>
            <a:off x="-928266" y="488300"/>
            <a:ext cx="6650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 dirty="0" smtClean="0"/>
              <a:t>25 km</a:t>
            </a:r>
            <a:endParaRPr lang="fr-FR" sz="900" dirty="0"/>
          </a:p>
        </p:txBody>
      </p:sp>
      <p:grpSp>
        <p:nvGrpSpPr>
          <p:cNvPr id="76" name="Groupe 75"/>
          <p:cNvGrpSpPr/>
          <p:nvPr/>
        </p:nvGrpSpPr>
        <p:grpSpPr>
          <a:xfrm>
            <a:off x="-867293" y="3511472"/>
            <a:ext cx="602361" cy="246221"/>
            <a:chOff x="-642524" y="4391584"/>
            <a:chExt cx="602361" cy="246221"/>
          </a:xfrm>
        </p:grpSpPr>
        <p:cxnSp>
          <p:nvCxnSpPr>
            <p:cNvPr id="75" name="Connecteur droit avec flèche 74"/>
            <p:cNvCxnSpPr/>
            <p:nvPr/>
          </p:nvCxnSpPr>
          <p:spPr>
            <a:xfrm flipV="1">
              <a:off x="-595757" y="4429688"/>
              <a:ext cx="0" cy="131957"/>
            </a:xfrm>
            <a:prstGeom prst="straightConnector1">
              <a:avLst/>
            </a:prstGeom>
            <a:ln>
              <a:solidFill>
                <a:schemeClr val="bg2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ZoneTexte 93"/>
            <p:cNvSpPr txBox="1"/>
            <p:nvPr/>
          </p:nvSpPr>
          <p:spPr>
            <a:xfrm>
              <a:off x="-642524" y="4391584"/>
              <a:ext cx="60236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 dirty="0" smtClean="0"/>
                <a:t>Nord</a:t>
              </a:r>
              <a:endParaRPr lang="fr-FR" sz="1000" dirty="0"/>
            </a:p>
          </p:txBody>
        </p:sp>
      </p:grpSp>
      <p:grpSp>
        <p:nvGrpSpPr>
          <p:cNvPr id="95" name="Groupe 94"/>
          <p:cNvGrpSpPr/>
          <p:nvPr/>
        </p:nvGrpSpPr>
        <p:grpSpPr>
          <a:xfrm>
            <a:off x="317559" y="475144"/>
            <a:ext cx="8064641" cy="4342093"/>
            <a:chOff x="345068" y="499664"/>
            <a:chExt cx="8064641" cy="4342093"/>
          </a:xfrm>
        </p:grpSpPr>
        <p:grpSp>
          <p:nvGrpSpPr>
            <p:cNvPr id="8" name="Groupe 7"/>
            <p:cNvGrpSpPr/>
            <p:nvPr/>
          </p:nvGrpSpPr>
          <p:grpSpPr>
            <a:xfrm>
              <a:off x="345068" y="527218"/>
              <a:ext cx="8064641" cy="4314539"/>
              <a:chOff x="345068" y="527218"/>
              <a:chExt cx="8064641" cy="4314539"/>
            </a:xfrm>
          </p:grpSpPr>
          <p:grpSp>
            <p:nvGrpSpPr>
              <p:cNvPr id="6" name="Groupe 5"/>
              <p:cNvGrpSpPr/>
              <p:nvPr/>
            </p:nvGrpSpPr>
            <p:grpSpPr>
              <a:xfrm>
                <a:off x="345068" y="527218"/>
                <a:ext cx="5898080" cy="4314539"/>
                <a:chOff x="1067671" y="383782"/>
                <a:chExt cx="5898080" cy="4314539"/>
              </a:xfrm>
            </p:grpSpPr>
            <p:grpSp>
              <p:nvGrpSpPr>
                <p:cNvPr id="4" name="Groupe 3"/>
                <p:cNvGrpSpPr/>
                <p:nvPr/>
              </p:nvGrpSpPr>
              <p:grpSpPr>
                <a:xfrm>
                  <a:off x="1067671" y="383782"/>
                  <a:ext cx="5898080" cy="4314539"/>
                  <a:chOff x="852925" y="556964"/>
                  <a:chExt cx="5898080" cy="4314539"/>
                </a:xfrm>
              </p:grpSpPr>
              <p:pic>
                <p:nvPicPr>
                  <p:cNvPr id="201" name="Shape 201"/>
                  <p:cNvPicPr preferRelativeResize="0"/>
                  <p:nvPr/>
                </p:nvPicPr>
                <p:blipFill rotWithShape="1">
                  <a:blip r:embed="rId8">
                    <a:alphaModFix/>
                  </a:blip>
                  <a:srcRect l="23570" t="22871" r="24233" b="10868"/>
                  <a:stretch/>
                </p:blipFill>
                <p:spPr>
                  <a:xfrm>
                    <a:off x="852925" y="556964"/>
                    <a:ext cx="5876060" cy="4301776"/>
                  </a:xfrm>
                  <a:prstGeom prst="rect">
                    <a:avLst/>
                  </a:prstGeom>
                  <a:noFill/>
                  <a:ln>
                    <a:solidFill>
                      <a:schemeClr val="accent1"/>
                    </a:solidFill>
                  </a:ln>
                </p:spPr>
              </p:pic>
              <p:sp>
                <p:nvSpPr>
                  <p:cNvPr id="2" name="ZoneTexte 1"/>
                  <p:cNvSpPr txBox="1"/>
                  <p:nvPr/>
                </p:nvSpPr>
                <p:spPr>
                  <a:xfrm>
                    <a:off x="6037496" y="4563726"/>
                    <a:ext cx="713509" cy="307777"/>
                  </a:xfrm>
                  <a:prstGeom prst="rect">
                    <a:avLst/>
                  </a:prstGeom>
                  <a:solidFill>
                    <a:schemeClr val="tx1">
                      <a:lumMod val="95000"/>
                      <a:alpha val="48000"/>
                    </a:schemeClr>
                  </a:solidFill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dirty="0" smtClean="0"/>
                      <a:t>M. Ali</a:t>
                    </a:r>
                    <a:endParaRPr lang="fr-FR" dirty="0"/>
                  </a:p>
                </p:txBody>
              </p:sp>
              <p:sp>
                <p:nvSpPr>
                  <p:cNvPr id="3" name="ZoneTexte 2"/>
                  <p:cNvSpPr txBox="1"/>
                  <p:nvPr/>
                </p:nvSpPr>
                <p:spPr>
                  <a:xfrm>
                    <a:off x="3030684" y="2115976"/>
                    <a:ext cx="665018" cy="2308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900" dirty="0" smtClean="0"/>
                      <a:t>5 km</a:t>
                    </a:r>
                    <a:endParaRPr lang="fr-FR" sz="900" dirty="0"/>
                  </a:p>
                </p:txBody>
              </p:sp>
              <p:sp>
                <p:nvSpPr>
                  <p:cNvPr id="11" name="ZoneTexte 10"/>
                  <p:cNvSpPr txBox="1"/>
                  <p:nvPr/>
                </p:nvSpPr>
                <p:spPr>
                  <a:xfrm>
                    <a:off x="1885955" y="1731838"/>
                    <a:ext cx="665018" cy="2308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900" dirty="0" smtClean="0"/>
                      <a:t>10 km</a:t>
                    </a:r>
                    <a:endParaRPr lang="fr-FR" sz="900" dirty="0"/>
                  </a:p>
                </p:txBody>
              </p:sp>
              <p:sp>
                <p:nvSpPr>
                  <p:cNvPr id="12" name="ZoneTexte 11"/>
                  <p:cNvSpPr txBox="1"/>
                  <p:nvPr/>
                </p:nvSpPr>
                <p:spPr>
                  <a:xfrm>
                    <a:off x="987140" y="1410265"/>
                    <a:ext cx="665018" cy="23083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fr-FR" sz="900" dirty="0" smtClean="0"/>
                      <a:t>15 km</a:t>
                    </a:r>
                    <a:endParaRPr lang="fr-FR" sz="900" dirty="0"/>
                  </a:p>
                </p:txBody>
              </p:sp>
            </p:grpSp>
            <p:sp>
              <p:nvSpPr>
                <p:cNvPr id="5" name="ZoneTexte 4"/>
                <p:cNvSpPr txBox="1"/>
                <p:nvPr/>
              </p:nvSpPr>
              <p:spPr>
                <a:xfrm>
                  <a:off x="3577939" y="3067363"/>
                  <a:ext cx="137160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000" dirty="0" err="1" smtClean="0"/>
                    <a:t>Panzoult</a:t>
                  </a:r>
                  <a:endParaRPr lang="fr-FR" sz="1100" dirty="0"/>
                </a:p>
              </p:txBody>
            </p:sp>
            <p:sp>
              <p:nvSpPr>
                <p:cNvPr id="16" name="ZoneTexte 15"/>
                <p:cNvSpPr txBox="1"/>
                <p:nvPr/>
              </p:nvSpPr>
              <p:spPr>
                <a:xfrm>
                  <a:off x="1215740" y="2247668"/>
                  <a:ext cx="1371600" cy="24622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r-FR" sz="1000" dirty="0" smtClean="0"/>
                    <a:t>Chinon</a:t>
                  </a:r>
                  <a:endParaRPr lang="fr-FR" sz="1000" dirty="0"/>
                </a:p>
              </p:txBody>
            </p:sp>
          </p:grpSp>
          <p:sp>
            <p:nvSpPr>
              <p:cNvPr id="7" name="Rectangle 6"/>
              <p:cNvSpPr/>
              <p:nvPr/>
            </p:nvSpPr>
            <p:spPr>
              <a:xfrm>
                <a:off x="6280871" y="3527827"/>
                <a:ext cx="2128838" cy="258734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 smtClean="0">
                    <a:solidFill>
                      <a:schemeClr val="bg1">
                        <a:lumMod val="20000"/>
                        <a:lumOff val="80000"/>
                      </a:schemeClr>
                    </a:solidFill>
                  </a:rPr>
                  <a:t>Local</a:t>
                </a:r>
                <a:endParaRPr lang="fr-FR" dirty="0">
                  <a:solidFill>
                    <a:schemeClr val="bg1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  <p:grpSp>
          <p:nvGrpSpPr>
            <p:cNvPr id="130" name="Groupe 129"/>
            <p:cNvGrpSpPr/>
            <p:nvPr/>
          </p:nvGrpSpPr>
          <p:grpSpPr>
            <a:xfrm>
              <a:off x="359625" y="499664"/>
              <a:ext cx="602361" cy="246221"/>
              <a:chOff x="-642524" y="4391584"/>
              <a:chExt cx="602361" cy="246221"/>
            </a:xfrm>
          </p:grpSpPr>
          <p:cxnSp>
            <p:nvCxnSpPr>
              <p:cNvPr id="131" name="Connecteur droit avec flèche 130"/>
              <p:cNvCxnSpPr/>
              <p:nvPr/>
            </p:nvCxnSpPr>
            <p:spPr>
              <a:xfrm flipV="1">
                <a:off x="-595757" y="4429688"/>
                <a:ext cx="0" cy="131957"/>
              </a:xfrm>
              <a:prstGeom prst="straightConnector1">
                <a:avLst/>
              </a:prstGeom>
              <a:ln>
                <a:solidFill>
                  <a:schemeClr val="bg2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2" name="ZoneTexte 131"/>
              <p:cNvSpPr txBox="1"/>
              <p:nvPr/>
            </p:nvSpPr>
            <p:spPr>
              <a:xfrm>
                <a:off x="-642524" y="4391584"/>
                <a:ext cx="602361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00" dirty="0" smtClean="0"/>
                  <a:t>Nord</a:t>
                </a:r>
                <a:endParaRPr lang="fr-FR" sz="1000" dirty="0"/>
              </a:p>
            </p:txBody>
          </p:sp>
        </p:grpSp>
      </p:grpSp>
      <p:sp>
        <p:nvSpPr>
          <p:cNvPr id="153" name="Flèche droite 152"/>
          <p:cNvSpPr/>
          <p:nvPr/>
        </p:nvSpPr>
        <p:spPr>
          <a:xfrm>
            <a:off x="8445358" y="3511472"/>
            <a:ext cx="244131" cy="1922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4" name="Flèche droite 153"/>
          <p:cNvSpPr/>
          <p:nvPr/>
        </p:nvSpPr>
        <p:spPr>
          <a:xfrm>
            <a:off x="8445357" y="3758866"/>
            <a:ext cx="244131" cy="1922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5" name="Flèche droite 154"/>
          <p:cNvSpPr/>
          <p:nvPr/>
        </p:nvSpPr>
        <p:spPr>
          <a:xfrm>
            <a:off x="8445356" y="3991680"/>
            <a:ext cx="244131" cy="1922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6" name="Flèche droite 155"/>
          <p:cNvSpPr/>
          <p:nvPr/>
        </p:nvSpPr>
        <p:spPr>
          <a:xfrm>
            <a:off x="8445355" y="4208206"/>
            <a:ext cx="244131" cy="1922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7" name="Flèche droite 156"/>
          <p:cNvSpPr/>
          <p:nvPr/>
        </p:nvSpPr>
        <p:spPr>
          <a:xfrm>
            <a:off x="8449781" y="4445268"/>
            <a:ext cx="244131" cy="19224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9553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637</Words>
  <Application>Microsoft Office PowerPoint</Application>
  <PresentationFormat>Affichage à l'écran (16:9)</PresentationFormat>
  <Paragraphs>240</Paragraphs>
  <Slides>12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7" baseType="lpstr">
      <vt:lpstr>Arial</vt:lpstr>
      <vt:lpstr>Wingdings</vt:lpstr>
      <vt:lpstr>Calibri</vt:lpstr>
      <vt:lpstr>Nunito</vt:lpstr>
      <vt:lpstr>Shift</vt:lpstr>
      <vt:lpstr>Analyse des pratiques spatiales dans le secteur rural</vt:lpstr>
      <vt:lpstr>Introduction</vt:lpstr>
      <vt:lpstr>Loi de Zipf</vt:lpstr>
      <vt:lpstr>Protocole et données</vt:lpstr>
      <vt:lpstr>Profils types</vt:lpstr>
      <vt:lpstr>Graphiques</vt:lpstr>
      <vt:lpstr>Graphiques</vt:lpstr>
      <vt:lpstr>Cartographie des points d’arrêt et comportement associé</vt:lpstr>
      <vt:lpstr>Cartographie des points d’arrêt et comportement associé</vt:lpstr>
      <vt:lpstr>Application de la Loi de Zipf ?</vt:lpstr>
      <vt:lpstr>Conclusion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Analyse des pratiques spatiales dans le secteur rural</dc:title>
  <dc:creator>Yolaine</dc:creator>
  <cp:lastModifiedBy>Fabien Clouet</cp:lastModifiedBy>
  <cp:revision>98</cp:revision>
  <dcterms:modified xsi:type="dcterms:W3CDTF">2018-04-07T09:39:07Z</dcterms:modified>
</cp:coreProperties>
</file>