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Old Standard TT"/>
      <p:regular r:id="rId15"/>
      <p:bold r:id="rId16"/>
      <p: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ldStandardTT-regular.fntdata"/><Relationship Id="rId14" Type="http://schemas.openxmlformats.org/officeDocument/2006/relationships/slide" Target="slides/slide10.xml"/><Relationship Id="rId17" Type="http://schemas.openxmlformats.org/officeDocument/2006/relationships/font" Target="fonts/OldStandardTT-italic.fntdata"/><Relationship Id="rId16" Type="http://schemas.openxmlformats.org/officeDocument/2006/relationships/font" Target="fonts/OldStandardT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711650"/>
            <a:ext cx="8118600" cy="26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dk2"/>
                </a:solidFill>
              </a:rPr>
              <a:t>Le potentiel énergétique de la région du Nordeste du Brésil en vue d’initier une production d’énergies renouvelables décentralisée</a:t>
            </a:r>
            <a:endParaRPr b="1" sz="3600">
              <a:solidFill>
                <a:schemeClr val="dk2"/>
              </a:solidFill>
            </a:endParaRP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050" y="0"/>
            <a:ext cx="2450950" cy="6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119988" cy="6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9675" y="0"/>
            <a:ext cx="2298749" cy="17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0" y="4739825"/>
            <a:ext cx="937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</a:rPr>
              <a:t>Conclusion</a:t>
            </a:r>
            <a:r>
              <a:rPr lang="fr"/>
              <a:t> </a:t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Les </a:t>
            </a:r>
            <a:r>
              <a:rPr lang="fr"/>
              <a:t>résultats</a:t>
            </a:r>
            <a:r>
              <a:rPr lang="fr"/>
              <a:t> nous donnent un ordre d’idée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Des solutions adaptables :  techniquement            financièrement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Marges de </a:t>
            </a:r>
            <a:r>
              <a:rPr lang="fr">
                <a:solidFill>
                  <a:schemeClr val="accent3"/>
                </a:solidFill>
              </a:rPr>
              <a:t>manoeuvre</a:t>
            </a:r>
            <a:r>
              <a:rPr lang="fr">
                <a:solidFill>
                  <a:schemeClr val="accent3"/>
                </a:solidFill>
              </a:rPr>
              <a:t> immédiates : sensibiliser la population à cette transition énergétique. </a:t>
            </a:r>
            <a:endParaRPr>
              <a:solidFill>
                <a:schemeClr val="accent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Introspection 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Pas assez de temps pour étudier toutes les </a:t>
            </a:r>
            <a:r>
              <a:rPr lang="fr"/>
              <a:t>possibilités</a:t>
            </a:r>
            <a:r>
              <a:rPr lang="fr"/>
              <a:t> 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</a:t>
            </a:r>
            <a:r>
              <a:rPr lang="fr"/>
              <a:t>’exercice s’est plus centralisé sur l'estimation de données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8475" y="3205200"/>
            <a:ext cx="1690400" cy="16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1700" y="1437436"/>
            <a:ext cx="450000" cy="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 b="0" l="4751" r="4742" t="0"/>
          <a:stretch/>
        </p:blipFill>
        <p:spPr>
          <a:xfrm>
            <a:off x="5087875" y="1503675"/>
            <a:ext cx="533850" cy="42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0" y="4772125"/>
            <a:ext cx="10004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76" name="Shape 176"/>
          <p:cNvCxnSpPr/>
          <p:nvPr/>
        </p:nvCxnSpPr>
        <p:spPr>
          <a:xfrm flipH="1" rot="10800000">
            <a:off x="394400" y="1106363"/>
            <a:ext cx="2442300" cy="8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2"/>
                </a:solidFill>
              </a:rPr>
              <a:t>Introduction récapitulative</a:t>
            </a:r>
            <a:endParaRPr b="1"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327488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 région du Nordeste a un fort potentiel éolien et solaire.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La loi ANEEL 2012 autorise la mini et </a:t>
            </a:r>
            <a:r>
              <a:rPr lang="fr"/>
              <a:t>micro-production</a:t>
            </a:r>
            <a:r>
              <a:rPr lang="fr"/>
              <a:t> d’énergie locale.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2"/>
                </a:solidFill>
              </a:rPr>
              <a:t>Objectif</a:t>
            </a:r>
            <a:r>
              <a:rPr b="1" lang="fr">
                <a:solidFill>
                  <a:schemeClr val="lt2"/>
                </a:solidFill>
              </a:rPr>
              <a:t> de la partie 2 : Estimer le potentiel électrique de la ville de Salvador dans le cadre d’une production locale.</a:t>
            </a:r>
            <a:endParaRPr b="1">
              <a:solidFill>
                <a:schemeClr val="lt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2"/>
                </a:solidFill>
              </a:rPr>
              <a:t>COMMENT ?</a:t>
            </a:r>
            <a:endParaRPr b="1">
              <a:solidFill>
                <a:schemeClr val="lt2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Établissement</a:t>
            </a:r>
            <a:r>
              <a:rPr lang="fr"/>
              <a:t> de t</a:t>
            </a:r>
            <a:r>
              <a:rPr lang="fr"/>
              <a:t>rois grandes catégories de logements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fr"/>
              <a:t>Implantation de centrale de production d’électricité renouvelable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Shape 71"/>
          <p:cNvCxnSpPr/>
          <p:nvPr/>
        </p:nvCxnSpPr>
        <p:spPr>
          <a:xfrm flipH="1" rot="10800000">
            <a:off x="459100" y="1059425"/>
            <a:ext cx="4684500" cy="5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899" y="3254250"/>
            <a:ext cx="1056900" cy="13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>
            <p:ph idx="12" type="sldNum"/>
          </p:nvPr>
        </p:nvSpPr>
        <p:spPr>
          <a:xfrm>
            <a:off x="8595308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0" y="4739825"/>
            <a:ext cx="93756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455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AutoNum type="romanUcPeriod"/>
            </a:pPr>
            <a:r>
              <a:rPr lang="fr">
                <a:solidFill>
                  <a:schemeClr val="lt2"/>
                </a:solidFill>
              </a:rPr>
              <a:t>Trois grandes catégories de logements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0599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r>
              <a:rPr lang="fr">
                <a:solidFill>
                  <a:schemeClr val="accent3"/>
                </a:solidFill>
              </a:rPr>
              <a:t> :</a:t>
            </a:r>
            <a:endParaRPr>
              <a:solidFill>
                <a:schemeClr val="accent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2"/>
                </a:solidFill>
              </a:rPr>
              <a:t>Pourquoi ?</a:t>
            </a:r>
            <a:r>
              <a:rPr lang="fr"/>
              <a:t> Pour </a:t>
            </a:r>
            <a:r>
              <a:rPr lang="fr"/>
              <a:t>connaître</a:t>
            </a:r>
            <a:r>
              <a:rPr lang="fr"/>
              <a:t> la consommation des habitants, il est </a:t>
            </a:r>
            <a:r>
              <a:rPr lang="fr"/>
              <a:t>nécessaire</a:t>
            </a:r>
            <a:r>
              <a:rPr lang="fr"/>
              <a:t> de comprendre le mode de vie des habitants, et les différentes catégories de logements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2"/>
                </a:solidFill>
              </a:rPr>
              <a:t>Avec quels </a:t>
            </a:r>
            <a:r>
              <a:rPr b="1" lang="fr">
                <a:solidFill>
                  <a:schemeClr val="lt2"/>
                </a:solidFill>
              </a:rPr>
              <a:t>paramètres</a:t>
            </a:r>
            <a:r>
              <a:rPr b="1" lang="fr">
                <a:solidFill>
                  <a:schemeClr val="lt2"/>
                </a:solidFill>
              </a:rPr>
              <a:t> ?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81" name="Shape 81"/>
          <p:cNvCxnSpPr/>
          <p:nvPr/>
        </p:nvCxnSpPr>
        <p:spPr>
          <a:xfrm>
            <a:off x="412025" y="764125"/>
            <a:ext cx="6897300" cy="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Shape 82"/>
          <p:cNvSpPr txBox="1"/>
          <p:nvPr/>
        </p:nvSpPr>
        <p:spPr>
          <a:xfrm>
            <a:off x="3621850" y="2933075"/>
            <a:ext cx="29331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</a:t>
            </a: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nsité démographique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4848225" y="4192325"/>
            <a:ext cx="300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</a:t>
            </a: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alaires moyens mensuels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82125" y="4007275"/>
            <a:ext cx="4524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Équipement</a:t>
            </a: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en infrastructure du quartier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941725" y="3180900"/>
            <a:ext cx="30057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</a:t>
            </a: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ype d’habitation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5186400" y="3480575"/>
            <a:ext cx="36459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</a:t>
            </a:r>
            <a:r>
              <a:rPr lang="fr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tatut d’occupation du logement</a:t>
            </a:r>
            <a:endParaRPr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95308" y="-9568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0" y="4739825"/>
            <a:ext cx="10004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0" y="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AutoNum type="romanUcPeriod"/>
            </a:pPr>
            <a:r>
              <a:rPr lang="fr">
                <a:solidFill>
                  <a:schemeClr val="lt2"/>
                </a:solidFill>
              </a:rPr>
              <a:t>Trois grandes catégories de logements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24275" y="1987350"/>
            <a:ext cx="2832600" cy="1168800"/>
          </a:xfrm>
          <a:prstGeom prst="flowChartAlternate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logements “riches” 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logements “intermédiaires” 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logements “précaires”</a:t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5738775" y="1042513"/>
            <a:ext cx="3325500" cy="3110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 u="sng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Nombre de ménages à Salvador: </a:t>
            </a:r>
            <a:endParaRPr sz="1600" u="sng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2 959 000 habitants et  3,08 pers/domiciles* =&gt; </a:t>
            </a:r>
            <a:r>
              <a:rPr b="1"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960 714 ménages</a:t>
            </a:r>
            <a:endParaRPr b="1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326 643 logements “riches” 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288 214 logements “intermédiaires”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345 857 logements “précaires”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18400" y="666088"/>
            <a:ext cx="2985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RÉSULTATS</a:t>
            </a:r>
            <a:r>
              <a:rPr lang="fr" sz="18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: </a:t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0" y="4801525"/>
            <a:ext cx="937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60875" y="613200"/>
            <a:ext cx="6897300" cy="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300" y="1430813"/>
            <a:ext cx="2179300" cy="21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3103400" y="3505850"/>
            <a:ext cx="171600" cy="1446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3103400" y="3861075"/>
            <a:ext cx="171600" cy="144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103400" y="4171900"/>
            <a:ext cx="171600" cy="14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3198800" y="3375638"/>
            <a:ext cx="18012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ogements riches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3231675" y="3689763"/>
            <a:ext cx="23424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ogements “intermédiaires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220450" y="1326725"/>
            <a:ext cx="4079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Répartition des catégories de logements 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201850" y="4248188"/>
            <a:ext cx="29850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</a:t>
            </a: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ogements “précaires”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0" y="4616425"/>
            <a:ext cx="47007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/>
              <a:t>* Données du Plan Municipal de l’Habitat de Salvador - 2015</a:t>
            </a:r>
            <a:endParaRPr i="1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03350" y="11947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</a:rPr>
              <a:t>Répartition</a:t>
            </a:r>
            <a:r>
              <a:rPr lang="fr">
                <a:solidFill>
                  <a:schemeClr val="lt2"/>
                </a:solidFill>
              </a:rPr>
              <a:t> </a:t>
            </a:r>
            <a:r>
              <a:rPr lang="fr">
                <a:solidFill>
                  <a:schemeClr val="lt2"/>
                </a:solidFill>
              </a:rPr>
              <a:t>énergétique à Salvador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70375" y="869414"/>
            <a:ext cx="85206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 ET RÉSULTATS</a:t>
            </a:r>
            <a:r>
              <a:rPr lang="fr">
                <a:solidFill>
                  <a:schemeClr val="accent3"/>
                </a:solidFill>
              </a:rPr>
              <a:t> : </a:t>
            </a:r>
            <a:endParaRPr b="1" sz="1400"/>
          </a:p>
          <a:p>
            <a:pPr indent="0" lvl="0" mar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 u="sng"/>
              <a:t>Consommation par type de logement </a:t>
            </a:r>
            <a:endParaRPr sz="1600" u="sng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Manque de données et de méthodes satisfaisantes.</a:t>
            </a:r>
            <a:r>
              <a:rPr i="1" lang="fr" sz="1400"/>
              <a:t> </a:t>
            </a:r>
            <a:endParaRPr i="1" sz="1400"/>
          </a:p>
          <a:p>
            <a:pPr indent="0" lvl="0"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/>
              <a:t>Données:</a:t>
            </a:r>
            <a:r>
              <a:rPr lang="fr" sz="1400"/>
              <a:t>  Consommation électrique de Salvador en 2010: </a:t>
            </a:r>
            <a:r>
              <a:rPr b="1" lang="fr" sz="1400">
                <a:solidFill>
                  <a:srgbClr val="000000"/>
                </a:solidFill>
              </a:rPr>
              <a:t>309,92 GWh/mois.*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chemeClr val="lt2"/>
                </a:solidFill>
              </a:rPr>
              <a:t> </a:t>
            </a:r>
            <a:endParaRPr b="1" sz="1400">
              <a:solidFill>
                <a:schemeClr val="lt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/>
              <a:t>Estimation:</a:t>
            </a:r>
            <a:r>
              <a:rPr lang="fr" sz="1400"/>
              <a:t> logement “riche” : </a:t>
            </a:r>
            <a:r>
              <a:rPr b="1" lang="fr" sz="1400">
                <a:solidFill>
                  <a:srgbClr val="000000"/>
                </a:solidFill>
              </a:rPr>
              <a:t>489 kWh/mois</a:t>
            </a:r>
            <a:r>
              <a:rPr lang="fr" sz="1400">
                <a:solidFill>
                  <a:srgbClr val="000000"/>
                </a:solidFill>
              </a:rPr>
              <a:t> </a:t>
            </a:r>
            <a:endParaRPr sz="1400"/>
          </a:p>
          <a:p>
            <a:pPr indent="4572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logement “précaire” : </a:t>
            </a:r>
            <a:r>
              <a:rPr b="1" lang="fr" sz="1400">
                <a:solidFill>
                  <a:srgbClr val="000000"/>
                </a:solidFill>
              </a:rPr>
              <a:t>50 kWh/mois</a:t>
            </a:r>
            <a:r>
              <a:rPr lang="fr" sz="1400">
                <a:solidFill>
                  <a:schemeClr val="lt2"/>
                </a:solidFill>
              </a:rPr>
              <a:t>.</a:t>
            </a:r>
            <a:endParaRPr sz="1400">
              <a:solidFill>
                <a:schemeClr val="lt2"/>
              </a:solidFill>
            </a:endParaRPr>
          </a:p>
          <a:p>
            <a:pPr indent="457200" lvl="0" marL="45720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2"/>
              </a:solidFill>
            </a:endParaRPr>
          </a:p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/>
              <a:t>Résultats</a:t>
            </a:r>
            <a:r>
              <a:rPr b="1" lang="fr" sz="1400"/>
              <a:t> </a:t>
            </a:r>
            <a:r>
              <a:rPr lang="fr" sz="1400"/>
              <a:t>: Un logement “intermédiaire” consomme </a:t>
            </a:r>
            <a:r>
              <a:rPr b="1" lang="fr" sz="1400">
                <a:solidFill>
                  <a:srgbClr val="000000"/>
                </a:solidFill>
              </a:rPr>
              <a:t>461,11 kWh/mois</a:t>
            </a:r>
            <a:endParaRPr b="1" sz="14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/>
              <a:t> 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350" y="119475"/>
            <a:ext cx="1411526" cy="141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x="8624858" y="15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0" y="4772125"/>
            <a:ext cx="10004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18" name="Shape 118"/>
          <p:cNvCxnSpPr/>
          <p:nvPr/>
        </p:nvCxnSpPr>
        <p:spPr>
          <a:xfrm>
            <a:off x="215775" y="712525"/>
            <a:ext cx="6897300" cy="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Shape 119"/>
          <p:cNvSpPr txBox="1"/>
          <p:nvPr/>
        </p:nvSpPr>
        <p:spPr>
          <a:xfrm>
            <a:off x="0" y="4616425"/>
            <a:ext cx="47007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900"/>
              <a:t>* Données Atlas Eolico Bahia en 2010</a:t>
            </a:r>
            <a:endParaRPr i="1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</a:rPr>
              <a:t>Transition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82225" y="13205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Shape 126"/>
          <p:cNvCxnSpPr/>
          <p:nvPr/>
        </p:nvCxnSpPr>
        <p:spPr>
          <a:xfrm flipH="1" rot="10800000">
            <a:off x="3535325" y="1058225"/>
            <a:ext cx="2271600" cy="11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Shape 127"/>
          <p:cNvSpPr/>
          <p:nvPr/>
        </p:nvSpPr>
        <p:spPr>
          <a:xfrm rot="1283604">
            <a:off x="318795" y="1580689"/>
            <a:ext cx="2566003" cy="835872"/>
          </a:xfrm>
          <a:prstGeom prst="chevron">
            <a:avLst>
              <a:gd fmla="val 50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Détermination de catégories de logements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8" name="Shape 128"/>
          <p:cNvSpPr/>
          <p:nvPr/>
        </p:nvSpPr>
        <p:spPr>
          <a:xfrm rot="-737953">
            <a:off x="5871806" y="1654843"/>
            <a:ext cx="2565993" cy="769794"/>
          </a:xfrm>
          <a:prstGeom prst="chevron">
            <a:avLst>
              <a:gd fmla="val 50000" name="adj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Production d’électricité renouvelable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3236075" y="1506700"/>
            <a:ext cx="2412900" cy="19890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ld Standard TT"/>
                <a:ea typeface="Old Standard TT"/>
                <a:cs typeface="Old Standard TT"/>
                <a:sym typeface="Old Standard TT"/>
              </a:rPr>
              <a:t>Implantation de modes de production décentralisés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0" name="Shape 130"/>
          <p:cNvSpPr/>
          <p:nvPr/>
        </p:nvSpPr>
        <p:spPr>
          <a:xfrm rot="-1590129">
            <a:off x="578146" y="3623401"/>
            <a:ext cx="2566158" cy="629498"/>
          </a:xfrm>
          <a:prstGeom prst="chevron">
            <a:avLst>
              <a:gd fmla="val 50000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Norme ANEEL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1" name="Shape 131"/>
          <p:cNvSpPr/>
          <p:nvPr/>
        </p:nvSpPr>
        <p:spPr>
          <a:xfrm flipH="1" rot="1500906">
            <a:off x="5916351" y="3537275"/>
            <a:ext cx="2316385" cy="629453"/>
          </a:xfrm>
          <a:prstGeom prst="chevron">
            <a:avLst>
              <a:gd fmla="val 50000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Choix des sources primaires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624858" y="15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0" y="4772125"/>
            <a:ext cx="10004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0"/>
            <a:ext cx="8832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lt2"/>
                </a:solidFill>
              </a:rPr>
              <a:t>II. Implanter des systèmes de production électrique</a:t>
            </a:r>
            <a:endParaRPr sz="1400">
              <a:solidFill>
                <a:schemeClr val="lt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</a:rPr>
              <a:t>Système de Compensation de l'Énergie Électrique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0" y="799300"/>
            <a:ext cx="9144000" cy="4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accent3"/>
                </a:solidFill>
              </a:rPr>
              <a:t>Qu’est-ce que c’est ?</a:t>
            </a:r>
            <a:endParaRPr b="1" sz="2200">
              <a:solidFill>
                <a:schemeClr val="accent3"/>
              </a:solidFill>
            </a:endParaRPr>
          </a:p>
          <a:p>
            <a:pPr indent="-330200" lvl="0" marL="457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b="1" lang="fr" sz="1600"/>
              <a:t>Norme mise en place par l’ANEEL en 2012. </a:t>
            </a:r>
            <a:endParaRPr b="1" sz="1600"/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-"/>
            </a:pPr>
            <a:r>
              <a:rPr b="1" lang="fr" sz="1600">
                <a:solidFill>
                  <a:schemeClr val="lt2"/>
                </a:solidFill>
              </a:rPr>
              <a:t>Possibilité d’installer des centrales de production d’électricité renouvelable décentralisée pour le secteur résidentiel.</a:t>
            </a:r>
            <a:endParaRPr b="1" sz="1600">
              <a:solidFill>
                <a:schemeClr val="lt2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2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accent3"/>
                </a:solidFill>
              </a:rPr>
              <a:t>Comment ça marche</a:t>
            </a:r>
            <a:r>
              <a:rPr b="1" lang="fr" sz="2200">
                <a:solidFill>
                  <a:schemeClr val="accent3"/>
                </a:solidFill>
              </a:rPr>
              <a:t> ?</a:t>
            </a:r>
            <a:endParaRPr b="1" sz="2200">
              <a:solidFill>
                <a:schemeClr val="accent3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accent3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71225" y="2766575"/>
            <a:ext cx="3036600" cy="165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5"/>
                </a:solidFill>
              </a:rPr>
              <a:t>Pour quelles consommations ?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Consommation solo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Consommation partagée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Consommation lointaine</a:t>
            </a:r>
            <a:endParaRPr>
              <a:solidFill>
                <a:schemeClr val="dk1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Consommation multiple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3248525" y="3268025"/>
            <a:ext cx="2825400" cy="157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5"/>
                </a:solidFill>
              </a:rPr>
              <a:t>Comment faire</a:t>
            </a:r>
            <a:r>
              <a:rPr b="1" lang="fr">
                <a:solidFill>
                  <a:schemeClr val="accent5"/>
                </a:solidFill>
              </a:rPr>
              <a:t> ?</a:t>
            </a:r>
            <a:endParaRPr b="1">
              <a:solidFill>
                <a:schemeClr val="accent5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Choix de la production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Demande d’approbation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Installation et démarrage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166200" y="2795075"/>
            <a:ext cx="2825400" cy="1780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5"/>
                </a:solidFill>
              </a:rPr>
              <a:t>Et une fois la centrale installée</a:t>
            </a:r>
            <a:r>
              <a:rPr b="1" lang="fr">
                <a:solidFill>
                  <a:schemeClr val="accent5"/>
                </a:solidFill>
              </a:rPr>
              <a:t> ?</a:t>
            </a:r>
            <a:endParaRPr b="1">
              <a:solidFill>
                <a:schemeClr val="accent5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Récupération énergie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Insertion dans le réseau domestique</a:t>
            </a:r>
            <a:endParaRPr>
              <a:solidFill>
                <a:schemeClr val="dk1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fr">
                <a:solidFill>
                  <a:schemeClr val="dk1"/>
                </a:solidFill>
              </a:rPr>
              <a:t>Don du surplus en échange de crédits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624858" y="-6118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0" y="4772125"/>
            <a:ext cx="10004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x="412025" y="764125"/>
            <a:ext cx="8391900" cy="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Quelles énergies primaires implanter 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MÉTHODE</a:t>
            </a:r>
            <a:r>
              <a:rPr lang="fr">
                <a:solidFill>
                  <a:schemeClr val="accent3"/>
                </a:solidFill>
              </a:rPr>
              <a:t> : </a:t>
            </a:r>
            <a:r>
              <a:rPr lang="fr">
                <a:solidFill>
                  <a:srgbClr val="000000"/>
                </a:solidFill>
              </a:rPr>
              <a:t>Croisement des informations avec la première partie.</a:t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3"/>
                </a:solidFill>
              </a:rPr>
              <a:t>RÉSULTATS</a:t>
            </a:r>
            <a:r>
              <a:rPr lang="fr">
                <a:solidFill>
                  <a:schemeClr val="accent3"/>
                </a:solidFill>
              </a:rPr>
              <a:t> : 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Logements  “riches” : éoliennes verticales et panneaux photovoltaïques.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Logements “intermédiaires”: varie selon les cas et panneaux </a:t>
            </a:r>
            <a:r>
              <a:rPr lang="fr"/>
              <a:t>photovoltaïques</a:t>
            </a:r>
            <a:r>
              <a:rPr lang="fr"/>
              <a:t>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Logements “précaires” : éoliennes de toits et </a:t>
            </a:r>
            <a:r>
              <a:rPr lang="fr"/>
              <a:t>panneaux</a:t>
            </a:r>
            <a:r>
              <a:rPr lang="fr"/>
              <a:t> </a:t>
            </a:r>
            <a:r>
              <a:rPr lang="fr"/>
              <a:t>photovoltaïques</a:t>
            </a:r>
            <a:r>
              <a:rPr lang="fr"/>
              <a:t>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8625"/>
            <a:ext cx="9143999" cy="1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154" name="Shape 154"/>
          <p:cNvCxnSpPr/>
          <p:nvPr/>
        </p:nvCxnSpPr>
        <p:spPr>
          <a:xfrm>
            <a:off x="412025" y="1068925"/>
            <a:ext cx="6897300" cy="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</a:rPr>
              <a:t>Toaster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83100" y="1400200"/>
            <a:ext cx="29661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accent3"/>
                </a:solidFill>
              </a:rPr>
              <a:t>RÉSULTATS : </a:t>
            </a:r>
            <a:endParaRPr>
              <a:solidFill>
                <a:schemeClr val="lt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nombre d’éoliennes et la surface de panneaux solaires </a:t>
            </a:r>
            <a:r>
              <a:rPr lang="fr"/>
              <a:t>nécessaires</a:t>
            </a:r>
            <a:r>
              <a:rPr lang="fr"/>
              <a:t> pour répondre à un besoin.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Système adapté à plusieurs scénarios</a:t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075" y="139025"/>
            <a:ext cx="5962650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idx="12" type="sldNum"/>
          </p:nvPr>
        </p:nvSpPr>
        <p:spPr>
          <a:xfrm>
            <a:off x="8595308" y="-5655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0" y="4772125"/>
            <a:ext cx="100044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Old Standard TT"/>
                <a:ea typeface="Old Standard TT"/>
                <a:cs typeface="Old Standard TT"/>
                <a:sym typeface="Old Standard TT"/>
              </a:rPr>
              <a:t>Manon Sevilla et Mathilde Simonin DAE5 			PFE 2017-2018 			Directeur de recherche : Verdelli Laura</a:t>
            </a:r>
            <a:endParaRPr sz="1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164" name="Shape 164"/>
          <p:cNvCxnSpPr/>
          <p:nvPr/>
        </p:nvCxnSpPr>
        <p:spPr>
          <a:xfrm flipH="1" rot="10800000">
            <a:off x="364950" y="1106363"/>
            <a:ext cx="2189100" cy="8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