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2" r:id="rId5"/>
    <p:sldId id="261" r:id="rId6"/>
    <p:sldId id="259" r:id="rId7"/>
    <p:sldId id="260" r:id="rId8"/>
    <p:sldId id="263" r:id="rId9"/>
    <p:sldId id="264" r:id="rId10"/>
    <p:sldId id="265" r:id="rId11"/>
    <p:sldId id="266" r:id="rId12"/>
    <p:sldId id="267" r:id="rId13"/>
    <p:sldId id="269" r:id="rId14"/>
    <p:sldId id="270" r:id="rId15"/>
    <p:sldId id="271" r:id="rId16"/>
    <p:sldId id="274" r:id="rId17"/>
    <p:sldId id="276" r:id="rId18"/>
    <p:sldId id="277" r:id="rId19"/>
    <p:sldId id="278" r:id="rId20"/>
    <p:sldId id="279" r:id="rId21"/>
    <p:sldId id="280" r:id="rId22"/>
    <p:sldId id="281" r:id="rId23"/>
    <p:sldId id="282" r:id="rId24"/>
    <p:sldId id="283" r:id="rId25"/>
    <p:sldId id="284" r:id="rId26"/>
    <p:sldId id="285" r:id="rId27"/>
    <p:sldId id="286" r:id="rId28"/>
    <p:sldId id="287" r:id="rId29"/>
    <p:sldId id="288" r:id="rId30"/>
    <p:sldId id="289" r:id="rId31"/>
    <p:sldId id="290" r:id="rId32"/>
    <p:sldId id="291" r:id="rId33"/>
    <p:sldId id="292" r:id="rId34"/>
    <p:sldId id="293" r:id="rId35"/>
    <p:sldId id="294" r:id="rId36"/>
    <p:sldId id="295" r:id="rId37"/>
    <p:sldId id="296" r:id="rId38"/>
    <p:sldId id="297" r:id="rId39"/>
    <p:sldId id="298" r:id="rId40"/>
    <p:sldId id="300" r:id="rId41"/>
    <p:sldId id="301" r:id="rId42"/>
    <p:sldId id="302" r:id="rId43"/>
    <p:sldId id="303" r:id="rId44"/>
    <p:sldId id="304"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IVYA DHANDAPANI" initials="DD" lastIdx="0" clrIdx="0">
    <p:extLst>
      <p:ext uri="{19B8F6BF-5375-455C-9EA6-DF929625EA0E}">
        <p15:presenceInfo xmlns:p15="http://schemas.microsoft.com/office/powerpoint/2012/main" userId="49e5d30bbc47d6f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60" autoAdjust="0"/>
    <p:restoredTop sz="94660"/>
  </p:normalViewPr>
  <p:slideViewPr>
    <p:cSldViewPr snapToGrid="0">
      <p:cViewPr varScale="1">
        <p:scale>
          <a:sx n="53" d="100"/>
          <a:sy n="53" d="100"/>
        </p:scale>
        <p:origin x="134" y="7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8B2BEE80-8C77-43A8-A4B8-7C9AFF3BCCE8}" type="datetimeFigureOut">
              <a:rPr lang="en-GB" smtClean="0"/>
              <a:t>14/06/2018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96367F8-4FD8-4904-AA2B-65EEDC17E2CB}" type="slidenum">
              <a:rPr lang="en-GB" smtClean="0"/>
              <a:t>‹#›</a:t>
            </a:fld>
            <a:endParaRPr lang="en-GB"/>
          </a:p>
        </p:txBody>
      </p:sp>
    </p:spTree>
    <p:extLst>
      <p:ext uri="{BB962C8B-B14F-4D97-AF65-F5344CB8AC3E}">
        <p14:creationId xmlns:p14="http://schemas.microsoft.com/office/powerpoint/2010/main" val="6518824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B2BEE80-8C77-43A8-A4B8-7C9AFF3BCCE8}" type="datetimeFigureOut">
              <a:rPr lang="en-GB" smtClean="0"/>
              <a:t>14/06/2018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96367F8-4FD8-4904-AA2B-65EEDC17E2CB}" type="slidenum">
              <a:rPr lang="en-GB" smtClean="0"/>
              <a:t>‹#›</a:t>
            </a:fld>
            <a:endParaRPr lang="en-GB"/>
          </a:p>
        </p:txBody>
      </p:sp>
    </p:spTree>
    <p:extLst>
      <p:ext uri="{BB962C8B-B14F-4D97-AF65-F5344CB8AC3E}">
        <p14:creationId xmlns:p14="http://schemas.microsoft.com/office/powerpoint/2010/main" val="5129671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B2BEE80-8C77-43A8-A4B8-7C9AFF3BCCE8}" type="datetimeFigureOut">
              <a:rPr lang="en-GB" smtClean="0"/>
              <a:t>14/06/2018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96367F8-4FD8-4904-AA2B-65EEDC17E2CB}" type="slidenum">
              <a:rPr lang="en-GB" smtClean="0"/>
              <a:t>‹#›</a:t>
            </a:fld>
            <a:endParaRPr lang="en-GB"/>
          </a:p>
        </p:txBody>
      </p:sp>
    </p:spTree>
    <p:extLst>
      <p:ext uri="{BB962C8B-B14F-4D97-AF65-F5344CB8AC3E}">
        <p14:creationId xmlns:p14="http://schemas.microsoft.com/office/powerpoint/2010/main" val="25935768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B2BEE80-8C77-43A8-A4B8-7C9AFF3BCCE8}" type="datetimeFigureOut">
              <a:rPr lang="en-GB" smtClean="0"/>
              <a:t>14/06/2018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96367F8-4FD8-4904-AA2B-65EEDC17E2CB}" type="slidenum">
              <a:rPr lang="en-GB" smtClean="0"/>
              <a:t>‹#›</a:t>
            </a:fld>
            <a:endParaRPr lang="en-GB"/>
          </a:p>
        </p:txBody>
      </p:sp>
    </p:spTree>
    <p:extLst>
      <p:ext uri="{BB962C8B-B14F-4D97-AF65-F5344CB8AC3E}">
        <p14:creationId xmlns:p14="http://schemas.microsoft.com/office/powerpoint/2010/main" val="15444298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B2BEE80-8C77-43A8-A4B8-7C9AFF3BCCE8}" type="datetimeFigureOut">
              <a:rPr lang="en-GB" smtClean="0"/>
              <a:t>14/06/2018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96367F8-4FD8-4904-AA2B-65EEDC17E2CB}" type="slidenum">
              <a:rPr lang="en-GB" smtClean="0"/>
              <a:t>‹#›</a:t>
            </a:fld>
            <a:endParaRPr lang="en-GB"/>
          </a:p>
        </p:txBody>
      </p:sp>
    </p:spTree>
    <p:extLst>
      <p:ext uri="{BB962C8B-B14F-4D97-AF65-F5344CB8AC3E}">
        <p14:creationId xmlns:p14="http://schemas.microsoft.com/office/powerpoint/2010/main" val="38954082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8B2BEE80-8C77-43A8-A4B8-7C9AFF3BCCE8}" type="datetimeFigureOut">
              <a:rPr lang="en-GB" smtClean="0"/>
              <a:t>14/06/2018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96367F8-4FD8-4904-AA2B-65EEDC17E2CB}" type="slidenum">
              <a:rPr lang="en-GB" smtClean="0"/>
              <a:t>‹#›</a:t>
            </a:fld>
            <a:endParaRPr lang="en-GB"/>
          </a:p>
        </p:txBody>
      </p:sp>
    </p:spTree>
    <p:extLst>
      <p:ext uri="{BB962C8B-B14F-4D97-AF65-F5344CB8AC3E}">
        <p14:creationId xmlns:p14="http://schemas.microsoft.com/office/powerpoint/2010/main" val="11558041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8B2BEE80-8C77-43A8-A4B8-7C9AFF3BCCE8}" type="datetimeFigureOut">
              <a:rPr lang="en-GB" smtClean="0"/>
              <a:t>14/06/2018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96367F8-4FD8-4904-AA2B-65EEDC17E2CB}" type="slidenum">
              <a:rPr lang="en-GB" smtClean="0"/>
              <a:t>‹#›</a:t>
            </a:fld>
            <a:endParaRPr lang="en-GB"/>
          </a:p>
        </p:txBody>
      </p:sp>
    </p:spTree>
    <p:extLst>
      <p:ext uri="{BB962C8B-B14F-4D97-AF65-F5344CB8AC3E}">
        <p14:creationId xmlns:p14="http://schemas.microsoft.com/office/powerpoint/2010/main" val="38163075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8B2BEE80-8C77-43A8-A4B8-7C9AFF3BCCE8}" type="datetimeFigureOut">
              <a:rPr lang="en-GB" smtClean="0"/>
              <a:t>14/06/2018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96367F8-4FD8-4904-AA2B-65EEDC17E2CB}" type="slidenum">
              <a:rPr lang="en-GB" smtClean="0"/>
              <a:t>‹#›</a:t>
            </a:fld>
            <a:endParaRPr lang="en-GB"/>
          </a:p>
        </p:txBody>
      </p:sp>
    </p:spTree>
    <p:extLst>
      <p:ext uri="{BB962C8B-B14F-4D97-AF65-F5344CB8AC3E}">
        <p14:creationId xmlns:p14="http://schemas.microsoft.com/office/powerpoint/2010/main" val="16583132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2BEE80-8C77-43A8-A4B8-7C9AFF3BCCE8}" type="datetimeFigureOut">
              <a:rPr lang="en-GB" smtClean="0"/>
              <a:t>14/06/2018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96367F8-4FD8-4904-AA2B-65EEDC17E2CB}" type="slidenum">
              <a:rPr lang="en-GB" smtClean="0"/>
              <a:t>‹#›</a:t>
            </a:fld>
            <a:endParaRPr lang="en-GB"/>
          </a:p>
        </p:txBody>
      </p:sp>
    </p:spTree>
    <p:extLst>
      <p:ext uri="{BB962C8B-B14F-4D97-AF65-F5344CB8AC3E}">
        <p14:creationId xmlns:p14="http://schemas.microsoft.com/office/powerpoint/2010/main" val="31216872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2BEE80-8C77-43A8-A4B8-7C9AFF3BCCE8}" type="datetimeFigureOut">
              <a:rPr lang="en-GB" smtClean="0"/>
              <a:t>14/06/2018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96367F8-4FD8-4904-AA2B-65EEDC17E2CB}" type="slidenum">
              <a:rPr lang="en-GB" smtClean="0"/>
              <a:t>‹#›</a:t>
            </a:fld>
            <a:endParaRPr lang="en-GB"/>
          </a:p>
        </p:txBody>
      </p:sp>
    </p:spTree>
    <p:extLst>
      <p:ext uri="{BB962C8B-B14F-4D97-AF65-F5344CB8AC3E}">
        <p14:creationId xmlns:p14="http://schemas.microsoft.com/office/powerpoint/2010/main" val="42133828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2BEE80-8C77-43A8-A4B8-7C9AFF3BCCE8}" type="datetimeFigureOut">
              <a:rPr lang="en-GB" smtClean="0"/>
              <a:t>14/06/2018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96367F8-4FD8-4904-AA2B-65EEDC17E2CB}" type="slidenum">
              <a:rPr lang="en-GB" smtClean="0"/>
              <a:t>‹#›</a:t>
            </a:fld>
            <a:endParaRPr lang="en-GB"/>
          </a:p>
        </p:txBody>
      </p:sp>
    </p:spTree>
    <p:extLst>
      <p:ext uri="{BB962C8B-B14F-4D97-AF65-F5344CB8AC3E}">
        <p14:creationId xmlns:p14="http://schemas.microsoft.com/office/powerpoint/2010/main" val="36692030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2BEE80-8C77-43A8-A4B8-7C9AFF3BCCE8}" type="datetimeFigureOut">
              <a:rPr lang="en-GB" smtClean="0"/>
              <a:t>14/06/2018</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6367F8-4FD8-4904-AA2B-65EEDC17E2CB}" type="slidenum">
              <a:rPr lang="en-GB" smtClean="0"/>
              <a:t>‹#›</a:t>
            </a:fld>
            <a:endParaRPr lang="en-GB"/>
          </a:p>
        </p:txBody>
      </p:sp>
    </p:spTree>
    <p:extLst>
      <p:ext uri="{BB962C8B-B14F-4D97-AF65-F5344CB8AC3E}">
        <p14:creationId xmlns:p14="http://schemas.microsoft.com/office/powerpoint/2010/main" val="3183943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33.jpeg"/></Relationships>
</file>

<file path=ppt/slides/_rels/slide2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3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Layout" Target="../slideLayouts/slideLayout4.xml"/><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4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4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4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 Id="rId4" Type="http://schemas.openxmlformats.org/officeDocument/2006/relationships/image" Target="../media/image67.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92774" y="281045"/>
            <a:ext cx="6782257" cy="1815882"/>
          </a:xfrm>
          <a:prstGeom prst="rect">
            <a:avLst/>
          </a:prstGeom>
        </p:spPr>
        <p:txBody>
          <a:bodyPr wrap="square">
            <a:spAutoFit/>
          </a:bodyPr>
          <a:lstStyle/>
          <a:p>
            <a:pPr marR="251460">
              <a:spcAft>
                <a:spcPts val="0"/>
              </a:spcAft>
            </a:pPr>
            <a:r>
              <a:rPr lang="en-GB" sz="1000" b="1" dirty="0" smtClean="0">
                <a:effectLst/>
                <a:latin typeface="Calibri" panose="020F0502020204030204" pitchFamily="34" charset="0"/>
                <a:ea typeface="Calibri" panose="020F0502020204030204" pitchFamily="34" charset="0"/>
              </a:rPr>
              <a:t> </a:t>
            </a:r>
            <a:endParaRPr lang="en-GB" sz="1050" dirty="0" smtClean="0">
              <a:effectLst/>
              <a:latin typeface="Times New Roman" panose="02020603050405020304" pitchFamily="18" charset="0"/>
              <a:ea typeface="Times New Roman" panose="02020603050405020304" pitchFamily="18" charset="0"/>
            </a:endParaRPr>
          </a:p>
          <a:p>
            <a:pPr marL="270510" marR="251460" algn="ctr">
              <a:spcAft>
                <a:spcPts val="0"/>
              </a:spcAft>
            </a:pPr>
            <a:r>
              <a:rPr lang="en-GB" b="1" dirty="0" smtClean="0">
                <a:effectLst/>
                <a:latin typeface="Calibri" panose="020F0502020204030204" pitchFamily="34" charset="0"/>
                <a:ea typeface="Calibri" panose="020F0502020204030204" pitchFamily="34" charset="0"/>
              </a:rPr>
              <a:t> </a:t>
            </a:r>
            <a:endParaRPr lang="en-GB" sz="1050" dirty="0" smtClean="0">
              <a:effectLst/>
              <a:latin typeface="Times New Roman" panose="02020603050405020304" pitchFamily="18" charset="0"/>
              <a:ea typeface="Times New Roman" panose="02020603050405020304" pitchFamily="18" charset="0"/>
            </a:endParaRPr>
          </a:p>
          <a:p>
            <a:pPr marL="270510" marR="251460" algn="ctr">
              <a:spcAft>
                <a:spcPts val="0"/>
              </a:spcAft>
            </a:pPr>
            <a:r>
              <a:rPr lang="en-GB" sz="1600" b="1" dirty="0" smtClean="0">
                <a:effectLst/>
                <a:latin typeface="Calibri" panose="020F0502020204030204" pitchFamily="34" charset="0"/>
                <a:ea typeface="Calibri" panose="020F0502020204030204" pitchFamily="34" charset="0"/>
              </a:rPr>
              <a:t>Master Thesis 2018</a:t>
            </a:r>
            <a:endParaRPr lang="en-GB" sz="1050" dirty="0" smtClean="0">
              <a:effectLst/>
              <a:latin typeface="Times New Roman" panose="02020603050405020304" pitchFamily="18" charset="0"/>
              <a:ea typeface="Times New Roman" panose="02020603050405020304" pitchFamily="18" charset="0"/>
            </a:endParaRPr>
          </a:p>
          <a:p>
            <a:pPr marL="270510" marR="251460" algn="ctr">
              <a:spcAft>
                <a:spcPts val="0"/>
              </a:spcAft>
            </a:pPr>
            <a:r>
              <a:rPr lang="en-GB" sz="1050" b="1" dirty="0" smtClean="0">
                <a:effectLst/>
                <a:latin typeface="Calibri" panose="020F0502020204030204" pitchFamily="34" charset="0"/>
                <a:ea typeface="Calibri" panose="020F0502020204030204" pitchFamily="34" charset="0"/>
              </a:rPr>
              <a:t>Research Master Planning and Sustainability: Urban and Regional Planning</a:t>
            </a:r>
            <a:endParaRPr lang="en-GB" sz="1050" dirty="0" smtClean="0">
              <a:effectLst/>
              <a:latin typeface="Times New Roman" panose="02020603050405020304" pitchFamily="18" charset="0"/>
              <a:ea typeface="Times New Roman" panose="02020603050405020304" pitchFamily="18" charset="0"/>
            </a:endParaRPr>
          </a:p>
          <a:p>
            <a:pPr marL="270510" marR="251460" algn="ctr">
              <a:spcAft>
                <a:spcPts val="0"/>
              </a:spcAft>
            </a:pPr>
            <a:r>
              <a:rPr lang="en-GB" sz="1050" b="1" dirty="0" smtClean="0">
                <a:effectLst/>
                <a:latin typeface="Calibri" panose="020F0502020204030204" pitchFamily="34" charset="0"/>
                <a:ea typeface="Calibri" panose="020F0502020204030204" pitchFamily="34" charset="0"/>
              </a:rPr>
              <a:t> </a:t>
            </a:r>
            <a:endParaRPr lang="en-GB" sz="1050" dirty="0" smtClean="0">
              <a:effectLst/>
              <a:latin typeface="Times New Roman" panose="02020603050405020304" pitchFamily="18" charset="0"/>
              <a:ea typeface="Times New Roman" panose="02020603050405020304" pitchFamily="18" charset="0"/>
            </a:endParaRPr>
          </a:p>
          <a:p>
            <a:pPr marL="270510" marR="251460" algn="ctr">
              <a:spcAft>
                <a:spcPts val="0"/>
              </a:spcAft>
            </a:pPr>
            <a:r>
              <a:rPr lang="en-GB" sz="1100" b="1" dirty="0" smtClean="0">
                <a:effectLst/>
                <a:latin typeface="Calibri" panose="020F0502020204030204" pitchFamily="34" charset="0"/>
                <a:ea typeface="Calibri" panose="020F0502020204030204" pitchFamily="34" charset="0"/>
              </a:rPr>
              <a:t> </a:t>
            </a:r>
            <a:endParaRPr lang="en-GB" sz="1050" dirty="0" smtClean="0">
              <a:effectLst/>
              <a:latin typeface="Times New Roman" panose="02020603050405020304" pitchFamily="18" charset="0"/>
              <a:ea typeface="Times New Roman" panose="02020603050405020304" pitchFamily="18" charset="0"/>
            </a:endParaRPr>
          </a:p>
          <a:p>
            <a:pPr algn="ctr">
              <a:spcAft>
                <a:spcPts val="0"/>
              </a:spcAft>
            </a:pPr>
            <a:r>
              <a:rPr lang="en-GB" b="1" dirty="0" smtClean="0">
                <a:effectLst/>
                <a:latin typeface="Calibri" panose="020F0502020204030204" pitchFamily="34" charset="0"/>
                <a:ea typeface="Calibri" panose="020F0502020204030204" pitchFamily="34" charset="0"/>
              </a:rPr>
              <a:t>URBANIZATION AND ITS INFLUENCES ALONG WITH COOUM RIVER:</a:t>
            </a:r>
            <a:endParaRPr lang="en-GB" sz="1050" dirty="0" smtClean="0">
              <a:effectLst/>
              <a:latin typeface="Times New Roman" panose="02020603050405020304" pitchFamily="18" charset="0"/>
              <a:ea typeface="Times New Roman" panose="02020603050405020304" pitchFamily="18" charset="0"/>
            </a:endParaRPr>
          </a:p>
          <a:p>
            <a:pPr algn="ctr">
              <a:spcAft>
                <a:spcPts val="0"/>
              </a:spcAft>
            </a:pPr>
            <a:r>
              <a:rPr lang="en-GB" b="1" dirty="0" smtClean="0">
                <a:effectLst/>
                <a:latin typeface="Calibri" panose="020F0502020204030204" pitchFamily="34" charset="0"/>
                <a:ea typeface="Calibri" panose="020F0502020204030204" pitchFamily="34" charset="0"/>
              </a:rPr>
              <a:t> For the situation of Chennai Flood</a:t>
            </a:r>
            <a:endParaRPr lang="en-GB" sz="1050" dirty="0">
              <a:effectLst/>
              <a:latin typeface="Times New Roman" panose="02020603050405020304" pitchFamily="18" charset="0"/>
              <a:ea typeface="Times New Roman" panose="02020603050405020304" pitchFamily="18" charset="0"/>
            </a:endParaRPr>
          </a:p>
        </p:txBody>
      </p:sp>
      <p:pic>
        <p:nvPicPr>
          <p:cNvPr id="5" name="image72.png" descr="Polytech_Tours_c.gif"/>
          <p:cNvPicPr/>
          <p:nvPr/>
        </p:nvPicPr>
        <p:blipFill>
          <a:blip r:embed="rId2"/>
          <a:srcRect/>
          <a:stretch>
            <a:fillRect/>
          </a:stretch>
        </p:blipFill>
        <p:spPr>
          <a:xfrm>
            <a:off x="332071" y="281045"/>
            <a:ext cx="2346960" cy="815340"/>
          </a:xfrm>
          <a:prstGeom prst="rect">
            <a:avLst/>
          </a:prstGeom>
          <a:ln/>
        </p:spPr>
      </p:pic>
      <p:pic>
        <p:nvPicPr>
          <p:cNvPr id="6" name="image213.jpg" descr="http://tln.li.univ-tours.fr/Tln_Images/logoUnivTours.jpg"/>
          <p:cNvPicPr/>
          <p:nvPr/>
        </p:nvPicPr>
        <p:blipFill>
          <a:blip r:embed="rId3"/>
          <a:srcRect/>
          <a:stretch>
            <a:fillRect/>
          </a:stretch>
        </p:blipFill>
        <p:spPr>
          <a:xfrm>
            <a:off x="9616406" y="152696"/>
            <a:ext cx="1421130" cy="1101090"/>
          </a:xfrm>
          <a:prstGeom prst="rect">
            <a:avLst/>
          </a:prstGeom>
          <a:ln/>
        </p:spPr>
      </p:pic>
      <p:pic>
        <p:nvPicPr>
          <p:cNvPr id="7" name="image159.png"/>
          <p:cNvPicPr/>
          <p:nvPr/>
        </p:nvPicPr>
        <p:blipFill>
          <a:blip r:embed="rId4"/>
          <a:srcRect/>
          <a:stretch>
            <a:fillRect/>
          </a:stretch>
        </p:blipFill>
        <p:spPr>
          <a:xfrm>
            <a:off x="9431621" y="1568111"/>
            <a:ext cx="1690370" cy="805815"/>
          </a:xfrm>
          <a:prstGeom prst="rect">
            <a:avLst/>
          </a:prstGeom>
          <a:ln/>
        </p:spPr>
      </p:pic>
      <p:pic>
        <p:nvPicPr>
          <p:cNvPr id="8" name="image202.jpg"/>
          <p:cNvPicPr/>
          <p:nvPr/>
        </p:nvPicPr>
        <p:blipFill>
          <a:blip r:embed="rId5"/>
          <a:srcRect/>
          <a:stretch>
            <a:fillRect/>
          </a:stretch>
        </p:blipFill>
        <p:spPr>
          <a:xfrm>
            <a:off x="1779962" y="2609532"/>
            <a:ext cx="7063366" cy="2106847"/>
          </a:xfrm>
          <a:prstGeom prst="rect">
            <a:avLst/>
          </a:prstGeom>
          <a:ln/>
        </p:spPr>
      </p:pic>
      <p:sp>
        <p:nvSpPr>
          <p:cNvPr id="9" name="Rectangle 8"/>
          <p:cNvSpPr/>
          <p:nvPr/>
        </p:nvSpPr>
        <p:spPr>
          <a:xfrm>
            <a:off x="481263" y="4484073"/>
            <a:ext cx="10640728" cy="1508105"/>
          </a:xfrm>
          <a:prstGeom prst="rect">
            <a:avLst/>
          </a:prstGeom>
        </p:spPr>
        <p:txBody>
          <a:bodyPr wrap="square">
            <a:spAutoFit/>
          </a:bodyPr>
          <a:lstStyle/>
          <a:p>
            <a:pPr marR="251460" algn="r">
              <a:spcAft>
                <a:spcPts val="0"/>
              </a:spcAft>
            </a:pPr>
            <a:r>
              <a:rPr lang="en-GB" sz="1200" b="1" dirty="0" smtClean="0">
                <a:effectLst/>
                <a:latin typeface="Arial" panose="020B0604020202020204" pitchFamily="34" charset="0"/>
                <a:ea typeface="Arial" panose="020B0604020202020204" pitchFamily="34" charset="0"/>
              </a:rPr>
              <a:t> </a:t>
            </a:r>
            <a:endParaRPr lang="en-GB" dirty="0" smtClean="0">
              <a:effectLst/>
              <a:latin typeface="Times New Roman" panose="02020603050405020304" pitchFamily="18" charset="0"/>
              <a:ea typeface="Times New Roman" panose="02020603050405020304" pitchFamily="18" charset="0"/>
            </a:endParaRPr>
          </a:p>
          <a:p>
            <a:pPr marL="3147060" algn="r">
              <a:spcAft>
                <a:spcPts val="0"/>
              </a:spcAft>
            </a:pPr>
            <a:r>
              <a:rPr lang="en-GB" sz="2000" b="1" dirty="0" smtClean="0">
                <a:effectLst/>
                <a:latin typeface="Arial" panose="020B0604020202020204" pitchFamily="34" charset="0"/>
                <a:ea typeface="Arial" panose="020B0604020202020204" pitchFamily="34" charset="0"/>
              </a:rPr>
              <a:t>BY DIVYA DHANDAPANI</a:t>
            </a:r>
            <a:endParaRPr lang="en-GB" dirty="0" smtClean="0">
              <a:effectLst/>
              <a:latin typeface="Times New Roman" panose="02020603050405020304" pitchFamily="18" charset="0"/>
              <a:ea typeface="Times New Roman" panose="02020603050405020304" pitchFamily="18" charset="0"/>
            </a:endParaRPr>
          </a:p>
          <a:p>
            <a:pPr marR="251460">
              <a:spcAft>
                <a:spcPts val="0"/>
              </a:spcAft>
            </a:pPr>
            <a:r>
              <a:rPr lang="en-GB" sz="1200" b="1" dirty="0" smtClean="0">
                <a:effectLst/>
                <a:latin typeface="Arial" panose="020B0604020202020204" pitchFamily="34" charset="0"/>
                <a:ea typeface="Arial" panose="020B0604020202020204" pitchFamily="34" charset="0"/>
              </a:rPr>
              <a:t> </a:t>
            </a:r>
            <a:endParaRPr lang="en-GB" dirty="0" smtClean="0">
              <a:effectLst/>
              <a:latin typeface="Times New Roman" panose="02020603050405020304" pitchFamily="18" charset="0"/>
              <a:ea typeface="Times New Roman" panose="02020603050405020304" pitchFamily="18" charset="0"/>
            </a:endParaRPr>
          </a:p>
          <a:p>
            <a:pPr marR="251460">
              <a:spcAft>
                <a:spcPts val="0"/>
              </a:spcAft>
            </a:pPr>
            <a:r>
              <a:rPr lang="en-GB" b="1" dirty="0" smtClean="0">
                <a:effectLst/>
                <a:latin typeface="Arial" panose="020B0604020202020204" pitchFamily="34" charset="0"/>
                <a:ea typeface="Arial" panose="020B0604020202020204" pitchFamily="34" charset="0"/>
              </a:rPr>
              <a:t> </a:t>
            </a:r>
            <a:endParaRPr lang="en-GB" dirty="0" smtClean="0">
              <a:effectLst/>
              <a:latin typeface="Times New Roman" panose="02020603050405020304" pitchFamily="18" charset="0"/>
              <a:ea typeface="Times New Roman" panose="02020603050405020304" pitchFamily="18" charset="0"/>
            </a:endParaRPr>
          </a:p>
          <a:p>
            <a:pPr marR="251460">
              <a:spcAft>
                <a:spcPts val="0"/>
              </a:spcAft>
            </a:pPr>
            <a:r>
              <a:rPr lang="en-GB" b="1" dirty="0" smtClean="0">
                <a:effectLst/>
                <a:latin typeface="Arial" panose="020B0604020202020204" pitchFamily="34" charset="0"/>
                <a:ea typeface="Arial" panose="020B0604020202020204" pitchFamily="34" charset="0"/>
              </a:rPr>
              <a:t>Supervisor: Professor José Serrano</a:t>
            </a:r>
            <a:endParaRPr lang="en-GB" dirty="0" smtClean="0">
              <a:effectLst/>
              <a:latin typeface="Times New Roman" panose="02020603050405020304" pitchFamily="18" charset="0"/>
              <a:ea typeface="Times New Roman" panose="02020603050405020304" pitchFamily="18" charset="0"/>
            </a:endParaRPr>
          </a:p>
          <a:p>
            <a:pPr marR="251460">
              <a:spcAft>
                <a:spcPts val="0"/>
              </a:spcAft>
            </a:pPr>
            <a:r>
              <a:rPr lang="en-GB" sz="1200" b="1" dirty="0" smtClean="0">
                <a:effectLst/>
                <a:latin typeface="Arial" panose="020B0604020202020204" pitchFamily="34" charset="0"/>
                <a:ea typeface="Arial" panose="020B0604020202020204" pitchFamily="34" charset="0"/>
              </a:rPr>
              <a:t> </a:t>
            </a:r>
            <a:endParaRPr lang="en-GB"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190635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1601" y="163408"/>
            <a:ext cx="11858170" cy="5632311"/>
          </a:xfrm>
          <a:prstGeom prst="rect">
            <a:avLst/>
          </a:prstGeom>
        </p:spPr>
        <p:txBody>
          <a:bodyPr wrap="square">
            <a:spAutoFit/>
          </a:bodyPr>
          <a:lstStyle/>
          <a:p>
            <a:pPr algn="just"/>
            <a:r>
              <a:rPr lang="en-GB" b="1" dirty="0"/>
              <a:t>RESEARCH QUESTION </a:t>
            </a:r>
          </a:p>
          <a:p>
            <a:pPr algn="just"/>
            <a:r>
              <a:rPr lang="en-GB" b="1" dirty="0"/>
              <a:t> </a:t>
            </a:r>
          </a:p>
          <a:p>
            <a:pPr algn="just"/>
            <a:r>
              <a:rPr lang="en-GB" dirty="0"/>
              <a:t>The study is also to answer the research question, </a:t>
            </a:r>
          </a:p>
          <a:p>
            <a:pPr algn="just"/>
            <a:r>
              <a:rPr lang="en-GB" dirty="0"/>
              <a:t> </a:t>
            </a:r>
          </a:p>
          <a:p>
            <a:pPr algn="just"/>
            <a:r>
              <a:rPr lang="en-GB" dirty="0"/>
              <a:t>●    Does urbanization along the Cooum River reduce carrying capacity of water which leads to the impact of flood and does poor governance forgot to maintenance the urban River and thus results in less carrying capacity of the Cooum River? </a:t>
            </a:r>
          </a:p>
          <a:p>
            <a:pPr algn="just"/>
            <a:r>
              <a:rPr lang="en-GB" dirty="0"/>
              <a:t> </a:t>
            </a:r>
          </a:p>
          <a:p>
            <a:pPr algn="just"/>
            <a:r>
              <a:rPr lang="en-GB" dirty="0"/>
              <a:t> ‘We have forgotten the art of drainage. We only see land for buildings, not for water’. Chennai is perhaps experiencing the worst impact of freak weather, but the city could have fared better had it protected and preserved its natural water bodies and drainage channels, experts at the Centre for Science and Environment (CSE) said. The unprecedented deluge that Chennai has been subjected to is a reminder of increasing frequency of such freak weather events across the Indian subcontinent, they said.  </a:t>
            </a:r>
          </a:p>
          <a:p>
            <a:pPr algn="just"/>
            <a:r>
              <a:rPr lang="en-GB" dirty="0"/>
              <a:t> </a:t>
            </a:r>
          </a:p>
          <a:p>
            <a:pPr algn="just"/>
            <a:r>
              <a:rPr lang="en-GB" dirty="0"/>
              <a:t>Talking regarding the matter, CSE chief General </a:t>
            </a:r>
            <a:r>
              <a:rPr lang="en-GB" dirty="0" err="1"/>
              <a:t>Sunita</a:t>
            </a:r>
            <a:r>
              <a:rPr lang="en-GB" dirty="0"/>
              <a:t> </a:t>
            </a:r>
            <a:r>
              <a:rPr lang="en-GB" dirty="0" err="1"/>
              <a:t>Narain</a:t>
            </a:r>
            <a:r>
              <a:rPr lang="en-GB" dirty="0"/>
              <a:t> stated: "We have more than once attracted consideration regarding the way that our urban sprawls, for example, Delhi, Kolkata, Mumbai, Chennai, Srinagar and so forth have not given careful consideration to the regular water bodies that exist in them. In Chennai, every one of its lakes has a characteristic surge release channel which depletes the overflow. In any case, we have worked over huge numbers of these water bodies, hindering the smooth stream of water. We have overlooked the craft of waste. We just observe arrive for structures, not for water." </a:t>
            </a:r>
          </a:p>
          <a:p>
            <a:pPr algn="just"/>
            <a:r>
              <a:rPr lang="en-GB" dirty="0"/>
              <a:t> </a:t>
            </a:r>
          </a:p>
        </p:txBody>
      </p:sp>
    </p:spTree>
    <p:extLst>
      <p:ext uri="{BB962C8B-B14F-4D97-AF65-F5344CB8AC3E}">
        <p14:creationId xmlns:p14="http://schemas.microsoft.com/office/powerpoint/2010/main" val="1562463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1" y="203200"/>
            <a:ext cx="11437257" cy="5078313"/>
          </a:xfrm>
          <a:prstGeom prst="rect">
            <a:avLst/>
          </a:prstGeom>
          <a:noFill/>
        </p:spPr>
        <p:txBody>
          <a:bodyPr wrap="square" rtlCol="0">
            <a:spAutoFit/>
          </a:bodyPr>
          <a:lstStyle/>
          <a:p>
            <a:pPr algn="just"/>
            <a:r>
              <a:rPr lang="en-GB" b="1" dirty="0" smtClean="0"/>
              <a:t>JUSTIFICATION OF THESIS</a:t>
            </a:r>
          </a:p>
          <a:p>
            <a:pPr algn="just"/>
            <a:endParaRPr lang="en-GB" dirty="0" smtClean="0"/>
          </a:p>
          <a:p>
            <a:pPr marL="285750" indent="-285750" algn="just">
              <a:buFont typeface="Arial" panose="020B0604020202020204" pitchFamily="34" charset="0"/>
              <a:buChar char="•"/>
            </a:pPr>
            <a:r>
              <a:rPr lang="en-GB" dirty="0"/>
              <a:t>Loss of Water Bodies </a:t>
            </a:r>
            <a:endParaRPr lang="en-GB" dirty="0" smtClean="0"/>
          </a:p>
          <a:p>
            <a:pPr marL="285750" indent="-285750" algn="just">
              <a:buFont typeface="Arial" panose="020B0604020202020204" pitchFamily="34" charset="0"/>
              <a:buChar char="•"/>
            </a:pPr>
            <a:r>
              <a:rPr lang="en-US" dirty="0"/>
              <a:t>Lack of Storm water Drains </a:t>
            </a:r>
            <a:endParaRPr lang="en-US" dirty="0" smtClean="0"/>
          </a:p>
          <a:p>
            <a:pPr marL="285750" indent="-285750" algn="just">
              <a:buFont typeface="Arial" panose="020B0604020202020204" pitchFamily="34" charset="0"/>
              <a:buChar char="•"/>
            </a:pPr>
            <a:r>
              <a:rPr lang="en-GB" dirty="0"/>
              <a:t>Absence of wetlands  </a:t>
            </a:r>
          </a:p>
          <a:p>
            <a:pPr marL="285750" indent="-285750" algn="just">
              <a:buFont typeface="Arial" panose="020B0604020202020204" pitchFamily="34" charset="0"/>
              <a:buChar char="•"/>
            </a:pPr>
            <a:r>
              <a:rPr lang="en-GB" dirty="0"/>
              <a:t> </a:t>
            </a:r>
            <a:r>
              <a:rPr lang="en-US" dirty="0"/>
              <a:t>Poor administration of </a:t>
            </a:r>
            <a:r>
              <a:rPr lang="en-US" dirty="0" err="1"/>
              <a:t>Cooum</a:t>
            </a:r>
            <a:r>
              <a:rPr lang="en-US" dirty="0"/>
              <a:t> </a:t>
            </a:r>
            <a:r>
              <a:rPr lang="en-US" dirty="0" smtClean="0"/>
              <a:t>River</a:t>
            </a:r>
          </a:p>
          <a:p>
            <a:pPr algn="just"/>
            <a:endParaRPr lang="en-US" dirty="0" smtClean="0"/>
          </a:p>
          <a:p>
            <a:pPr algn="just"/>
            <a:r>
              <a:rPr lang="en-US" dirty="0"/>
              <a:t>C. N. </a:t>
            </a:r>
            <a:r>
              <a:rPr lang="en-US" dirty="0" err="1"/>
              <a:t>Annadurai</a:t>
            </a:r>
            <a:r>
              <a:rPr lang="en-US" dirty="0"/>
              <a:t> propelled a </a:t>
            </a:r>
            <a:r>
              <a:rPr lang="en-US" dirty="0" err="1"/>
              <a:t>Cooum</a:t>
            </a:r>
            <a:r>
              <a:rPr lang="en-US" dirty="0"/>
              <a:t> Improvement Scheme at a cost of ₹ 19 million in September 1967 ₹ 12,000-million Chennai City River Conservation Project (CCRCP) in January 2001.  </a:t>
            </a:r>
          </a:p>
          <a:p>
            <a:pPr algn="just"/>
            <a:r>
              <a:rPr lang="en-US" dirty="0"/>
              <a:t> </a:t>
            </a:r>
          </a:p>
          <a:p>
            <a:pPr algn="just"/>
            <a:r>
              <a:rPr lang="en-US" dirty="0"/>
              <a:t>In 2010, the Tamil Nadu government marked a MoU with Singapore Cooperation Enterprise (SEC), a Singapore office for the reclamation venture. In 2011 The World Bank has endorsed </a:t>
            </a:r>
            <a:r>
              <a:rPr lang="en-US" dirty="0" err="1"/>
              <a:t>Rs</a:t>
            </a:r>
            <a:r>
              <a:rPr lang="en-US" dirty="0"/>
              <a:t> 22.41 crore for the </a:t>
            </a:r>
            <a:r>
              <a:rPr lang="en-US" dirty="0" err="1"/>
              <a:t>Cooum</a:t>
            </a:r>
            <a:r>
              <a:rPr lang="en-US" dirty="0"/>
              <a:t> reclamation venture towards the advancement of its water system potential. In 2012, the administration distributed ₹ 3,000 million towards the development of 337 sewage cleaning frameworks in the conduits in the city, incorporating 105 areas in the </a:t>
            </a:r>
            <a:r>
              <a:rPr lang="en-US" dirty="0" err="1"/>
              <a:t>Cooum</a:t>
            </a:r>
            <a:r>
              <a:rPr lang="en-US" dirty="0"/>
              <a:t> River. So Politicians are attempting over and over, yet till date, </a:t>
            </a:r>
            <a:r>
              <a:rPr lang="en-US" dirty="0" err="1"/>
              <a:t>Cooum</a:t>
            </a:r>
            <a:r>
              <a:rPr lang="en-US" dirty="0"/>
              <a:t> reclamation venture isn't done because of the poor support of the administration. </a:t>
            </a:r>
          </a:p>
          <a:p>
            <a:pPr algn="just"/>
            <a:r>
              <a:rPr lang="en-US" dirty="0"/>
              <a:t> </a:t>
            </a:r>
          </a:p>
          <a:p>
            <a:pPr algn="just"/>
            <a:r>
              <a:rPr lang="en-US" dirty="0"/>
              <a:t>  </a:t>
            </a:r>
            <a:endParaRPr lang="en-GB" dirty="0"/>
          </a:p>
        </p:txBody>
      </p:sp>
    </p:spTree>
    <p:extLst>
      <p:ext uri="{BB962C8B-B14F-4D97-AF65-F5344CB8AC3E}">
        <p14:creationId xmlns:p14="http://schemas.microsoft.com/office/powerpoint/2010/main" val="39418852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0257" y="181819"/>
            <a:ext cx="4679486" cy="369332"/>
          </a:xfrm>
          <a:prstGeom prst="rect">
            <a:avLst/>
          </a:prstGeom>
        </p:spPr>
        <p:txBody>
          <a:bodyPr wrap="none">
            <a:spAutoFit/>
          </a:bodyPr>
          <a:lstStyle/>
          <a:p>
            <a:r>
              <a:rPr lang="en-GB" smtClean="0"/>
              <a:t>STUDY AREA AND SITUATION OF COOUM RIVER </a:t>
            </a:r>
            <a:endParaRPr lang="en-GB" dirty="0"/>
          </a:p>
        </p:txBody>
      </p:sp>
      <p:sp>
        <p:nvSpPr>
          <p:cNvPr id="3" name="TextBox 2"/>
          <p:cNvSpPr txBox="1"/>
          <p:nvPr/>
        </p:nvSpPr>
        <p:spPr>
          <a:xfrm>
            <a:off x="362857" y="551151"/>
            <a:ext cx="11117943" cy="6463308"/>
          </a:xfrm>
          <a:prstGeom prst="rect">
            <a:avLst/>
          </a:prstGeom>
          <a:noFill/>
        </p:spPr>
        <p:txBody>
          <a:bodyPr wrap="square" rtlCol="0">
            <a:spAutoFit/>
          </a:bodyPr>
          <a:lstStyle/>
          <a:p>
            <a:pPr algn="just"/>
            <a:r>
              <a:rPr lang="en-US" dirty="0"/>
              <a:t>The River depletes a catchment of around 290 km2, including around 140 tanks or stores (</a:t>
            </a:r>
            <a:r>
              <a:rPr lang="en-US" dirty="0" err="1"/>
              <a:t>Gowri</a:t>
            </a:r>
            <a:r>
              <a:rPr lang="en-US" dirty="0"/>
              <a:t>, 1997:43). Inside the city, the River's channel ranges from around 170-180 meters wide close to the mouth with the River itself representing 140-150 meters of this, to a channel width extending between around 45 and 100 meters and the River itself changing in the vicinity of 25 and 60 meters (Mott MacDonald, 1994, Table 5.12:49). This River has been depicted as a "sluggish stream" which is relatively dormant and which conveys little water aside from amid the rainstorm. It has additionally been noticed that the </a:t>
            </a:r>
            <a:r>
              <a:rPr lang="en-US" dirty="0" err="1"/>
              <a:t>Cooum</a:t>
            </a:r>
            <a:r>
              <a:rPr lang="en-US" dirty="0"/>
              <a:t> "gets a sizeable amount of sewage from its </a:t>
            </a:r>
            <a:r>
              <a:rPr lang="en-US" dirty="0" err="1"/>
              <a:t>neighbourhood</a:t>
            </a:r>
            <a:r>
              <a:rPr lang="en-US" dirty="0"/>
              <a:t> for transfer" (Government of Tamil Nadu, 1981:10). </a:t>
            </a:r>
            <a:endParaRPr lang="en-US" dirty="0" smtClean="0"/>
          </a:p>
          <a:p>
            <a:pPr algn="just"/>
            <a:r>
              <a:rPr lang="en-US" dirty="0"/>
              <a:t> Recently the state of conduits in Chennai has turned into an issue at the more elevated amounts of the State and Central governments. In </a:t>
            </a:r>
            <a:r>
              <a:rPr lang="en-US" dirty="0" smtClean="0"/>
              <a:t>mid 1999 </a:t>
            </a:r>
            <a:r>
              <a:rPr lang="en-US" dirty="0"/>
              <a:t>the Government of Tamil Nadu declared 3 "Thousand years Projects" went for rebuilding and change of the conduits in Chennai, and financed by </a:t>
            </a:r>
            <a:r>
              <a:rPr lang="en-US" dirty="0" err="1"/>
              <a:t>Rs</a:t>
            </a:r>
            <a:r>
              <a:rPr lang="en-US" dirty="0"/>
              <a:t>. 300 crore (roughly USD 71 million) in credits from HUDCO. These will include  (1) The improvement of a Master Plan and the arrangement of offer reports for the advancement of Chennai conduits for route, entertainment and abuse of land potential;  (2) The evacuation of sand bars hindering the outlets of the </a:t>
            </a:r>
            <a:r>
              <a:rPr lang="en-US" dirty="0" err="1"/>
              <a:t>Cooum</a:t>
            </a:r>
            <a:r>
              <a:rPr lang="en-US" dirty="0"/>
              <a:t> and </a:t>
            </a:r>
            <a:r>
              <a:rPr lang="en-US" dirty="0" err="1"/>
              <a:t>Adyar</a:t>
            </a:r>
            <a:r>
              <a:rPr lang="en-US" dirty="0"/>
              <a:t> Rivers; and  (3) Sediment and slime expulsion and the resettlement of ghetto tenants. By February 1999, 37 organizations had reacted to offer on the first of these undertakings, and 7 organizations had reacted to the second, while the third had not yet opened for offering (Hindu, 1.2.1999:3). Also, the Ministry of Environment and Forests, Government of India, is attempted an assessment of "logical and building" parts of tasks related with a proposition, declared in January of 2000, of a 800 crore (USD ~184 million) push to clean Chennai conduits (Hindu, 1.10.2000). Hence, not exclusively is the circumstance of the </a:t>
            </a:r>
            <a:r>
              <a:rPr lang="en-US" dirty="0" err="1"/>
              <a:t>Cooum</a:t>
            </a:r>
            <a:r>
              <a:rPr lang="en-US" dirty="0"/>
              <a:t> River and environs a basic natural issue, however it is additionally an auspicious one for this program of research. There exists a chance to add to </a:t>
            </a:r>
            <a:r>
              <a:rPr lang="en-US" dirty="0" err="1"/>
              <a:t>endeavours</a:t>
            </a:r>
            <a:r>
              <a:rPr lang="en-US" dirty="0"/>
              <a:t> to address the issues of the </a:t>
            </a:r>
            <a:r>
              <a:rPr lang="en-US" dirty="0" err="1"/>
              <a:t>Cooum</a:t>
            </a:r>
            <a:r>
              <a:rPr lang="en-US" dirty="0"/>
              <a:t> and different conduits in the city. It is in light of this that the accompanying areas of this part present the approach attempted in this examination and the objectives of the </a:t>
            </a:r>
            <a:r>
              <a:rPr lang="en-US" dirty="0" err="1"/>
              <a:t>Cooum</a:t>
            </a:r>
            <a:r>
              <a:rPr lang="en-US" dirty="0"/>
              <a:t> River. </a:t>
            </a:r>
          </a:p>
          <a:p>
            <a:pPr algn="just"/>
            <a:r>
              <a:rPr lang="en-US" dirty="0"/>
              <a:t> </a:t>
            </a:r>
            <a:endParaRPr lang="en-GB" dirty="0"/>
          </a:p>
        </p:txBody>
      </p:sp>
    </p:spTree>
    <p:extLst>
      <p:ext uri="{BB962C8B-B14F-4D97-AF65-F5344CB8AC3E}">
        <p14:creationId xmlns:p14="http://schemas.microsoft.com/office/powerpoint/2010/main" val="18527897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41834" y="0"/>
            <a:ext cx="9708332" cy="6858000"/>
          </a:xfrm>
          <a:prstGeom prst="rect">
            <a:avLst/>
          </a:prstGeom>
        </p:spPr>
      </p:pic>
    </p:spTree>
    <p:extLst>
      <p:ext uri="{BB962C8B-B14F-4D97-AF65-F5344CB8AC3E}">
        <p14:creationId xmlns:p14="http://schemas.microsoft.com/office/powerpoint/2010/main" val="8639925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41834" y="0"/>
            <a:ext cx="9708332" cy="6858000"/>
          </a:xfrm>
          <a:prstGeom prst="rect">
            <a:avLst/>
          </a:prstGeom>
        </p:spPr>
      </p:pic>
    </p:spTree>
    <p:extLst>
      <p:ext uri="{BB962C8B-B14F-4D97-AF65-F5344CB8AC3E}">
        <p14:creationId xmlns:p14="http://schemas.microsoft.com/office/powerpoint/2010/main" val="24850237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41834" y="0"/>
            <a:ext cx="9708332" cy="6858000"/>
          </a:xfrm>
          <a:prstGeom prst="rect">
            <a:avLst/>
          </a:prstGeom>
        </p:spPr>
      </p:pic>
    </p:spTree>
    <p:extLst>
      <p:ext uri="{BB962C8B-B14F-4D97-AF65-F5344CB8AC3E}">
        <p14:creationId xmlns:p14="http://schemas.microsoft.com/office/powerpoint/2010/main" val="15824588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0309" y="0"/>
            <a:ext cx="2068067" cy="369332"/>
          </a:xfrm>
          <a:prstGeom prst="rect">
            <a:avLst/>
          </a:prstGeom>
        </p:spPr>
        <p:txBody>
          <a:bodyPr wrap="none">
            <a:spAutoFit/>
          </a:bodyPr>
          <a:lstStyle/>
          <a:p>
            <a:r>
              <a:rPr lang="en-GB" dirty="0"/>
              <a:t>SLUMS IN CHENNAI </a:t>
            </a:r>
          </a:p>
        </p:txBody>
      </p:sp>
      <p:sp>
        <p:nvSpPr>
          <p:cNvPr id="3" name="TextBox 2"/>
          <p:cNvSpPr txBox="1"/>
          <p:nvPr/>
        </p:nvSpPr>
        <p:spPr>
          <a:xfrm>
            <a:off x="174171" y="369332"/>
            <a:ext cx="11887200" cy="6740307"/>
          </a:xfrm>
          <a:prstGeom prst="rect">
            <a:avLst/>
          </a:prstGeom>
          <a:noFill/>
        </p:spPr>
        <p:txBody>
          <a:bodyPr wrap="square" rtlCol="0">
            <a:spAutoFit/>
          </a:bodyPr>
          <a:lstStyle/>
          <a:p>
            <a:r>
              <a:rPr lang="en-US" dirty="0"/>
              <a:t>Chennai is evaluated at the fourth position as far as ghetto populace of India. The city is home to 820,000 ghetto individuals (Census 2001) living in ghetto conditions. A large portion of the ghetto homes are along the water bodies, for example, </a:t>
            </a:r>
            <a:r>
              <a:rPr lang="en-US" dirty="0" err="1"/>
              <a:t>Adyar</a:t>
            </a:r>
            <a:r>
              <a:rPr lang="en-US" dirty="0"/>
              <a:t> River, </a:t>
            </a:r>
            <a:r>
              <a:rPr lang="en-US" dirty="0" err="1"/>
              <a:t>Cooum</a:t>
            </a:r>
            <a:r>
              <a:rPr lang="en-US" dirty="0"/>
              <a:t> River, Buckingham Canal and other open spaces.  </a:t>
            </a:r>
          </a:p>
          <a:p>
            <a:r>
              <a:rPr lang="en-US" dirty="0"/>
              <a:t> </a:t>
            </a:r>
          </a:p>
          <a:p>
            <a:r>
              <a:rPr lang="en-US" dirty="0"/>
              <a:t>A ghetto, as characterized by the United Nation office UN-HABITAT, is a run-down territory of the city described by substandard lodging and griminess and ailing in residency security. As per the United Nations, the level of urban occupants living in ghettos diminished from a monstrous 47 percent to 37 percent in the creating scene in the vicinity of 1990 and 2005. Be that as it may, because of rising populace, and the ascent particularly in urban populaces, the quantity of ghetto occupants is rising. One billion individuals overall live in ghettos and the figure is anticipated to develop to 2 billion by 2030.  </a:t>
            </a:r>
          </a:p>
          <a:p>
            <a:r>
              <a:rPr lang="en-US" dirty="0"/>
              <a:t> </a:t>
            </a:r>
          </a:p>
          <a:p>
            <a:r>
              <a:rPr lang="en-US" dirty="0"/>
              <a:t>The term has customarily alluded to lodging territories that were once moderately prosperous yet which disintegrated as the first occupants proceeded onward to more up to date and better parts of the city, yet has come to incorporate the immense casual settlements found in urban areas in the creating scene. In spite of the fact that their attributes differ between geographic districts, they are generally occupied by the plain poor or socially impeded. Ghetto structures change from straightforward shacks to perpetual and very much looked after structures. Most ghetto needs clean water, power, sanitation and other essential administrations. </a:t>
            </a:r>
            <a:endParaRPr lang="en-US" dirty="0" smtClean="0"/>
          </a:p>
          <a:p>
            <a:r>
              <a:rPr lang="en-US" b="1" dirty="0"/>
              <a:t>Slum Formation </a:t>
            </a:r>
            <a:endParaRPr lang="en-US" b="1" dirty="0" smtClean="0"/>
          </a:p>
          <a:p>
            <a:endParaRPr lang="en-US" b="1" dirty="0"/>
          </a:p>
          <a:p>
            <a:r>
              <a:rPr lang="en-US" b="1" dirty="0"/>
              <a:t> </a:t>
            </a:r>
          </a:p>
          <a:p>
            <a:r>
              <a:rPr lang="en-US" dirty="0"/>
              <a:t>• Slum idea framed amid industrialization. There is no ghetto at first be the fore development of industrialization in light of the fact that there was no urban or country contrast be the fore mechanical transformation.  • The whole world was total them to approach of modern upset and revelation of different missions ventures began going.  • The mechanical preliminary upset changed families and way of life of urban needy individuals. </a:t>
            </a:r>
          </a:p>
          <a:p>
            <a:r>
              <a:rPr lang="en-US" dirty="0"/>
              <a:t> </a:t>
            </a:r>
            <a:endParaRPr lang="en-GB" dirty="0"/>
          </a:p>
        </p:txBody>
      </p:sp>
    </p:spTree>
    <p:extLst>
      <p:ext uri="{BB962C8B-B14F-4D97-AF65-F5344CB8AC3E}">
        <p14:creationId xmlns:p14="http://schemas.microsoft.com/office/powerpoint/2010/main" val="8171045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3299" y="385019"/>
            <a:ext cx="2970942" cy="369332"/>
          </a:xfrm>
          <a:prstGeom prst="rect">
            <a:avLst/>
          </a:prstGeom>
        </p:spPr>
        <p:txBody>
          <a:bodyPr wrap="none">
            <a:spAutoFit/>
          </a:bodyPr>
          <a:lstStyle/>
          <a:p>
            <a:r>
              <a:rPr lang="en-GB" b="1" dirty="0"/>
              <a:t> Slum Control Board (TNSCB) </a:t>
            </a:r>
          </a:p>
        </p:txBody>
      </p:sp>
      <p:sp>
        <p:nvSpPr>
          <p:cNvPr id="3" name="TextBox 2"/>
          <p:cNvSpPr txBox="1"/>
          <p:nvPr/>
        </p:nvSpPr>
        <p:spPr>
          <a:xfrm>
            <a:off x="493486" y="943429"/>
            <a:ext cx="11103428" cy="1200329"/>
          </a:xfrm>
          <a:prstGeom prst="rect">
            <a:avLst/>
          </a:prstGeom>
          <a:noFill/>
        </p:spPr>
        <p:txBody>
          <a:bodyPr wrap="square" rtlCol="0">
            <a:spAutoFit/>
          </a:bodyPr>
          <a:lstStyle/>
          <a:p>
            <a:pPr algn="just"/>
            <a:r>
              <a:rPr lang="en-US" dirty="0"/>
              <a:t>Tamil Nadu Slum Clearance Board was set up in September 1970 and has been actualizing different Housing, Slum Development and Rehabilitation and Resettlement projects to improve the living states of the ghetto families in Tamil Nadu. The Board at first began its exercises in Chennai and its exercises were bit by bit reached out to other urban territories of Tamil Nadu from 1984 onwards in a staged way</a:t>
            </a:r>
            <a:r>
              <a:rPr lang="en-US" dirty="0" smtClean="0"/>
              <a:t>.</a:t>
            </a:r>
            <a:endParaRPr lang="en-GB" dirty="0"/>
          </a:p>
        </p:txBody>
      </p:sp>
      <p:sp>
        <p:nvSpPr>
          <p:cNvPr id="4" name="Rectangle 3"/>
          <p:cNvSpPr/>
          <p:nvPr/>
        </p:nvSpPr>
        <p:spPr>
          <a:xfrm>
            <a:off x="383298" y="2143758"/>
            <a:ext cx="9558987" cy="369332"/>
          </a:xfrm>
          <a:prstGeom prst="rect">
            <a:avLst/>
          </a:prstGeom>
        </p:spPr>
        <p:txBody>
          <a:bodyPr wrap="square">
            <a:spAutoFit/>
          </a:bodyPr>
          <a:lstStyle/>
          <a:p>
            <a:r>
              <a:rPr lang="en-GB" b="1" dirty="0"/>
              <a:t> DEVELOPMENT CONTROL BOARD (CMDA) (Chennai Metropolitan Development Authority) </a:t>
            </a:r>
          </a:p>
        </p:txBody>
      </p:sp>
      <p:sp>
        <p:nvSpPr>
          <p:cNvPr id="5" name="TextBox 4"/>
          <p:cNvSpPr txBox="1"/>
          <p:nvPr/>
        </p:nvSpPr>
        <p:spPr>
          <a:xfrm>
            <a:off x="493486" y="2702168"/>
            <a:ext cx="11103428" cy="2031325"/>
          </a:xfrm>
          <a:prstGeom prst="rect">
            <a:avLst/>
          </a:prstGeom>
          <a:noFill/>
        </p:spPr>
        <p:txBody>
          <a:bodyPr wrap="square" rtlCol="0">
            <a:spAutoFit/>
          </a:bodyPr>
          <a:lstStyle/>
          <a:p>
            <a:pPr algn="just"/>
            <a:r>
              <a:rPr lang="en-US" dirty="0"/>
              <a:t>Unlawful Construction, Encroachments Make Chennai Vulnerable To Heavy Rain  </a:t>
            </a:r>
          </a:p>
          <a:p>
            <a:pPr algn="just"/>
            <a:r>
              <a:rPr lang="en-US" dirty="0"/>
              <a:t> </a:t>
            </a:r>
          </a:p>
          <a:p>
            <a:pPr algn="just"/>
            <a:r>
              <a:rPr lang="en-US" dirty="0"/>
              <a:t>Multi year after gigantic surges destroyed Chennai and remaining 17 lakh individuals without homes, a board of trustees of MPs has faulted infringements of lakes and River quaint little inns town arranging. In its report, the parliamentary advisory group has suggested activity against the "land mafia and infringements". In any case, the express government's drive against unlawful developments, propelled a year ago while the city was </a:t>
            </a:r>
            <a:r>
              <a:rPr lang="en-US" dirty="0" err="1"/>
              <a:t>endeavouring</a:t>
            </a:r>
            <a:r>
              <a:rPr lang="en-US" dirty="0"/>
              <a:t> to recuperate from the surge, appears to have come up short on steam. </a:t>
            </a:r>
            <a:endParaRPr lang="en-GB" dirty="0"/>
          </a:p>
        </p:txBody>
      </p:sp>
      <p:sp>
        <p:nvSpPr>
          <p:cNvPr id="6" name="Rectangle 5"/>
          <p:cNvSpPr/>
          <p:nvPr/>
        </p:nvSpPr>
        <p:spPr>
          <a:xfrm>
            <a:off x="493486" y="4922571"/>
            <a:ext cx="4859279" cy="369332"/>
          </a:xfrm>
          <a:prstGeom prst="rect">
            <a:avLst/>
          </a:prstGeom>
        </p:spPr>
        <p:txBody>
          <a:bodyPr wrap="none">
            <a:spAutoFit/>
          </a:bodyPr>
          <a:lstStyle/>
          <a:p>
            <a:r>
              <a:rPr lang="en-GB" b="1" dirty="0" smtClean="0"/>
              <a:t>SEWAGE AND WATER SUPPLY BOARD (CMWSSB) </a:t>
            </a:r>
            <a:endParaRPr lang="en-GB" b="1" dirty="0"/>
          </a:p>
        </p:txBody>
      </p:sp>
      <p:sp>
        <p:nvSpPr>
          <p:cNvPr id="7" name="TextBox 6"/>
          <p:cNvSpPr txBox="1"/>
          <p:nvPr/>
        </p:nvSpPr>
        <p:spPr>
          <a:xfrm>
            <a:off x="493486" y="5380672"/>
            <a:ext cx="11422743" cy="1477328"/>
          </a:xfrm>
          <a:prstGeom prst="rect">
            <a:avLst/>
          </a:prstGeom>
          <a:noFill/>
        </p:spPr>
        <p:txBody>
          <a:bodyPr wrap="square" rtlCol="0">
            <a:spAutoFit/>
          </a:bodyPr>
          <a:lstStyle/>
          <a:p>
            <a:pPr algn="just"/>
            <a:r>
              <a:rPr lang="en-US" dirty="0"/>
              <a:t>The city, much to its disgrace, has three dead and contaminated Rivers – the </a:t>
            </a:r>
            <a:r>
              <a:rPr lang="en-US" dirty="0" err="1"/>
              <a:t>Cooum</a:t>
            </a:r>
            <a:r>
              <a:rPr lang="en-US" dirty="0"/>
              <a:t>, </a:t>
            </a:r>
            <a:r>
              <a:rPr lang="en-US" dirty="0" err="1"/>
              <a:t>Adyar</a:t>
            </a:r>
            <a:r>
              <a:rPr lang="en-US" dirty="0"/>
              <a:t>, and </a:t>
            </a:r>
            <a:r>
              <a:rPr lang="en-US" dirty="0" err="1"/>
              <a:t>Kosathalaiyar</a:t>
            </a:r>
            <a:r>
              <a:rPr lang="en-US" dirty="0"/>
              <a:t>, which navigate it to stream into the Bay of Bengal. Be that as it may, this isn't all the water abundance of the city. Chennai is befuddled with trenches and spotted with lakes and other water bodies. As indicated by the City Development Plan, arranged for the halfway supported Jawaharlal Nehru National Urban Renewal Mission (JNNURM), there are upwards of 320 tanks and lakes inside the city's limit</a:t>
            </a:r>
            <a:endParaRPr lang="en-GB" dirty="0"/>
          </a:p>
        </p:txBody>
      </p:sp>
    </p:spTree>
    <p:extLst>
      <p:ext uri="{BB962C8B-B14F-4D97-AF65-F5344CB8AC3E}">
        <p14:creationId xmlns:p14="http://schemas.microsoft.com/office/powerpoint/2010/main" val="39674922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5187" y="152791"/>
            <a:ext cx="4464812" cy="369332"/>
          </a:xfrm>
          <a:prstGeom prst="rect">
            <a:avLst/>
          </a:prstGeom>
        </p:spPr>
        <p:txBody>
          <a:bodyPr wrap="none">
            <a:spAutoFit/>
          </a:bodyPr>
          <a:lstStyle/>
          <a:p>
            <a:r>
              <a:rPr lang="en-GB" b="1" smtClean="0"/>
              <a:t>WHY CHENNAI’S WATER BODIES POLLUTED? </a:t>
            </a:r>
            <a:endParaRPr lang="en-GB" b="1" dirty="0"/>
          </a:p>
        </p:txBody>
      </p:sp>
      <p:sp>
        <p:nvSpPr>
          <p:cNvPr id="3" name="TextBox 2"/>
          <p:cNvSpPr txBox="1"/>
          <p:nvPr/>
        </p:nvSpPr>
        <p:spPr>
          <a:xfrm>
            <a:off x="205186" y="522123"/>
            <a:ext cx="11682013" cy="3139321"/>
          </a:xfrm>
          <a:prstGeom prst="rect">
            <a:avLst/>
          </a:prstGeom>
          <a:noFill/>
        </p:spPr>
        <p:txBody>
          <a:bodyPr wrap="square" rtlCol="0">
            <a:spAutoFit/>
          </a:bodyPr>
          <a:lstStyle/>
          <a:p>
            <a:pPr algn="just"/>
            <a:r>
              <a:rPr lang="en-US" dirty="0"/>
              <a:t>The unavoidable issue is, the reason do these Rivers and waterways remain so contaminated when the city has a close impeccable reputation in water and sewerage provisioning? Additionally critical to note here is that Chennai has gotten the single greatest piece of the cash under the National River Conservation Program – exactly 11 percent of the authorized expenses till 2005 – for cleaning of its Rivers. The </a:t>
            </a:r>
            <a:r>
              <a:rPr lang="en-US" dirty="0" err="1"/>
              <a:t>Adyar</a:t>
            </a:r>
            <a:r>
              <a:rPr lang="en-US" dirty="0"/>
              <a:t> and </a:t>
            </a:r>
            <a:r>
              <a:rPr lang="en-US" dirty="0" err="1"/>
              <a:t>Cooum</a:t>
            </a:r>
            <a:r>
              <a:rPr lang="en-US" dirty="0"/>
              <a:t> together were authorized 15 percent of the River cleaning spending plan of the whole nation.  </a:t>
            </a:r>
          </a:p>
          <a:p>
            <a:pPr algn="just"/>
            <a:r>
              <a:rPr lang="en-US" dirty="0"/>
              <a:t> </a:t>
            </a:r>
          </a:p>
          <a:p>
            <a:pPr algn="just"/>
            <a:r>
              <a:rPr lang="en-US" dirty="0"/>
              <a:t>The key issue in Chennai is that the city is arranging with the supposition that its close immaculate sewerage scope, pumping and </a:t>
            </a:r>
            <a:r>
              <a:rPr lang="en-US" dirty="0" err="1"/>
              <a:t>funnelling</a:t>
            </a:r>
            <a:r>
              <a:rPr lang="en-US" dirty="0"/>
              <a:t> plan will effectively catch all its wastewater. In this manner, its whole program for River cleaning is </a:t>
            </a:r>
            <a:r>
              <a:rPr lang="en-US" dirty="0" err="1"/>
              <a:t>centred</a:t>
            </a:r>
            <a:r>
              <a:rPr lang="en-US" dirty="0"/>
              <a:t> on putting resources into building and enlarging sewage treatment limit; expanding the length of the underground sewage system, and adding to pumping and </a:t>
            </a:r>
            <a:r>
              <a:rPr lang="en-US" dirty="0" err="1"/>
              <a:t>funnelling</a:t>
            </a:r>
            <a:r>
              <a:rPr lang="en-US" dirty="0"/>
              <a:t> limit.  </a:t>
            </a:r>
          </a:p>
          <a:p>
            <a:pPr algn="just"/>
            <a:r>
              <a:rPr lang="en-US" dirty="0"/>
              <a:t> </a:t>
            </a:r>
            <a:endParaRPr lang="en-GB" dirty="0"/>
          </a:p>
        </p:txBody>
      </p:sp>
      <p:sp>
        <p:nvSpPr>
          <p:cNvPr id="4" name="Rectangle 3"/>
          <p:cNvSpPr/>
          <p:nvPr/>
        </p:nvSpPr>
        <p:spPr>
          <a:xfrm>
            <a:off x="114498" y="3476778"/>
            <a:ext cx="5243487" cy="369332"/>
          </a:xfrm>
          <a:prstGeom prst="rect">
            <a:avLst/>
          </a:prstGeom>
        </p:spPr>
        <p:txBody>
          <a:bodyPr wrap="none">
            <a:spAutoFit/>
          </a:bodyPr>
          <a:lstStyle/>
          <a:p>
            <a:r>
              <a:rPr lang="en-GB" b="1" dirty="0"/>
              <a:t>GOVERNMENT PROJECTS AND BUDGET ALLOCATION </a:t>
            </a:r>
          </a:p>
        </p:txBody>
      </p:sp>
      <p:sp>
        <p:nvSpPr>
          <p:cNvPr id="5" name="Rectangle 4"/>
          <p:cNvSpPr/>
          <p:nvPr/>
        </p:nvSpPr>
        <p:spPr>
          <a:xfrm>
            <a:off x="114498" y="3846110"/>
            <a:ext cx="11682013" cy="3139321"/>
          </a:xfrm>
          <a:prstGeom prst="rect">
            <a:avLst/>
          </a:prstGeom>
        </p:spPr>
        <p:txBody>
          <a:bodyPr wrap="square">
            <a:spAutoFit/>
          </a:bodyPr>
          <a:lstStyle/>
          <a:p>
            <a:r>
              <a:rPr lang="en-GB" dirty="0"/>
              <a:t>The Tamil Nadu government would spend </a:t>
            </a:r>
            <a:r>
              <a:rPr lang="en-GB" dirty="0" err="1"/>
              <a:t>Rs</a:t>
            </a:r>
            <a:r>
              <a:rPr lang="en-GB" dirty="0"/>
              <a:t> 3,833.62 crore for its goal-oriented program of re-establishing the Cooum River, which has turned into a sewage transporter in the course of the most recent four decades, to its unique magnificence. The monstrous task, with a course of events of five years, would be embraced by the Cooum River Restoration Trust (CRRT). The CRRT will keep on being the nodal office for the program.  </a:t>
            </a:r>
          </a:p>
          <a:p>
            <a:r>
              <a:rPr lang="en-GB" dirty="0"/>
              <a:t>The rising populace and quick extending framework apply a gigantic weight on the city condition. The task includes </a:t>
            </a:r>
            <a:r>
              <a:rPr lang="en-GB" dirty="0" err="1"/>
              <a:t>Rs</a:t>
            </a:r>
            <a:r>
              <a:rPr lang="en-GB" dirty="0"/>
              <a:t> 2,077.29 crore for alleviation and restoration of influenced families. In any case, an entirety of </a:t>
            </a:r>
            <a:r>
              <a:rPr lang="en-GB" dirty="0" err="1"/>
              <a:t>Rs</a:t>
            </a:r>
            <a:r>
              <a:rPr lang="en-GB" dirty="0"/>
              <a:t> 500 crore will be distributed for the monetary year 201415, the fund serve.  </a:t>
            </a:r>
          </a:p>
          <a:p>
            <a:r>
              <a:rPr lang="en-GB" dirty="0"/>
              <a:t>Chennai has three noteworthy conduits, including the </a:t>
            </a:r>
            <a:r>
              <a:rPr lang="en-GB" dirty="0" err="1"/>
              <a:t>Adyar</a:t>
            </a:r>
            <a:r>
              <a:rPr lang="en-GB" dirty="0"/>
              <a:t>, the Cooum, and the </a:t>
            </a:r>
            <a:r>
              <a:rPr lang="en-GB" dirty="0" err="1"/>
              <a:t>maninfluenced</a:t>
            </a:r>
            <a:r>
              <a:rPr lang="en-GB" dirty="0"/>
              <a:t> Buckingham to channel. The legislature, as a major aspect of the rebuilding, has initiated stopping of 179 sewage outfalls out of the distinguished 337 outfalls which contaminate the conduits at </a:t>
            </a:r>
            <a:r>
              <a:rPr lang="en-GB" dirty="0" err="1"/>
              <a:t>Rs</a:t>
            </a:r>
            <a:r>
              <a:rPr lang="en-GB" dirty="0"/>
              <a:t> 150 crore. The works will be finished by 2015 was said by the Chief Minister of that </a:t>
            </a:r>
            <a:r>
              <a:rPr lang="en-GB" dirty="0" err="1"/>
              <a:t>tim</a:t>
            </a:r>
            <a:endParaRPr lang="en-GB" dirty="0"/>
          </a:p>
        </p:txBody>
      </p:sp>
    </p:spTree>
    <p:extLst>
      <p:ext uri="{BB962C8B-B14F-4D97-AF65-F5344CB8AC3E}">
        <p14:creationId xmlns:p14="http://schemas.microsoft.com/office/powerpoint/2010/main" val="21966238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3830" y="454921"/>
            <a:ext cx="11437256" cy="5355312"/>
          </a:xfrm>
          <a:prstGeom prst="rect">
            <a:avLst/>
          </a:prstGeom>
        </p:spPr>
        <p:txBody>
          <a:bodyPr wrap="square">
            <a:spAutoFit/>
          </a:bodyPr>
          <a:lstStyle/>
          <a:p>
            <a:r>
              <a:rPr lang="en-GB" b="1" dirty="0"/>
              <a:t>FLOOD DECEMBER 2015 | FUND LOSS  </a:t>
            </a:r>
          </a:p>
          <a:p>
            <a:r>
              <a:rPr lang="en-GB" dirty="0"/>
              <a:t> </a:t>
            </a:r>
          </a:p>
          <a:p>
            <a:r>
              <a:rPr lang="en-GB" dirty="0"/>
              <a:t>The misfortune to the state and the general population from the rain and glimmer surges this upper east storm season may have crossed an amazing </a:t>
            </a:r>
            <a:r>
              <a:rPr lang="en-GB" dirty="0" err="1"/>
              <a:t>Rs</a:t>
            </a:r>
            <a:r>
              <a:rPr lang="en-GB" dirty="0"/>
              <a:t> 50,000 crore as of now. Furthermore, if the circumstance endures for the following couple of days, the aggregate money related misfortune could raise to an incredible </a:t>
            </a:r>
            <a:r>
              <a:rPr lang="en-GB" dirty="0" err="1"/>
              <a:t>Rs</a:t>
            </a:r>
            <a:r>
              <a:rPr lang="en-GB" dirty="0"/>
              <a:t> 1 lakh crore, a senior income official said. The authority went ahead to expand that the state's legitimate gauge of the rain harm crossed </a:t>
            </a:r>
            <a:r>
              <a:rPr lang="en-GB" dirty="0" err="1"/>
              <a:t>Rs</a:t>
            </a:r>
            <a:r>
              <a:rPr lang="en-GB" dirty="0"/>
              <a:t> 9,800 crore in the November downpours itself notwithstanding when such harm was limited for the most part to the state's framework with streets and boulevards broken while the harm to nationals' lives came generally in the cottages along the Cooum and </a:t>
            </a:r>
            <a:r>
              <a:rPr lang="en-GB" dirty="0" err="1"/>
              <a:t>Adyar</a:t>
            </a:r>
            <a:r>
              <a:rPr lang="en-GB" dirty="0"/>
              <a:t> Rivers being washed away. According to the TOI, (Times of India) Flood has influenced heaps of government properties and open lives and additionally the properties.  </a:t>
            </a:r>
          </a:p>
          <a:p>
            <a:r>
              <a:rPr lang="en-GB" dirty="0"/>
              <a:t> </a:t>
            </a:r>
          </a:p>
          <a:p>
            <a:r>
              <a:rPr lang="en-GB" dirty="0"/>
              <a:t>December 2015 Flood has achieved around misfortune 1 lakh crore which 4 times more noteworthy than the financial backing allotted for the Cooum rebuilding.  </a:t>
            </a:r>
          </a:p>
          <a:p>
            <a:r>
              <a:rPr lang="en-GB" dirty="0"/>
              <a:t> </a:t>
            </a:r>
          </a:p>
          <a:p>
            <a:r>
              <a:rPr lang="en-GB" dirty="0"/>
              <a:t>The administration of Cooum for cases the bodies sitting above the Cooum River isn't working legitimately is additionally one of the significant explanation for the Cooum venture on hold.  </a:t>
            </a:r>
          </a:p>
          <a:p>
            <a:r>
              <a:rPr lang="en-GB" dirty="0"/>
              <a:t> </a:t>
            </a:r>
          </a:p>
          <a:p>
            <a:r>
              <a:rPr lang="en-GB" dirty="0"/>
              <a:t>A ton of times reserves has been permitted and later the undertaking was not ready to execute because of different political and different reasons. </a:t>
            </a:r>
          </a:p>
        </p:txBody>
      </p:sp>
    </p:spTree>
    <p:extLst>
      <p:ext uri="{BB962C8B-B14F-4D97-AF65-F5344CB8AC3E}">
        <p14:creationId xmlns:p14="http://schemas.microsoft.com/office/powerpoint/2010/main" val="14756356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Image result for CHENNAI CITY 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741" y="140704"/>
            <a:ext cx="3261810" cy="456543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3559078" y="140704"/>
            <a:ext cx="3355070" cy="1660906"/>
          </a:xfrm>
          <a:prstGeom prst="rect">
            <a:avLst/>
          </a:prstGeom>
        </p:spPr>
      </p:pic>
      <p:pic>
        <p:nvPicPr>
          <p:cNvPr id="6" name="Picture 5"/>
          <p:cNvPicPr>
            <a:picLocks noChangeAspect="1"/>
          </p:cNvPicPr>
          <p:nvPr/>
        </p:nvPicPr>
        <p:blipFill>
          <a:blip r:embed="rId4"/>
          <a:stretch>
            <a:fillRect/>
          </a:stretch>
        </p:blipFill>
        <p:spPr>
          <a:xfrm>
            <a:off x="145741" y="4802390"/>
            <a:ext cx="3877398" cy="1898653"/>
          </a:xfrm>
          <a:prstGeom prst="rect">
            <a:avLst/>
          </a:prstGeom>
        </p:spPr>
      </p:pic>
      <p:sp>
        <p:nvSpPr>
          <p:cNvPr id="7" name="TextBox 6"/>
          <p:cNvSpPr txBox="1"/>
          <p:nvPr/>
        </p:nvSpPr>
        <p:spPr>
          <a:xfrm>
            <a:off x="7106653" y="0"/>
            <a:ext cx="4876799" cy="5078313"/>
          </a:xfrm>
          <a:prstGeom prst="rect">
            <a:avLst/>
          </a:prstGeom>
          <a:noFill/>
        </p:spPr>
        <p:txBody>
          <a:bodyPr wrap="square" rtlCol="0">
            <a:spAutoFit/>
          </a:bodyPr>
          <a:lstStyle/>
          <a:p>
            <a:pPr marL="285750" indent="-285750">
              <a:buFont typeface="Arial" panose="020B0604020202020204" pitchFamily="34" charset="0"/>
              <a:buChar char="•"/>
            </a:pPr>
            <a:r>
              <a:rPr lang="en-GB" i="1" dirty="0">
                <a:latin typeface="Calibri" panose="020F0502020204030204" pitchFamily="34" charset="0"/>
                <a:ea typeface="Calibri" panose="020F0502020204030204" pitchFamily="34" charset="0"/>
                <a:cs typeface="Times New Roman" panose="02020603050405020304" pitchFamily="18" charset="0"/>
              </a:rPr>
              <a:t>Chennai is the 4th largest city with population around 4.7 millions situated along the bay of Bengal sea.</a:t>
            </a:r>
          </a:p>
          <a:p>
            <a:pPr marL="285750" indent="-285750">
              <a:buFont typeface="Arial" panose="020B0604020202020204" pitchFamily="34" charset="0"/>
              <a:buChar char="•"/>
            </a:pPr>
            <a:r>
              <a:rPr lang="en-US" i="1" dirty="0">
                <a:latin typeface="Calibri" panose="020F0502020204030204" pitchFamily="34" charset="0"/>
                <a:ea typeface="Calibri" panose="020F0502020204030204" pitchFamily="34" charset="0"/>
                <a:cs typeface="Times New Roman" panose="02020603050405020304" pitchFamily="18" charset="0"/>
              </a:rPr>
              <a:t>Chennai is a low-lying area and the land surface is almost like a pancake. The elevation variation within Chennai district varies between 0 to 11m, with mean elevation being about 6m. </a:t>
            </a:r>
          </a:p>
          <a:p>
            <a:pPr marL="285750" indent="-285750" algn="just">
              <a:buFont typeface="Arial" panose="020B0604020202020204" pitchFamily="34" charset="0"/>
              <a:buChar char="•"/>
            </a:pPr>
            <a:r>
              <a:rPr lang="en-US" i="1" dirty="0">
                <a:latin typeface="Calibri" panose="020F0502020204030204" pitchFamily="34" charset="0"/>
                <a:ea typeface="Calibri" panose="020F0502020204030204" pitchFamily="34" charset="0"/>
                <a:cs typeface="Times New Roman" panose="02020603050405020304" pitchFamily="18" charset="0"/>
              </a:rPr>
              <a:t>Most of the localities are just at sea-level and drainage in such areas remains a serious problem. Chennai City has experienced major flooding during 1943, 1976, 1985, 1996, 2005 and 2015</a:t>
            </a:r>
            <a:r>
              <a:rPr lang="en-US" i="1" dirty="0" smtClean="0">
                <a:latin typeface="Calibri" panose="020F0502020204030204" pitchFamily="34" charset="0"/>
                <a:ea typeface="Calibri" panose="020F0502020204030204" pitchFamily="34" charset="0"/>
                <a:cs typeface="Times New Roman" panose="02020603050405020304" pitchFamily="18" charset="0"/>
              </a:rPr>
              <a:t>.</a:t>
            </a:r>
            <a:endParaRPr lang="en-GB" i="1" dirty="0" smtClean="0">
              <a:latin typeface="Calibri" panose="020F0502020204030204" pitchFamily="34" charset="0"/>
              <a:ea typeface="Calibri" panose="020F0502020204030204" pitchFamily="34" charset="0"/>
              <a:cs typeface="Times New Roman" panose="02020603050405020304" pitchFamily="18" charset="0"/>
            </a:endParaRPr>
          </a:p>
          <a:p>
            <a:pPr marL="285750" indent="-285750" algn="just">
              <a:buFont typeface="Arial" panose="020B0604020202020204" pitchFamily="34" charset="0"/>
              <a:buChar char="•"/>
            </a:pPr>
            <a:r>
              <a:rPr lang="en-US" i="1" dirty="0" smtClean="0">
                <a:latin typeface="Calibri" panose="020F0502020204030204" pitchFamily="34" charset="0"/>
                <a:ea typeface="Calibri" panose="020F0502020204030204" pitchFamily="34" charset="0"/>
                <a:cs typeface="Times New Roman" panose="02020603050405020304" pitchFamily="18" charset="0"/>
              </a:rPr>
              <a:t>The rapidly growing population and urban growth of Chennai today causes several pollution in the city. </a:t>
            </a:r>
          </a:p>
          <a:p>
            <a:pPr marL="285750" indent="-285750" algn="just">
              <a:buFont typeface="Arial" panose="020B0604020202020204" pitchFamily="34" charset="0"/>
              <a:buChar char="•"/>
            </a:pPr>
            <a:r>
              <a:rPr lang="en-GB" i="1" dirty="0" smtClean="0">
                <a:latin typeface="Calibri" panose="020F0502020204030204" pitchFamily="34" charset="0"/>
                <a:ea typeface="Calibri" panose="020F0502020204030204" pitchFamily="34" charset="0"/>
                <a:cs typeface="Times New Roman" panose="02020603050405020304" pitchFamily="18" charset="0"/>
              </a:rPr>
              <a:t>The sewage system in Chennai was originally designed</a:t>
            </a:r>
          </a:p>
          <a:p>
            <a:endParaRPr lang="en-US" dirty="0"/>
          </a:p>
        </p:txBody>
      </p:sp>
      <p:pic>
        <p:nvPicPr>
          <p:cNvPr id="8" name="Picture 7"/>
          <p:cNvPicPr>
            <a:picLocks noChangeAspect="1"/>
          </p:cNvPicPr>
          <p:nvPr/>
        </p:nvPicPr>
        <p:blipFill rotWithShape="1">
          <a:blip r:embed="rId5"/>
          <a:srcRect b="15676"/>
          <a:stretch/>
        </p:blipFill>
        <p:spPr>
          <a:xfrm>
            <a:off x="4215644" y="4802390"/>
            <a:ext cx="4255398" cy="1898653"/>
          </a:xfrm>
          <a:prstGeom prst="rect">
            <a:avLst/>
          </a:prstGeom>
        </p:spPr>
      </p:pic>
      <p:sp>
        <p:nvSpPr>
          <p:cNvPr id="9" name="TextBox 8"/>
          <p:cNvSpPr txBox="1"/>
          <p:nvPr/>
        </p:nvSpPr>
        <p:spPr>
          <a:xfrm>
            <a:off x="8471042" y="4378307"/>
            <a:ext cx="3480326" cy="2862322"/>
          </a:xfrm>
          <a:prstGeom prst="rect">
            <a:avLst/>
          </a:prstGeom>
          <a:noFill/>
        </p:spPr>
        <p:txBody>
          <a:bodyPr wrap="square" rtlCol="0">
            <a:spAutoFit/>
          </a:bodyPr>
          <a:lstStyle/>
          <a:p>
            <a:pPr algn="just"/>
            <a:r>
              <a:rPr lang="en-GB" i="1" dirty="0" smtClean="0">
                <a:latin typeface="Calibri" panose="020F0502020204030204" pitchFamily="34" charset="0"/>
                <a:ea typeface="Calibri" panose="020F0502020204030204" pitchFamily="34" charset="0"/>
                <a:cs typeface="Times New Roman" panose="02020603050405020304" pitchFamily="18" charset="0"/>
              </a:rPr>
              <a:t>for a population of just over half a million at 114 litres per capita per day of water supply .Today, the population of Chennai is pushing 8 million, that stated poor carrying capacity of water.</a:t>
            </a:r>
          </a:p>
          <a:p>
            <a:pPr marL="285750" indent="-285750" algn="just">
              <a:buFont typeface="Arial" panose="020B0604020202020204" pitchFamily="34" charset="0"/>
              <a:buChar char="•"/>
            </a:pPr>
            <a:r>
              <a:rPr lang="en-GB" i="1" dirty="0" smtClean="0">
                <a:latin typeface="Calibri" panose="020F0502020204030204" pitchFamily="34" charset="0"/>
                <a:ea typeface="Calibri" panose="020F0502020204030204" pitchFamily="34" charset="0"/>
                <a:cs typeface="Times New Roman" panose="02020603050405020304" pitchFamily="18" charset="0"/>
              </a:rPr>
              <a:t>The sewage system is upgraded in early 1990s but remains much below capacity</a:t>
            </a:r>
          </a:p>
          <a:p>
            <a:endParaRPr lang="en-GB" dirty="0"/>
          </a:p>
        </p:txBody>
      </p:sp>
    </p:spTree>
    <p:extLst>
      <p:ext uri="{BB962C8B-B14F-4D97-AF65-F5344CB8AC3E}">
        <p14:creationId xmlns:p14="http://schemas.microsoft.com/office/powerpoint/2010/main" val="104385976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1985" y="181820"/>
            <a:ext cx="3623428" cy="369332"/>
          </a:xfrm>
          <a:prstGeom prst="rect">
            <a:avLst/>
          </a:prstGeom>
        </p:spPr>
        <p:txBody>
          <a:bodyPr wrap="none">
            <a:spAutoFit/>
          </a:bodyPr>
          <a:lstStyle/>
          <a:p>
            <a:r>
              <a:rPr lang="en-GB" b="1" dirty="0" smtClean="0"/>
              <a:t>CASE1 : SABARMATHI RIVER FRONT </a:t>
            </a:r>
            <a:endParaRPr lang="en-GB" b="1" dirty="0"/>
          </a:p>
        </p:txBody>
      </p:sp>
      <p:sp>
        <p:nvSpPr>
          <p:cNvPr id="4" name="TextBox 3"/>
          <p:cNvSpPr txBox="1"/>
          <p:nvPr/>
        </p:nvSpPr>
        <p:spPr>
          <a:xfrm>
            <a:off x="321985" y="551152"/>
            <a:ext cx="11231386" cy="2308324"/>
          </a:xfrm>
          <a:prstGeom prst="rect">
            <a:avLst/>
          </a:prstGeom>
          <a:noFill/>
        </p:spPr>
        <p:txBody>
          <a:bodyPr wrap="square" rtlCol="0">
            <a:spAutoFit/>
          </a:bodyPr>
          <a:lstStyle/>
          <a:p>
            <a:r>
              <a:rPr lang="en-US" dirty="0"/>
              <a:t>In spite of the water thought of the channels, India is in like way exhibiting vitality to the urban surges of the urban systems. The nation has taken </a:t>
            </a:r>
            <a:r>
              <a:rPr lang="en-US" dirty="0" err="1"/>
              <a:t>endeavours</a:t>
            </a:r>
            <a:r>
              <a:rPr lang="en-US" dirty="0"/>
              <a:t> for the patching up of water bodies, the CRZ headings keep the difference in exercises harming nature on the coastline and the inhabitants wish to esteem the Riverside with perspectives, gets to, and works out. Several urban systems in India in like way began to make waterfront of channels, for adding to the individual satisfaction in the majority of its perspectives like money related, social and social. It gives a separating contrasting option to the urban thickness that the prevailing piece of them are facing, by giving open and tremendous zones, and it permits another dynamism inside the city, a rebuilding system which can be gotten a kick out of by everybody</a:t>
            </a:r>
            <a:endParaRPr lang="en-GB" dirty="0"/>
          </a:p>
        </p:txBody>
      </p:sp>
      <p:pic>
        <p:nvPicPr>
          <p:cNvPr id="5" name="Picture 4"/>
          <p:cNvPicPr>
            <a:picLocks noChangeAspect="1"/>
          </p:cNvPicPr>
          <p:nvPr/>
        </p:nvPicPr>
        <p:blipFill>
          <a:blip r:embed="rId2"/>
          <a:stretch>
            <a:fillRect/>
          </a:stretch>
        </p:blipFill>
        <p:spPr>
          <a:xfrm>
            <a:off x="321985" y="2859476"/>
            <a:ext cx="4848225" cy="2495550"/>
          </a:xfrm>
          <a:prstGeom prst="rect">
            <a:avLst/>
          </a:prstGeom>
        </p:spPr>
      </p:pic>
      <p:sp>
        <p:nvSpPr>
          <p:cNvPr id="6" name="Rectangle 5"/>
          <p:cNvSpPr/>
          <p:nvPr/>
        </p:nvSpPr>
        <p:spPr>
          <a:xfrm>
            <a:off x="5249335" y="2544182"/>
            <a:ext cx="5736186" cy="923330"/>
          </a:xfrm>
          <a:prstGeom prst="rect">
            <a:avLst/>
          </a:prstGeom>
        </p:spPr>
        <p:txBody>
          <a:bodyPr wrap="none">
            <a:spAutoFit/>
          </a:bodyPr>
          <a:lstStyle/>
          <a:p>
            <a:pPr marL="285750" indent="-285750">
              <a:buFont typeface="Arial" panose="020B0604020202020204" pitchFamily="34" charset="0"/>
              <a:buChar char="•"/>
            </a:pPr>
            <a:r>
              <a:rPr lang="en-GB" dirty="0"/>
              <a:t>Recuperation of Slum Dwellers </a:t>
            </a:r>
            <a:endParaRPr lang="en-GB" dirty="0" smtClean="0"/>
          </a:p>
          <a:p>
            <a:pPr marL="285750" indent="-285750">
              <a:buFont typeface="Arial" panose="020B0604020202020204" pitchFamily="34" charset="0"/>
              <a:buChar char="•"/>
            </a:pPr>
            <a:r>
              <a:rPr lang="en-GB" dirty="0"/>
              <a:t>Partner River to </a:t>
            </a:r>
            <a:r>
              <a:rPr lang="en-GB" dirty="0" smtClean="0"/>
              <a:t>Community</a:t>
            </a:r>
          </a:p>
          <a:p>
            <a:pPr marL="285750" indent="-285750">
              <a:buFont typeface="Arial" panose="020B0604020202020204" pitchFamily="34" charset="0"/>
              <a:buChar char="•"/>
            </a:pPr>
            <a:r>
              <a:rPr lang="en-US" dirty="0"/>
              <a:t>An inspiration in light of different setting and </a:t>
            </a:r>
            <a:r>
              <a:rPr lang="en-US" dirty="0" smtClean="0"/>
              <a:t>condition1</a:t>
            </a:r>
            <a:endParaRPr lang="en-GB" dirty="0"/>
          </a:p>
        </p:txBody>
      </p:sp>
      <p:sp>
        <p:nvSpPr>
          <p:cNvPr id="7" name="TextBox 6"/>
          <p:cNvSpPr txBox="1"/>
          <p:nvPr/>
        </p:nvSpPr>
        <p:spPr>
          <a:xfrm>
            <a:off x="5428342" y="3511056"/>
            <a:ext cx="6574972" cy="3416320"/>
          </a:xfrm>
          <a:prstGeom prst="rect">
            <a:avLst/>
          </a:prstGeom>
          <a:noFill/>
        </p:spPr>
        <p:txBody>
          <a:bodyPr wrap="square" rtlCol="0">
            <a:spAutoFit/>
          </a:bodyPr>
          <a:lstStyle/>
          <a:p>
            <a:r>
              <a:rPr lang="en-US" dirty="0"/>
              <a:t>So also, it is essential to assess cash related, social and typical upgrades, along these lines engaging the undertaking to advance from the start with the demand indeed years and decades. For this just participatory is required amidst every time of the fundamental expert process. Not just the high genuine assistants should pick what they need to execute, something else, the undertaking will be at the cost of desperate people, the earth, and who and what is to come. At the at the present time, the Riverfront updates in India ideal position to arrive organizers and a section of the urban administrative class. The undertakings, isolated from the stream, go for commodifying the conductor and accomplish practical therapeutic changes of urban space</a:t>
            </a:r>
            <a:endParaRPr lang="en-GB" dirty="0"/>
          </a:p>
        </p:txBody>
      </p:sp>
    </p:spTree>
    <p:extLst>
      <p:ext uri="{BB962C8B-B14F-4D97-AF65-F5344CB8AC3E}">
        <p14:creationId xmlns:p14="http://schemas.microsoft.com/office/powerpoint/2010/main" val="22121915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0442" y="254391"/>
            <a:ext cx="5569923" cy="369332"/>
          </a:xfrm>
          <a:prstGeom prst="rect">
            <a:avLst/>
          </a:prstGeom>
        </p:spPr>
        <p:txBody>
          <a:bodyPr wrap="none">
            <a:spAutoFit/>
          </a:bodyPr>
          <a:lstStyle/>
          <a:p>
            <a:r>
              <a:rPr lang="en-GB" smtClean="0"/>
              <a:t>CASE 2 KOREA - THE FOUR RIVERS RESTORATION PROJECT </a:t>
            </a:r>
            <a:endParaRPr lang="en-GB" dirty="0"/>
          </a:p>
        </p:txBody>
      </p:sp>
      <p:sp>
        <p:nvSpPr>
          <p:cNvPr id="4" name="TextBox 3"/>
          <p:cNvSpPr txBox="1"/>
          <p:nvPr/>
        </p:nvSpPr>
        <p:spPr>
          <a:xfrm>
            <a:off x="246743" y="638628"/>
            <a:ext cx="6821714" cy="6186309"/>
          </a:xfrm>
          <a:prstGeom prst="rect">
            <a:avLst/>
          </a:prstGeom>
          <a:noFill/>
        </p:spPr>
        <p:txBody>
          <a:bodyPr wrap="square" rtlCol="0">
            <a:spAutoFit/>
          </a:bodyPr>
          <a:lstStyle/>
          <a:p>
            <a:pPr algn="just"/>
            <a:r>
              <a:rPr lang="en-US" dirty="0"/>
              <a:t>The undertaking is intended to address the huge natural difficulties looked by the Han, </a:t>
            </a:r>
            <a:r>
              <a:rPr lang="en-US" dirty="0" err="1"/>
              <a:t>Nakdong</a:t>
            </a:r>
            <a:r>
              <a:rPr lang="en-US" dirty="0"/>
              <a:t>, </a:t>
            </a:r>
            <a:r>
              <a:rPr lang="en-US" dirty="0" err="1"/>
              <a:t>Geum</a:t>
            </a:r>
            <a:r>
              <a:rPr lang="en-US" dirty="0"/>
              <a:t> and </a:t>
            </a:r>
            <a:r>
              <a:rPr lang="en-US" dirty="0" err="1"/>
              <a:t>Yeongsan</a:t>
            </a:r>
            <a:r>
              <a:rPr lang="en-US" dirty="0"/>
              <a:t> Rivers in Korea. Continued flooding and dry spells have caused human setbacks, biological system misfortune, and environment corruption, property harm and constrained relocation of Riverine inhabitants. Outrageous climate occasions that prompt flooding and dry spells are required to decline in recurrence and force because of environmental change impacts. On account of the </a:t>
            </a:r>
            <a:r>
              <a:rPr lang="en-US" dirty="0" err="1"/>
              <a:t>Yeongsan</a:t>
            </a:r>
            <a:r>
              <a:rPr lang="en-US" dirty="0"/>
              <a:t> River, harmful sullying from residential and mechanical waste transfer has brought about water quality levels unfit notwithstanding for agribusiness and modern utilize. These natural difficulties have emotional financial results. In Korea, instances of heavy precipitation more than 100 mm in multi day have expanded by 1.7 times amid the most recent 10 years. In 2002, Typhoon </a:t>
            </a:r>
            <a:r>
              <a:rPr lang="en-US" dirty="0" err="1"/>
              <a:t>Rusa</a:t>
            </a:r>
            <a:r>
              <a:rPr lang="en-US" dirty="0"/>
              <a:t> brought record-breaking precipitation of 870 mm daily in Korea. Also, exuberant precipitation is relied upon to increment by 2.7 times and dry seasons are required to wind up 3.4 times more successive sooner rather than later. The yearly normal precipitation of Korea is 40% more prominent than the world normal. Be that as it may, the measure of water accessible per capita in multi year is just around 12% more noteworthy, in light of the fact that 66% of the yearly precipitation happens amid the stormy season from June to September, and no rain happens in the dry season. </a:t>
            </a:r>
            <a:endParaRPr lang="en-GB" dirty="0"/>
          </a:p>
        </p:txBody>
      </p:sp>
      <p:pic>
        <p:nvPicPr>
          <p:cNvPr id="5" name="Picture 4"/>
          <p:cNvPicPr>
            <a:picLocks noChangeAspect="1"/>
          </p:cNvPicPr>
          <p:nvPr/>
        </p:nvPicPr>
        <p:blipFill>
          <a:blip r:embed="rId2"/>
          <a:stretch>
            <a:fillRect/>
          </a:stretch>
        </p:blipFill>
        <p:spPr>
          <a:xfrm>
            <a:off x="6903583" y="254391"/>
            <a:ext cx="4794931" cy="3138894"/>
          </a:xfrm>
          <a:prstGeom prst="rect">
            <a:avLst/>
          </a:prstGeom>
        </p:spPr>
      </p:pic>
      <p:pic>
        <p:nvPicPr>
          <p:cNvPr id="6" name="Picture 5"/>
          <p:cNvPicPr>
            <a:picLocks noChangeAspect="1"/>
          </p:cNvPicPr>
          <p:nvPr/>
        </p:nvPicPr>
        <p:blipFill>
          <a:blip r:embed="rId3"/>
          <a:stretch>
            <a:fillRect/>
          </a:stretch>
        </p:blipFill>
        <p:spPr>
          <a:xfrm>
            <a:off x="7079913" y="3621737"/>
            <a:ext cx="5031381" cy="2662950"/>
          </a:xfrm>
          <a:prstGeom prst="rect">
            <a:avLst/>
          </a:prstGeom>
        </p:spPr>
      </p:pic>
    </p:spTree>
    <p:extLst>
      <p:ext uri="{BB962C8B-B14F-4D97-AF65-F5344CB8AC3E}">
        <p14:creationId xmlns:p14="http://schemas.microsoft.com/office/powerpoint/2010/main" val="14823405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6524" y="210849"/>
            <a:ext cx="3755534" cy="646331"/>
          </a:xfrm>
          <a:prstGeom prst="rect">
            <a:avLst/>
          </a:prstGeom>
        </p:spPr>
        <p:txBody>
          <a:bodyPr wrap="square">
            <a:spAutoFit/>
          </a:bodyPr>
          <a:lstStyle/>
          <a:p>
            <a:r>
              <a:rPr lang="en-GB" b="1" dirty="0" smtClean="0"/>
              <a:t>CASE 3</a:t>
            </a:r>
          </a:p>
          <a:p>
            <a:r>
              <a:rPr lang="en-GB" b="1" dirty="0" smtClean="0"/>
              <a:t>THE </a:t>
            </a:r>
            <a:r>
              <a:rPr lang="en-GB" b="1" dirty="0"/>
              <a:t>LYON RIVER BANK, FRANCE </a:t>
            </a:r>
          </a:p>
        </p:txBody>
      </p:sp>
      <p:pic>
        <p:nvPicPr>
          <p:cNvPr id="4" name="Picture 3"/>
          <p:cNvPicPr>
            <a:picLocks noChangeAspect="1"/>
          </p:cNvPicPr>
          <p:nvPr/>
        </p:nvPicPr>
        <p:blipFill>
          <a:blip r:embed="rId2"/>
          <a:stretch>
            <a:fillRect/>
          </a:stretch>
        </p:blipFill>
        <p:spPr>
          <a:xfrm>
            <a:off x="366524" y="857180"/>
            <a:ext cx="5548224" cy="4992077"/>
          </a:xfrm>
          <a:prstGeom prst="rect">
            <a:avLst/>
          </a:prstGeom>
        </p:spPr>
      </p:pic>
      <p:sp>
        <p:nvSpPr>
          <p:cNvPr id="5" name="Rectangle 4"/>
          <p:cNvSpPr/>
          <p:nvPr/>
        </p:nvSpPr>
        <p:spPr>
          <a:xfrm>
            <a:off x="5914747" y="534014"/>
            <a:ext cx="6088567" cy="5078313"/>
          </a:xfrm>
          <a:prstGeom prst="rect">
            <a:avLst/>
          </a:prstGeom>
        </p:spPr>
        <p:txBody>
          <a:bodyPr wrap="square">
            <a:spAutoFit/>
          </a:bodyPr>
          <a:lstStyle/>
          <a:p>
            <a:r>
              <a:rPr lang="en-GB" dirty="0"/>
              <a:t>Length: 5 km </a:t>
            </a:r>
          </a:p>
          <a:p>
            <a:r>
              <a:rPr lang="en-GB" dirty="0"/>
              <a:t> Site area: 10ha </a:t>
            </a:r>
          </a:p>
          <a:p>
            <a:r>
              <a:rPr lang="en-GB" dirty="0"/>
              <a:t> Project: Local authority </a:t>
            </a:r>
          </a:p>
          <a:p>
            <a:r>
              <a:rPr lang="en-GB" dirty="0"/>
              <a:t> </a:t>
            </a:r>
          </a:p>
          <a:p>
            <a:r>
              <a:rPr lang="en-GB" dirty="0"/>
              <a:t> </a:t>
            </a:r>
          </a:p>
          <a:p>
            <a:r>
              <a:rPr lang="en-GB" dirty="0"/>
              <a:t>Study Synthesis: </a:t>
            </a:r>
          </a:p>
          <a:p>
            <a:r>
              <a:rPr lang="en-GB" dirty="0"/>
              <a:t> </a:t>
            </a:r>
          </a:p>
          <a:p>
            <a:r>
              <a:rPr lang="en-GB" dirty="0"/>
              <a:t>• Design proposal to improve the connectivity and linkages to the river and change to an active spot. </a:t>
            </a:r>
          </a:p>
          <a:p>
            <a:r>
              <a:rPr lang="en-GB" dirty="0"/>
              <a:t> </a:t>
            </a:r>
          </a:p>
          <a:p>
            <a:r>
              <a:rPr lang="en-GB" dirty="0"/>
              <a:t>• Removing parking and visual barrier along the river edge and provide a design to improve the access to the river edge </a:t>
            </a:r>
          </a:p>
          <a:p>
            <a:r>
              <a:rPr lang="en-GB" dirty="0"/>
              <a:t> </a:t>
            </a:r>
          </a:p>
          <a:p>
            <a:r>
              <a:rPr lang="en-GB" dirty="0"/>
              <a:t>• Provided with Non- motorized pathway such as bicycle lane, pedestrian pathway and Public Square along the river. </a:t>
            </a:r>
          </a:p>
          <a:p>
            <a:r>
              <a:rPr lang="en-GB" dirty="0"/>
              <a:t> </a:t>
            </a:r>
          </a:p>
          <a:p>
            <a:r>
              <a:rPr lang="en-GB" dirty="0"/>
              <a:t>• Encouraging the recreational activity for the surrounding area and develop the ownership sense for the users</a:t>
            </a:r>
          </a:p>
        </p:txBody>
      </p:sp>
    </p:spTree>
    <p:extLst>
      <p:ext uri="{BB962C8B-B14F-4D97-AF65-F5344CB8AC3E}">
        <p14:creationId xmlns:p14="http://schemas.microsoft.com/office/powerpoint/2010/main" val="6827875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7578" y="239877"/>
            <a:ext cx="3777124" cy="369332"/>
          </a:xfrm>
          <a:prstGeom prst="rect">
            <a:avLst/>
          </a:prstGeom>
        </p:spPr>
        <p:txBody>
          <a:bodyPr wrap="none">
            <a:spAutoFit/>
          </a:bodyPr>
          <a:lstStyle/>
          <a:p>
            <a:r>
              <a:rPr lang="en-GB" b="1" smtClean="0"/>
              <a:t>CASE 4 THE THAMES RIVER, LONDON </a:t>
            </a:r>
            <a:endParaRPr lang="en-GB" b="1" dirty="0"/>
          </a:p>
        </p:txBody>
      </p:sp>
      <p:pic>
        <p:nvPicPr>
          <p:cNvPr id="3" name="Picture 2"/>
          <p:cNvPicPr>
            <a:picLocks noChangeAspect="1"/>
          </p:cNvPicPr>
          <p:nvPr/>
        </p:nvPicPr>
        <p:blipFill>
          <a:blip r:embed="rId2"/>
          <a:stretch>
            <a:fillRect/>
          </a:stretch>
        </p:blipFill>
        <p:spPr>
          <a:xfrm>
            <a:off x="437578" y="723899"/>
            <a:ext cx="5861622" cy="2170097"/>
          </a:xfrm>
          <a:prstGeom prst="rect">
            <a:avLst/>
          </a:prstGeom>
        </p:spPr>
      </p:pic>
      <p:sp>
        <p:nvSpPr>
          <p:cNvPr id="4" name="TextBox 3"/>
          <p:cNvSpPr txBox="1"/>
          <p:nvPr/>
        </p:nvSpPr>
        <p:spPr>
          <a:xfrm>
            <a:off x="147291" y="2893996"/>
            <a:ext cx="11623795" cy="3416320"/>
          </a:xfrm>
          <a:prstGeom prst="rect">
            <a:avLst/>
          </a:prstGeom>
          <a:noFill/>
        </p:spPr>
        <p:txBody>
          <a:bodyPr wrap="square" rtlCol="0">
            <a:spAutoFit/>
          </a:bodyPr>
          <a:lstStyle/>
          <a:p>
            <a:pPr algn="just"/>
            <a:r>
              <a:rPr lang="en-US" dirty="0"/>
              <a:t>River Length: 346 km </a:t>
            </a:r>
          </a:p>
          <a:p>
            <a:pPr algn="just"/>
            <a:r>
              <a:rPr lang="en-US" dirty="0"/>
              <a:t> </a:t>
            </a:r>
          </a:p>
          <a:p>
            <a:pPr algn="just"/>
            <a:r>
              <a:rPr lang="en-US" dirty="0"/>
              <a:t> River Width 252mts </a:t>
            </a:r>
          </a:p>
          <a:p>
            <a:pPr algn="just"/>
            <a:r>
              <a:rPr lang="en-US" dirty="0"/>
              <a:t> Chief Engineer: Sir Joseph </a:t>
            </a:r>
            <a:r>
              <a:rPr lang="en-US" dirty="0" err="1"/>
              <a:t>Bazalgette</a:t>
            </a:r>
            <a:r>
              <a:rPr lang="en-US" dirty="0"/>
              <a:t> </a:t>
            </a:r>
          </a:p>
          <a:p>
            <a:pPr algn="just"/>
            <a:r>
              <a:rPr lang="en-US" dirty="0"/>
              <a:t> </a:t>
            </a:r>
          </a:p>
          <a:p>
            <a:pPr algn="just"/>
            <a:r>
              <a:rPr lang="en-US" dirty="0"/>
              <a:t>The waterway Thames was proclaimed as the Dead River and the 'Incomparable Stink' loaded with smudged and causing Cholera due to stagnated waste water. Joseph </a:t>
            </a:r>
            <a:r>
              <a:rPr lang="en-US" dirty="0" err="1"/>
              <a:t>Bazalgette</a:t>
            </a:r>
            <a:r>
              <a:rPr lang="en-US" dirty="0"/>
              <a:t> was the central architect to handle the issue and give an answer for chance foul stream into a solid waterway. His outline set the benchmark in the History for River Restoration ventures with a delicate plan approach. The undertaking set up approach for development of waste framework, storm water framework, and railroad arrange along the enormous bank to stop the sewer joining the waterway straightforwardly. The bank surface was utilized for the parks and open spaces, associating points of interest of the city, today the waterway fills in as a water </a:t>
            </a:r>
            <a:r>
              <a:rPr lang="en-US" dirty="0" err="1"/>
              <a:t>sourc</a:t>
            </a:r>
            <a:endParaRPr lang="en-GB" dirty="0"/>
          </a:p>
        </p:txBody>
      </p:sp>
      <p:pic>
        <p:nvPicPr>
          <p:cNvPr id="5" name="Picture 4"/>
          <p:cNvPicPr>
            <a:picLocks noChangeAspect="1"/>
          </p:cNvPicPr>
          <p:nvPr/>
        </p:nvPicPr>
        <p:blipFill>
          <a:blip r:embed="rId3"/>
          <a:stretch>
            <a:fillRect/>
          </a:stretch>
        </p:blipFill>
        <p:spPr>
          <a:xfrm>
            <a:off x="6589487" y="609209"/>
            <a:ext cx="4238170" cy="3584209"/>
          </a:xfrm>
          <a:prstGeom prst="rect">
            <a:avLst/>
          </a:prstGeom>
        </p:spPr>
      </p:pic>
    </p:spTree>
    <p:extLst>
      <p:ext uri="{BB962C8B-B14F-4D97-AF65-F5344CB8AC3E}">
        <p14:creationId xmlns:p14="http://schemas.microsoft.com/office/powerpoint/2010/main" val="1192889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5143" y="173950"/>
            <a:ext cx="11611428" cy="2862322"/>
          </a:xfrm>
          <a:prstGeom prst="rect">
            <a:avLst/>
          </a:prstGeom>
        </p:spPr>
        <p:txBody>
          <a:bodyPr wrap="square">
            <a:spAutoFit/>
          </a:bodyPr>
          <a:lstStyle/>
          <a:p>
            <a:r>
              <a:rPr lang="en-GB" b="1" dirty="0"/>
              <a:t> Awareness lacking among public and Chennai government about the importance of Cooum prevention</a:t>
            </a:r>
            <a:r>
              <a:rPr lang="en-GB" b="1" dirty="0" smtClean="0"/>
              <a:t>.</a:t>
            </a:r>
          </a:p>
          <a:p>
            <a:endParaRPr lang="en-GB" b="1" dirty="0" smtClean="0"/>
          </a:p>
          <a:p>
            <a:pPr algn="just"/>
            <a:r>
              <a:rPr lang="en-US" dirty="0"/>
              <a:t>The State of Tamil Nadu is made plans to improve the regular conditions of conduits and water bodies and have made Chennai Rivers Restoration Trust (CRRT) to make a basic advance toward this way. The Government of Tamil Nadu has guided Chennai Rivers Restoration Trust to pass on the limit of orchestrating, arranging and watching practices for the revamping of various streams and water bodies. As modifying of </a:t>
            </a:r>
            <a:r>
              <a:rPr lang="en-US" dirty="0" err="1"/>
              <a:t>Cooum</a:t>
            </a:r>
            <a:r>
              <a:rPr lang="en-US" dirty="0"/>
              <a:t> River has been at the most noteworthy purpose of the inspiration for the Government of Tamil Nadu, an examination was supplied to a Consultant to set up an intensive course of action for recovery. The endeavor utilization recommendation was set up in the meeting with the Line Departments and point by point discoursed was done at each stage. The suggestion has a game plan of 60 subprojects to be done in three years. </a:t>
            </a:r>
            <a:r>
              <a:rPr lang="en-GB" dirty="0" smtClean="0"/>
              <a:t> </a:t>
            </a:r>
            <a:endParaRPr lang="en-GB" dirty="0"/>
          </a:p>
        </p:txBody>
      </p:sp>
    </p:spTree>
    <p:extLst>
      <p:ext uri="{BB962C8B-B14F-4D97-AF65-F5344CB8AC3E}">
        <p14:creationId xmlns:p14="http://schemas.microsoft.com/office/powerpoint/2010/main" val="9672424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9657" y="200813"/>
            <a:ext cx="11858172" cy="6186309"/>
          </a:xfrm>
          <a:prstGeom prst="rect">
            <a:avLst/>
          </a:prstGeom>
        </p:spPr>
        <p:txBody>
          <a:bodyPr wrap="square">
            <a:spAutoFit/>
          </a:bodyPr>
          <a:lstStyle/>
          <a:p>
            <a:r>
              <a:rPr lang="en-GB" sz="1600" b="1" dirty="0"/>
              <a:t> INTEGRATED COOUM RIVER ECO-RESTORATION PLAN </a:t>
            </a:r>
          </a:p>
          <a:p>
            <a:r>
              <a:rPr lang="en-GB" sz="1600" dirty="0"/>
              <a:t> </a:t>
            </a:r>
          </a:p>
          <a:p>
            <a:r>
              <a:rPr lang="en-GB" sz="1600" dirty="0"/>
              <a:t>Goals: The objective of Integrated Eco-Restoration of Cooum River Master Plan is according to the accompanying:  </a:t>
            </a:r>
          </a:p>
          <a:p>
            <a:r>
              <a:rPr lang="en-GB" sz="1600" dirty="0"/>
              <a:t> </a:t>
            </a:r>
          </a:p>
          <a:p>
            <a:r>
              <a:rPr lang="en-GB" sz="1600" dirty="0"/>
              <a:t>• To ensure convincing decline of sullying and confirmation of conduit by grasping a plausible approach progressing between sectorial co-arrangement through entire facilitated orchestrating and organization.  </a:t>
            </a:r>
          </a:p>
          <a:p>
            <a:r>
              <a:rPr lang="en-GB" sz="1600" dirty="0"/>
              <a:t> </a:t>
            </a:r>
          </a:p>
          <a:p>
            <a:r>
              <a:rPr lang="en-GB" sz="1600" dirty="0"/>
              <a:t>• To upgrade and keep up the surge passing on utmost of the stream  </a:t>
            </a:r>
          </a:p>
          <a:p>
            <a:r>
              <a:rPr lang="en-GB" sz="1600" dirty="0"/>
              <a:t> </a:t>
            </a:r>
          </a:p>
          <a:p>
            <a:r>
              <a:rPr lang="en-GB" sz="1600" dirty="0"/>
              <a:t>• To ensure great diminishment of defilement.  </a:t>
            </a:r>
          </a:p>
          <a:p>
            <a:r>
              <a:rPr lang="en-GB" sz="1600" dirty="0" smtClean="0"/>
              <a:t>Focal </a:t>
            </a:r>
            <a:r>
              <a:rPr lang="en-GB" sz="1600" dirty="0"/>
              <a:t>points of Project Ecological revamping, brisk and whole deal practicality are the key focuses of the Integrated Cooum River Eco-Restoration wander. All aspects of the Cooum conduit reconstructing displays a strong vow to the earth. The upsides of the proposed wander are according to the accompanying:  </a:t>
            </a:r>
          </a:p>
          <a:p>
            <a:r>
              <a:rPr lang="en-GB" sz="1600" dirty="0"/>
              <a:t> </a:t>
            </a:r>
          </a:p>
          <a:p>
            <a:r>
              <a:rPr lang="en-GB" sz="1600" dirty="0"/>
              <a:t>1. Confirmation, assurance, reclamation, and overhaul of biodiversity of Cooum Riverine system earth.  </a:t>
            </a:r>
          </a:p>
          <a:p>
            <a:r>
              <a:rPr lang="en-GB" sz="1600" dirty="0"/>
              <a:t> </a:t>
            </a:r>
          </a:p>
          <a:p>
            <a:r>
              <a:rPr lang="en-GB" sz="1600" dirty="0"/>
              <a:t>2. Upgrading and keeping up water quality that backings wide collections of land and water proficient biota and safe house nearby and transient avifauna  </a:t>
            </a:r>
          </a:p>
          <a:p>
            <a:r>
              <a:rPr lang="en-GB" sz="1600" dirty="0"/>
              <a:t> </a:t>
            </a:r>
          </a:p>
          <a:p>
            <a:r>
              <a:rPr lang="en-GB" sz="1600" dirty="0"/>
              <a:t>4. It will give nourishment significant data and perception of the typical Riverine organic network and will make an area to support a relationship of shared exchange between Cooum River Eco-Restoration and open, understudies, experts, hipsters, and NGOs through the course of action of biological preparing programs.  </a:t>
            </a:r>
          </a:p>
          <a:p>
            <a:r>
              <a:rPr lang="en-GB" sz="1600" dirty="0"/>
              <a:t> </a:t>
            </a:r>
          </a:p>
          <a:p>
            <a:r>
              <a:rPr lang="en-GB" sz="1600" dirty="0"/>
              <a:t>Brief on the "Official Summary of the Integrated Cooum River Eco-Restoration Plan (November 2014)" </a:t>
            </a:r>
          </a:p>
        </p:txBody>
      </p:sp>
    </p:spTree>
    <p:extLst>
      <p:ext uri="{BB962C8B-B14F-4D97-AF65-F5344CB8AC3E}">
        <p14:creationId xmlns:p14="http://schemas.microsoft.com/office/powerpoint/2010/main" val="26163618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514" y="210633"/>
            <a:ext cx="11858170" cy="5355312"/>
          </a:xfrm>
          <a:prstGeom prst="rect">
            <a:avLst/>
          </a:prstGeom>
        </p:spPr>
        <p:txBody>
          <a:bodyPr wrap="square">
            <a:spAutoFit/>
          </a:bodyPr>
          <a:lstStyle/>
          <a:p>
            <a:r>
              <a:rPr lang="en-GB" b="1" dirty="0"/>
              <a:t> Comparison between Chennai and Ahmedabad / Inference from Case study  </a:t>
            </a:r>
          </a:p>
          <a:p>
            <a:r>
              <a:rPr lang="en-GB" dirty="0"/>
              <a:t> </a:t>
            </a:r>
          </a:p>
          <a:p>
            <a:r>
              <a:rPr lang="en-GB" dirty="0"/>
              <a:t>Ahmedabad has framed lot of development control regulations along the Sabarmati River to control the new development which should not impact the river in negative ways. And also it has designed the river stretch in such a way that no encroachments can happen along its periphery and it has lot of tourism proposal which will earn to funds for maintenance and take out the investment for river development </a:t>
            </a:r>
          </a:p>
          <a:p>
            <a:r>
              <a:rPr lang="en-GB" dirty="0"/>
              <a:t> </a:t>
            </a:r>
          </a:p>
          <a:p>
            <a:r>
              <a:rPr lang="en-GB" dirty="0"/>
              <a:t>Along with the problems findings following are the design recommendations which has derived from the above study, which will help for the betterment of the public as well the river development.   </a:t>
            </a:r>
          </a:p>
          <a:p>
            <a:r>
              <a:rPr lang="en-GB" dirty="0"/>
              <a:t> </a:t>
            </a:r>
          </a:p>
          <a:p>
            <a:r>
              <a:rPr lang="en-GB" dirty="0"/>
              <a:t>Following are the key difference between Ahmedabad and Chennai  </a:t>
            </a:r>
          </a:p>
          <a:p>
            <a:r>
              <a:rPr lang="en-GB" dirty="0"/>
              <a:t> </a:t>
            </a:r>
          </a:p>
          <a:p>
            <a:pPr marL="342900" indent="-342900">
              <a:buAutoNum type="arabicPeriod"/>
            </a:pPr>
            <a:r>
              <a:rPr lang="en-GB" dirty="0" smtClean="0"/>
              <a:t>Governance </a:t>
            </a:r>
          </a:p>
          <a:p>
            <a:pPr marL="342900" indent="-342900">
              <a:buAutoNum type="arabicPeriod"/>
            </a:pPr>
            <a:r>
              <a:rPr lang="en-GB" dirty="0" smtClean="0"/>
              <a:t> </a:t>
            </a:r>
            <a:r>
              <a:rPr lang="en-GB" dirty="0"/>
              <a:t>2. Fund Management  </a:t>
            </a:r>
            <a:endParaRPr lang="en-GB" dirty="0" smtClean="0"/>
          </a:p>
          <a:p>
            <a:pPr marL="342900" indent="-342900">
              <a:buAutoNum type="arabicPeriod"/>
            </a:pPr>
            <a:r>
              <a:rPr lang="en-GB" dirty="0" smtClean="0"/>
              <a:t>3</a:t>
            </a:r>
            <a:r>
              <a:rPr lang="en-GB" dirty="0"/>
              <a:t>. Planning and utilization of the river front development </a:t>
            </a:r>
            <a:endParaRPr lang="en-GB" dirty="0" smtClean="0"/>
          </a:p>
          <a:p>
            <a:pPr marL="342900" indent="-342900">
              <a:buAutoNum type="arabicPeriod"/>
            </a:pPr>
            <a:r>
              <a:rPr lang="en-GB" dirty="0" smtClean="0"/>
              <a:t> </a:t>
            </a:r>
            <a:r>
              <a:rPr lang="en-GB" dirty="0"/>
              <a:t>4. Resource optimization to execute the projects  </a:t>
            </a:r>
          </a:p>
          <a:p>
            <a:r>
              <a:rPr lang="en-GB" dirty="0"/>
              <a:t> </a:t>
            </a:r>
          </a:p>
          <a:p>
            <a:r>
              <a:rPr lang="en-GB" dirty="0"/>
              <a:t> </a:t>
            </a:r>
          </a:p>
          <a:p>
            <a:r>
              <a:rPr lang="en-GB" dirty="0"/>
              <a:t> </a:t>
            </a:r>
          </a:p>
        </p:txBody>
      </p:sp>
    </p:spTree>
    <p:extLst>
      <p:ext uri="{BB962C8B-B14F-4D97-AF65-F5344CB8AC3E}">
        <p14:creationId xmlns:p14="http://schemas.microsoft.com/office/powerpoint/2010/main" val="18265193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69343" y="414068"/>
            <a:ext cx="11800936" cy="6740307"/>
          </a:xfrm>
          <a:prstGeom prst="rect">
            <a:avLst/>
          </a:prstGeom>
          <a:noFill/>
        </p:spPr>
        <p:txBody>
          <a:bodyPr wrap="square" rtlCol="0">
            <a:spAutoFit/>
          </a:bodyPr>
          <a:lstStyle/>
          <a:p>
            <a:r>
              <a:rPr lang="en-GB" sz="1600" b="1" dirty="0" smtClean="0"/>
              <a:t>Recommendation and its Principles</a:t>
            </a:r>
          </a:p>
          <a:p>
            <a:r>
              <a:rPr lang="en-IN" sz="1600" b="1" dirty="0"/>
              <a:t>Vision Statement</a:t>
            </a:r>
            <a:endParaRPr lang="en-GB" sz="1600" dirty="0"/>
          </a:p>
          <a:p>
            <a:r>
              <a:rPr lang="en-IN" sz="1600" dirty="0"/>
              <a:t> </a:t>
            </a:r>
            <a:endParaRPr lang="en-GB" sz="1600" dirty="0"/>
          </a:p>
          <a:p>
            <a:r>
              <a:rPr lang="en-IN" sz="1600" dirty="0"/>
              <a:t>To bring back the river’s multi-functional quality as flood carrier and provide a secondary source of water to city and to create a vibrant public space to encourage city and river relationship improving socio- cultural, economic value of the city.</a:t>
            </a:r>
            <a:endParaRPr lang="en-GB" sz="1600" dirty="0"/>
          </a:p>
          <a:p>
            <a:r>
              <a:rPr lang="en-IN" sz="1600" dirty="0"/>
              <a:t> </a:t>
            </a:r>
            <a:endParaRPr lang="en-GB" sz="1600" dirty="0"/>
          </a:p>
          <a:p>
            <a:endParaRPr lang="en-GB" sz="1600" dirty="0" smtClean="0"/>
          </a:p>
          <a:p>
            <a:r>
              <a:rPr lang="en-IN" sz="1600" b="1" dirty="0" smtClean="0"/>
              <a:t>4.1.2.</a:t>
            </a:r>
            <a:r>
              <a:rPr lang="en-IN" sz="1600" dirty="0" smtClean="0"/>
              <a:t>	</a:t>
            </a:r>
            <a:r>
              <a:rPr lang="en-IN" sz="1600" b="1" dirty="0" smtClean="0"/>
              <a:t>Goals and objectives</a:t>
            </a:r>
            <a:endParaRPr lang="en-GB" sz="1600" dirty="0" smtClean="0"/>
          </a:p>
          <a:p>
            <a:r>
              <a:rPr lang="en-IN" sz="1600" dirty="0"/>
              <a:t> </a:t>
            </a:r>
            <a:endParaRPr lang="en-GB" sz="1600" dirty="0"/>
          </a:p>
          <a:p>
            <a:pPr marL="285750" lvl="0" indent="-285750">
              <a:buFont typeface="Arial" panose="020B0604020202020204" pitchFamily="34" charset="0"/>
              <a:buChar char="•"/>
            </a:pPr>
            <a:r>
              <a:rPr lang="en-IN" sz="1600" dirty="0"/>
              <a:t>To activate city scale public space – Primary Goal</a:t>
            </a:r>
            <a:endParaRPr lang="en-GB" sz="1600" dirty="0"/>
          </a:p>
          <a:p>
            <a:pPr marL="285750" indent="-285750">
              <a:buFont typeface="Arial" panose="020B0604020202020204" pitchFamily="34" charset="0"/>
              <a:buChar char="•"/>
            </a:pPr>
            <a:r>
              <a:rPr lang="en-IN" sz="1600" dirty="0"/>
              <a:t> </a:t>
            </a:r>
            <a:endParaRPr lang="en-GB" sz="1600" dirty="0"/>
          </a:p>
          <a:p>
            <a:pPr marL="285750" lvl="0" indent="-285750">
              <a:buFont typeface="Arial" panose="020B0604020202020204" pitchFamily="34" charset="0"/>
              <a:buChar char="•"/>
            </a:pPr>
            <a:r>
              <a:rPr lang="en-IN" sz="1600" dirty="0"/>
              <a:t>Bringing back river as the city’s flood carrier – Primary Goal</a:t>
            </a:r>
            <a:endParaRPr lang="en-GB" sz="1600" dirty="0"/>
          </a:p>
          <a:p>
            <a:pPr marL="285750" indent="-285750">
              <a:buFont typeface="Arial" panose="020B0604020202020204" pitchFamily="34" charset="0"/>
              <a:buChar char="•"/>
            </a:pPr>
            <a:r>
              <a:rPr lang="en-IN" sz="1600" dirty="0"/>
              <a:t> </a:t>
            </a:r>
            <a:endParaRPr lang="en-GB" sz="1600" dirty="0"/>
          </a:p>
          <a:p>
            <a:pPr marL="285750" lvl="0" indent="-285750">
              <a:buFont typeface="Arial" panose="020B0604020202020204" pitchFamily="34" charset="0"/>
              <a:buChar char="•"/>
            </a:pPr>
            <a:r>
              <a:rPr lang="en-IN" sz="1600" dirty="0"/>
              <a:t>Reclaiming the river edge</a:t>
            </a:r>
            <a:endParaRPr lang="en-GB" sz="1600" dirty="0"/>
          </a:p>
          <a:p>
            <a:pPr marL="285750" indent="-285750">
              <a:buFont typeface="Arial" panose="020B0604020202020204" pitchFamily="34" charset="0"/>
              <a:buChar char="•"/>
            </a:pPr>
            <a:r>
              <a:rPr lang="en-IN" sz="1600" dirty="0"/>
              <a:t> </a:t>
            </a:r>
            <a:endParaRPr lang="en-GB" sz="1600" dirty="0"/>
          </a:p>
          <a:p>
            <a:pPr marL="285750" lvl="0" indent="-285750">
              <a:buFont typeface="Arial" panose="020B0604020202020204" pitchFamily="34" charset="0"/>
              <a:buChar char="•"/>
            </a:pPr>
            <a:r>
              <a:rPr lang="en-IN" sz="1600" dirty="0"/>
              <a:t>To stop the drain line connecting the river</a:t>
            </a:r>
            <a:endParaRPr lang="en-GB" sz="1600" dirty="0"/>
          </a:p>
          <a:p>
            <a:pPr marL="285750" indent="-285750">
              <a:buFont typeface="Arial" panose="020B0604020202020204" pitchFamily="34" charset="0"/>
              <a:buChar char="•"/>
            </a:pPr>
            <a:r>
              <a:rPr lang="en-IN" sz="1600" dirty="0"/>
              <a:t> </a:t>
            </a:r>
            <a:endParaRPr lang="en-GB" sz="1600" dirty="0"/>
          </a:p>
          <a:p>
            <a:pPr marL="285750" lvl="0" indent="-285750">
              <a:buFont typeface="Arial" panose="020B0604020202020204" pitchFamily="34" charset="0"/>
              <a:buChar char="•"/>
            </a:pPr>
            <a:r>
              <a:rPr lang="en-IN" sz="1600" dirty="0"/>
              <a:t>To activate the river multi-functional quality</a:t>
            </a:r>
            <a:endParaRPr lang="en-GB" sz="1600" dirty="0"/>
          </a:p>
          <a:p>
            <a:pPr marL="285750" indent="-285750">
              <a:buFont typeface="Arial" panose="020B0604020202020204" pitchFamily="34" charset="0"/>
              <a:buChar char="•"/>
            </a:pPr>
            <a:r>
              <a:rPr lang="en-IN" sz="1600" dirty="0"/>
              <a:t> </a:t>
            </a:r>
            <a:endParaRPr lang="en-GB" sz="1600" dirty="0"/>
          </a:p>
          <a:p>
            <a:pPr marL="285750" lvl="0" indent="-285750">
              <a:buFont typeface="Arial" panose="020B0604020202020204" pitchFamily="34" charset="0"/>
              <a:buChar char="•"/>
            </a:pPr>
            <a:r>
              <a:rPr lang="en-IN" sz="1600" dirty="0"/>
              <a:t>Model that impacts the city </a:t>
            </a:r>
            <a:r>
              <a:rPr lang="en-IN" sz="1600" dirty="0" smtClean="0"/>
              <a:t>development</a:t>
            </a:r>
          </a:p>
          <a:p>
            <a:pPr lvl="0"/>
            <a:endParaRPr lang="en-IN" sz="1600" dirty="0"/>
          </a:p>
          <a:p>
            <a:pPr lvl="0"/>
            <a:endParaRPr lang="en-IN" sz="1600" b="1" dirty="0" smtClean="0"/>
          </a:p>
          <a:p>
            <a:pPr lvl="0"/>
            <a:endParaRPr lang="en-IN" sz="1600" dirty="0" smtClean="0"/>
          </a:p>
          <a:p>
            <a:pPr lvl="0"/>
            <a:endParaRPr lang="en-IN" sz="1600" dirty="0"/>
          </a:p>
          <a:p>
            <a:pPr lvl="0"/>
            <a:endParaRPr lang="en-GB" sz="1600" dirty="0"/>
          </a:p>
          <a:p>
            <a:r>
              <a:rPr lang="en-IN" sz="1600" dirty="0"/>
              <a:t> </a:t>
            </a:r>
            <a:endParaRPr lang="en-GB" sz="1600" dirty="0"/>
          </a:p>
          <a:p>
            <a:endParaRPr lang="en-GB" sz="1600" dirty="0"/>
          </a:p>
        </p:txBody>
      </p:sp>
      <p:cxnSp>
        <p:nvCxnSpPr>
          <p:cNvPr id="10" name="Straight Connector 9"/>
          <p:cNvCxnSpPr/>
          <p:nvPr/>
        </p:nvCxnSpPr>
        <p:spPr>
          <a:xfrm>
            <a:off x="5926347" y="2018581"/>
            <a:ext cx="0" cy="3717985"/>
          </a:xfrm>
          <a:prstGeom prst="line">
            <a:avLst/>
          </a:prstGeom>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2"/>
          <a:stretch>
            <a:fillRect/>
          </a:stretch>
        </p:blipFill>
        <p:spPr>
          <a:xfrm>
            <a:off x="6788988" y="2427064"/>
            <a:ext cx="4270077" cy="4430936"/>
          </a:xfrm>
          <a:prstGeom prst="rect">
            <a:avLst/>
          </a:prstGeom>
        </p:spPr>
      </p:pic>
      <p:sp>
        <p:nvSpPr>
          <p:cNvPr id="13" name="TextBox 12"/>
          <p:cNvSpPr txBox="1"/>
          <p:nvPr/>
        </p:nvSpPr>
        <p:spPr>
          <a:xfrm>
            <a:off x="6064371" y="2018581"/>
            <a:ext cx="4019909" cy="646331"/>
          </a:xfrm>
          <a:prstGeom prst="rect">
            <a:avLst/>
          </a:prstGeom>
          <a:noFill/>
        </p:spPr>
        <p:txBody>
          <a:bodyPr wrap="square" rtlCol="0">
            <a:spAutoFit/>
          </a:bodyPr>
          <a:lstStyle/>
          <a:p>
            <a:r>
              <a:rPr lang="en-IN" b="1" dirty="0"/>
              <a:t>Strategies and Recommendation</a:t>
            </a:r>
          </a:p>
          <a:p>
            <a:endParaRPr lang="en-GB" dirty="0"/>
          </a:p>
        </p:txBody>
      </p:sp>
    </p:spTree>
    <p:extLst>
      <p:ext uri="{BB962C8B-B14F-4D97-AF65-F5344CB8AC3E}">
        <p14:creationId xmlns:p14="http://schemas.microsoft.com/office/powerpoint/2010/main" val="143564799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9434" y="87052"/>
            <a:ext cx="11901860" cy="1056700"/>
          </a:xfrm>
          <a:prstGeom prst="rect">
            <a:avLst/>
          </a:prstGeom>
        </p:spPr>
        <p:txBody>
          <a:bodyPr wrap="square">
            <a:spAutoFit/>
          </a:bodyPr>
          <a:lstStyle/>
          <a:p>
            <a:pPr marL="584200" algn="ctr">
              <a:tabLst>
                <a:tab pos="1003300" algn="l"/>
              </a:tabLst>
            </a:pPr>
            <a:r>
              <a:rPr lang="en-IN" sz="1200" dirty="0" smtClean="0">
                <a:latin typeface="Times New Roman" panose="02020603050405020304" pitchFamily="18" charset="0"/>
                <a:ea typeface="Times New Roman" panose="02020603050405020304" pitchFamily="18" charset="0"/>
              </a:rPr>
              <a:t>	</a:t>
            </a:r>
            <a:r>
              <a:rPr lang="en-IN" sz="2400" b="1" dirty="0" smtClean="0">
                <a:latin typeface="Times New Roman" panose="02020603050405020304" pitchFamily="18" charset="0"/>
                <a:ea typeface="Times New Roman" panose="02020603050405020304" pitchFamily="18" charset="0"/>
              </a:rPr>
              <a:t>Strategy -1 </a:t>
            </a:r>
            <a:r>
              <a:rPr lang="en-IN" sz="2000" b="1" dirty="0" smtClean="0">
                <a:latin typeface="Times New Roman" panose="02020603050405020304" pitchFamily="18" charset="0"/>
                <a:ea typeface="Times New Roman" panose="02020603050405020304" pitchFamily="18" charset="0"/>
              </a:rPr>
              <a:t>Safety and quality</a:t>
            </a:r>
            <a:endParaRPr lang="en-GB" sz="1600" b="1" dirty="0" smtClean="0">
              <a:latin typeface="Times New Roman" panose="02020603050405020304" pitchFamily="18" charset="0"/>
              <a:ea typeface="Times New Roman" panose="02020603050405020304" pitchFamily="18" charset="0"/>
            </a:endParaRPr>
          </a:p>
          <a:p>
            <a:pPr>
              <a:lnSpc>
                <a:spcPts val="815"/>
              </a:lnSpc>
              <a:spcAft>
                <a:spcPts val="0"/>
              </a:spcAft>
            </a:pPr>
            <a:r>
              <a:rPr lang="en-IN" sz="1200" dirty="0">
                <a:latin typeface="Times New Roman" panose="02020603050405020304" pitchFamily="18" charset="0"/>
                <a:ea typeface="Times New Roman" panose="02020603050405020304" pitchFamily="18" charset="0"/>
              </a:rPr>
              <a:t> </a:t>
            </a:r>
            <a:endParaRPr lang="en-GB" sz="1600" dirty="0">
              <a:latin typeface="Times New Roman" panose="02020603050405020304" pitchFamily="18" charset="0"/>
              <a:ea typeface="Times New Roman" panose="02020603050405020304" pitchFamily="18" charset="0"/>
            </a:endParaRPr>
          </a:p>
          <a:p>
            <a:pPr marL="584200">
              <a:spcAft>
                <a:spcPts val="0"/>
              </a:spcAft>
            </a:pPr>
            <a:r>
              <a:rPr lang="en-IN" sz="1600" b="1" dirty="0" smtClean="0"/>
              <a:t>1-Past </a:t>
            </a:r>
            <a:r>
              <a:rPr lang="en-IN" sz="1600" b="1" dirty="0"/>
              <a:t>flood in the </a:t>
            </a:r>
            <a:r>
              <a:rPr lang="en-IN" sz="1600" b="1" dirty="0" smtClean="0"/>
              <a:t>city</a:t>
            </a:r>
          </a:p>
          <a:p>
            <a:pPr marL="584200">
              <a:spcAft>
                <a:spcPts val="0"/>
              </a:spcAft>
            </a:pPr>
            <a:endParaRPr lang="en-GB" sz="1600" dirty="0">
              <a:effectLst/>
              <a:latin typeface="Times New Roman" panose="02020603050405020304" pitchFamily="18" charset="0"/>
              <a:ea typeface="Times New Roman" panose="02020603050405020304" pitchFamily="18" charset="0"/>
            </a:endParaRPr>
          </a:p>
        </p:txBody>
      </p:sp>
      <p:pic>
        <p:nvPicPr>
          <p:cNvPr id="3" name="Picture 2"/>
          <p:cNvPicPr/>
          <p:nvPr/>
        </p:nvPicPr>
        <p:blipFill>
          <a:blip r:embed="rId2">
            <a:extLst/>
          </a:blip>
          <a:srcRect/>
          <a:stretch>
            <a:fillRect/>
          </a:stretch>
        </p:blipFill>
        <p:spPr bwMode="auto">
          <a:xfrm>
            <a:off x="479520" y="915469"/>
            <a:ext cx="3432716" cy="2288477"/>
          </a:xfrm>
          <a:prstGeom prst="rect">
            <a:avLst/>
          </a:prstGeom>
          <a:noFill/>
        </p:spPr>
      </p:pic>
      <p:sp>
        <p:nvSpPr>
          <p:cNvPr id="5" name="Rectangle 4"/>
          <p:cNvSpPr/>
          <p:nvPr/>
        </p:nvSpPr>
        <p:spPr>
          <a:xfrm>
            <a:off x="-852122" y="3203946"/>
            <a:ext cx="6096000" cy="261610"/>
          </a:xfrm>
          <a:prstGeom prst="rect">
            <a:avLst/>
          </a:prstGeom>
        </p:spPr>
        <p:txBody>
          <a:bodyPr>
            <a:spAutoFit/>
          </a:bodyPr>
          <a:lstStyle/>
          <a:p>
            <a:pPr marR="1250315" algn="r">
              <a:spcAft>
                <a:spcPts val="0"/>
              </a:spcAft>
            </a:pPr>
            <a:r>
              <a:rPr lang="en-IN" sz="1100" b="1" dirty="0" smtClean="0">
                <a:solidFill>
                  <a:srgbClr val="4F81BD"/>
                </a:solidFill>
                <a:latin typeface="Arial" panose="020B0604020202020204" pitchFamily="34" charset="0"/>
                <a:ea typeface="Arial" panose="020B0604020202020204" pitchFamily="34" charset="0"/>
              </a:rPr>
              <a:t>Figure  : Image showing past flood in Chennai, 2015</a:t>
            </a:r>
            <a:endParaRPr lang="en-GB" sz="1600" dirty="0">
              <a:effectLst/>
              <a:latin typeface="Times New Roman" panose="02020603050405020304" pitchFamily="18" charset="0"/>
              <a:ea typeface="Times New Roman" panose="02020603050405020304" pitchFamily="18" charset="0"/>
            </a:endParaRPr>
          </a:p>
        </p:txBody>
      </p:sp>
      <p:pic>
        <p:nvPicPr>
          <p:cNvPr id="6" name="Picture 5"/>
          <p:cNvPicPr/>
          <p:nvPr/>
        </p:nvPicPr>
        <p:blipFill>
          <a:blip r:embed="rId3">
            <a:extLst/>
          </a:blip>
          <a:srcRect/>
          <a:stretch>
            <a:fillRect/>
          </a:stretch>
        </p:blipFill>
        <p:spPr bwMode="auto">
          <a:xfrm>
            <a:off x="4090166" y="915469"/>
            <a:ext cx="3299985" cy="2338812"/>
          </a:xfrm>
          <a:prstGeom prst="rect">
            <a:avLst/>
          </a:prstGeom>
          <a:noFill/>
        </p:spPr>
      </p:pic>
      <p:sp>
        <p:nvSpPr>
          <p:cNvPr id="7" name="Rectangle 6"/>
          <p:cNvSpPr/>
          <p:nvPr/>
        </p:nvSpPr>
        <p:spPr>
          <a:xfrm>
            <a:off x="3912236" y="500486"/>
            <a:ext cx="3209212" cy="369332"/>
          </a:xfrm>
          <a:prstGeom prst="rect">
            <a:avLst/>
          </a:prstGeom>
        </p:spPr>
        <p:txBody>
          <a:bodyPr wrap="none">
            <a:spAutoFit/>
          </a:bodyPr>
          <a:lstStyle/>
          <a:p>
            <a:r>
              <a:rPr lang="en-IN" b="1" dirty="0">
                <a:latin typeface="Times New Roman" panose="02020603050405020304" pitchFamily="18" charset="0"/>
                <a:ea typeface="Times New Roman" panose="02020603050405020304" pitchFamily="18" charset="0"/>
              </a:rPr>
              <a:t>2-Cooum river catchment area</a:t>
            </a:r>
            <a:endParaRPr lang="en-GB" dirty="0"/>
          </a:p>
        </p:txBody>
      </p:sp>
      <p:sp>
        <p:nvSpPr>
          <p:cNvPr id="8" name="Rectangle 7"/>
          <p:cNvSpPr/>
          <p:nvPr/>
        </p:nvSpPr>
        <p:spPr>
          <a:xfrm>
            <a:off x="2074298" y="3203946"/>
            <a:ext cx="6096000" cy="261610"/>
          </a:xfrm>
          <a:prstGeom prst="rect">
            <a:avLst/>
          </a:prstGeom>
        </p:spPr>
        <p:txBody>
          <a:bodyPr>
            <a:spAutoFit/>
          </a:bodyPr>
          <a:lstStyle/>
          <a:p>
            <a:pPr marL="1955800">
              <a:spcAft>
                <a:spcPts val="0"/>
              </a:spcAft>
            </a:pPr>
            <a:r>
              <a:rPr lang="en-IN" sz="1100" b="1" dirty="0">
                <a:solidFill>
                  <a:srgbClr val="4F81BD"/>
                </a:solidFill>
                <a:latin typeface="Arial" panose="020B0604020202020204" pitchFamily="34" charset="0"/>
                <a:ea typeface="Arial" panose="020B0604020202020204" pitchFamily="34" charset="0"/>
              </a:rPr>
              <a:t>Figure  : Image showing the </a:t>
            </a:r>
            <a:r>
              <a:rPr lang="en-IN" sz="1100" b="1" dirty="0" err="1">
                <a:solidFill>
                  <a:srgbClr val="4F81BD"/>
                </a:solidFill>
                <a:latin typeface="Arial" panose="020B0604020202020204" pitchFamily="34" charset="0"/>
                <a:ea typeface="Arial" panose="020B0604020202020204" pitchFamily="34" charset="0"/>
              </a:rPr>
              <a:t>Cooum</a:t>
            </a:r>
            <a:r>
              <a:rPr lang="en-IN" sz="1100" b="1" dirty="0">
                <a:solidFill>
                  <a:srgbClr val="4F81BD"/>
                </a:solidFill>
                <a:latin typeface="Arial" panose="020B0604020202020204" pitchFamily="34" charset="0"/>
                <a:ea typeface="Arial" panose="020B0604020202020204" pitchFamily="34" charset="0"/>
              </a:rPr>
              <a:t> river basin</a:t>
            </a:r>
            <a:endParaRPr lang="en-GB" sz="1600" dirty="0">
              <a:effectLst/>
              <a:latin typeface="Times New Roman" panose="02020603050405020304" pitchFamily="18" charset="0"/>
              <a:ea typeface="Times New Roman" panose="02020603050405020304" pitchFamily="18" charset="0"/>
            </a:endParaRPr>
          </a:p>
        </p:txBody>
      </p:sp>
      <p:pic>
        <p:nvPicPr>
          <p:cNvPr id="9" name="Picture 8"/>
          <p:cNvPicPr/>
          <p:nvPr/>
        </p:nvPicPr>
        <p:blipFill>
          <a:blip r:embed="rId4">
            <a:extLst/>
          </a:blip>
          <a:srcRect/>
          <a:stretch>
            <a:fillRect/>
          </a:stretch>
        </p:blipFill>
        <p:spPr bwMode="auto">
          <a:xfrm>
            <a:off x="8170298" y="915469"/>
            <a:ext cx="2179691" cy="2288477"/>
          </a:xfrm>
          <a:prstGeom prst="rect">
            <a:avLst/>
          </a:prstGeom>
          <a:noFill/>
        </p:spPr>
      </p:pic>
      <p:sp>
        <p:nvSpPr>
          <p:cNvPr id="10" name="Rectangle 9"/>
          <p:cNvSpPr/>
          <p:nvPr/>
        </p:nvSpPr>
        <p:spPr>
          <a:xfrm>
            <a:off x="8170298" y="500486"/>
            <a:ext cx="1428596" cy="369332"/>
          </a:xfrm>
          <a:prstGeom prst="rect">
            <a:avLst/>
          </a:prstGeom>
        </p:spPr>
        <p:txBody>
          <a:bodyPr wrap="none">
            <a:spAutoFit/>
          </a:bodyPr>
          <a:lstStyle/>
          <a:p>
            <a:r>
              <a:rPr lang="en-IN" b="1" dirty="0" smtClean="0">
                <a:latin typeface="Times New Roman" panose="02020603050405020304" pitchFamily="18" charset="0"/>
                <a:ea typeface="Times New Roman" panose="02020603050405020304" pitchFamily="18" charset="0"/>
              </a:rPr>
              <a:t>3.Flood level</a:t>
            </a:r>
            <a:endParaRPr lang="en-GB" dirty="0"/>
          </a:p>
        </p:txBody>
      </p:sp>
      <p:sp>
        <p:nvSpPr>
          <p:cNvPr id="11" name="Rectangle 10"/>
          <p:cNvSpPr/>
          <p:nvPr/>
        </p:nvSpPr>
        <p:spPr>
          <a:xfrm>
            <a:off x="6263182" y="3197829"/>
            <a:ext cx="4612160" cy="276999"/>
          </a:xfrm>
          <a:prstGeom prst="rect">
            <a:avLst/>
          </a:prstGeom>
        </p:spPr>
        <p:txBody>
          <a:bodyPr wrap="none">
            <a:spAutoFit/>
          </a:bodyPr>
          <a:lstStyle/>
          <a:p>
            <a:pPr marL="1549400">
              <a:spcAft>
                <a:spcPts val="0"/>
              </a:spcAft>
            </a:pPr>
            <a:r>
              <a:rPr lang="en-IN" sz="1200" b="1" dirty="0">
                <a:solidFill>
                  <a:srgbClr val="4F81BD"/>
                </a:solidFill>
                <a:latin typeface="Arial" panose="020B0604020202020204" pitchFamily="34" charset="0"/>
                <a:ea typeface="Arial" panose="020B0604020202020204" pitchFamily="34" charset="0"/>
              </a:rPr>
              <a:t>Figure  : Map showing the flooded area</a:t>
            </a:r>
            <a:endParaRPr lang="en-GB" dirty="0">
              <a:effectLst/>
              <a:latin typeface="Times New Roman" panose="02020603050405020304" pitchFamily="18" charset="0"/>
              <a:ea typeface="Times New Roman" panose="02020603050405020304" pitchFamily="18" charset="0"/>
            </a:endParaRPr>
          </a:p>
        </p:txBody>
      </p:sp>
      <p:sp>
        <p:nvSpPr>
          <p:cNvPr id="12" name="Rectangle 11"/>
          <p:cNvSpPr/>
          <p:nvPr/>
        </p:nvSpPr>
        <p:spPr>
          <a:xfrm>
            <a:off x="479520" y="3474828"/>
            <a:ext cx="1729961" cy="369332"/>
          </a:xfrm>
          <a:prstGeom prst="rect">
            <a:avLst/>
          </a:prstGeom>
        </p:spPr>
        <p:txBody>
          <a:bodyPr wrap="none">
            <a:spAutoFit/>
          </a:bodyPr>
          <a:lstStyle/>
          <a:p>
            <a:pPr>
              <a:spcAft>
                <a:spcPts val="0"/>
              </a:spcAft>
            </a:pPr>
            <a:r>
              <a:rPr lang="en-IN" b="1" dirty="0">
                <a:latin typeface="Times New Roman" panose="02020603050405020304" pitchFamily="18" charset="0"/>
                <a:ea typeface="Times New Roman" panose="02020603050405020304" pitchFamily="18" charset="0"/>
              </a:rPr>
              <a:t>Existing section</a:t>
            </a:r>
            <a:endParaRPr lang="en-GB" sz="1600" dirty="0">
              <a:effectLst/>
              <a:latin typeface="Times New Roman" panose="02020603050405020304" pitchFamily="18" charset="0"/>
              <a:ea typeface="Times New Roman" panose="02020603050405020304" pitchFamily="18" charset="0"/>
            </a:endParaRPr>
          </a:p>
        </p:txBody>
      </p:sp>
      <p:pic>
        <p:nvPicPr>
          <p:cNvPr id="13" name="Picture 12"/>
          <p:cNvPicPr/>
          <p:nvPr/>
        </p:nvPicPr>
        <p:blipFill>
          <a:blip r:embed="rId5">
            <a:extLst/>
          </a:blip>
          <a:srcRect/>
          <a:stretch>
            <a:fillRect/>
          </a:stretch>
        </p:blipFill>
        <p:spPr bwMode="auto">
          <a:xfrm>
            <a:off x="335905" y="3853432"/>
            <a:ext cx="5044440" cy="1295400"/>
          </a:xfrm>
          <a:prstGeom prst="rect">
            <a:avLst/>
          </a:prstGeom>
          <a:noFill/>
        </p:spPr>
      </p:pic>
      <p:sp>
        <p:nvSpPr>
          <p:cNvPr id="14" name="Rectangle 13"/>
          <p:cNvSpPr/>
          <p:nvPr/>
        </p:nvSpPr>
        <p:spPr>
          <a:xfrm>
            <a:off x="5380345" y="3659494"/>
            <a:ext cx="6096000" cy="2862322"/>
          </a:xfrm>
          <a:prstGeom prst="rect">
            <a:avLst/>
          </a:prstGeom>
        </p:spPr>
        <p:txBody>
          <a:bodyPr>
            <a:spAutoFit/>
          </a:bodyPr>
          <a:lstStyle/>
          <a:p>
            <a:pPr algn="just"/>
            <a:r>
              <a:rPr lang="en-IN" dirty="0"/>
              <a:t>The river embankments are dumped with garbage and the edges are undefined, lacking maintenance. The drainage is discharged directly into the river polluting it making the environment unhealthy. Surrounding land use is washed away due to the flood and people have moved back to their huts recently. The water level fluctuates extremely to the edge of river during monsoon season and discharge storm water into the sea. The importance of river is reducing and turning into a grey water layer, the river edges has to be reclaimed and provided with netter drainage system and storm water system .</a:t>
            </a:r>
            <a:endParaRPr lang="en-GB" dirty="0"/>
          </a:p>
        </p:txBody>
      </p:sp>
      <p:sp>
        <p:nvSpPr>
          <p:cNvPr id="15" name="Rectangle 14"/>
          <p:cNvSpPr/>
          <p:nvPr/>
        </p:nvSpPr>
        <p:spPr>
          <a:xfrm>
            <a:off x="-579158" y="5493024"/>
            <a:ext cx="6096000" cy="276999"/>
          </a:xfrm>
          <a:prstGeom prst="rect">
            <a:avLst/>
          </a:prstGeom>
        </p:spPr>
        <p:txBody>
          <a:bodyPr>
            <a:spAutoFit/>
          </a:bodyPr>
          <a:lstStyle/>
          <a:p>
            <a:pPr marL="914400">
              <a:spcAft>
                <a:spcPts val="0"/>
              </a:spcAft>
            </a:pPr>
            <a:r>
              <a:rPr lang="en-IN" sz="1200" b="1" dirty="0">
                <a:solidFill>
                  <a:srgbClr val="4F81BD"/>
                </a:solidFill>
                <a:latin typeface="Arial" panose="020B0604020202020204" pitchFamily="34" charset="0"/>
                <a:ea typeface="Arial" panose="020B0604020202020204" pitchFamily="34" charset="0"/>
              </a:rPr>
              <a:t>Figure  : Section showing the existing condition in the river banks</a:t>
            </a:r>
            <a:endParaRPr lang="en-GB"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8434462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82976"/>
            <a:ext cx="353494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003300" algn="l"/>
              </a:tabLst>
              <a:defRPr>
                <a:solidFill>
                  <a:schemeClr val="tx1"/>
                </a:solidFill>
                <a:latin typeface="Arial" panose="020B0604020202020204" pitchFamily="34" charset="0"/>
              </a:defRPr>
            </a:lvl1pPr>
            <a:lvl2pPr eaLnBrk="0" fontAlgn="base" hangingPunct="0">
              <a:spcBef>
                <a:spcPct val="0"/>
              </a:spcBef>
              <a:spcAft>
                <a:spcPct val="0"/>
              </a:spcAft>
              <a:tabLst>
                <a:tab pos="1003300" algn="l"/>
              </a:tabLst>
              <a:defRPr>
                <a:solidFill>
                  <a:schemeClr val="tx1"/>
                </a:solidFill>
                <a:latin typeface="Arial" panose="020B0604020202020204" pitchFamily="34" charset="0"/>
              </a:defRPr>
            </a:lvl2pPr>
            <a:lvl3pPr eaLnBrk="0" fontAlgn="base" hangingPunct="0">
              <a:spcBef>
                <a:spcPct val="0"/>
              </a:spcBef>
              <a:spcAft>
                <a:spcPct val="0"/>
              </a:spcAft>
              <a:tabLst>
                <a:tab pos="1003300" algn="l"/>
              </a:tabLst>
              <a:defRPr>
                <a:solidFill>
                  <a:schemeClr val="tx1"/>
                </a:solidFill>
                <a:latin typeface="Arial" panose="020B0604020202020204" pitchFamily="34" charset="0"/>
              </a:defRPr>
            </a:lvl3pPr>
            <a:lvl4pPr eaLnBrk="0" fontAlgn="base" hangingPunct="0">
              <a:spcBef>
                <a:spcPct val="0"/>
              </a:spcBef>
              <a:spcAft>
                <a:spcPct val="0"/>
              </a:spcAft>
              <a:tabLst>
                <a:tab pos="1003300" algn="l"/>
              </a:tabLst>
              <a:defRPr>
                <a:solidFill>
                  <a:schemeClr val="tx1"/>
                </a:solidFill>
                <a:latin typeface="Arial" panose="020B0604020202020204" pitchFamily="34" charset="0"/>
              </a:defRPr>
            </a:lvl4pPr>
            <a:lvl5pPr eaLnBrk="0" fontAlgn="base" hangingPunct="0">
              <a:spcBef>
                <a:spcPct val="0"/>
              </a:spcBef>
              <a:spcAft>
                <a:spcPct val="0"/>
              </a:spcAft>
              <a:tabLst>
                <a:tab pos="1003300" algn="l"/>
              </a:tabLst>
              <a:defRPr>
                <a:solidFill>
                  <a:schemeClr val="tx1"/>
                </a:solidFill>
                <a:latin typeface="Arial" panose="020B0604020202020204" pitchFamily="34" charset="0"/>
              </a:defRPr>
            </a:lvl5pPr>
            <a:lvl6pPr eaLnBrk="0" fontAlgn="base" hangingPunct="0">
              <a:spcBef>
                <a:spcPct val="0"/>
              </a:spcBef>
              <a:spcAft>
                <a:spcPct val="0"/>
              </a:spcAft>
              <a:tabLst>
                <a:tab pos="1003300" algn="l"/>
              </a:tabLst>
              <a:defRPr>
                <a:solidFill>
                  <a:schemeClr val="tx1"/>
                </a:solidFill>
                <a:latin typeface="Arial" panose="020B0604020202020204" pitchFamily="34" charset="0"/>
              </a:defRPr>
            </a:lvl6pPr>
            <a:lvl7pPr eaLnBrk="0" fontAlgn="base" hangingPunct="0">
              <a:spcBef>
                <a:spcPct val="0"/>
              </a:spcBef>
              <a:spcAft>
                <a:spcPct val="0"/>
              </a:spcAft>
              <a:tabLst>
                <a:tab pos="1003300" algn="l"/>
              </a:tabLst>
              <a:defRPr>
                <a:solidFill>
                  <a:schemeClr val="tx1"/>
                </a:solidFill>
                <a:latin typeface="Arial" panose="020B0604020202020204" pitchFamily="34" charset="0"/>
              </a:defRPr>
            </a:lvl7pPr>
            <a:lvl8pPr eaLnBrk="0" fontAlgn="base" hangingPunct="0">
              <a:spcBef>
                <a:spcPct val="0"/>
              </a:spcBef>
              <a:spcAft>
                <a:spcPct val="0"/>
              </a:spcAft>
              <a:tabLst>
                <a:tab pos="1003300" algn="l"/>
              </a:tabLst>
              <a:defRPr>
                <a:solidFill>
                  <a:schemeClr val="tx1"/>
                </a:solidFill>
                <a:latin typeface="Arial" panose="020B0604020202020204" pitchFamily="34" charset="0"/>
              </a:defRPr>
            </a:lvl8pPr>
            <a:lvl9pPr eaLnBrk="0" fontAlgn="base" hangingPunct="0">
              <a:spcBef>
                <a:spcPct val="0"/>
              </a:spcBef>
              <a:spcAft>
                <a:spcPct val="0"/>
              </a:spcAft>
              <a:tabLst>
                <a:tab pos="10033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003300" algn="l"/>
              </a:tabLst>
            </a:pPr>
            <a:r>
              <a:rPr kumimoji="0" lang="en-GB" altLang="en-US" sz="14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Design principles and recommendation</a:t>
            </a:r>
            <a:endParaRPr kumimoji="0" lang="en-GB" altLang="en-US" sz="10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003300" algn="l"/>
              </a:tabLst>
            </a:pPr>
            <a:r>
              <a:rPr kumimoji="0" lang="en-GB" altLang="en-US" sz="16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River embankment design:</a:t>
            </a:r>
            <a:endParaRPr kumimoji="0" lang="en-GB" altLang="en-US" sz="10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003300" algn="l"/>
              </a:tabLst>
            </a:pPr>
            <a:endParaRPr kumimoji="0" lang="en-GB"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3073" name="Picture 8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485" y="913973"/>
            <a:ext cx="7791213" cy="419225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4" name="Rectangle 3"/>
          <p:cNvSpPr/>
          <p:nvPr/>
        </p:nvSpPr>
        <p:spPr>
          <a:xfrm>
            <a:off x="890628" y="5100802"/>
            <a:ext cx="5288627" cy="369332"/>
          </a:xfrm>
          <a:prstGeom prst="rect">
            <a:avLst/>
          </a:prstGeom>
        </p:spPr>
        <p:txBody>
          <a:bodyPr wrap="none">
            <a:spAutoFit/>
          </a:bodyPr>
          <a:lstStyle/>
          <a:p>
            <a:pPr algn="ctr">
              <a:spcAft>
                <a:spcPts val="0"/>
              </a:spcAft>
            </a:pPr>
            <a:r>
              <a:rPr lang="en-IN" b="1" dirty="0" smtClean="0">
                <a:solidFill>
                  <a:srgbClr val="4F81BD"/>
                </a:solidFill>
                <a:latin typeface="Arial" panose="020B0604020202020204" pitchFamily="34" charset="0"/>
                <a:ea typeface="Arial" panose="020B0604020202020204" pitchFamily="34" charset="0"/>
              </a:rPr>
              <a:t>Figure  : Section showing embankment design</a:t>
            </a:r>
            <a:endParaRPr lang="en-GB" sz="2800" dirty="0">
              <a:effectLst/>
              <a:latin typeface="Times New Roman" panose="02020603050405020304" pitchFamily="18" charset="0"/>
              <a:ea typeface="Times New Roman" panose="02020603050405020304" pitchFamily="18" charset="0"/>
            </a:endParaRPr>
          </a:p>
        </p:txBody>
      </p:sp>
      <p:sp>
        <p:nvSpPr>
          <p:cNvPr id="5" name="TextBox 4"/>
          <p:cNvSpPr txBox="1"/>
          <p:nvPr/>
        </p:nvSpPr>
        <p:spPr>
          <a:xfrm>
            <a:off x="8184183" y="1597571"/>
            <a:ext cx="3759826" cy="3139321"/>
          </a:xfrm>
          <a:prstGeom prst="rect">
            <a:avLst/>
          </a:prstGeom>
          <a:noFill/>
        </p:spPr>
        <p:txBody>
          <a:bodyPr wrap="square" rtlCol="0">
            <a:spAutoFit/>
          </a:bodyPr>
          <a:lstStyle/>
          <a:p>
            <a:pPr algn="just"/>
            <a:r>
              <a:rPr lang="en-IN" dirty="0"/>
              <a:t>The river edge profile design with maximum carrying capacity, the section shows the fluctuating level of water during summer and monsoon. River profile shape that is effective to hold maximum flow and guide the water flow to the discharge points. The Flood walls safeguards the surrounding areas during flood and reduce damage to the city.</a:t>
            </a:r>
            <a:endParaRPr lang="en-GB" dirty="0"/>
          </a:p>
          <a:p>
            <a:pPr algn="just"/>
            <a:endParaRPr lang="en-GB" dirty="0"/>
          </a:p>
        </p:txBody>
      </p:sp>
    </p:spTree>
    <p:extLst>
      <p:ext uri="{BB962C8B-B14F-4D97-AF65-F5344CB8AC3E}">
        <p14:creationId xmlns:p14="http://schemas.microsoft.com/office/powerpoint/2010/main" val="30616491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4378" y="128338"/>
            <a:ext cx="4603875" cy="2424436"/>
          </a:xfrm>
          <a:prstGeom prst="rect">
            <a:avLst/>
          </a:prstGeom>
        </p:spPr>
      </p:pic>
      <p:sp>
        <p:nvSpPr>
          <p:cNvPr id="5" name="Rectangle 4"/>
          <p:cNvSpPr/>
          <p:nvPr/>
        </p:nvSpPr>
        <p:spPr>
          <a:xfrm>
            <a:off x="4748253" y="69815"/>
            <a:ext cx="7443747" cy="2585323"/>
          </a:xfrm>
          <a:prstGeom prst="rect">
            <a:avLst/>
          </a:prstGeom>
        </p:spPr>
        <p:txBody>
          <a:bodyPr wrap="square">
            <a:spAutoFit/>
          </a:bodyPr>
          <a:lstStyle/>
          <a:p>
            <a:pPr marL="285750" indent="-285750" algn="just">
              <a:buFont typeface="Arial" panose="020B0604020202020204" pitchFamily="34" charset="0"/>
              <a:buChar char="•"/>
            </a:pPr>
            <a:r>
              <a:rPr lang="en-GB" i="1" dirty="0" smtClean="0">
                <a:latin typeface="Calibri" panose="020F0502020204030204" pitchFamily="34" charset="0"/>
                <a:ea typeface="Calibri" panose="020F0502020204030204" pitchFamily="34" charset="0"/>
                <a:cs typeface="Times New Roman" panose="02020603050405020304" pitchFamily="18" charset="0"/>
              </a:rPr>
              <a:t>The city has only 855 </a:t>
            </a:r>
            <a:r>
              <a:rPr lang="en-GB" i="1" dirty="0" err="1" smtClean="0">
                <a:latin typeface="Calibri" panose="020F0502020204030204" pitchFamily="34" charset="0"/>
                <a:ea typeface="Calibri" panose="020F0502020204030204" pitchFamily="34" charset="0"/>
                <a:cs typeface="Times New Roman" panose="02020603050405020304" pitchFamily="18" charset="0"/>
              </a:rPr>
              <a:t>k.m</a:t>
            </a:r>
            <a:r>
              <a:rPr lang="en-GB" i="1" dirty="0" smtClean="0">
                <a:latin typeface="Calibri" panose="020F0502020204030204" pitchFamily="34" charset="0"/>
                <a:ea typeface="Calibri" panose="020F0502020204030204" pitchFamily="34" charset="0"/>
                <a:cs typeface="Times New Roman" panose="02020603050405020304" pitchFamily="18" charset="0"/>
              </a:rPr>
              <a:t> storm drains again 2,847 </a:t>
            </a:r>
            <a:r>
              <a:rPr lang="en-GB" i="1" dirty="0" err="1" smtClean="0">
                <a:latin typeface="Calibri" panose="020F0502020204030204" pitchFamily="34" charset="0"/>
                <a:ea typeface="Calibri" panose="020F0502020204030204" pitchFamily="34" charset="0"/>
                <a:cs typeface="Times New Roman" panose="02020603050405020304" pitchFamily="18" charset="0"/>
              </a:rPr>
              <a:t>K.m</a:t>
            </a:r>
            <a:r>
              <a:rPr lang="en-GB" i="1" dirty="0" smtClean="0">
                <a:latin typeface="Calibri" panose="020F0502020204030204" pitchFamily="34" charset="0"/>
                <a:ea typeface="Calibri" panose="020F0502020204030204" pitchFamily="34" charset="0"/>
                <a:cs typeface="Times New Roman" panose="02020603050405020304" pitchFamily="18" charset="0"/>
              </a:rPr>
              <a:t> of roads</a:t>
            </a:r>
          </a:p>
          <a:p>
            <a:pPr marL="285750" indent="-285750" algn="just">
              <a:buFont typeface="Arial" panose="020B0604020202020204" pitchFamily="34" charset="0"/>
              <a:buChar char="•"/>
            </a:pPr>
            <a:r>
              <a:rPr lang="en-GB" i="1" dirty="0" smtClean="0">
                <a:latin typeface="Calibri" panose="020F0502020204030204" pitchFamily="34" charset="0"/>
                <a:ea typeface="Calibri" panose="020F0502020204030204" pitchFamily="34" charset="0"/>
                <a:cs typeface="Times New Roman" panose="02020603050405020304" pitchFamily="18" charset="0"/>
              </a:rPr>
              <a:t>The level of congestion on major arterial roads has increased eightfold in less than 20 years.</a:t>
            </a:r>
          </a:p>
          <a:p>
            <a:pPr marL="285750" indent="-285750" algn="just">
              <a:buFont typeface="Arial" panose="020B0604020202020204" pitchFamily="34" charset="0"/>
              <a:buChar char="•"/>
            </a:pPr>
            <a:r>
              <a:rPr lang="en-US" i="1" dirty="0" smtClean="0">
                <a:latin typeface="Calibri" panose="020F0502020204030204" pitchFamily="34" charset="0"/>
                <a:ea typeface="Calibri" panose="020F0502020204030204" pitchFamily="34" charset="0"/>
                <a:cs typeface="Times New Roman" panose="02020603050405020304" pitchFamily="18" charset="0"/>
              </a:rPr>
              <a:t>Waste disposal along public area ,dumped openly without preventive measure ,near water bodies of water like river and wetland, due to demographic explosion there is poor sanitation network for the treatment of wastewater.</a:t>
            </a:r>
          </a:p>
          <a:p>
            <a:pPr marL="285750" indent="-285750" algn="just">
              <a:buFont typeface="Arial" panose="020B0604020202020204" pitchFamily="34" charset="0"/>
              <a:buChar char="•"/>
            </a:pPr>
            <a:endParaRPr lang="en-US" i="1" dirty="0" smtClean="0">
              <a:latin typeface="Calibri" panose="020F0502020204030204" pitchFamily="34" charset="0"/>
              <a:ea typeface="Calibri" panose="020F0502020204030204" pitchFamily="34" charset="0"/>
              <a:cs typeface="Times New Roman" panose="02020603050405020304" pitchFamily="18" charset="0"/>
            </a:endParaRPr>
          </a:p>
          <a:p>
            <a:pPr marL="285750" indent="-285750" algn="just">
              <a:buFont typeface="Arial" panose="020B0604020202020204" pitchFamily="34" charset="0"/>
              <a:buChar char="•"/>
            </a:pPr>
            <a:endParaRPr lang="en-GB" dirty="0"/>
          </a:p>
        </p:txBody>
      </p:sp>
      <p:sp>
        <p:nvSpPr>
          <p:cNvPr id="2" name="Rectangle 1"/>
          <p:cNvSpPr/>
          <p:nvPr/>
        </p:nvSpPr>
        <p:spPr>
          <a:xfrm>
            <a:off x="0" y="2552774"/>
            <a:ext cx="12192000" cy="3139321"/>
          </a:xfrm>
          <a:prstGeom prst="rect">
            <a:avLst/>
          </a:prstGeom>
        </p:spPr>
        <p:txBody>
          <a:bodyPr wrap="square">
            <a:spAutoFit/>
          </a:bodyPr>
          <a:lstStyle/>
          <a:p>
            <a:pPr marL="285750" indent="-285750" algn="just">
              <a:buFont typeface="Arial" panose="020B0604020202020204" pitchFamily="34" charset="0"/>
              <a:buChar char="•"/>
            </a:pPr>
            <a:r>
              <a:rPr lang="en-GB" i="1" dirty="0">
                <a:latin typeface="Calibri" panose="020F0502020204030204" pitchFamily="34" charset="0"/>
                <a:ea typeface="Calibri" panose="020F0502020204030204" pitchFamily="34" charset="0"/>
                <a:cs typeface="Times New Roman" panose="02020603050405020304" pitchFamily="18" charset="0"/>
              </a:rPr>
              <a:t>All that shouldn’t have mattered as much because Chennai is blessed uniquely with an excellent natural drainage system with </a:t>
            </a:r>
            <a:r>
              <a:rPr lang="en-GB" i="1" dirty="0" err="1">
                <a:latin typeface="Calibri" panose="020F0502020204030204" pitchFamily="34" charset="0"/>
                <a:ea typeface="Calibri" panose="020F0502020204030204" pitchFamily="34" charset="0"/>
                <a:cs typeface="Times New Roman" panose="02020603050405020304" pitchFamily="18" charset="0"/>
              </a:rPr>
              <a:t>Kosasthailaiyar</a:t>
            </a:r>
            <a:r>
              <a:rPr lang="en-GB" i="1" dirty="0">
                <a:latin typeface="Calibri" panose="020F0502020204030204" pitchFamily="34" charset="0"/>
                <a:ea typeface="Calibri" panose="020F0502020204030204" pitchFamily="34" charset="0"/>
                <a:cs typeface="Times New Roman" panose="02020603050405020304" pitchFamily="18" charset="0"/>
              </a:rPr>
              <a:t> river in the north ,Cooum river flowing through the centre and </a:t>
            </a:r>
            <a:r>
              <a:rPr lang="en-GB" i="1" dirty="0" err="1">
                <a:latin typeface="Calibri" panose="020F0502020204030204" pitchFamily="34" charset="0"/>
                <a:ea typeface="Calibri" panose="020F0502020204030204" pitchFamily="34" charset="0"/>
                <a:cs typeface="Times New Roman" panose="02020603050405020304" pitchFamily="18" charset="0"/>
              </a:rPr>
              <a:t>Adyar</a:t>
            </a:r>
            <a:r>
              <a:rPr lang="en-GB" i="1" dirty="0">
                <a:latin typeface="Calibri" panose="020F0502020204030204" pitchFamily="34" charset="0"/>
                <a:ea typeface="Calibri" panose="020F0502020204030204" pitchFamily="34" charset="0"/>
                <a:cs typeface="Times New Roman" panose="02020603050405020304" pitchFamily="18" charset="0"/>
              </a:rPr>
              <a:t> river in the south and 24 macro drains Chennai was well sorted.</a:t>
            </a:r>
          </a:p>
          <a:p>
            <a:pPr marL="285750" indent="-285750" algn="just">
              <a:buFont typeface="Arial" panose="020B0604020202020204" pitchFamily="34" charset="0"/>
              <a:buChar char="•"/>
            </a:pPr>
            <a:endParaRPr lang="en-GB" i="1" dirty="0">
              <a:latin typeface="Calibri" panose="020F0502020204030204" pitchFamily="34" charset="0"/>
              <a:ea typeface="Calibri" panose="020F0502020204030204" pitchFamily="34" charset="0"/>
              <a:cs typeface="Times New Roman" panose="02020603050405020304" pitchFamily="18" charset="0"/>
            </a:endParaRPr>
          </a:p>
          <a:p>
            <a:pPr marL="285750" indent="-285750" algn="just">
              <a:buFont typeface="Arial" panose="020B0604020202020204" pitchFamily="34" charset="0"/>
              <a:buChar char="•"/>
            </a:pPr>
            <a:r>
              <a:rPr lang="en-GB" i="1" dirty="0">
                <a:latin typeface="Calibri" panose="020F0502020204030204" pitchFamily="34" charset="0"/>
                <a:ea typeface="Calibri" panose="020F0502020204030204" pitchFamily="34" charset="0"/>
                <a:cs typeface="Times New Roman" panose="02020603050405020304" pitchFamily="18" charset="0"/>
              </a:rPr>
              <a:t>There is Buckingham canal too once a crown jewel but I’ll come to that in a moment.</a:t>
            </a:r>
          </a:p>
          <a:p>
            <a:pPr marL="285750" indent="-285750" algn="just">
              <a:buFont typeface="Arial" panose="020B0604020202020204" pitchFamily="34" charset="0"/>
              <a:buChar char="•"/>
            </a:pPr>
            <a:endParaRPr lang="en-GB" i="1" dirty="0">
              <a:latin typeface="Calibri" panose="020F0502020204030204" pitchFamily="34" charset="0"/>
              <a:ea typeface="Calibri" panose="020F0502020204030204" pitchFamily="34" charset="0"/>
              <a:cs typeface="Times New Roman" panose="02020603050405020304" pitchFamily="18" charset="0"/>
            </a:endParaRPr>
          </a:p>
          <a:p>
            <a:pPr marL="285750" indent="-285750" algn="just">
              <a:buFont typeface="Arial" panose="020B0604020202020204" pitchFamily="34" charset="0"/>
              <a:buChar char="•"/>
            </a:pPr>
            <a:r>
              <a:rPr lang="en-US" i="1" dirty="0">
                <a:latin typeface="Calibri" panose="020F0502020204030204" pitchFamily="34" charset="0"/>
                <a:ea typeface="Calibri" panose="020F0502020204030204" pitchFamily="34" charset="0"/>
                <a:cs typeface="Times New Roman" panose="02020603050405020304" pitchFamily="18" charset="0"/>
              </a:rPr>
              <a:t>The </a:t>
            </a:r>
            <a:r>
              <a:rPr lang="en-US" i="1" dirty="0" err="1">
                <a:latin typeface="Calibri" panose="020F0502020204030204" pitchFamily="34" charset="0"/>
                <a:ea typeface="Calibri" panose="020F0502020204030204" pitchFamily="34" charset="0"/>
                <a:cs typeface="Times New Roman" panose="02020603050405020304" pitchFamily="18" charset="0"/>
              </a:rPr>
              <a:t>Cooum</a:t>
            </a:r>
            <a:r>
              <a:rPr lang="en-US" i="1" dirty="0">
                <a:latin typeface="Calibri" panose="020F0502020204030204" pitchFamily="34" charset="0"/>
                <a:ea typeface="Calibri" panose="020F0502020204030204" pitchFamily="34" charset="0"/>
                <a:cs typeface="Times New Roman" panose="02020603050405020304" pitchFamily="18" charset="0"/>
              </a:rPr>
              <a:t> River is about 65 km long, including 18 km in Chennai which  divides the city horizontally into two parts, and the </a:t>
            </a:r>
            <a:r>
              <a:rPr lang="en-US" i="1" dirty="0" err="1">
                <a:latin typeface="Calibri" panose="020F0502020204030204" pitchFamily="34" charset="0"/>
                <a:ea typeface="Calibri" panose="020F0502020204030204" pitchFamily="34" charset="0"/>
                <a:cs typeface="Times New Roman" panose="02020603050405020304" pitchFamily="18" charset="0"/>
              </a:rPr>
              <a:t>Adyar</a:t>
            </a:r>
            <a:r>
              <a:rPr lang="en-US" i="1" dirty="0">
                <a:latin typeface="Calibri" panose="020F0502020204030204" pitchFamily="34" charset="0"/>
                <a:ea typeface="Calibri" panose="020F0502020204030204" pitchFamily="34" charset="0"/>
                <a:cs typeface="Times New Roman" panose="02020603050405020304" pitchFamily="18" charset="0"/>
              </a:rPr>
              <a:t> River is 42 km long and 15 km in the city before flowing into the bay of Bengal which  divides the southern part., these three rivers are extremely polluted mainly because of the wastewater discharged there from industries, formal and informal residential areas, commercial spaces and storm water.</a:t>
            </a:r>
          </a:p>
          <a:p>
            <a:pPr marL="285750" indent="-285750" algn="just">
              <a:buFont typeface="Arial" panose="020B0604020202020204" pitchFamily="34" charset="0"/>
              <a:buChar char="•"/>
            </a:pPr>
            <a:endParaRPr lang="en-GB" dirty="0"/>
          </a:p>
        </p:txBody>
      </p:sp>
    </p:spTree>
    <p:extLst>
      <p:ext uri="{BB962C8B-B14F-4D97-AF65-F5344CB8AC3E}">
        <p14:creationId xmlns:p14="http://schemas.microsoft.com/office/powerpoint/2010/main" val="2443946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blip>
          <a:srcRect/>
          <a:stretch>
            <a:fillRect/>
          </a:stretch>
        </p:blipFill>
        <p:spPr bwMode="auto">
          <a:xfrm>
            <a:off x="320914" y="384981"/>
            <a:ext cx="10516975" cy="2879459"/>
          </a:xfrm>
          <a:prstGeom prst="rect">
            <a:avLst/>
          </a:prstGeom>
          <a:noFill/>
        </p:spPr>
      </p:pic>
      <p:sp>
        <p:nvSpPr>
          <p:cNvPr id="3" name="Rectangle 2"/>
          <p:cNvSpPr/>
          <p:nvPr/>
        </p:nvSpPr>
        <p:spPr>
          <a:xfrm>
            <a:off x="3215830" y="3462728"/>
            <a:ext cx="4980851" cy="369332"/>
          </a:xfrm>
          <a:prstGeom prst="rect">
            <a:avLst/>
          </a:prstGeom>
        </p:spPr>
        <p:txBody>
          <a:bodyPr wrap="none">
            <a:spAutoFit/>
          </a:bodyPr>
          <a:lstStyle/>
          <a:p>
            <a:pPr algn="ctr">
              <a:spcAft>
                <a:spcPts val="0"/>
              </a:spcAft>
            </a:pPr>
            <a:r>
              <a:rPr lang="en-IN" b="1" dirty="0" smtClean="0">
                <a:solidFill>
                  <a:srgbClr val="4F81BD"/>
                </a:solidFill>
                <a:latin typeface="Arial" panose="020B0604020202020204" pitchFamily="34" charset="0"/>
                <a:ea typeface="Arial" panose="020B0604020202020204" pitchFamily="34" charset="0"/>
              </a:rPr>
              <a:t>Figure  : Section showing embankment wall</a:t>
            </a:r>
            <a:endParaRPr lang="en-GB" sz="2800" dirty="0">
              <a:effectLst/>
              <a:latin typeface="Times New Roman" panose="02020603050405020304" pitchFamily="18" charset="0"/>
              <a:ea typeface="Times New Roman" panose="02020603050405020304" pitchFamily="18" charset="0"/>
            </a:endParaRPr>
          </a:p>
        </p:txBody>
      </p:sp>
      <p:sp>
        <p:nvSpPr>
          <p:cNvPr id="4" name="TextBox 3"/>
          <p:cNvSpPr txBox="1"/>
          <p:nvPr/>
        </p:nvSpPr>
        <p:spPr>
          <a:xfrm>
            <a:off x="830579" y="4270193"/>
            <a:ext cx="9497643" cy="1754326"/>
          </a:xfrm>
          <a:prstGeom prst="rect">
            <a:avLst/>
          </a:prstGeom>
          <a:noFill/>
        </p:spPr>
        <p:txBody>
          <a:bodyPr wrap="square" rtlCol="0">
            <a:spAutoFit/>
          </a:bodyPr>
          <a:lstStyle/>
          <a:p>
            <a:pPr algn="just"/>
            <a:r>
              <a:rPr lang="en-IN" dirty="0"/>
              <a:t>The River Embankment that supports the city system such as drainage, storm water and infrastructure along the natural topography. This method can control the drainage discharging into the river directly, introducing treatment plants at regular intervals and discharging the treated water into the river. The storm water from open space such as roads, public parks, terraces can be connected to the river edge, treated and used as a secondary source of water.</a:t>
            </a:r>
            <a:endParaRPr lang="en-GB" dirty="0"/>
          </a:p>
          <a:p>
            <a:pPr algn="just"/>
            <a:endParaRPr lang="en-GB" dirty="0"/>
          </a:p>
        </p:txBody>
      </p:sp>
      <p:sp>
        <p:nvSpPr>
          <p:cNvPr id="5" name="Rectangle 4"/>
          <p:cNvSpPr/>
          <p:nvPr/>
        </p:nvSpPr>
        <p:spPr>
          <a:xfrm>
            <a:off x="-11931" y="200315"/>
            <a:ext cx="2941831" cy="369332"/>
          </a:xfrm>
          <a:prstGeom prst="rect">
            <a:avLst/>
          </a:prstGeom>
        </p:spPr>
        <p:txBody>
          <a:bodyPr wrap="none">
            <a:spAutoFit/>
          </a:bodyPr>
          <a:lstStyle/>
          <a:p>
            <a:pPr marL="584200">
              <a:spcAft>
                <a:spcPts val="0"/>
              </a:spcAft>
            </a:pPr>
            <a:r>
              <a:rPr lang="en-IN" dirty="0">
                <a:latin typeface="Times New Roman" panose="02020603050405020304" pitchFamily="18" charset="0"/>
                <a:ea typeface="Times New Roman" panose="02020603050405020304" pitchFamily="18" charset="0"/>
              </a:rPr>
              <a:t>Storm water collection:</a:t>
            </a:r>
            <a:endParaRPr lang="en-GB" sz="1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403021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4826" y="0"/>
            <a:ext cx="6096000" cy="1546577"/>
          </a:xfrm>
          <a:prstGeom prst="rect">
            <a:avLst/>
          </a:prstGeom>
        </p:spPr>
        <p:txBody>
          <a:bodyPr>
            <a:spAutoFit/>
          </a:bodyPr>
          <a:lstStyle/>
          <a:p>
            <a:pPr>
              <a:lnSpc>
                <a:spcPts val="1495"/>
              </a:lnSpc>
              <a:spcAft>
                <a:spcPts val="0"/>
              </a:spcAft>
            </a:pPr>
            <a:r>
              <a:rPr lang="en-IN" sz="1200" dirty="0">
                <a:latin typeface="Times New Roman" panose="02020603050405020304" pitchFamily="18" charset="0"/>
                <a:ea typeface="Times New Roman" panose="02020603050405020304" pitchFamily="18" charset="0"/>
              </a:rPr>
              <a:t> </a:t>
            </a:r>
            <a:endParaRPr lang="en-GB" sz="1600" dirty="0">
              <a:latin typeface="Times New Roman" panose="02020603050405020304" pitchFamily="18" charset="0"/>
              <a:ea typeface="Times New Roman" panose="02020603050405020304" pitchFamily="18" charset="0"/>
            </a:endParaRPr>
          </a:p>
          <a:p>
            <a:pPr marL="584200">
              <a:spcAft>
                <a:spcPts val="0"/>
              </a:spcAft>
              <a:tabLst>
                <a:tab pos="1003300" algn="l"/>
              </a:tabLst>
            </a:pPr>
            <a:r>
              <a:rPr lang="en-IN" b="1" dirty="0" smtClean="0">
                <a:latin typeface="Times New Roman" panose="02020603050405020304" pitchFamily="18" charset="0"/>
                <a:ea typeface="Times New Roman" panose="02020603050405020304" pitchFamily="18" charset="0"/>
              </a:rPr>
              <a:t>Strategy </a:t>
            </a:r>
            <a:r>
              <a:rPr lang="en-IN" b="1" dirty="0">
                <a:latin typeface="Times New Roman" panose="02020603050405020304" pitchFamily="18" charset="0"/>
                <a:ea typeface="Times New Roman" panose="02020603050405020304" pitchFamily="18" charset="0"/>
              </a:rPr>
              <a:t>-</a:t>
            </a:r>
            <a:r>
              <a:rPr lang="en-IN" b="1" dirty="0" smtClean="0">
                <a:latin typeface="Times New Roman" panose="02020603050405020304" pitchFamily="18" charset="0"/>
                <a:ea typeface="Times New Roman" panose="02020603050405020304" pitchFamily="18" charset="0"/>
              </a:rPr>
              <a:t>2   </a:t>
            </a:r>
            <a:r>
              <a:rPr lang="en-IN" sz="1600" dirty="0" smtClean="0"/>
              <a:t>Accessibility</a:t>
            </a:r>
            <a:endParaRPr lang="en-GB" sz="1600" dirty="0"/>
          </a:p>
          <a:p>
            <a:r>
              <a:rPr lang="en-IN" sz="1600" dirty="0"/>
              <a:t> </a:t>
            </a:r>
            <a:endParaRPr lang="en-GB" sz="1600" dirty="0"/>
          </a:p>
          <a:p>
            <a:r>
              <a:rPr lang="en-IN" sz="1600" b="1" dirty="0"/>
              <a:t>	Existing connection to the river</a:t>
            </a:r>
            <a:endParaRPr lang="en-GB" sz="1600" dirty="0"/>
          </a:p>
          <a:p>
            <a:pPr marL="584200">
              <a:spcAft>
                <a:spcPts val="0"/>
              </a:spcAft>
              <a:tabLst>
                <a:tab pos="1003300" algn="l"/>
              </a:tabLst>
            </a:pPr>
            <a:endParaRPr lang="en-GB" sz="1600" dirty="0" smtClean="0">
              <a:effectLst/>
              <a:latin typeface="Times New Roman" panose="02020603050405020304" pitchFamily="18" charset="0"/>
              <a:ea typeface="Times New Roman" panose="02020603050405020304" pitchFamily="18" charset="0"/>
            </a:endParaRPr>
          </a:p>
          <a:p>
            <a:pPr marL="584200">
              <a:spcAft>
                <a:spcPts val="0"/>
              </a:spcAft>
              <a:tabLst>
                <a:tab pos="1003300" algn="l"/>
              </a:tabLst>
            </a:pPr>
            <a:endParaRPr lang="en-GB" sz="1600" dirty="0">
              <a:effectLst/>
              <a:latin typeface="Times New Roman" panose="02020603050405020304" pitchFamily="18" charset="0"/>
              <a:ea typeface="Times New Roman" panose="02020603050405020304" pitchFamily="18" charset="0"/>
            </a:endParaRPr>
          </a:p>
        </p:txBody>
      </p:sp>
      <p:pic>
        <p:nvPicPr>
          <p:cNvPr id="3" name="Picture 2"/>
          <p:cNvPicPr/>
          <p:nvPr/>
        </p:nvPicPr>
        <p:blipFill>
          <a:blip r:embed="rId2">
            <a:extLst/>
          </a:blip>
          <a:srcRect/>
          <a:stretch>
            <a:fillRect/>
          </a:stretch>
        </p:blipFill>
        <p:spPr bwMode="auto">
          <a:xfrm>
            <a:off x="830114" y="1151964"/>
            <a:ext cx="3655993" cy="2437479"/>
          </a:xfrm>
          <a:prstGeom prst="rect">
            <a:avLst/>
          </a:prstGeom>
          <a:noFill/>
        </p:spPr>
      </p:pic>
      <p:sp>
        <p:nvSpPr>
          <p:cNvPr id="4" name="Rectangle 3"/>
          <p:cNvSpPr/>
          <p:nvPr/>
        </p:nvSpPr>
        <p:spPr>
          <a:xfrm>
            <a:off x="5581046" y="0"/>
            <a:ext cx="6610953" cy="6509474"/>
          </a:xfrm>
          <a:prstGeom prst="rect">
            <a:avLst/>
          </a:prstGeom>
        </p:spPr>
        <p:txBody>
          <a:bodyPr wrap="square">
            <a:spAutoFit/>
          </a:bodyPr>
          <a:lstStyle/>
          <a:p>
            <a:pPr marL="584200">
              <a:spcAft>
                <a:spcPts val="0"/>
              </a:spcAft>
              <a:tabLst>
                <a:tab pos="1079500" algn="l"/>
              </a:tabLst>
            </a:pPr>
            <a:r>
              <a:rPr lang="en-IN" sz="1600" b="1" dirty="0" smtClean="0">
                <a:latin typeface="Times New Roman" panose="02020603050405020304" pitchFamily="18" charset="0"/>
                <a:ea typeface="Times New Roman" panose="02020603050405020304" pitchFamily="18" charset="0"/>
              </a:rPr>
              <a:t>Improving local network</a:t>
            </a:r>
            <a:endParaRPr lang="en-GB" sz="1400" dirty="0" smtClean="0">
              <a:latin typeface="Times New Roman" panose="02020603050405020304" pitchFamily="18" charset="0"/>
              <a:ea typeface="Times New Roman" panose="02020603050405020304" pitchFamily="18" charset="0"/>
            </a:endParaRPr>
          </a:p>
          <a:p>
            <a:pPr>
              <a:spcAft>
                <a:spcPts val="0"/>
              </a:spcAft>
            </a:pPr>
            <a:r>
              <a:rPr lang="en-IN" sz="1100" dirty="0" smtClean="0">
                <a:latin typeface="Times New Roman" panose="02020603050405020304" pitchFamily="18" charset="0"/>
                <a:ea typeface="Times New Roman" panose="02020603050405020304" pitchFamily="18" charset="0"/>
              </a:rPr>
              <a:t> </a:t>
            </a:r>
            <a:endParaRPr lang="en-GB" sz="1400" dirty="0">
              <a:latin typeface="Times New Roman" panose="02020603050405020304" pitchFamily="18" charset="0"/>
              <a:ea typeface="Times New Roman" panose="02020603050405020304" pitchFamily="18" charset="0"/>
            </a:endParaRPr>
          </a:p>
          <a:p>
            <a:pPr>
              <a:spcAft>
                <a:spcPts val="0"/>
              </a:spcAft>
            </a:pPr>
            <a:r>
              <a:rPr lang="en-IN" sz="1600" dirty="0" smtClean="0">
                <a:latin typeface="Times New Roman" panose="02020603050405020304" pitchFamily="18" charset="0"/>
                <a:ea typeface="Times New Roman" panose="02020603050405020304" pitchFamily="18" charset="0"/>
              </a:rPr>
              <a:t>This documentation is an evidence for showing the lack of direct access to the river and river edge, due to encroachment. The possible access to river edge is the bridge points where the river is visually well connected and will help to navigate you. The parallel streets to the river can provide direct access to the river and act as an interaction space. The reclaimed edges can be used for providing continuous corridors for walking and cycling to encourage healthy lifestyle in city.</a:t>
            </a:r>
            <a:endParaRPr lang="en-GB" sz="1400" dirty="0" smtClean="0">
              <a:latin typeface="Times New Roman" panose="02020603050405020304" pitchFamily="18" charset="0"/>
              <a:ea typeface="Times New Roman" panose="02020603050405020304" pitchFamily="18" charset="0"/>
            </a:endParaRPr>
          </a:p>
          <a:p>
            <a:pPr>
              <a:spcAft>
                <a:spcPts val="0"/>
              </a:spcAft>
            </a:pPr>
            <a:r>
              <a:rPr lang="en-IN" sz="1100" dirty="0" smtClean="0">
                <a:latin typeface="Times New Roman" panose="02020603050405020304" pitchFamily="18" charset="0"/>
                <a:ea typeface="Times New Roman" panose="02020603050405020304" pitchFamily="18" charset="0"/>
              </a:rPr>
              <a:t> </a:t>
            </a:r>
            <a:endParaRPr lang="en-GB" sz="1400" dirty="0" smtClean="0">
              <a:latin typeface="Times New Roman" panose="02020603050405020304" pitchFamily="18" charset="0"/>
              <a:ea typeface="Times New Roman" panose="02020603050405020304" pitchFamily="18" charset="0"/>
            </a:endParaRPr>
          </a:p>
          <a:p>
            <a:pPr marL="584200">
              <a:spcAft>
                <a:spcPts val="0"/>
              </a:spcAft>
              <a:tabLst>
                <a:tab pos="1079500" algn="l"/>
              </a:tabLst>
            </a:pPr>
            <a:r>
              <a:rPr lang="en-IN" sz="1600" b="1" dirty="0" smtClean="0">
                <a:latin typeface="Times New Roman" panose="02020603050405020304" pitchFamily="18" charset="0"/>
                <a:ea typeface="Times New Roman" panose="02020603050405020304" pitchFamily="18" charset="0"/>
              </a:rPr>
              <a:t>Bridges</a:t>
            </a:r>
            <a:endParaRPr lang="en-GB" sz="1400" dirty="0" smtClean="0">
              <a:latin typeface="Times New Roman" panose="02020603050405020304" pitchFamily="18" charset="0"/>
              <a:ea typeface="Times New Roman" panose="02020603050405020304" pitchFamily="18" charset="0"/>
            </a:endParaRPr>
          </a:p>
          <a:p>
            <a:pPr>
              <a:spcAft>
                <a:spcPts val="0"/>
              </a:spcAft>
            </a:pPr>
            <a:r>
              <a:rPr lang="en-IN" sz="1100" dirty="0" smtClean="0">
                <a:latin typeface="Times New Roman" panose="02020603050405020304" pitchFamily="18" charset="0"/>
                <a:ea typeface="Times New Roman" panose="02020603050405020304" pitchFamily="18" charset="0"/>
              </a:rPr>
              <a:t> </a:t>
            </a:r>
            <a:endParaRPr lang="en-GB" sz="1400" dirty="0" smtClean="0">
              <a:latin typeface="Times New Roman" panose="02020603050405020304" pitchFamily="18" charset="0"/>
              <a:ea typeface="Times New Roman" panose="02020603050405020304" pitchFamily="18" charset="0"/>
            </a:endParaRPr>
          </a:p>
          <a:p>
            <a:r>
              <a:rPr lang="en-IN" sz="1600" dirty="0" smtClean="0">
                <a:latin typeface="Times New Roman" panose="02020603050405020304" pitchFamily="18" charset="0"/>
                <a:ea typeface="Times New Roman" panose="02020603050405020304" pitchFamily="18" charset="0"/>
              </a:rPr>
              <a:t>Bridge structure along the river is the active spots in the evening. People get a clear view of river at these structures, providing access from the bridge structure can make it easier for people to reach the riverfront and to reach their destinations. Bridges are the trace to know the level of water flow during the floods. The past flood water level was till the bridge parapet wall creating damage to the bridge structures. Design providing sight-seeing deck along the pedestrian pathway in bridge.</a:t>
            </a:r>
          </a:p>
          <a:p>
            <a:endParaRPr lang="en-IN" sz="1600" dirty="0">
              <a:latin typeface="Times New Roman" panose="02020603050405020304" pitchFamily="18" charset="0"/>
            </a:endParaRPr>
          </a:p>
          <a:p>
            <a:r>
              <a:rPr lang="en-IN" sz="1600" b="1" dirty="0"/>
              <a:t>The existing section </a:t>
            </a:r>
            <a:r>
              <a:rPr lang="en-IN" sz="1600" dirty="0"/>
              <a:t>shows disconnect between the access to the river and the visual connection of the same. The edges are encroached by settlement, the left side settlement with access to river edge from the road and the other has missing linkage. The existing condition lacks need of attraction to the river for any kind of public activities, a good opportunity to develop the edge for various activities and retain the space utilized.</a:t>
            </a:r>
            <a:endParaRPr lang="en-GB" sz="1600" dirty="0"/>
          </a:p>
          <a:p>
            <a:endParaRPr lang="en-GB" sz="1600" dirty="0"/>
          </a:p>
        </p:txBody>
      </p:sp>
      <p:pic>
        <p:nvPicPr>
          <p:cNvPr id="5" name="Picture 4"/>
          <p:cNvPicPr/>
          <p:nvPr/>
        </p:nvPicPr>
        <p:blipFill>
          <a:blip r:embed="rId3">
            <a:extLst/>
          </a:blip>
          <a:srcRect/>
          <a:stretch>
            <a:fillRect/>
          </a:stretch>
        </p:blipFill>
        <p:spPr bwMode="auto">
          <a:xfrm>
            <a:off x="146721" y="4741407"/>
            <a:ext cx="5272906" cy="1477423"/>
          </a:xfrm>
          <a:prstGeom prst="rect">
            <a:avLst/>
          </a:prstGeom>
          <a:noFill/>
        </p:spPr>
      </p:pic>
    </p:spTree>
    <p:extLst>
      <p:ext uri="{BB962C8B-B14F-4D97-AF65-F5344CB8AC3E}">
        <p14:creationId xmlns:p14="http://schemas.microsoft.com/office/powerpoint/2010/main" val="25070918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0"/>
            <a:ext cx="11742821" cy="521681"/>
          </a:xfrm>
          <a:prstGeom prst="rect">
            <a:avLst/>
          </a:prstGeom>
        </p:spPr>
        <p:txBody>
          <a:bodyPr wrap="square">
            <a:spAutoFit/>
          </a:bodyPr>
          <a:lstStyle/>
          <a:p>
            <a:pPr marR="2761615">
              <a:lnSpc>
                <a:spcPct val="155000"/>
              </a:lnSpc>
              <a:spcAft>
                <a:spcPts val="0"/>
              </a:spcAft>
            </a:pPr>
            <a:r>
              <a:rPr lang="en-IN" b="1" dirty="0" smtClean="0">
                <a:latin typeface="Times New Roman" panose="02020603050405020304" pitchFamily="18" charset="0"/>
                <a:ea typeface="Times New Roman" panose="02020603050405020304" pitchFamily="18" charset="0"/>
              </a:rPr>
              <a:t>principles </a:t>
            </a:r>
            <a:r>
              <a:rPr lang="en-IN" b="1" dirty="0">
                <a:latin typeface="Times New Roman" panose="02020603050405020304" pitchFamily="18" charset="0"/>
                <a:ea typeface="Times New Roman" panose="02020603050405020304" pitchFamily="18" charset="0"/>
              </a:rPr>
              <a:t>and recommendation </a:t>
            </a:r>
            <a:r>
              <a:rPr lang="en-IN" dirty="0">
                <a:latin typeface="Times New Roman" panose="02020603050405020304" pitchFamily="18" charset="0"/>
                <a:ea typeface="Times New Roman" panose="02020603050405020304" pitchFamily="18" charset="0"/>
              </a:rPr>
              <a:t>Access to </a:t>
            </a:r>
            <a:r>
              <a:rPr lang="en-IN" dirty="0" smtClean="0">
                <a:latin typeface="Times New Roman" panose="02020603050405020304" pitchFamily="18" charset="0"/>
                <a:ea typeface="Times New Roman" panose="02020603050405020304" pitchFamily="18" charset="0"/>
              </a:rPr>
              <a:t>the river </a:t>
            </a:r>
            <a:r>
              <a:rPr lang="en-IN" dirty="0">
                <a:latin typeface="Times New Roman" panose="02020603050405020304" pitchFamily="18" charset="0"/>
                <a:ea typeface="Times New Roman" panose="02020603050405020304" pitchFamily="18" charset="0"/>
              </a:rPr>
              <a:t>edge</a:t>
            </a:r>
            <a:endParaRPr lang="en-GB" sz="1600" dirty="0">
              <a:effectLst/>
              <a:latin typeface="Times New Roman" panose="02020603050405020304" pitchFamily="18" charset="0"/>
              <a:ea typeface="Times New Roman" panose="02020603050405020304" pitchFamily="18" charset="0"/>
            </a:endParaRPr>
          </a:p>
        </p:txBody>
      </p:sp>
      <p:pic>
        <p:nvPicPr>
          <p:cNvPr id="3" name="Picture 2"/>
          <p:cNvPicPr/>
          <p:nvPr/>
        </p:nvPicPr>
        <p:blipFill>
          <a:blip r:embed="rId2">
            <a:extLst/>
          </a:blip>
          <a:srcRect/>
          <a:stretch>
            <a:fillRect/>
          </a:stretch>
        </p:blipFill>
        <p:spPr bwMode="auto">
          <a:xfrm>
            <a:off x="470584" y="521681"/>
            <a:ext cx="7069763" cy="1980887"/>
          </a:xfrm>
          <a:prstGeom prst="rect">
            <a:avLst/>
          </a:prstGeom>
          <a:noFill/>
        </p:spPr>
      </p:pic>
      <p:sp>
        <p:nvSpPr>
          <p:cNvPr id="4" name="Rectangle 3"/>
          <p:cNvSpPr/>
          <p:nvPr/>
        </p:nvSpPr>
        <p:spPr>
          <a:xfrm>
            <a:off x="7540347" y="521681"/>
            <a:ext cx="4673058" cy="1938992"/>
          </a:xfrm>
          <a:prstGeom prst="rect">
            <a:avLst/>
          </a:prstGeom>
        </p:spPr>
        <p:txBody>
          <a:bodyPr wrap="square">
            <a:spAutoFit/>
          </a:bodyPr>
          <a:lstStyle/>
          <a:p>
            <a:pPr algn="just">
              <a:spcAft>
                <a:spcPts val="0"/>
              </a:spcAft>
            </a:pPr>
            <a:r>
              <a:rPr lang="en-IN" dirty="0">
                <a:latin typeface="Times New Roman" panose="02020603050405020304" pitchFamily="18" charset="0"/>
                <a:ea typeface="Times New Roman" panose="02020603050405020304" pitchFamily="18" charset="0"/>
              </a:rPr>
              <a:t>Providing staircase in the bridge edges to reach the different levels of </a:t>
            </a:r>
            <a:r>
              <a:rPr lang="en-IN" dirty="0" smtClean="0">
                <a:latin typeface="Times New Roman" panose="02020603050405020304" pitchFamily="18" charset="0"/>
                <a:ea typeface="Times New Roman" panose="02020603050405020304" pitchFamily="18" charset="0"/>
              </a:rPr>
              <a:t>riverfront</a:t>
            </a:r>
            <a:r>
              <a:rPr lang="en-GB" sz="1600" dirty="0" smtClean="0">
                <a:latin typeface="Times New Roman" panose="02020603050405020304" pitchFamily="18" charset="0"/>
                <a:ea typeface="Times New Roman" panose="02020603050405020304" pitchFamily="18" charset="0"/>
              </a:rPr>
              <a:t> </a:t>
            </a:r>
            <a:r>
              <a:rPr lang="en-IN" dirty="0" smtClean="0">
                <a:latin typeface="Times New Roman" panose="02020603050405020304" pitchFamily="18" charset="0"/>
                <a:ea typeface="Times New Roman" panose="02020603050405020304" pitchFamily="18" charset="0"/>
              </a:rPr>
              <a:t>development</a:t>
            </a:r>
            <a:r>
              <a:rPr lang="en-IN" dirty="0">
                <a:latin typeface="Times New Roman" panose="02020603050405020304" pitchFamily="18" charset="0"/>
                <a:ea typeface="Times New Roman" panose="02020603050405020304" pitchFamily="18" charset="0"/>
              </a:rPr>
              <a:t>. Development of direct access from the parallel roads and </a:t>
            </a:r>
            <a:r>
              <a:rPr lang="en-IN" dirty="0" smtClean="0">
                <a:latin typeface="Times New Roman" panose="02020603050405020304" pitchFamily="18" charset="0"/>
                <a:ea typeface="Times New Roman" panose="02020603050405020304" pitchFamily="18" charset="0"/>
              </a:rPr>
              <a:t>destination</a:t>
            </a:r>
            <a:r>
              <a:rPr lang="en-GB" sz="1600" dirty="0" smtClean="0">
                <a:latin typeface="Times New Roman" panose="02020603050405020304" pitchFamily="18" charset="0"/>
                <a:ea typeface="Times New Roman" panose="02020603050405020304" pitchFamily="18" charset="0"/>
              </a:rPr>
              <a:t> </a:t>
            </a:r>
            <a:r>
              <a:rPr lang="en-IN" dirty="0" smtClean="0">
                <a:latin typeface="Times New Roman" panose="02020603050405020304" pitchFamily="18" charset="0"/>
                <a:ea typeface="Times New Roman" panose="02020603050405020304" pitchFamily="18" charset="0"/>
              </a:rPr>
              <a:t>points </a:t>
            </a:r>
            <a:r>
              <a:rPr lang="en-IN" dirty="0">
                <a:latin typeface="Times New Roman" panose="02020603050405020304" pitchFamily="18" charset="0"/>
                <a:ea typeface="Times New Roman" panose="02020603050405020304" pitchFamily="18" charset="0"/>
              </a:rPr>
              <a:t>at the perpendicular streets junctions. Different levels of promenades </a:t>
            </a:r>
            <a:r>
              <a:rPr lang="en-IN" dirty="0" smtClean="0">
                <a:latin typeface="Times New Roman" panose="02020603050405020304" pitchFamily="18" charset="0"/>
                <a:ea typeface="Times New Roman" panose="02020603050405020304" pitchFamily="18" charset="0"/>
              </a:rPr>
              <a:t>for user</a:t>
            </a:r>
            <a:r>
              <a:rPr lang="en-IN" dirty="0">
                <a:latin typeface="Times New Roman" panose="02020603050405020304" pitchFamily="18" charset="0"/>
                <a:ea typeface="Times New Roman" panose="02020603050405020304" pitchFamily="18" charset="0"/>
              </a:rPr>
              <a:t>.</a:t>
            </a:r>
            <a:endParaRPr lang="en-GB" sz="1600" dirty="0">
              <a:latin typeface="Times New Roman" panose="02020603050405020304" pitchFamily="18" charset="0"/>
              <a:ea typeface="Times New Roman" panose="02020603050405020304" pitchFamily="18" charset="0"/>
            </a:endParaRPr>
          </a:p>
          <a:p>
            <a:pPr algn="just">
              <a:spcAft>
                <a:spcPts val="0"/>
              </a:spcAft>
            </a:pPr>
            <a:r>
              <a:rPr lang="en-IN" sz="1200" dirty="0">
                <a:latin typeface="Times New Roman" panose="02020603050405020304" pitchFamily="18" charset="0"/>
                <a:ea typeface="Times New Roman" panose="02020603050405020304" pitchFamily="18" charset="0"/>
              </a:rPr>
              <a:t> </a:t>
            </a:r>
            <a:endParaRPr lang="en-GB" sz="1600" dirty="0">
              <a:effectLst/>
              <a:latin typeface="Times New Roman" panose="02020603050405020304" pitchFamily="18" charset="0"/>
              <a:ea typeface="Times New Roman" panose="02020603050405020304" pitchFamily="18" charset="0"/>
            </a:endParaRPr>
          </a:p>
        </p:txBody>
      </p:sp>
      <p:sp>
        <p:nvSpPr>
          <p:cNvPr id="5" name="Rectangle 4"/>
          <p:cNvSpPr/>
          <p:nvPr/>
        </p:nvSpPr>
        <p:spPr>
          <a:xfrm>
            <a:off x="0" y="3024249"/>
            <a:ext cx="6096000" cy="459100"/>
          </a:xfrm>
          <a:prstGeom prst="rect">
            <a:avLst/>
          </a:prstGeom>
        </p:spPr>
        <p:txBody>
          <a:bodyPr>
            <a:spAutoFit/>
          </a:bodyPr>
          <a:lstStyle/>
          <a:p>
            <a:pPr>
              <a:lnSpc>
                <a:spcPts val="685"/>
              </a:lnSpc>
              <a:spcAft>
                <a:spcPts val="0"/>
              </a:spcAft>
            </a:pPr>
            <a:r>
              <a:rPr lang="en-IN" sz="1200" dirty="0">
                <a:latin typeface="Times New Roman" panose="02020603050405020304" pitchFamily="18" charset="0"/>
                <a:ea typeface="Times New Roman" panose="02020603050405020304" pitchFamily="18" charset="0"/>
              </a:rPr>
              <a:t> </a:t>
            </a:r>
            <a:endParaRPr lang="en-GB" sz="1600" dirty="0">
              <a:latin typeface="Times New Roman" panose="02020603050405020304" pitchFamily="18" charset="0"/>
              <a:ea typeface="Times New Roman" panose="02020603050405020304" pitchFamily="18" charset="0"/>
            </a:endParaRPr>
          </a:p>
          <a:p>
            <a:pPr>
              <a:spcAft>
                <a:spcPts val="0"/>
              </a:spcAft>
            </a:pPr>
            <a:r>
              <a:rPr lang="en-IN" dirty="0">
                <a:latin typeface="Times New Roman" panose="02020603050405020304" pitchFamily="18" charset="0"/>
                <a:ea typeface="Times New Roman" panose="02020603050405020304" pitchFamily="18" charset="0"/>
              </a:rPr>
              <a:t>Non-motorized vehicle area</a:t>
            </a:r>
            <a:endParaRPr lang="en-GB" sz="1600" dirty="0">
              <a:effectLst/>
              <a:latin typeface="Times New Roman" panose="02020603050405020304" pitchFamily="18" charset="0"/>
              <a:ea typeface="Times New Roman" panose="02020603050405020304" pitchFamily="18" charset="0"/>
            </a:endParaRPr>
          </a:p>
        </p:txBody>
      </p:sp>
      <p:pic>
        <p:nvPicPr>
          <p:cNvPr id="6" name="Picture 5"/>
          <p:cNvPicPr/>
          <p:nvPr/>
        </p:nvPicPr>
        <p:blipFill>
          <a:blip r:embed="rId3">
            <a:extLst/>
          </a:blip>
          <a:srcRect/>
          <a:stretch>
            <a:fillRect/>
          </a:stretch>
        </p:blipFill>
        <p:spPr bwMode="auto">
          <a:xfrm>
            <a:off x="470584" y="3483349"/>
            <a:ext cx="7069763" cy="1938992"/>
          </a:xfrm>
          <a:prstGeom prst="rect">
            <a:avLst/>
          </a:prstGeom>
          <a:noFill/>
        </p:spPr>
      </p:pic>
      <p:sp>
        <p:nvSpPr>
          <p:cNvPr id="7" name="Rectangle 6"/>
          <p:cNvSpPr/>
          <p:nvPr/>
        </p:nvSpPr>
        <p:spPr>
          <a:xfrm>
            <a:off x="7540347" y="3587825"/>
            <a:ext cx="5102504" cy="1200329"/>
          </a:xfrm>
          <a:prstGeom prst="rect">
            <a:avLst/>
          </a:prstGeom>
        </p:spPr>
        <p:txBody>
          <a:bodyPr wrap="square">
            <a:spAutoFit/>
          </a:bodyPr>
          <a:lstStyle/>
          <a:p>
            <a:pPr marR="589915" algn="just">
              <a:spcAft>
                <a:spcPts val="0"/>
              </a:spcAft>
            </a:pPr>
            <a:r>
              <a:rPr lang="en-IN" dirty="0">
                <a:latin typeface="Times New Roman" panose="02020603050405020304" pitchFamily="18" charset="0"/>
                <a:ea typeface="Times New Roman" panose="02020603050405020304" pitchFamily="18" charset="0"/>
              </a:rPr>
              <a:t>Non- motorized continuous corridors connecting different landmarks and destinations and to encourage healthy lifestyle in urban area</a:t>
            </a:r>
            <a:endParaRPr lang="en-GB" sz="1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798661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blip>
          <a:srcRect/>
          <a:stretch>
            <a:fillRect/>
          </a:stretch>
        </p:blipFill>
        <p:spPr bwMode="auto">
          <a:xfrm>
            <a:off x="235668" y="460624"/>
            <a:ext cx="6328608" cy="1777250"/>
          </a:xfrm>
          <a:prstGeom prst="rect">
            <a:avLst/>
          </a:prstGeom>
          <a:noFill/>
        </p:spPr>
      </p:pic>
      <p:sp>
        <p:nvSpPr>
          <p:cNvPr id="3" name="Rectangle 2"/>
          <p:cNvSpPr/>
          <p:nvPr/>
        </p:nvSpPr>
        <p:spPr>
          <a:xfrm>
            <a:off x="6133046" y="187397"/>
            <a:ext cx="5826343" cy="3372205"/>
          </a:xfrm>
          <a:prstGeom prst="rect">
            <a:avLst/>
          </a:prstGeom>
        </p:spPr>
        <p:txBody>
          <a:bodyPr wrap="square">
            <a:spAutoFit/>
          </a:bodyPr>
          <a:lstStyle/>
          <a:p>
            <a:pPr marL="584200" algn="just">
              <a:lnSpc>
                <a:spcPct val="148000"/>
              </a:lnSpc>
              <a:spcAft>
                <a:spcPts val="0"/>
              </a:spcAft>
            </a:pPr>
            <a:r>
              <a:rPr lang="en-IN" dirty="0">
                <a:latin typeface="Times New Roman" panose="02020603050405020304" pitchFamily="18" charset="0"/>
                <a:ea typeface="Times New Roman" panose="02020603050405020304" pitchFamily="18" charset="0"/>
              </a:rPr>
              <a:t>The river connects major three roads in the city and busy places which attracts commuters every day. Ferry system can be a mode of transportation to reach the destinations faster in heavy traffic and also a new experience for the urban people. This can reduce the traffic during peak hours. This system brings back the sense of river in past decade - how people used water as a mode of transportation.</a:t>
            </a:r>
            <a:endParaRPr lang="en-GB" sz="1600" dirty="0">
              <a:effectLst/>
              <a:latin typeface="Times New Roman" panose="02020603050405020304" pitchFamily="18" charset="0"/>
              <a:ea typeface="Times New Roman" panose="02020603050405020304" pitchFamily="18" charset="0"/>
            </a:endParaRPr>
          </a:p>
        </p:txBody>
      </p:sp>
      <p:sp>
        <p:nvSpPr>
          <p:cNvPr id="4" name="Rectangle 3"/>
          <p:cNvSpPr/>
          <p:nvPr/>
        </p:nvSpPr>
        <p:spPr>
          <a:xfrm>
            <a:off x="0" y="187397"/>
            <a:ext cx="2393540" cy="369332"/>
          </a:xfrm>
          <a:prstGeom prst="rect">
            <a:avLst/>
          </a:prstGeom>
        </p:spPr>
        <p:txBody>
          <a:bodyPr wrap="none">
            <a:spAutoFit/>
          </a:bodyPr>
          <a:lstStyle/>
          <a:p>
            <a:r>
              <a:rPr lang="en-IN" dirty="0"/>
              <a:t>Mode of </a:t>
            </a:r>
            <a:r>
              <a:rPr lang="en-IN" dirty="0" smtClean="0"/>
              <a:t>transportation</a:t>
            </a:r>
            <a:endParaRPr lang="en-GB" dirty="0"/>
          </a:p>
        </p:txBody>
      </p:sp>
      <p:pic>
        <p:nvPicPr>
          <p:cNvPr id="5" name="Picture 4"/>
          <p:cNvPicPr/>
          <p:nvPr/>
        </p:nvPicPr>
        <p:blipFill>
          <a:blip r:embed="rId3">
            <a:extLst/>
          </a:blip>
          <a:srcRect/>
          <a:stretch>
            <a:fillRect/>
          </a:stretch>
        </p:blipFill>
        <p:spPr bwMode="auto">
          <a:xfrm>
            <a:off x="129866" y="4196061"/>
            <a:ext cx="6328608" cy="1777250"/>
          </a:xfrm>
          <a:prstGeom prst="rect">
            <a:avLst/>
          </a:prstGeom>
          <a:noFill/>
        </p:spPr>
      </p:pic>
      <p:sp>
        <p:nvSpPr>
          <p:cNvPr id="6" name="Rectangle 5"/>
          <p:cNvSpPr/>
          <p:nvPr/>
        </p:nvSpPr>
        <p:spPr>
          <a:xfrm>
            <a:off x="6096000" y="3557821"/>
            <a:ext cx="6096000" cy="2552237"/>
          </a:xfrm>
          <a:prstGeom prst="rect">
            <a:avLst/>
          </a:prstGeom>
        </p:spPr>
        <p:txBody>
          <a:bodyPr>
            <a:spAutoFit/>
          </a:bodyPr>
          <a:lstStyle/>
          <a:p>
            <a:pPr marL="584200" marR="12700" algn="just">
              <a:lnSpc>
                <a:spcPct val="148000"/>
              </a:lnSpc>
              <a:spcAft>
                <a:spcPts val="0"/>
              </a:spcAft>
            </a:pPr>
            <a:r>
              <a:rPr lang="en-IN" dirty="0">
                <a:latin typeface="Times New Roman" panose="02020603050405020304" pitchFamily="18" charset="0"/>
                <a:ea typeface="Times New Roman" panose="02020603050405020304" pitchFamily="18" charset="0"/>
              </a:rPr>
              <a:t>The river was used for bathing and fishing activities before 20 years, today every few are using the river water for their domestic activities. Bringing back the clean river can boost people to access the river for activities like fishing, sightseeing, swimming, bathing and </a:t>
            </a:r>
            <a:r>
              <a:rPr lang="en-IN" dirty="0" err="1">
                <a:latin typeface="Times New Roman" panose="02020603050405020304" pitchFamily="18" charset="0"/>
                <a:ea typeface="Times New Roman" panose="02020603050405020304" pitchFamily="18" charset="0"/>
              </a:rPr>
              <a:t>etc</a:t>
            </a:r>
            <a:r>
              <a:rPr lang="en-IN" dirty="0">
                <a:latin typeface="Times New Roman" panose="02020603050405020304" pitchFamily="18" charset="0"/>
                <a:ea typeface="Times New Roman" panose="02020603050405020304" pitchFamily="18" charset="0"/>
              </a:rPr>
              <a:t>… introducing Ghats for people to enjoy the river.</a:t>
            </a:r>
            <a:endParaRPr lang="en-GB" sz="1600" dirty="0">
              <a:effectLst/>
              <a:latin typeface="Times New Roman" panose="02020603050405020304" pitchFamily="18" charset="0"/>
              <a:ea typeface="Times New Roman" panose="02020603050405020304" pitchFamily="18" charset="0"/>
            </a:endParaRPr>
          </a:p>
        </p:txBody>
      </p:sp>
      <p:sp>
        <p:nvSpPr>
          <p:cNvPr id="7" name="Rectangle 6"/>
          <p:cNvSpPr/>
          <p:nvPr/>
        </p:nvSpPr>
        <p:spPr>
          <a:xfrm>
            <a:off x="-555138" y="3276975"/>
            <a:ext cx="6096000" cy="561692"/>
          </a:xfrm>
          <a:prstGeom prst="rect">
            <a:avLst/>
          </a:prstGeom>
        </p:spPr>
        <p:txBody>
          <a:bodyPr>
            <a:spAutoFit/>
          </a:bodyPr>
          <a:lstStyle/>
          <a:p>
            <a:pPr>
              <a:lnSpc>
                <a:spcPts val="1535"/>
              </a:lnSpc>
              <a:spcAft>
                <a:spcPts val="0"/>
              </a:spcAft>
            </a:pPr>
            <a:r>
              <a:rPr lang="en-IN" sz="1200" dirty="0">
                <a:latin typeface="Times New Roman" panose="02020603050405020304" pitchFamily="18" charset="0"/>
                <a:ea typeface="Times New Roman" panose="02020603050405020304" pitchFamily="18" charset="0"/>
              </a:rPr>
              <a:t> </a:t>
            </a:r>
            <a:endParaRPr lang="en-GB" sz="1600" dirty="0">
              <a:latin typeface="Times New Roman" panose="02020603050405020304" pitchFamily="18" charset="0"/>
              <a:ea typeface="Times New Roman" panose="02020603050405020304" pitchFamily="18" charset="0"/>
            </a:endParaRPr>
          </a:p>
          <a:p>
            <a:pPr marL="584200">
              <a:spcAft>
                <a:spcPts val="0"/>
              </a:spcAft>
            </a:pPr>
            <a:r>
              <a:rPr lang="en-IN" dirty="0">
                <a:latin typeface="Times New Roman" panose="02020603050405020304" pitchFamily="18" charset="0"/>
                <a:ea typeface="Times New Roman" panose="02020603050405020304" pitchFamily="18" charset="0"/>
              </a:rPr>
              <a:t>Access to river</a:t>
            </a:r>
            <a:endParaRPr lang="en-GB" sz="1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074064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8863" y="215087"/>
            <a:ext cx="6096000" cy="369332"/>
          </a:xfrm>
          <a:prstGeom prst="rect">
            <a:avLst/>
          </a:prstGeom>
        </p:spPr>
        <p:txBody>
          <a:bodyPr>
            <a:spAutoFit/>
          </a:bodyPr>
          <a:lstStyle/>
          <a:p>
            <a:pPr>
              <a:spcAft>
                <a:spcPts val="0"/>
              </a:spcAft>
              <a:tabLst>
                <a:tab pos="419100" algn="l"/>
              </a:tabLst>
            </a:pPr>
            <a:r>
              <a:rPr lang="en-IN" b="1" dirty="0" smtClean="0">
                <a:latin typeface="Times New Roman" panose="02020603050405020304" pitchFamily="18" charset="0"/>
                <a:ea typeface="Times New Roman" panose="02020603050405020304" pitchFamily="18" charset="0"/>
              </a:rPr>
              <a:t>Strategy -3</a:t>
            </a:r>
            <a:r>
              <a:rPr lang="en-GB" sz="1600" dirty="0" smtClean="0">
                <a:latin typeface="Times New Roman" panose="02020603050405020304" pitchFamily="18" charset="0"/>
                <a:ea typeface="Times New Roman" panose="02020603050405020304" pitchFamily="18" charset="0"/>
              </a:rPr>
              <a:t>   </a:t>
            </a:r>
            <a:r>
              <a:rPr lang="en-IN" dirty="0" smtClean="0">
                <a:latin typeface="Times New Roman" panose="02020603050405020304" pitchFamily="18" charset="0"/>
                <a:ea typeface="Times New Roman" panose="02020603050405020304" pitchFamily="18" charset="0"/>
              </a:rPr>
              <a:t>Environmental friendly</a:t>
            </a:r>
            <a:endParaRPr lang="en-GB" sz="1600" dirty="0">
              <a:effectLst/>
              <a:latin typeface="Times New Roman" panose="02020603050405020304" pitchFamily="18" charset="0"/>
              <a:ea typeface="Times New Roman" panose="02020603050405020304" pitchFamily="18" charset="0"/>
            </a:endParaRPr>
          </a:p>
        </p:txBody>
      </p:sp>
      <p:sp>
        <p:nvSpPr>
          <p:cNvPr id="4" name="Rectangle 3"/>
          <p:cNvSpPr/>
          <p:nvPr/>
        </p:nvSpPr>
        <p:spPr>
          <a:xfrm>
            <a:off x="328863" y="584419"/>
            <a:ext cx="3130024" cy="369332"/>
          </a:xfrm>
          <a:prstGeom prst="rect">
            <a:avLst/>
          </a:prstGeom>
        </p:spPr>
        <p:txBody>
          <a:bodyPr wrap="none">
            <a:spAutoFit/>
          </a:bodyPr>
          <a:lstStyle/>
          <a:p>
            <a:r>
              <a:rPr lang="en-IN" b="1" dirty="0">
                <a:latin typeface="Times New Roman" panose="02020603050405020304" pitchFamily="18" charset="0"/>
                <a:ea typeface="Times New Roman" panose="02020603050405020304" pitchFamily="18" charset="0"/>
              </a:rPr>
              <a:t>Current condition of the river</a:t>
            </a:r>
            <a:endParaRPr lang="en-GB" dirty="0"/>
          </a:p>
        </p:txBody>
      </p:sp>
      <p:pic>
        <p:nvPicPr>
          <p:cNvPr id="5" name="Picture 4"/>
          <p:cNvPicPr/>
          <p:nvPr/>
        </p:nvPicPr>
        <p:blipFill>
          <a:blip r:embed="rId2">
            <a:extLst/>
          </a:blip>
          <a:srcRect/>
          <a:stretch>
            <a:fillRect/>
          </a:stretch>
        </p:blipFill>
        <p:spPr bwMode="auto">
          <a:xfrm>
            <a:off x="515085" y="953751"/>
            <a:ext cx="3936599" cy="2624561"/>
          </a:xfrm>
          <a:prstGeom prst="rect">
            <a:avLst/>
          </a:prstGeom>
          <a:noFill/>
        </p:spPr>
      </p:pic>
      <p:sp>
        <p:nvSpPr>
          <p:cNvPr id="6" name="Rectangle 5"/>
          <p:cNvSpPr/>
          <p:nvPr/>
        </p:nvSpPr>
        <p:spPr>
          <a:xfrm>
            <a:off x="-564616" y="3442377"/>
            <a:ext cx="6096000" cy="505267"/>
          </a:xfrm>
          <a:prstGeom prst="rect">
            <a:avLst/>
          </a:prstGeom>
        </p:spPr>
        <p:txBody>
          <a:bodyPr>
            <a:spAutoFit/>
          </a:bodyPr>
          <a:lstStyle/>
          <a:p>
            <a:pPr>
              <a:lnSpc>
                <a:spcPts val="1885"/>
              </a:lnSpc>
              <a:spcAft>
                <a:spcPts val="0"/>
              </a:spcAft>
            </a:pPr>
            <a:r>
              <a:rPr lang="en-IN" sz="1200" dirty="0">
                <a:latin typeface="Times New Roman" panose="02020603050405020304" pitchFamily="18" charset="0"/>
                <a:ea typeface="Times New Roman" panose="02020603050405020304" pitchFamily="18" charset="0"/>
              </a:rPr>
              <a:t> </a:t>
            </a:r>
            <a:endParaRPr lang="en-GB" sz="1600" dirty="0">
              <a:latin typeface="Times New Roman" panose="02020603050405020304" pitchFamily="18" charset="0"/>
              <a:ea typeface="Times New Roman" panose="02020603050405020304" pitchFamily="18" charset="0"/>
            </a:endParaRPr>
          </a:p>
          <a:p>
            <a:pPr marL="673100">
              <a:spcAft>
                <a:spcPts val="0"/>
              </a:spcAft>
            </a:pPr>
            <a:r>
              <a:rPr lang="en-IN" sz="1100" b="1" dirty="0">
                <a:solidFill>
                  <a:srgbClr val="4F81BD"/>
                </a:solidFill>
                <a:latin typeface="Arial" panose="020B0604020202020204" pitchFamily="34" charset="0"/>
                <a:ea typeface="Arial" panose="020B0604020202020204" pitchFamily="34" charset="0"/>
              </a:rPr>
              <a:t>Figure  : Image showing the river edge dumped with waste in embankments</a:t>
            </a:r>
            <a:endParaRPr lang="en-GB" sz="1600" dirty="0">
              <a:effectLst/>
              <a:latin typeface="Times New Roman" panose="02020603050405020304" pitchFamily="18" charset="0"/>
              <a:ea typeface="Times New Roman" panose="02020603050405020304" pitchFamily="18" charset="0"/>
            </a:endParaRPr>
          </a:p>
        </p:txBody>
      </p:sp>
      <p:pic>
        <p:nvPicPr>
          <p:cNvPr id="7" name="Picture 6"/>
          <p:cNvPicPr/>
          <p:nvPr/>
        </p:nvPicPr>
        <p:blipFill>
          <a:blip r:embed="rId3">
            <a:extLst/>
          </a:blip>
          <a:srcRect/>
          <a:stretch>
            <a:fillRect/>
          </a:stretch>
        </p:blipFill>
        <p:spPr bwMode="auto">
          <a:xfrm>
            <a:off x="7194883" y="703562"/>
            <a:ext cx="4008789" cy="2867590"/>
          </a:xfrm>
          <a:prstGeom prst="rect">
            <a:avLst/>
          </a:prstGeom>
          <a:noFill/>
        </p:spPr>
      </p:pic>
      <p:sp>
        <p:nvSpPr>
          <p:cNvPr id="8" name="Rectangle 7"/>
          <p:cNvSpPr/>
          <p:nvPr/>
        </p:nvSpPr>
        <p:spPr>
          <a:xfrm>
            <a:off x="6935142" y="3695010"/>
            <a:ext cx="4123245" cy="276999"/>
          </a:xfrm>
          <a:prstGeom prst="rect">
            <a:avLst/>
          </a:prstGeom>
        </p:spPr>
        <p:txBody>
          <a:bodyPr wrap="none">
            <a:spAutoFit/>
          </a:bodyPr>
          <a:lstStyle/>
          <a:p>
            <a:r>
              <a:rPr lang="en-IN" sz="1200" b="1" smtClean="0">
                <a:solidFill>
                  <a:srgbClr val="4F81BD"/>
                </a:solidFill>
                <a:latin typeface="Arial" panose="020B0604020202020204" pitchFamily="34" charset="0"/>
                <a:ea typeface="Arial" panose="020B0604020202020204" pitchFamily="34" charset="0"/>
              </a:rPr>
              <a:t>Figure  : Image section showing river edge vegetation</a:t>
            </a:r>
            <a:endParaRPr lang="en-GB" sz="1200" dirty="0"/>
          </a:p>
        </p:txBody>
      </p:sp>
      <p:sp>
        <p:nvSpPr>
          <p:cNvPr id="9" name="Rectangle 8"/>
          <p:cNvSpPr/>
          <p:nvPr/>
        </p:nvSpPr>
        <p:spPr>
          <a:xfrm>
            <a:off x="4986450" y="396608"/>
            <a:ext cx="6096000" cy="477054"/>
          </a:xfrm>
          <a:prstGeom prst="rect">
            <a:avLst/>
          </a:prstGeom>
        </p:spPr>
        <p:txBody>
          <a:bodyPr>
            <a:spAutoFit/>
          </a:bodyPr>
          <a:lstStyle/>
          <a:p>
            <a:pPr>
              <a:lnSpc>
                <a:spcPts val="985"/>
              </a:lnSpc>
              <a:spcAft>
                <a:spcPts val="0"/>
              </a:spcAft>
              <a:tabLst>
                <a:tab pos="937260" algn="l"/>
              </a:tabLst>
            </a:pPr>
            <a:r>
              <a:rPr lang="en-IN" sz="1200" dirty="0">
                <a:latin typeface="Times New Roman" panose="02020603050405020304" pitchFamily="18" charset="0"/>
                <a:ea typeface="Times New Roman" panose="02020603050405020304" pitchFamily="18" charset="0"/>
              </a:rPr>
              <a:t>	</a:t>
            </a:r>
            <a:endParaRPr lang="en-IN" sz="1200" dirty="0" smtClean="0">
              <a:latin typeface="Times New Roman" panose="02020603050405020304" pitchFamily="18" charset="0"/>
              <a:ea typeface="Times New Roman" panose="02020603050405020304" pitchFamily="18" charset="0"/>
            </a:endParaRPr>
          </a:p>
          <a:p>
            <a:pPr>
              <a:lnSpc>
                <a:spcPts val="985"/>
              </a:lnSpc>
              <a:spcAft>
                <a:spcPts val="0"/>
              </a:spcAft>
              <a:tabLst>
                <a:tab pos="937260" algn="l"/>
              </a:tabLst>
            </a:pPr>
            <a:endParaRPr lang="en-IN" sz="1200" b="1" dirty="0">
              <a:latin typeface="Times New Roman" panose="02020603050405020304" pitchFamily="18" charset="0"/>
              <a:ea typeface="Times New Roman" panose="02020603050405020304" pitchFamily="18" charset="0"/>
            </a:endParaRPr>
          </a:p>
          <a:p>
            <a:pPr>
              <a:lnSpc>
                <a:spcPts val="985"/>
              </a:lnSpc>
              <a:spcAft>
                <a:spcPts val="0"/>
              </a:spcAft>
              <a:tabLst>
                <a:tab pos="937260" algn="l"/>
              </a:tabLst>
            </a:pPr>
            <a:r>
              <a:rPr lang="en-IN" sz="1200" b="1" dirty="0" smtClean="0">
                <a:latin typeface="Times New Roman" panose="02020603050405020304" pitchFamily="18" charset="0"/>
                <a:ea typeface="Times New Roman" panose="02020603050405020304" pitchFamily="18" charset="0"/>
              </a:rPr>
              <a:t>                          </a:t>
            </a:r>
            <a:r>
              <a:rPr lang="en-IN" b="1" dirty="0" smtClean="0">
                <a:latin typeface="Times New Roman" panose="02020603050405020304" pitchFamily="18" charset="0"/>
                <a:ea typeface="Times New Roman" panose="02020603050405020304" pitchFamily="18" charset="0"/>
              </a:rPr>
              <a:t>Natural </a:t>
            </a:r>
            <a:r>
              <a:rPr lang="en-IN" b="1" dirty="0">
                <a:latin typeface="Times New Roman" panose="02020603050405020304" pitchFamily="18" charset="0"/>
                <a:ea typeface="Times New Roman" panose="02020603050405020304" pitchFamily="18" charset="0"/>
              </a:rPr>
              <a:t>vegetation</a:t>
            </a:r>
            <a:endParaRPr lang="en-GB" sz="1600" dirty="0">
              <a:effectLst/>
              <a:latin typeface="Times New Roman" panose="02020603050405020304" pitchFamily="18" charset="0"/>
              <a:ea typeface="Times New Roman" panose="02020603050405020304" pitchFamily="18" charset="0"/>
            </a:endParaRPr>
          </a:p>
        </p:txBody>
      </p:sp>
      <p:sp>
        <p:nvSpPr>
          <p:cNvPr id="10" name="Rectangle 9"/>
          <p:cNvSpPr/>
          <p:nvPr/>
        </p:nvSpPr>
        <p:spPr>
          <a:xfrm>
            <a:off x="601912" y="3964910"/>
            <a:ext cx="1729961" cy="369332"/>
          </a:xfrm>
          <a:prstGeom prst="rect">
            <a:avLst/>
          </a:prstGeom>
        </p:spPr>
        <p:txBody>
          <a:bodyPr wrap="none">
            <a:spAutoFit/>
          </a:bodyPr>
          <a:lstStyle/>
          <a:p>
            <a:r>
              <a:rPr lang="en-IN" b="1" dirty="0">
                <a:latin typeface="Times New Roman" panose="02020603050405020304" pitchFamily="18" charset="0"/>
                <a:ea typeface="Times New Roman" panose="02020603050405020304" pitchFamily="18" charset="0"/>
              </a:rPr>
              <a:t>Existing section</a:t>
            </a:r>
            <a:endParaRPr lang="en-GB" dirty="0"/>
          </a:p>
        </p:txBody>
      </p:sp>
      <p:pic>
        <p:nvPicPr>
          <p:cNvPr id="11" name="Picture 10"/>
          <p:cNvPicPr/>
          <p:nvPr/>
        </p:nvPicPr>
        <p:blipFill>
          <a:blip r:embed="rId4">
            <a:extLst/>
          </a:blip>
          <a:srcRect/>
          <a:stretch>
            <a:fillRect/>
          </a:stretch>
        </p:blipFill>
        <p:spPr bwMode="auto">
          <a:xfrm>
            <a:off x="310176" y="4472447"/>
            <a:ext cx="7522010" cy="1963823"/>
          </a:xfrm>
          <a:prstGeom prst="rect">
            <a:avLst/>
          </a:prstGeom>
          <a:noFill/>
        </p:spPr>
      </p:pic>
      <p:sp>
        <p:nvSpPr>
          <p:cNvPr id="12" name="Rectangle 11"/>
          <p:cNvSpPr/>
          <p:nvPr/>
        </p:nvSpPr>
        <p:spPr>
          <a:xfrm>
            <a:off x="7254669" y="3817323"/>
            <a:ext cx="4657375" cy="2769989"/>
          </a:xfrm>
          <a:prstGeom prst="rect">
            <a:avLst/>
          </a:prstGeom>
        </p:spPr>
        <p:txBody>
          <a:bodyPr wrap="square">
            <a:spAutoFit/>
          </a:bodyPr>
          <a:lstStyle/>
          <a:p>
            <a:pPr>
              <a:spcAft>
                <a:spcPts val="0"/>
              </a:spcAft>
            </a:pPr>
            <a:r>
              <a:rPr lang="en-IN" sz="1200" dirty="0">
                <a:latin typeface="Times New Roman" panose="02020603050405020304" pitchFamily="18" charset="0"/>
                <a:ea typeface="Times New Roman" panose="02020603050405020304" pitchFamily="18" charset="0"/>
              </a:rPr>
              <a:t> </a:t>
            </a:r>
            <a:endParaRPr lang="en-GB" sz="1600" dirty="0">
              <a:latin typeface="Times New Roman" panose="02020603050405020304" pitchFamily="18" charset="0"/>
              <a:ea typeface="Times New Roman" panose="02020603050405020304" pitchFamily="18" charset="0"/>
            </a:endParaRPr>
          </a:p>
          <a:p>
            <a:pPr marL="584200" algn="just">
              <a:spcAft>
                <a:spcPts val="0"/>
              </a:spcAft>
            </a:pPr>
            <a:r>
              <a:rPr lang="en-IN" dirty="0">
                <a:latin typeface="Times New Roman" panose="02020603050405020304" pitchFamily="18" charset="0"/>
                <a:ea typeface="Times New Roman" panose="02020603050405020304" pitchFamily="18" charset="0"/>
              </a:rPr>
              <a:t>The edges are covered with unplanned vegetation, dumped with construction waste and sand bars under the bridges. This debris pollutes the river and reduces the groundcover of the river bed which reduces the ground water recharge. Reclaiming the edges for landscape can improve water purification and percolate water into the ground.</a:t>
            </a:r>
            <a:endParaRPr lang="en-GB" sz="1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656598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3068469"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Design principles and recommendation</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a:t>
            </a:r>
            <a:r>
              <a:rPr kumimoji="0" lang="en-GB" altLang="en-US"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River edge landscape</a:t>
            </a:r>
            <a:endParaRPr kumimoji="0" lang="en-GB" altLang="en-US" sz="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4097" name="Picture 1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238" y="593724"/>
            <a:ext cx="6110120" cy="180399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4" name="Rectangle 3"/>
          <p:cNvSpPr/>
          <p:nvPr/>
        </p:nvSpPr>
        <p:spPr>
          <a:xfrm>
            <a:off x="6096000" y="457200"/>
            <a:ext cx="6096000" cy="1754326"/>
          </a:xfrm>
          <a:prstGeom prst="rect">
            <a:avLst/>
          </a:prstGeom>
        </p:spPr>
        <p:txBody>
          <a:bodyPr>
            <a:spAutoFit/>
          </a:bodyPr>
          <a:lstStyle/>
          <a:p>
            <a:pPr marL="584200">
              <a:spcAft>
                <a:spcPts val="0"/>
              </a:spcAft>
            </a:pPr>
            <a:r>
              <a:rPr lang="en-IN" dirty="0" smtClean="0">
                <a:latin typeface="Times New Roman" panose="02020603050405020304" pitchFamily="18" charset="0"/>
                <a:ea typeface="Times New Roman" panose="02020603050405020304" pitchFamily="18" charset="0"/>
              </a:rPr>
              <a:t>The landscaping of edges will act as the aquifer and reduce pollution. Vegetation</a:t>
            </a:r>
            <a:r>
              <a:rPr lang="en-GB" sz="1600" dirty="0" smtClean="0">
                <a:latin typeface="Times New Roman" panose="02020603050405020304" pitchFamily="18" charset="0"/>
                <a:ea typeface="Times New Roman" panose="02020603050405020304" pitchFamily="18" charset="0"/>
              </a:rPr>
              <a:t> </a:t>
            </a:r>
            <a:r>
              <a:rPr lang="en-IN" dirty="0" smtClean="0">
                <a:latin typeface="Times New Roman" panose="02020603050405020304" pitchFamily="18" charset="0"/>
                <a:ea typeface="Times New Roman" panose="02020603050405020304" pitchFamily="18" charset="0"/>
              </a:rPr>
              <a:t>has the capacity to hold the water run-off and recharge into the ground. Landscape with	biphasic	shift	concept	can utilize</a:t>
            </a:r>
          </a:p>
          <a:p>
            <a:pPr marL="584200">
              <a:spcAft>
                <a:spcPts val="0"/>
              </a:spcAft>
            </a:pPr>
            <a:r>
              <a:rPr lang="en-IN" dirty="0" smtClean="0">
                <a:latin typeface="Times New Roman" panose="02020603050405020304" pitchFamily="18" charset="0"/>
                <a:ea typeface="Times New Roman" panose="02020603050405020304" pitchFamily="18" charset="0"/>
              </a:rPr>
              <a:t>the	river	edge	effectively	for the</a:t>
            </a:r>
            <a:r>
              <a:rPr lang="en-GB" sz="1600" dirty="0" smtClean="0">
                <a:latin typeface="Times New Roman" panose="02020603050405020304" pitchFamily="18" charset="0"/>
                <a:ea typeface="Times New Roman" panose="02020603050405020304" pitchFamily="18" charset="0"/>
              </a:rPr>
              <a:t> </a:t>
            </a:r>
            <a:r>
              <a:rPr lang="en-IN" dirty="0" smtClean="0">
                <a:latin typeface="Times New Roman" panose="02020603050405020304" pitchFamily="18" charset="0"/>
                <a:ea typeface="Times New Roman" panose="02020603050405020304" pitchFamily="18" charset="0"/>
              </a:rPr>
              <a:t>multipurpose situation</a:t>
            </a:r>
            <a:endParaRPr lang="en-GB" dirty="0"/>
          </a:p>
        </p:txBody>
      </p:sp>
      <p:sp>
        <p:nvSpPr>
          <p:cNvPr id="5" name="Rectangle 4"/>
          <p:cNvSpPr/>
          <p:nvPr/>
        </p:nvSpPr>
        <p:spPr>
          <a:xfrm>
            <a:off x="-465137" y="2215425"/>
            <a:ext cx="6096000" cy="428322"/>
          </a:xfrm>
          <a:prstGeom prst="rect">
            <a:avLst/>
          </a:prstGeom>
        </p:spPr>
        <p:txBody>
          <a:bodyPr>
            <a:spAutoFit/>
          </a:bodyPr>
          <a:lstStyle/>
          <a:p>
            <a:pPr>
              <a:lnSpc>
                <a:spcPts val="700"/>
              </a:lnSpc>
              <a:spcAft>
                <a:spcPts val="0"/>
              </a:spcAft>
            </a:pPr>
            <a:r>
              <a:rPr lang="en-IN" sz="1100" dirty="0">
                <a:latin typeface="Times New Roman" panose="02020603050405020304" pitchFamily="18" charset="0"/>
                <a:ea typeface="Times New Roman" panose="02020603050405020304" pitchFamily="18" charset="0"/>
              </a:rPr>
              <a:t> </a:t>
            </a:r>
            <a:endParaRPr lang="en-GB" sz="1400" dirty="0">
              <a:latin typeface="Times New Roman" panose="02020603050405020304" pitchFamily="18" charset="0"/>
              <a:ea typeface="Times New Roman" panose="02020603050405020304" pitchFamily="18" charset="0"/>
            </a:endParaRPr>
          </a:p>
          <a:p>
            <a:pPr marL="584200">
              <a:spcAft>
                <a:spcPts val="0"/>
              </a:spcAft>
            </a:pPr>
            <a:r>
              <a:rPr lang="en-IN" sz="1600" dirty="0">
                <a:latin typeface="Times New Roman" panose="02020603050405020304" pitchFamily="18" charset="0"/>
                <a:ea typeface="Times New Roman" panose="02020603050405020304" pitchFamily="18" charset="0"/>
              </a:rPr>
              <a:t>Encouraging bio diversity</a:t>
            </a:r>
            <a:endParaRPr lang="en-GB" sz="1400" dirty="0">
              <a:effectLst/>
              <a:latin typeface="Times New Roman" panose="02020603050405020304" pitchFamily="18" charset="0"/>
              <a:ea typeface="Times New Roman" panose="02020603050405020304" pitchFamily="18" charset="0"/>
            </a:endParaRPr>
          </a:p>
        </p:txBody>
      </p:sp>
      <p:pic>
        <p:nvPicPr>
          <p:cNvPr id="7" name="Picture 6"/>
          <p:cNvPicPr/>
          <p:nvPr/>
        </p:nvPicPr>
        <p:blipFill>
          <a:blip r:embed="rId3">
            <a:extLst/>
          </a:blip>
          <a:srcRect/>
          <a:stretch>
            <a:fillRect/>
          </a:stretch>
        </p:blipFill>
        <p:spPr bwMode="auto">
          <a:xfrm>
            <a:off x="122238" y="2788052"/>
            <a:ext cx="6034087" cy="1800470"/>
          </a:xfrm>
          <a:prstGeom prst="rect">
            <a:avLst/>
          </a:prstGeom>
          <a:noFill/>
        </p:spPr>
      </p:pic>
      <p:sp>
        <p:nvSpPr>
          <p:cNvPr id="6" name="Rectangle 5"/>
          <p:cNvSpPr/>
          <p:nvPr/>
        </p:nvSpPr>
        <p:spPr>
          <a:xfrm>
            <a:off x="6232358" y="3039648"/>
            <a:ext cx="6096000" cy="923330"/>
          </a:xfrm>
          <a:prstGeom prst="rect">
            <a:avLst/>
          </a:prstGeom>
        </p:spPr>
        <p:txBody>
          <a:bodyPr>
            <a:spAutoFit/>
          </a:bodyPr>
          <a:lstStyle/>
          <a:p>
            <a:pPr marL="584200" marR="12700" algn="just">
              <a:spcAft>
                <a:spcPts val="0"/>
              </a:spcAft>
            </a:pPr>
            <a:r>
              <a:rPr lang="en-IN" dirty="0" smtClean="0">
                <a:latin typeface="Times New Roman" panose="02020603050405020304" pitchFamily="18" charset="0"/>
                <a:ea typeface="Times New Roman" panose="02020603050405020304" pitchFamily="18" charset="0"/>
              </a:rPr>
              <a:t>The clean river supports the bio-diversity and natural systems, benefit the city and enhance the people attitude on natural waterbodies.</a:t>
            </a:r>
            <a:endParaRPr lang="en-GB" sz="1600" dirty="0">
              <a:effectLst/>
              <a:latin typeface="Times New Roman" panose="02020603050405020304" pitchFamily="18" charset="0"/>
              <a:ea typeface="Times New Roman" panose="02020603050405020304" pitchFamily="18" charset="0"/>
            </a:endParaRPr>
          </a:p>
        </p:txBody>
      </p:sp>
      <p:sp>
        <p:nvSpPr>
          <p:cNvPr id="8" name="Rectangle 7"/>
          <p:cNvSpPr/>
          <p:nvPr/>
        </p:nvSpPr>
        <p:spPr>
          <a:xfrm>
            <a:off x="122238" y="4609523"/>
            <a:ext cx="1435008" cy="276999"/>
          </a:xfrm>
          <a:prstGeom prst="rect">
            <a:avLst/>
          </a:prstGeom>
        </p:spPr>
        <p:txBody>
          <a:bodyPr wrap="none">
            <a:spAutoFit/>
          </a:bodyPr>
          <a:lstStyle/>
          <a:p>
            <a:pPr>
              <a:spcAft>
                <a:spcPts val="0"/>
              </a:spcAft>
            </a:pPr>
            <a:r>
              <a:rPr lang="en-IN" sz="1200" dirty="0">
                <a:latin typeface="Times New Roman" panose="02020603050405020304" pitchFamily="18" charset="0"/>
                <a:ea typeface="Times New Roman" panose="02020603050405020304" pitchFamily="18" charset="0"/>
              </a:rPr>
              <a:t>Percolating material</a:t>
            </a:r>
            <a:endParaRPr lang="en-GB" sz="1100" dirty="0">
              <a:effectLst/>
              <a:latin typeface="Times New Roman" panose="02020603050405020304" pitchFamily="18" charset="0"/>
              <a:ea typeface="Times New Roman" panose="02020603050405020304" pitchFamily="18" charset="0"/>
            </a:endParaRPr>
          </a:p>
        </p:txBody>
      </p:sp>
      <p:pic>
        <p:nvPicPr>
          <p:cNvPr id="10" name="Picture 9"/>
          <p:cNvPicPr/>
          <p:nvPr/>
        </p:nvPicPr>
        <p:blipFill>
          <a:blip r:embed="rId4">
            <a:extLst/>
          </a:blip>
          <a:srcRect/>
          <a:stretch>
            <a:fillRect/>
          </a:stretch>
        </p:blipFill>
        <p:spPr bwMode="auto">
          <a:xfrm>
            <a:off x="122238" y="5057819"/>
            <a:ext cx="5973762" cy="1765044"/>
          </a:xfrm>
          <a:prstGeom prst="rect">
            <a:avLst/>
          </a:prstGeom>
          <a:noFill/>
        </p:spPr>
      </p:pic>
      <p:sp>
        <p:nvSpPr>
          <p:cNvPr id="9" name="Rectangle 8"/>
          <p:cNvSpPr/>
          <p:nvPr/>
        </p:nvSpPr>
        <p:spPr>
          <a:xfrm>
            <a:off x="6596389" y="4978855"/>
            <a:ext cx="6096000" cy="1754326"/>
          </a:xfrm>
          <a:prstGeom prst="rect">
            <a:avLst/>
          </a:prstGeom>
        </p:spPr>
        <p:txBody>
          <a:bodyPr>
            <a:spAutoFit/>
          </a:bodyPr>
          <a:lstStyle/>
          <a:p>
            <a:pPr marR="589915" algn="just">
              <a:spcAft>
                <a:spcPts val="0"/>
              </a:spcAft>
            </a:pPr>
            <a:r>
              <a:rPr lang="en-IN" dirty="0">
                <a:latin typeface="Times New Roman" panose="02020603050405020304" pitchFamily="18" charset="0"/>
                <a:ea typeface="Times New Roman" panose="02020603050405020304" pitchFamily="18" charset="0"/>
              </a:rPr>
              <a:t>Today’s technology allows choice of material for sustainable development of edge conditions. Perforated materials allow the water to percolate in, so that before the river reaches the sea it will recharge maximum to the ground. Use of these materials also can act sensitive during the floods.</a:t>
            </a:r>
            <a:endParaRPr lang="en-GB" sz="1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380500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blip>
          <a:srcRect/>
          <a:stretch>
            <a:fillRect/>
          </a:stretch>
        </p:blipFill>
        <p:spPr bwMode="auto">
          <a:xfrm>
            <a:off x="529389" y="710965"/>
            <a:ext cx="10587790" cy="3133462"/>
          </a:xfrm>
          <a:prstGeom prst="rect">
            <a:avLst/>
          </a:prstGeom>
          <a:noFill/>
        </p:spPr>
      </p:pic>
      <p:sp>
        <p:nvSpPr>
          <p:cNvPr id="3" name="Rectangle 2"/>
          <p:cNvSpPr/>
          <p:nvPr/>
        </p:nvSpPr>
        <p:spPr>
          <a:xfrm>
            <a:off x="529389" y="-43232"/>
            <a:ext cx="6096000" cy="592470"/>
          </a:xfrm>
          <a:prstGeom prst="rect">
            <a:avLst/>
          </a:prstGeom>
        </p:spPr>
        <p:txBody>
          <a:bodyPr>
            <a:spAutoFit/>
          </a:bodyPr>
          <a:lstStyle/>
          <a:p>
            <a:pPr>
              <a:lnSpc>
                <a:spcPts val="1535"/>
              </a:lnSpc>
              <a:spcAft>
                <a:spcPts val="0"/>
              </a:spcAft>
            </a:pPr>
            <a:r>
              <a:rPr lang="en-IN" sz="1400" b="1" dirty="0">
                <a:latin typeface="Times New Roman" panose="02020603050405020304" pitchFamily="18" charset="0"/>
                <a:ea typeface="Times New Roman" panose="02020603050405020304" pitchFamily="18" charset="0"/>
              </a:rPr>
              <a:t> </a:t>
            </a:r>
            <a:endParaRPr lang="en-GB" b="1" dirty="0">
              <a:latin typeface="Times New Roman" panose="02020603050405020304" pitchFamily="18" charset="0"/>
              <a:ea typeface="Times New Roman" panose="02020603050405020304" pitchFamily="18" charset="0"/>
            </a:endParaRPr>
          </a:p>
          <a:p>
            <a:pPr>
              <a:spcAft>
                <a:spcPts val="0"/>
              </a:spcAft>
            </a:pPr>
            <a:r>
              <a:rPr lang="en-IN" sz="2000" b="1" dirty="0" err="1">
                <a:latin typeface="Times New Roman" panose="02020603050405020304" pitchFamily="18" charset="0"/>
                <a:ea typeface="Times New Roman" panose="02020603050405020304" pitchFamily="18" charset="0"/>
              </a:rPr>
              <a:t>Biphasal</a:t>
            </a:r>
            <a:r>
              <a:rPr lang="en-IN" sz="2000" b="1" dirty="0">
                <a:latin typeface="Times New Roman" panose="02020603050405020304" pitchFamily="18" charset="0"/>
                <a:ea typeface="Times New Roman" panose="02020603050405020304" pitchFamily="18" charset="0"/>
              </a:rPr>
              <a:t> shift</a:t>
            </a:r>
            <a:endParaRPr lang="en-GB" b="1" dirty="0">
              <a:effectLst/>
              <a:latin typeface="Times New Roman" panose="02020603050405020304" pitchFamily="18" charset="0"/>
              <a:ea typeface="Times New Roman" panose="02020603050405020304" pitchFamily="18" charset="0"/>
            </a:endParaRPr>
          </a:p>
        </p:txBody>
      </p:sp>
      <p:sp>
        <p:nvSpPr>
          <p:cNvPr id="4" name="Rectangle 3"/>
          <p:cNvSpPr/>
          <p:nvPr/>
        </p:nvSpPr>
        <p:spPr>
          <a:xfrm>
            <a:off x="810125" y="3844427"/>
            <a:ext cx="10307053" cy="1313821"/>
          </a:xfrm>
          <a:prstGeom prst="rect">
            <a:avLst/>
          </a:prstGeom>
        </p:spPr>
        <p:txBody>
          <a:bodyPr wrap="square">
            <a:spAutoFit/>
          </a:bodyPr>
          <a:lstStyle/>
          <a:p>
            <a:pPr marR="589915" algn="just">
              <a:lnSpc>
                <a:spcPct val="147000"/>
              </a:lnSpc>
              <a:spcAft>
                <a:spcPts val="0"/>
              </a:spcAft>
            </a:pPr>
            <a:r>
              <a:rPr lang="en-IN" dirty="0">
                <a:latin typeface="Times New Roman" panose="02020603050405020304" pitchFamily="18" charset="0"/>
                <a:ea typeface="Times New Roman" panose="02020603050405020304" pitchFamily="18" charset="0"/>
              </a:rPr>
              <a:t>River edge profile that act as a flood carrier during the heavy flood and work as a public space and promenades during the off seasons. River edge design that respond to the water fluctuations and functions according to the necessity.</a:t>
            </a:r>
            <a:endParaRPr lang="en-GB" sz="1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5941892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2716" y="180908"/>
            <a:ext cx="6096000" cy="1154162"/>
          </a:xfrm>
          <a:prstGeom prst="rect">
            <a:avLst/>
          </a:prstGeom>
        </p:spPr>
        <p:txBody>
          <a:bodyPr>
            <a:spAutoFit/>
          </a:bodyPr>
          <a:lstStyle/>
          <a:p>
            <a:pPr marL="584200">
              <a:spcAft>
                <a:spcPts val="0"/>
              </a:spcAft>
              <a:tabLst>
                <a:tab pos="1003300" algn="l"/>
              </a:tabLst>
            </a:pPr>
            <a:r>
              <a:rPr lang="en-IN" b="1" dirty="0">
                <a:latin typeface="Times New Roman" panose="02020603050405020304" pitchFamily="18" charset="0"/>
                <a:ea typeface="Times New Roman" panose="02020603050405020304" pitchFamily="18" charset="0"/>
              </a:rPr>
              <a:t>Strategy -4</a:t>
            </a:r>
            <a:endParaRPr lang="en-GB" sz="1600" dirty="0">
              <a:latin typeface="Times New Roman" panose="02020603050405020304" pitchFamily="18" charset="0"/>
              <a:ea typeface="Times New Roman" panose="02020603050405020304" pitchFamily="18" charset="0"/>
            </a:endParaRPr>
          </a:p>
          <a:p>
            <a:pPr>
              <a:lnSpc>
                <a:spcPts val="815"/>
              </a:lnSpc>
              <a:spcAft>
                <a:spcPts val="0"/>
              </a:spcAft>
            </a:pPr>
            <a:r>
              <a:rPr lang="en-IN" sz="1200" dirty="0">
                <a:latin typeface="Times New Roman" panose="02020603050405020304" pitchFamily="18" charset="0"/>
                <a:ea typeface="Times New Roman" panose="02020603050405020304" pitchFamily="18" charset="0"/>
              </a:rPr>
              <a:t> </a:t>
            </a:r>
            <a:endParaRPr lang="en-GB" sz="1600" dirty="0">
              <a:latin typeface="Times New Roman" panose="02020603050405020304" pitchFamily="18" charset="0"/>
              <a:ea typeface="Times New Roman" panose="02020603050405020304" pitchFamily="18" charset="0"/>
            </a:endParaRPr>
          </a:p>
          <a:p>
            <a:pPr marL="584200">
              <a:spcAft>
                <a:spcPts val="0"/>
              </a:spcAft>
            </a:pPr>
            <a:r>
              <a:rPr lang="en-IN" dirty="0">
                <a:latin typeface="Times New Roman" panose="02020603050405020304" pitchFamily="18" charset="0"/>
                <a:ea typeface="Times New Roman" panose="02020603050405020304" pitchFamily="18" charset="0"/>
              </a:rPr>
              <a:t>Place making</a:t>
            </a:r>
            <a:endParaRPr lang="en-GB" sz="1600" dirty="0">
              <a:latin typeface="Times New Roman" panose="02020603050405020304" pitchFamily="18" charset="0"/>
              <a:ea typeface="Times New Roman" panose="02020603050405020304" pitchFamily="18" charset="0"/>
            </a:endParaRPr>
          </a:p>
          <a:p>
            <a:pPr>
              <a:lnSpc>
                <a:spcPts val="1010"/>
              </a:lnSpc>
              <a:spcAft>
                <a:spcPts val="0"/>
              </a:spcAft>
            </a:pPr>
            <a:r>
              <a:rPr lang="en-IN" sz="1200" dirty="0">
                <a:latin typeface="Times New Roman" panose="02020603050405020304" pitchFamily="18" charset="0"/>
                <a:ea typeface="Times New Roman" panose="02020603050405020304" pitchFamily="18" charset="0"/>
              </a:rPr>
              <a:t> </a:t>
            </a:r>
            <a:endParaRPr lang="en-GB" sz="1600" dirty="0">
              <a:latin typeface="Times New Roman" panose="02020603050405020304" pitchFamily="18" charset="0"/>
              <a:ea typeface="Times New Roman" panose="02020603050405020304" pitchFamily="18" charset="0"/>
            </a:endParaRPr>
          </a:p>
          <a:p>
            <a:pPr marL="584200">
              <a:spcAft>
                <a:spcPts val="0"/>
              </a:spcAft>
            </a:pPr>
            <a:r>
              <a:rPr lang="en-IN" b="1" dirty="0" smtClean="0">
                <a:latin typeface="Times New Roman" panose="02020603050405020304" pitchFamily="18" charset="0"/>
                <a:ea typeface="Times New Roman" panose="02020603050405020304" pitchFamily="18" charset="0"/>
              </a:rPr>
              <a:t> </a:t>
            </a:r>
            <a:r>
              <a:rPr lang="en-IN" b="1" dirty="0">
                <a:latin typeface="Times New Roman" panose="02020603050405020304" pitchFamily="18" charset="0"/>
                <a:ea typeface="Times New Roman" panose="02020603050405020304" pitchFamily="18" charset="0"/>
              </a:rPr>
              <a:t>Urban need</a:t>
            </a:r>
            <a:endParaRPr lang="en-GB" sz="1600" dirty="0">
              <a:effectLst/>
              <a:latin typeface="Times New Roman" panose="02020603050405020304" pitchFamily="18" charset="0"/>
              <a:ea typeface="Times New Roman" panose="02020603050405020304" pitchFamily="18" charset="0"/>
            </a:endParaRPr>
          </a:p>
        </p:txBody>
      </p:sp>
      <p:pic>
        <p:nvPicPr>
          <p:cNvPr id="3" name="Picture 2"/>
          <p:cNvPicPr/>
          <p:nvPr/>
        </p:nvPicPr>
        <p:blipFill>
          <a:blip r:embed="rId2">
            <a:extLst/>
          </a:blip>
          <a:srcRect/>
          <a:stretch>
            <a:fillRect/>
          </a:stretch>
        </p:blipFill>
        <p:spPr bwMode="auto">
          <a:xfrm>
            <a:off x="1742307" y="180908"/>
            <a:ext cx="5146040" cy="3717925"/>
          </a:xfrm>
          <a:prstGeom prst="rect">
            <a:avLst/>
          </a:prstGeom>
          <a:noFill/>
        </p:spPr>
      </p:pic>
      <p:sp>
        <p:nvSpPr>
          <p:cNvPr id="4" name="Rectangle 3"/>
          <p:cNvSpPr/>
          <p:nvPr/>
        </p:nvSpPr>
        <p:spPr>
          <a:xfrm>
            <a:off x="0" y="4019750"/>
            <a:ext cx="6096000" cy="646331"/>
          </a:xfrm>
          <a:prstGeom prst="rect">
            <a:avLst/>
          </a:prstGeom>
        </p:spPr>
        <p:txBody>
          <a:bodyPr>
            <a:spAutoFit/>
          </a:bodyPr>
          <a:lstStyle/>
          <a:p>
            <a:pPr marL="1892300">
              <a:spcAft>
                <a:spcPts val="0"/>
              </a:spcAft>
            </a:pPr>
            <a:r>
              <a:rPr lang="en-IN" b="1" dirty="0">
                <a:solidFill>
                  <a:srgbClr val="4F81BD"/>
                </a:solidFill>
                <a:latin typeface="Arial" panose="020B0604020202020204" pitchFamily="34" charset="0"/>
                <a:ea typeface="Arial" panose="020B0604020202020204" pitchFamily="34" charset="0"/>
              </a:rPr>
              <a:t>Figure  : Image showing Activities along the river</a:t>
            </a:r>
            <a:endParaRPr lang="en-GB" sz="2800" dirty="0">
              <a:effectLst/>
              <a:latin typeface="Times New Roman" panose="02020603050405020304" pitchFamily="18" charset="0"/>
              <a:ea typeface="Times New Roman" panose="02020603050405020304" pitchFamily="18" charset="0"/>
            </a:endParaRPr>
          </a:p>
        </p:txBody>
      </p:sp>
      <p:pic>
        <p:nvPicPr>
          <p:cNvPr id="5" name="Picture 4"/>
          <p:cNvPicPr/>
          <p:nvPr/>
        </p:nvPicPr>
        <p:blipFill>
          <a:blip r:embed="rId3">
            <a:extLst/>
          </a:blip>
          <a:srcRect/>
          <a:stretch>
            <a:fillRect/>
          </a:stretch>
        </p:blipFill>
        <p:spPr bwMode="auto">
          <a:xfrm>
            <a:off x="1164791" y="4666081"/>
            <a:ext cx="7136998" cy="2159183"/>
          </a:xfrm>
          <a:prstGeom prst="rect">
            <a:avLst/>
          </a:prstGeom>
          <a:noFill/>
        </p:spPr>
      </p:pic>
    </p:spTree>
    <p:extLst>
      <p:ext uri="{BB962C8B-B14F-4D97-AF65-F5344CB8AC3E}">
        <p14:creationId xmlns:p14="http://schemas.microsoft.com/office/powerpoint/2010/main" val="5857248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6350" y="136838"/>
            <a:ext cx="2315057" cy="72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19100" algn="l"/>
              </a:tabLst>
              <a:defRPr>
                <a:solidFill>
                  <a:schemeClr val="tx1"/>
                </a:solidFill>
                <a:latin typeface="Arial" panose="020B0604020202020204" pitchFamily="34" charset="0"/>
              </a:defRPr>
            </a:lvl1pPr>
            <a:lvl2pPr eaLnBrk="0" fontAlgn="base" hangingPunct="0">
              <a:spcBef>
                <a:spcPct val="0"/>
              </a:spcBef>
              <a:spcAft>
                <a:spcPct val="0"/>
              </a:spcAft>
              <a:tabLst>
                <a:tab pos="419100" algn="l"/>
              </a:tabLst>
              <a:defRPr>
                <a:solidFill>
                  <a:schemeClr val="tx1"/>
                </a:solidFill>
                <a:latin typeface="Arial" panose="020B0604020202020204" pitchFamily="34" charset="0"/>
              </a:defRPr>
            </a:lvl2pPr>
            <a:lvl3pPr eaLnBrk="0" fontAlgn="base" hangingPunct="0">
              <a:spcBef>
                <a:spcPct val="0"/>
              </a:spcBef>
              <a:spcAft>
                <a:spcPct val="0"/>
              </a:spcAft>
              <a:tabLst>
                <a:tab pos="419100" algn="l"/>
              </a:tabLst>
              <a:defRPr>
                <a:solidFill>
                  <a:schemeClr val="tx1"/>
                </a:solidFill>
                <a:latin typeface="Arial" panose="020B0604020202020204" pitchFamily="34" charset="0"/>
              </a:defRPr>
            </a:lvl3pPr>
            <a:lvl4pPr eaLnBrk="0" fontAlgn="base" hangingPunct="0">
              <a:spcBef>
                <a:spcPct val="0"/>
              </a:spcBef>
              <a:spcAft>
                <a:spcPct val="0"/>
              </a:spcAft>
              <a:tabLst>
                <a:tab pos="419100" algn="l"/>
              </a:tabLst>
              <a:defRPr>
                <a:solidFill>
                  <a:schemeClr val="tx1"/>
                </a:solidFill>
                <a:latin typeface="Arial" panose="020B0604020202020204" pitchFamily="34" charset="0"/>
              </a:defRPr>
            </a:lvl4pPr>
            <a:lvl5pPr eaLnBrk="0" fontAlgn="base" hangingPunct="0">
              <a:spcBef>
                <a:spcPct val="0"/>
              </a:spcBef>
              <a:spcAft>
                <a:spcPct val="0"/>
              </a:spcAft>
              <a:tabLst>
                <a:tab pos="419100" algn="l"/>
              </a:tabLst>
              <a:defRPr>
                <a:solidFill>
                  <a:schemeClr val="tx1"/>
                </a:solidFill>
                <a:latin typeface="Arial" panose="020B0604020202020204" pitchFamily="34" charset="0"/>
              </a:defRPr>
            </a:lvl5pPr>
            <a:lvl6pPr eaLnBrk="0" fontAlgn="base" hangingPunct="0">
              <a:spcBef>
                <a:spcPct val="0"/>
              </a:spcBef>
              <a:spcAft>
                <a:spcPct val="0"/>
              </a:spcAft>
              <a:tabLst>
                <a:tab pos="419100" algn="l"/>
              </a:tabLst>
              <a:defRPr>
                <a:solidFill>
                  <a:schemeClr val="tx1"/>
                </a:solidFill>
                <a:latin typeface="Arial" panose="020B0604020202020204" pitchFamily="34" charset="0"/>
              </a:defRPr>
            </a:lvl6pPr>
            <a:lvl7pPr eaLnBrk="0" fontAlgn="base" hangingPunct="0">
              <a:spcBef>
                <a:spcPct val="0"/>
              </a:spcBef>
              <a:spcAft>
                <a:spcPct val="0"/>
              </a:spcAft>
              <a:tabLst>
                <a:tab pos="419100" algn="l"/>
              </a:tabLst>
              <a:defRPr>
                <a:solidFill>
                  <a:schemeClr val="tx1"/>
                </a:solidFill>
                <a:latin typeface="Arial" panose="020B0604020202020204" pitchFamily="34" charset="0"/>
              </a:defRPr>
            </a:lvl7pPr>
            <a:lvl8pPr eaLnBrk="0" fontAlgn="base" hangingPunct="0">
              <a:spcBef>
                <a:spcPct val="0"/>
              </a:spcBef>
              <a:spcAft>
                <a:spcPct val="0"/>
              </a:spcAft>
              <a:tabLst>
                <a:tab pos="419100" algn="l"/>
              </a:tabLst>
              <a:defRPr>
                <a:solidFill>
                  <a:schemeClr val="tx1"/>
                </a:solidFill>
                <a:latin typeface="Arial" panose="020B0604020202020204" pitchFamily="34" charset="0"/>
              </a:defRPr>
            </a:lvl8pPr>
            <a:lvl9pPr eaLnBrk="0" fontAlgn="base" hangingPunct="0">
              <a:spcBef>
                <a:spcPct val="0"/>
              </a:spcBef>
              <a:spcAft>
                <a:spcPct val="0"/>
              </a:spcAft>
              <a:tabLst>
                <a:tab pos="4191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19100" algn="l"/>
              </a:tabLst>
            </a:pPr>
            <a:r>
              <a:rPr kumimoji="0" lang="en-GB" altLang="en-US" sz="11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principles and recommendation</a:t>
            </a:r>
            <a:endParaRPr kumimoji="0" lang="en-GB" altLang="en-US" sz="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19100" algn="l"/>
              </a:tabLst>
            </a:pPr>
            <a:r>
              <a:rPr kumimoji="0" lang="en-GB" altLang="en-US"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Promenade design</a:t>
            </a:r>
            <a:endParaRPr kumimoji="0" lang="en-GB" altLang="en-US" sz="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19100" algn="l"/>
              </a:tabLst>
            </a:pPr>
            <a:endParaRPr kumimoji="0" lang="en-GB"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5121" name="Picture 1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851" y="777563"/>
            <a:ext cx="7173753" cy="200113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4" name="Rectangle 3"/>
          <p:cNvSpPr/>
          <p:nvPr/>
        </p:nvSpPr>
        <p:spPr>
          <a:xfrm>
            <a:off x="7625262" y="447883"/>
            <a:ext cx="4736891" cy="2535309"/>
          </a:xfrm>
          <a:prstGeom prst="rect">
            <a:avLst/>
          </a:prstGeom>
        </p:spPr>
        <p:txBody>
          <a:bodyPr wrap="square">
            <a:spAutoFit/>
          </a:bodyPr>
          <a:lstStyle/>
          <a:p>
            <a:pPr marR="589915" algn="just">
              <a:lnSpc>
                <a:spcPct val="147000"/>
              </a:lnSpc>
              <a:spcAft>
                <a:spcPts val="0"/>
              </a:spcAft>
            </a:pPr>
            <a:r>
              <a:rPr lang="en-IN" smtClean="0">
                <a:latin typeface="Times New Roman" panose="02020603050405020304" pitchFamily="18" charset="0"/>
                <a:ea typeface="Times New Roman" panose="02020603050405020304" pitchFamily="18" charset="0"/>
              </a:rPr>
              <a:t>River edge promenade to encourage people interaction. Access provided from adjacent road and bridge to the promenade. Promenade to accommodate various public activities and place for people to relaxation.</a:t>
            </a:r>
            <a:endParaRPr lang="en-GB" sz="1600" dirty="0">
              <a:effectLst/>
              <a:latin typeface="Times New Roman" panose="02020603050405020304" pitchFamily="18" charset="0"/>
              <a:ea typeface="Times New Roman" panose="02020603050405020304" pitchFamily="18" charset="0"/>
            </a:endParaRPr>
          </a:p>
        </p:txBody>
      </p:sp>
      <p:sp>
        <p:nvSpPr>
          <p:cNvPr id="5" name="Rectangle 4"/>
          <p:cNvSpPr/>
          <p:nvPr/>
        </p:nvSpPr>
        <p:spPr>
          <a:xfrm>
            <a:off x="224851" y="2798526"/>
            <a:ext cx="1768433" cy="369332"/>
          </a:xfrm>
          <a:prstGeom prst="rect">
            <a:avLst/>
          </a:prstGeom>
        </p:spPr>
        <p:txBody>
          <a:bodyPr wrap="none">
            <a:spAutoFit/>
          </a:bodyPr>
          <a:lstStyle/>
          <a:p>
            <a:pPr>
              <a:spcAft>
                <a:spcPts val="0"/>
              </a:spcAft>
            </a:pPr>
            <a:r>
              <a:rPr lang="en-IN" dirty="0">
                <a:latin typeface="Times New Roman" panose="02020603050405020304" pitchFamily="18" charset="0"/>
                <a:ea typeface="Times New Roman" panose="02020603050405020304" pitchFamily="18" charset="0"/>
              </a:rPr>
              <a:t>Bridge structures</a:t>
            </a:r>
            <a:endParaRPr lang="en-GB" sz="1600" dirty="0">
              <a:effectLst/>
              <a:latin typeface="Times New Roman" panose="02020603050405020304" pitchFamily="18" charset="0"/>
              <a:ea typeface="Times New Roman" panose="02020603050405020304" pitchFamily="18" charset="0"/>
            </a:endParaRPr>
          </a:p>
        </p:txBody>
      </p:sp>
      <p:pic>
        <p:nvPicPr>
          <p:cNvPr id="7" name="Picture 6"/>
          <p:cNvPicPr/>
          <p:nvPr/>
        </p:nvPicPr>
        <p:blipFill>
          <a:blip r:embed="rId3">
            <a:extLst/>
          </a:blip>
          <a:srcRect/>
          <a:stretch>
            <a:fillRect/>
          </a:stretch>
        </p:blipFill>
        <p:spPr bwMode="auto">
          <a:xfrm>
            <a:off x="224851" y="3387210"/>
            <a:ext cx="7215651" cy="2009249"/>
          </a:xfrm>
          <a:prstGeom prst="rect">
            <a:avLst/>
          </a:prstGeom>
          <a:noFill/>
        </p:spPr>
      </p:pic>
      <p:sp>
        <p:nvSpPr>
          <p:cNvPr id="6" name="Rectangle 5"/>
          <p:cNvSpPr/>
          <p:nvPr/>
        </p:nvSpPr>
        <p:spPr>
          <a:xfrm>
            <a:off x="7560040" y="3387210"/>
            <a:ext cx="4631960" cy="2535309"/>
          </a:xfrm>
          <a:prstGeom prst="rect">
            <a:avLst/>
          </a:prstGeom>
        </p:spPr>
        <p:txBody>
          <a:bodyPr wrap="square">
            <a:spAutoFit/>
          </a:bodyPr>
          <a:lstStyle/>
          <a:p>
            <a:pPr marR="589915" algn="just">
              <a:lnSpc>
                <a:spcPct val="147000"/>
              </a:lnSpc>
              <a:spcAft>
                <a:spcPts val="0"/>
              </a:spcAft>
            </a:pPr>
            <a:r>
              <a:rPr lang="en-IN" dirty="0">
                <a:latin typeface="Times New Roman" panose="02020603050405020304" pitchFamily="18" charset="0"/>
                <a:ea typeface="Times New Roman" panose="02020603050405020304" pitchFamily="18" charset="0"/>
              </a:rPr>
              <a:t>Bridges are the space from where the river is viewed clearly and people stop their vehicle to experience the riverfront. Providing view decks at the bridge platform to watch the river and sightseeing.</a:t>
            </a:r>
            <a:endParaRPr lang="en-GB" sz="1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0684226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49035"/>
            <a:ext cx="12154598"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rPr>
              <a:t>Public space and parks</a:t>
            </a:r>
            <a:endParaRPr kumimoji="0" lang="en-GB" altLang="en-US" sz="800" b="0"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smtClean="0">
              <a:ln>
                <a:noFill/>
              </a:ln>
              <a:solidFill>
                <a:schemeClr val="tx1"/>
              </a:solidFill>
              <a:effectLst/>
              <a:latin typeface="Arial" panose="020B0604020202020204" pitchFamily="34" charset="0"/>
            </a:endParaRPr>
          </a:p>
        </p:txBody>
      </p:sp>
      <p:pic>
        <p:nvPicPr>
          <p:cNvPr id="6145" name="Picture 1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549274"/>
            <a:ext cx="7166289" cy="199905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0" y="457199"/>
            <a:ext cx="1215459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sp>
        <p:nvSpPr>
          <p:cNvPr id="4" name="Rectangle 3"/>
          <p:cNvSpPr/>
          <p:nvPr/>
        </p:nvSpPr>
        <p:spPr>
          <a:xfrm>
            <a:off x="7351531" y="29448"/>
            <a:ext cx="5039040" cy="2791790"/>
          </a:xfrm>
          <a:prstGeom prst="rect">
            <a:avLst/>
          </a:prstGeom>
        </p:spPr>
        <p:txBody>
          <a:bodyPr wrap="square">
            <a:spAutoFit/>
          </a:bodyPr>
          <a:lstStyle/>
          <a:p>
            <a:pPr>
              <a:lnSpc>
                <a:spcPts val="2000"/>
              </a:lnSpc>
              <a:spcAft>
                <a:spcPts val="0"/>
              </a:spcAft>
            </a:pPr>
            <a:r>
              <a:rPr lang="en-IN" sz="1200" dirty="0">
                <a:latin typeface="Times New Roman" panose="02020603050405020304" pitchFamily="18" charset="0"/>
                <a:ea typeface="Times New Roman" panose="02020603050405020304" pitchFamily="18" charset="0"/>
              </a:rPr>
              <a:t> </a:t>
            </a:r>
            <a:endParaRPr lang="en-GB" sz="1600" dirty="0">
              <a:latin typeface="Times New Roman" panose="02020603050405020304" pitchFamily="18" charset="0"/>
              <a:ea typeface="Times New Roman" panose="02020603050405020304" pitchFamily="18" charset="0"/>
            </a:endParaRPr>
          </a:p>
          <a:p>
            <a:pPr marR="589915" algn="just">
              <a:lnSpc>
                <a:spcPct val="147000"/>
              </a:lnSpc>
              <a:spcAft>
                <a:spcPts val="0"/>
              </a:spcAft>
            </a:pPr>
            <a:r>
              <a:rPr lang="en-IN" dirty="0">
                <a:latin typeface="Times New Roman" panose="02020603050405020304" pitchFamily="18" charset="0"/>
                <a:ea typeface="Times New Roman" panose="02020603050405020304" pitchFamily="18" charset="0"/>
              </a:rPr>
              <a:t>The documentation concludes the lack of community open parks and Public Square, providing public parks in different scale. These large pocket in the city core can be the breathe in space and landmark for the urban settlement.</a:t>
            </a:r>
            <a:endParaRPr lang="en-GB" sz="1600" dirty="0">
              <a:effectLst/>
              <a:latin typeface="Times New Roman" panose="02020603050405020304" pitchFamily="18" charset="0"/>
              <a:ea typeface="Times New Roman" panose="02020603050405020304" pitchFamily="18" charset="0"/>
            </a:endParaRPr>
          </a:p>
        </p:txBody>
      </p:sp>
      <p:sp>
        <p:nvSpPr>
          <p:cNvPr id="5" name="Rectangle 5"/>
          <p:cNvSpPr>
            <a:spLocks noChangeArrowheads="1"/>
          </p:cNvSpPr>
          <p:nvPr/>
        </p:nvSpPr>
        <p:spPr bwMode="auto">
          <a:xfrm>
            <a:off x="6350" y="2174907"/>
            <a:ext cx="1471878" cy="1292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GB" altLang="en-US" sz="1200" dirty="0">
              <a:latin typeface="Arial" panose="020B0604020202020204" pitchFamily="34"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GB" altLang="en-US" sz="1200" dirty="0">
              <a:latin typeface="Arial" panose="020B0604020202020204" pitchFamily="34"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Intermediate levels</a:t>
            </a:r>
            <a:endParaRPr kumimoji="0" lang="en-GB" altLang="en-US" sz="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6148" name="Picture 1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3551350"/>
            <a:ext cx="7559175" cy="210599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6"/>
          <p:cNvSpPr>
            <a:spLocks noChangeArrowheads="1"/>
          </p:cNvSpPr>
          <p:nvPr/>
        </p:nvSpPr>
        <p:spPr bwMode="auto">
          <a:xfrm>
            <a:off x="6350" y="30498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7" name="Rectangle 6"/>
          <p:cNvSpPr/>
          <p:nvPr/>
        </p:nvSpPr>
        <p:spPr>
          <a:xfrm>
            <a:off x="6977766" y="3318342"/>
            <a:ext cx="4981959" cy="2128147"/>
          </a:xfrm>
          <a:prstGeom prst="rect">
            <a:avLst/>
          </a:prstGeom>
        </p:spPr>
        <p:txBody>
          <a:bodyPr wrap="square">
            <a:spAutoFit/>
          </a:bodyPr>
          <a:lstStyle/>
          <a:p>
            <a:pPr marL="584200" algn="just">
              <a:lnSpc>
                <a:spcPct val="147000"/>
              </a:lnSpc>
              <a:spcAft>
                <a:spcPts val="0"/>
              </a:spcAft>
            </a:pPr>
            <a:r>
              <a:rPr lang="en-IN" dirty="0">
                <a:latin typeface="Times New Roman" panose="02020603050405020304" pitchFamily="18" charset="0"/>
                <a:ea typeface="Times New Roman" panose="02020603050405020304" pitchFamily="18" charset="0"/>
              </a:rPr>
              <a:t>Providing Ghats and decks in river edge for people to access the water for domestic activity and water sport. To incorporate various scale of activities, different levels of space to be provided.</a:t>
            </a:r>
            <a:endParaRPr lang="en-GB" sz="1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366896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l="2790" t="4927" r="2099"/>
          <a:stretch/>
        </p:blipFill>
        <p:spPr bwMode="auto">
          <a:xfrm>
            <a:off x="48686" y="369960"/>
            <a:ext cx="3320852" cy="240423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73515" y="2793755"/>
            <a:ext cx="6330835" cy="4401205"/>
          </a:xfrm>
          <a:prstGeom prst="rect">
            <a:avLst/>
          </a:prstGeom>
          <a:noFill/>
        </p:spPr>
        <p:txBody>
          <a:bodyPr wrap="square" rtlCol="0">
            <a:spAutoFit/>
          </a:bodyPr>
          <a:lstStyle/>
          <a:p>
            <a:pPr marL="285750" indent="-285750" algn="just">
              <a:buFont typeface="Arial" panose="020B0604020202020204" pitchFamily="34" charset="0"/>
              <a:buChar char="•"/>
            </a:pPr>
            <a:r>
              <a:rPr lang="en-GB" sz="1400" dirty="0" smtClean="0"/>
              <a:t>Cooum river origin from Kesavaram dam(</a:t>
            </a:r>
            <a:r>
              <a:rPr lang="en-GB" sz="1400" dirty="0" err="1" smtClean="0"/>
              <a:t>kallur</a:t>
            </a:r>
            <a:r>
              <a:rPr lang="en-GB" sz="1400" dirty="0" smtClean="0"/>
              <a:t> river),thiruvallur District and ends under Napier bridge towards to sea.</a:t>
            </a:r>
          </a:p>
          <a:p>
            <a:pPr marL="285750" indent="-285750" algn="just">
              <a:buFont typeface="Arial" panose="020B0604020202020204" pitchFamily="34" charset="0"/>
              <a:buChar char="•"/>
            </a:pPr>
            <a:endParaRPr lang="en-GB" sz="1400" dirty="0" smtClean="0"/>
          </a:p>
          <a:p>
            <a:pPr marL="285750" indent="-285750" algn="just">
              <a:buFont typeface="Arial" panose="020B0604020202020204" pitchFamily="34" charset="0"/>
              <a:buChar char="•"/>
            </a:pPr>
            <a:r>
              <a:rPr lang="en-GB" sz="1400" dirty="0" smtClean="0"/>
              <a:t>Cooum river runs 64 km totally from thiruvallur District which splits 32km under urban area rest towards villages,</a:t>
            </a:r>
            <a:r>
              <a:rPr lang="en-US" sz="1400" dirty="0"/>
              <a:t> In Chennai district, the river flows through three corporation zones—</a:t>
            </a:r>
            <a:r>
              <a:rPr lang="en-US" sz="1400" dirty="0" err="1"/>
              <a:t>Kilpauk</a:t>
            </a:r>
            <a:r>
              <a:rPr lang="en-US" sz="1400" dirty="0"/>
              <a:t>, Nungambakkam and Triplicane—for a total length of 16 </a:t>
            </a:r>
            <a:r>
              <a:rPr lang="en-US" sz="1400" dirty="0" err="1"/>
              <a:t>kilometres</a:t>
            </a:r>
            <a:r>
              <a:rPr lang="en-US" sz="1400" dirty="0"/>
              <a:t> </a:t>
            </a:r>
            <a:r>
              <a:rPr lang="en-US" sz="1400" dirty="0" smtClean="0"/>
              <a:t>.</a:t>
            </a:r>
          </a:p>
          <a:p>
            <a:pPr marL="285750" indent="-285750" algn="just">
              <a:buFont typeface="Arial" panose="020B0604020202020204" pitchFamily="34" charset="0"/>
              <a:buChar char="•"/>
            </a:pPr>
            <a:endParaRPr lang="en-GB" sz="1400" dirty="0" smtClean="0"/>
          </a:p>
          <a:p>
            <a:pPr marL="285750" indent="-285750" algn="just">
              <a:buFont typeface="Arial" panose="020B0604020202020204" pitchFamily="34" charset="0"/>
              <a:buChar char="•"/>
            </a:pPr>
            <a:r>
              <a:rPr lang="en-GB" sz="1400" dirty="0" smtClean="0"/>
              <a:t>Historically, it was clear water which is also used for drinking, fishing and trading etc., and also named as Thames river by British people .</a:t>
            </a:r>
          </a:p>
          <a:p>
            <a:pPr marL="285750" indent="-285750" algn="just">
              <a:buFont typeface="Arial" panose="020B0604020202020204" pitchFamily="34" charset="0"/>
              <a:buChar char="•"/>
            </a:pPr>
            <a:endParaRPr lang="en-GB" sz="1400" dirty="0" smtClean="0"/>
          </a:p>
          <a:p>
            <a:pPr marL="285750" indent="-285750" algn="just">
              <a:buFont typeface="Arial" panose="020B0604020202020204" pitchFamily="34" charset="0"/>
              <a:buChar char="•"/>
            </a:pPr>
            <a:r>
              <a:rPr lang="en-GB" sz="1400" b="1" dirty="0" smtClean="0"/>
              <a:t>Unpolluted </a:t>
            </a:r>
            <a:r>
              <a:rPr lang="en-GB" sz="1400" dirty="0" smtClean="0"/>
              <a:t>:It is still using for drinking ,fishing, farming from </a:t>
            </a:r>
            <a:r>
              <a:rPr lang="en-GB" sz="1400" dirty="0" err="1" smtClean="0"/>
              <a:t>kesavaram</a:t>
            </a:r>
            <a:r>
              <a:rPr lang="en-GB" sz="1400" dirty="0" smtClean="0"/>
              <a:t> to </a:t>
            </a:r>
            <a:r>
              <a:rPr lang="en-GB" sz="1400" dirty="0" err="1" smtClean="0"/>
              <a:t>thiruverkadu</a:t>
            </a:r>
            <a:r>
              <a:rPr lang="en-GB" sz="1400" dirty="0" smtClean="0"/>
              <a:t> (</a:t>
            </a:r>
            <a:r>
              <a:rPr lang="en-GB" sz="1400" dirty="0" err="1"/>
              <a:t>Paruthipattu</a:t>
            </a:r>
            <a:r>
              <a:rPr lang="en-GB" sz="1400" dirty="0"/>
              <a:t> </a:t>
            </a:r>
            <a:r>
              <a:rPr lang="en-GB" sz="1400" dirty="0" err="1" smtClean="0"/>
              <a:t>Anaikat</a:t>
            </a:r>
            <a:r>
              <a:rPr lang="en-GB" sz="1400" dirty="0" smtClean="0"/>
              <a:t>).</a:t>
            </a:r>
          </a:p>
          <a:p>
            <a:pPr marL="285750" indent="-285750" algn="just">
              <a:buFont typeface="Arial" panose="020B0604020202020204" pitchFamily="34" charset="0"/>
              <a:buChar char="•"/>
            </a:pPr>
            <a:endParaRPr lang="en-GB" sz="1400" dirty="0" smtClean="0"/>
          </a:p>
          <a:p>
            <a:pPr marL="285750" indent="-285750" algn="just">
              <a:buFont typeface="Arial" panose="020B0604020202020204" pitchFamily="34" charset="0"/>
              <a:buChar char="•"/>
            </a:pPr>
            <a:r>
              <a:rPr lang="en-US" sz="1400" b="1" dirty="0" smtClean="0"/>
              <a:t>Polluted</a:t>
            </a:r>
            <a:r>
              <a:rPr lang="en-US" sz="1400" dirty="0" smtClean="0"/>
              <a:t> :</a:t>
            </a:r>
            <a:r>
              <a:rPr lang="en-US" sz="1400" dirty="0" err="1" smtClean="0"/>
              <a:t>Paruthipattu</a:t>
            </a:r>
            <a:r>
              <a:rPr lang="en-US" sz="1400" dirty="0" smtClean="0"/>
              <a:t> </a:t>
            </a:r>
            <a:r>
              <a:rPr lang="en-US" sz="1400" dirty="0" err="1"/>
              <a:t>Anaikat</a:t>
            </a:r>
            <a:r>
              <a:rPr lang="en-US" sz="1400" dirty="0"/>
              <a:t> to the River Mouth in Bay of </a:t>
            </a:r>
            <a:r>
              <a:rPr lang="en-US" sz="1400" dirty="0" smtClean="0"/>
              <a:t>Bengal.</a:t>
            </a:r>
          </a:p>
          <a:p>
            <a:pPr marL="285750" indent="-285750" algn="just">
              <a:buFont typeface="Arial" panose="020B0604020202020204" pitchFamily="34" charset="0"/>
              <a:buChar char="•"/>
            </a:pPr>
            <a:endParaRPr lang="en-US" sz="1400" dirty="0" smtClean="0"/>
          </a:p>
          <a:p>
            <a:pPr marL="285750" indent="-285750" algn="just">
              <a:buFont typeface="Arial" panose="020B0604020202020204" pitchFamily="34" charset="0"/>
              <a:buChar char="•"/>
            </a:pPr>
            <a:r>
              <a:rPr lang="en-US" sz="1400" dirty="0"/>
              <a:t>The total catchment area of the river is about 400 square </a:t>
            </a:r>
            <a:r>
              <a:rPr lang="en-US" sz="1400" dirty="0" err="1"/>
              <a:t>kilometres</a:t>
            </a:r>
            <a:r>
              <a:rPr lang="en-US" sz="1400" dirty="0"/>
              <a:t> (150 </a:t>
            </a:r>
            <a:r>
              <a:rPr lang="en-US" sz="1400" dirty="0" err="1"/>
              <a:t>sq</a:t>
            </a:r>
            <a:r>
              <a:rPr lang="en-US" sz="1400" dirty="0"/>
              <a:t> mi), and the bed width ranges from </a:t>
            </a:r>
            <a:r>
              <a:rPr lang="en-US" sz="1400" b="1" dirty="0"/>
              <a:t>40 to 120 </a:t>
            </a:r>
            <a:r>
              <a:rPr lang="en-US" sz="1400" b="1" dirty="0" err="1"/>
              <a:t>metres</a:t>
            </a:r>
            <a:r>
              <a:rPr lang="en-US" sz="1400" dirty="0"/>
              <a:t> (130 to </a:t>
            </a:r>
            <a:r>
              <a:rPr lang="en-US" sz="1400" b="1" dirty="0"/>
              <a:t>390 </a:t>
            </a:r>
            <a:r>
              <a:rPr lang="en-US" sz="1400" b="1" dirty="0" err="1"/>
              <a:t>ft</a:t>
            </a:r>
            <a:r>
              <a:rPr lang="en-US" sz="1400" dirty="0"/>
              <a:t>).</a:t>
            </a:r>
            <a:endParaRPr lang="en-GB" sz="1400" dirty="0" smtClean="0"/>
          </a:p>
          <a:p>
            <a:pPr algn="just"/>
            <a:endParaRPr lang="en-GB" sz="1400" dirty="0" smtClean="0"/>
          </a:p>
          <a:p>
            <a:pPr algn="just"/>
            <a:endParaRPr lang="en-GB" sz="1400" dirty="0"/>
          </a:p>
        </p:txBody>
      </p:sp>
      <p:pic>
        <p:nvPicPr>
          <p:cNvPr id="10" name="Picture 9"/>
          <p:cNvPicPr>
            <a:picLocks noChangeAspect="1"/>
          </p:cNvPicPr>
          <p:nvPr/>
        </p:nvPicPr>
        <p:blipFill rotWithShape="1">
          <a:blip r:embed="rId3"/>
          <a:srcRect r="14290"/>
          <a:stretch/>
        </p:blipFill>
        <p:spPr>
          <a:xfrm>
            <a:off x="6721310" y="373274"/>
            <a:ext cx="5386332" cy="3077292"/>
          </a:xfrm>
          <a:prstGeom prst="rect">
            <a:avLst/>
          </a:prstGeom>
        </p:spPr>
      </p:pic>
      <p:sp>
        <p:nvSpPr>
          <p:cNvPr id="11" name="Oval 10"/>
          <p:cNvSpPr/>
          <p:nvPr/>
        </p:nvSpPr>
        <p:spPr>
          <a:xfrm>
            <a:off x="9800649" y="1621765"/>
            <a:ext cx="198409" cy="198409"/>
          </a:xfrm>
          <a:prstGeom prst="ellipse">
            <a:avLst/>
          </a:prstGeom>
          <a:solidFill>
            <a:srgbClr val="FFFF0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4" descr="Related image"/>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3438933" y="373274"/>
            <a:ext cx="3208353" cy="2400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261905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4416" y="3234502"/>
            <a:ext cx="6417584" cy="314030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6617" y="176729"/>
            <a:ext cx="6776360" cy="202120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51995" y="150779"/>
            <a:ext cx="6096000" cy="800219"/>
          </a:xfrm>
          <a:prstGeom prst="rect">
            <a:avLst/>
          </a:prstGeom>
        </p:spPr>
        <p:txBody>
          <a:bodyPr>
            <a:spAutoFit/>
          </a:bodyPr>
          <a:lstStyle/>
          <a:p>
            <a:pPr lvl="0" eaLnBrk="0" fontAlgn="base" hangingPunct="0">
              <a:spcBef>
                <a:spcPct val="0"/>
              </a:spcBef>
              <a:spcAft>
                <a:spcPct val="0"/>
              </a:spcAft>
            </a:pPr>
            <a:r>
              <a:rPr lang="en-GB" altLang="en-US" dirty="0">
                <a:latin typeface="Arial" panose="020B0604020202020204" pitchFamily="34" charset="0"/>
                <a:ea typeface="Times New Roman" panose="02020603050405020304" pitchFamily="18" charset="0"/>
              </a:rPr>
              <a:t>Key plan -Typical edge condition</a:t>
            </a:r>
            <a:endParaRPr lang="en-GB" altLang="en-US" sz="1050" dirty="0">
              <a:latin typeface="Arial" panose="020B0604020202020204" pitchFamily="34" charset="0"/>
            </a:endParaRPr>
          </a:p>
          <a:p>
            <a:pPr lvl="0" eaLnBrk="0" fontAlgn="base" hangingPunct="0">
              <a:spcBef>
                <a:spcPct val="0"/>
              </a:spcBef>
              <a:spcAft>
                <a:spcPct val="0"/>
              </a:spcAft>
            </a:pPr>
            <a:endParaRPr lang="en-GB" altLang="en-US" sz="2800" dirty="0">
              <a:latin typeface="Arial" panose="020B0604020202020204" pitchFamily="34" charset="0"/>
            </a:endParaRPr>
          </a:p>
        </p:txBody>
      </p:sp>
      <p:pic>
        <p:nvPicPr>
          <p:cNvPr id="8" name="Picture 1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376838"/>
            <a:ext cx="6069156" cy="299797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2"/>
          <p:cNvSpPr>
            <a:spLocks noChangeArrowheads="1"/>
          </p:cNvSpPr>
          <p:nvPr/>
        </p:nvSpPr>
        <p:spPr bwMode="auto">
          <a:xfrm>
            <a:off x="0" y="1854552"/>
            <a:ext cx="619051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19100" algn="l"/>
              </a:tabLst>
              <a:defRPr>
                <a:solidFill>
                  <a:schemeClr val="tx1"/>
                </a:solidFill>
                <a:latin typeface="Arial" panose="020B0604020202020204" pitchFamily="34" charset="0"/>
              </a:defRPr>
            </a:lvl1pPr>
            <a:lvl2pPr eaLnBrk="0" fontAlgn="base" hangingPunct="0">
              <a:spcBef>
                <a:spcPct val="0"/>
              </a:spcBef>
              <a:spcAft>
                <a:spcPct val="0"/>
              </a:spcAft>
              <a:tabLst>
                <a:tab pos="419100" algn="l"/>
              </a:tabLst>
              <a:defRPr>
                <a:solidFill>
                  <a:schemeClr val="tx1"/>
                </a:solidFill>
                <a:latin typeface="Arial" panose="020B0604020202020204" pitchFamily="34" charset="0"/>
              </a:defRPr>
            </a:lvl2pPr>
            <a:lvl3pPr eaLnBrk="0" fontAlgn="base" hangingPunct="0">
              <a:spcBef>
                <a:spcPct val="0"/>
              </a:spcBef>
              <a:spcAft>
                <a:spcPct val="0"/>
              </a:spcAft>
              <a:tabLst>
                <a:tab pos="419100" algn="l"/>
              </a:tabLst>
              <a:defRPr>
                <a:solidFill>
                  <a:schemeClr val="tx1"/>
                </a:solidFill>
                <a:latin typeface="Arial" panose="020B0604020202020204" pitchFamily="34" charset="0"/>
              </a:defRPr>
            </a:lvl3pPr>
            <a:lvl4pPr eaLnBrk="0" fontAlgn="base" hangingPunct="0">
              <a:spcBef>
                <a:spcPct val="0"/>
              </a:spcBef>
              <a:spcAft>
                <a:spcPct val="0"/>
              </a:spcAft>
              <a:tabLst>
                <a:tab pos="419100" algn="l"/>
              </a:tabLst>
              <a:defRPr>
                <a:solidFill>
                  <a:schemeClr val="tx1"/>
                </a:solidFill>
                <a:latin typeface="Arial" panose="020B0604020202020204" pitchFamily="34" charset="0"/>
              </a:defRPr>
            </a:lvl4pPr>
            <a:lvl5pPr eaLnBrk="0" fontAlgn="base" hangingPunct="0">
              <a:spcBef>
                <a:spcPct val="0"/>
              </a:spcBef>
              <a:spcAft>
                <a:spcPct val="0"/>
              </a:spcAft>
              <a:tabLst>
                <a:tab pos="419100" algn="l"/>
              </a:tabLst>
              <a:defRPr>
                <a:solidFill>
                  <a:schemeClr val="tx1"/>
                </a:solidFill>
                <a:latin typeface="Arial" panose="020B0604020202020204" pitchFamily="34" charset="0"/>
              </a:defRPr>
            </a:lvl5pPr>
            <a:lvl6pPr eaLnBrk="0" fontAlgn="base" hangingPunct="0">
              <a:spcBef>
                <a:spcPct val="0"/>
              </a:spcBef>
              <a:spcAft>
                <a:spcPct val="0"/>
              </a:spcAft>
              <a:tabLst>
                <a:tab pos="419100" algn="l"/>
              </a:tabLst>
              <a:defRPr>
                <a:solidFill>
                  <a:schemeClr val="tx1"/>
                </a:solidFill>
                <a:latin typeface="Arial" panose="020B0604020202020204" pitchFamily="34" charset="0"/>
              </a:defRPr>
            </a:lvl6pPr>
            <a:lvl7pPr eaLnBrk="0" fontAlgn="base" hangingPunct="0">
              <a:spcBef>
                <a:spcPct val="0"/>
              </a:spcBef>
              <a:spcAft>
                <a:spcPct val="0"/>
              </a:spcAft>
              <a:tabLst>
                <a:tab pos="419100" algn="l"/>
              </a:tabLst>
              <a:defRPr>
                <a:solidFill>
                  <a:schemeClr val="tx1"/>
                </a:solidFill>
                <a:latin typeface="Arial" panose="020B0604020202020204" pitchFamily="34" charset="0"/>
              </a:defRPr>
            </a:lvl7pPr>
            <a:lvl8pPr eaLnBrk="0" fontAlgn="base" hangingPunct="0">
              <a:spcBef>
                <a:spcPct val="0"/>
              </a:spcBef>
              <a:spcAft>
                <a:spcPct val="0"/>
              </a:spcAft>
              <a:tabLst>
                <a:tab pos="419100" algn="l"/>
              </a:tabLst>
              <a:defRPr>
                <a:solidFill>
                  <a:schemeClr val="tx1"/>
                </a:solidFill>
                <a:latin typeface="Arial" panose="020B0604020202020204" pitchFamily="34" charset="0"/>
              </a:defRPr>
            </a:lvl8pPr>
            <a:lvl9pPr eaLnBrk="0" fontAlgn="base" hangingPunct="0">
              <a:spcBef>
                <a:spcPct val="0"/>
              </a:spcBef>
              <a:spcAft>
                <a:spcPct val="0"/>
              </a:spcAft>
              <a:tabLst>
                <a:tab pos="4191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19100" algn="l"/>
              </a:tabLst>
            </a:pPr>
            <a:r>
              <a:rPr kumimoji="0" lang="en-GB" altLang="en-US" sz="12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Typical section kit for the River Restoration</a:t>
            </a:r>
            <a:endParaRPr kumimoji="0" lang="en-GB" altLang="en-US" sz="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19100" algn="l"/>
              </a:tabLst>
            </a:pPr>
            <a:r>
              <a:rPr kumimoji="0" lang="en-GB" altLang="en-US"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Typical River edge condition near bridge structures</a:t>
            </a:r>
            <a:endParaRPr kumimoji="0" lang="en-GB" altLang="en-US" sz="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19100" algn="l"/>
              </a:tabLst>
            </a:pPr>
            <a:endParaRPr kumimoji="0" lang="en-GB"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1" name="Rectangle 10"/>
          <p:cNvSpPr/>
          <p:nvPr/>
        </p:nvSpPr>
        <p:spPr>
          <a:xfrm>
            <a:off x="5398744" y="1960457"/>
            <a:ext cx="6096000" cy="707886"/>
          </a:xfrm>
          <a:prstGeom prst="rect">
            <a:avLst/>
          </a:prstGeom>
        </p:spPr>
        <p:txBody>
          <a:bodyPr>
            <a:spAutoFit/>
          </a:bodyPr>
          <a:lstStyle/>
          <a:p>
            <a:pPr lvl="0" eaLnBrk="0" fontAlgn="base" hangingPunct="0">
              <a:spcBef>
                <a:spcPct val="0"/>
              </a:spcBef>
              <a:spcAft>
                <a:spcPct val="0"/>
              </a:spcAft>
            </a:pPr>
            <a:r>
              <a:rPr lang="en-GB" altLang="en-US" sz="1200" b="1" dirty="0">
                <a:latin typeface="Arial" panose="020B0604020202020204" pitchFamily="34" charset="0"/>
                <a:ea typeface="Times New Roman" panose="02020603050405020304" pitchFamily="18" charset="0"/>
              </a:rPr>
              <a:t>Typical River edge condition near bridge structures: During flood</a:t>
            </a:r>
          </a:p>
          <a:p>
            <a:pPr lvl="0" eaLnBrk="0" fontAlgn="base" hangingPunct="0">
              <a:spcBef>
                <a:spcPct val="0"/>
              </a:spcBef>
              <a:spcAft>
                <a:spcPct val="0"/>
              </a:spcAft>
            </a:pPr>
            <a:endParaRPr lang="en-GB" altLang="en-US" sz="2800" dirty="0">
              <a:latin typeface="Arial" panose="020B0604020202020204" pitchFamily="34" charset="0"/>
            </a:endParaRPr>
          </a:p>
        </p:txBody>
      </p:sp>
    </p:spTree>
    <p:extLst>
      <p:ext uri="{BB962C8B-B14F-4D97-AF65-F5344CB8AC3E}">
        <p14:creationId xmlns:p14="http://schemas.microsoft.com/office/powerpoint/2010/main" val="33266196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2" name="Picture 1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3051" y="2603499"/>
            <a:ext cx="6758275" cy="3353007"/>
          </a:xfrm>
          <a:prstGeom prst="rect">
            <a:avLst/>
          </a:prstGeom>
          <a:noFill/>
          <a:extLst>
            <a:ext uri="{909E8E84-426E-40DD-AFC4-6F175D3DCCD1}">
              <a14:hiddenFill xmlns:a14="http://schemas.microsoft.com/office/drawing/2010/main">
                <a:solidFill>
                  <a:srgbClr val="FFFFFF"/>
                </a:solidFill>
              </a14:hiddenFill>
            </a:ext>
          </a:extLst>
        </p:spPr>
      </p:pic>
      <p:pic>
        <p:nvPicPr>
          <p:cNvPr id="10249" name="Picture 117"/>
          <p:cNvPicPr>
            <a:picLocks noChangeAspect="1" noChangeArrowheads="1"/>
          </p:cNvPicPr>
          <p:nvPr/>
        </p:nvPicPr>
        <p:blipFill rotWithShape="1">
          <a:blip r:embed="rId3">
            <a:extLst>
              <a:ext uri="{28A0092B-C50C-407E-A947-70E740481C1C}">
                <a14:useLocalDpi xmlns:a14="http://schemas.microsoft.com/office/drawing/2010/main" val="0"/>
              </a:ext>
            </a:extLst>
          </a:blip>
          <a:srcRect l="8053"/>
          <a:stretch/>
        </p:blipFill>
        <p:spPr bwMode="auto">
          <a:xfrm>
            <a:off x="119641" y="2663589"/>
            <a:ext cx="5990646" cy="329291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rPr>
              <a:t>Key plan- Typical River edge condition</a:t>
            </a:r>
            <a:endParaRPr kumimoji="0" lang="en-GB" altLang="en-US" sz="800" b="0"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smtClean="0">
              <a:ln>
                <a:noFill/>
              </a:ln>
              <a:solidFill>
                <a:schemeClr val="tx1"/>
              </a:solidFill>
              <a:effectLst/>
              <a:latin typeface="Arial" panose="020B0604020202020204" pitchFamily="34" charset="0"/>
            </a:endParaRPr>
          </a:p>
        </p:txBody>
      </p:sp>
      <p:pic>
        <p:nvPicPr>
          <p:cNvPr id="10241" name="Picture 1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375" y="496888"/>
            <a:ext cx="5146675" cy="16097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7" name="Rectangle 10"/>
          <p:cNvSpPr>
            <a:spLocks noChangeArrowheads="1"/>
          </p:cNvSpPr>
          <p:nvPr/>
        </p:nvSpPr>
        <p:spPr bwMode="auto">
          <a:xfrm>
            <a:off x="14287" y="21463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rPr>
              <a:t>Typical River edge condition along private lands</a:t>
            </a:r>
            <a:endParaRPr kumimoji="0" lang="en-GB" altLang="en-US" sz="800" b="0"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smtClean="0">
              <a:ln>
                <a:noFill/>
              </a:ln>
              <a:solidFill>
                <a:schemeClr val="tx1"/>
              </a:solidFill>
              <a:effectLst/>
              <a:latin typeface="Arial" panose="020B0604020202020204" pitchFamily="34" charset="0"/>
            </a:endParaRPr>
          </a:p>
        </p:txBody>
      </p:sp>
      <p:sp>
        <p:nvSpPr>
          <p:cNvPr id="8" name="Rectangle 11"/>
          <p:cNvSpPr>
            <a:spLocks noChangeArrowheads="1"/>
          </p:cNvSpPr>
          <p:nvPr/>
        </p:nvSpPr>
        <p:spPr bwMode="auto">
          <a:xfrm>
            <a:off x="14287" y="26035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9" name="Rectangle 13"/>
          <p:cNvSpPr>
            <a:spLocks noChangeArrowheads="1"/>
          </p:cNvSpPr>
          <p:nvPr/>
        </p:nvSpPr>
        <p:spPr bwMode="auto">
          <a:xfrm>
            <a:off x="5927927" y="21050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rPr>
              <a:t>Typical River edge condition along private lands: During flood</a:t>
            </a:r>
            <a:endParaRPr kumimoji="0" lang="en-GB" altLang="en-US" sz="800" b="0"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smtClean="0">
              <a:ln>
                <a:noFill/>
              </a:ln>
              <a:solidFill>
                <a:schemeClr val="tx1"/>
              </a:solidFill>
              <a:effectLst/>
              <a:latin typeface="Arial" panose="020B0604020202020204" pitchFamily="34" charset="0"/>
            </a:endParaRPr>
          </a:p>
        </p:txBody>
      </p:sp>
      <p:sp>
        <p:nvSpPr>
          <p:cNvPr id="10" name="Rectangle 14"/>
          <p:cNvSpPr>
            <a:spLocks noChangeArrowheads="1"/>
          </p:cNvSpPr>
          <p:nvPr/>
        </p:nvSpPr>
        <p:spPr bwMode="auto">
          <a:xfrm>
            <a:off x="5927927" y="25622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Tree>
    <p:extLst>
      <p:ext uri="{BB962C8B-B14F-4D97-AF65-F5344CB8AC3E}">
        <p14:creationId xmlns:p14="http://schemas.microsoft.com/office/powerpoint/2010/main" val="27998608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blip>
          <a:srcRect/>
          <a:stretch>
            <a:fillRect/>
          </a:stretch>
        </p:blipFill>
        <p:spPr bwMode="auto">
          <a:xfrm>
            <a:off x="-184979" y="1051384"/>
            <a:ext cx="6404601" cy="3133762"/>
          </a:xfrm>
          <a:prstGeom prst="rect">
            <a:avLst/>
          </a:prstGeom>
          <a:noFill/>
        </p:spPr>
      </p:pic>
      <p:sp>
        <p:nvSpPr>
          <p:cNvPr id="3" name="Rectangle 2"/>
          <p:cNvSpPr/>
          <p:nvPr/>
        </p:nvSpPr>
        <p:spPr>
          <a:xfrm>
            <a:off x="183907" y="231311"/>
            <a:ext cx="4778809" cy="369332"/>
          </a:xfrm>
          <a:prstGeom prst="rect">
            <a:avLst/>
          </a:prstGeom>
        </p:spPr>
        <p:txBody>
          <a:bodyPr wrap="none">
            <a:spAutoFit/>
          </a:bodyPr>
          <a:lstStyle/>
          <a:p>
            <a:pPr>
              <a:spcAft>
                <a:spcPts val="0"/>
              </a:spcAft>
            </a:pPr>
            <a:r>
              <a:rPr lang="en-IN" dirty="0">
                <a:latin typeface="Times New Roman" panose="02020603050405020304" pitchFamily="18" charset="0"/>
                <a:ea typeface="Times New Roman" panose="02020603050405020304" pitchFamily="18" charset="0"/>
              </a:rPr>
              <a:t>Typical River edge condition in direct access area</a:t>
            </a:r>
            <a:endParaRPr lang="en-GB" sz="1600" dirty="0">
              <a:effectLst/>
              <a:latin typeface="Times New Roman" panose="02020603050405020304" pitchFamily="18" charset="0"/>
              <a:ea typeface="Times New Roman" panose="02020603050405020304" pitchFamily="18" charset="0"/>
            </a:endParaRPr>
          </a:p>
        </p:txBody>
      </p:sp>
      <p:sp>
        <p:nvSpPr>
          <p:cNvPr id="4" name="Rectangle 3"/>
          <p:cNvSpPr/>
          <p:nvPr/>
        </p:nvSpPr>
        <p:spPr>
          <a:xfrm>
            <a:off x="4962716" y="272015"/>
            <a:ext cx="6099683" cy="369332"/>
          </a:xfrm>
          <a:prstGeom prst="rect">
            <a:avLst/>
          </a:prstGeom>
        </p:spPr>
        <p:txBody>
          <a:bodyPr wrap="none">
            <a:spAutoFit/>
          </a:bodyPr>
          <a:lstStyle/>
          <a:p>
            <a:r>
              <a:rPr lang="en-IN" dirty="0">
                <a:latin typeface="Times New Roman" panose="02020603050405020304" pitchFamily="18" charset="0"/>
                <a:ea typeface="Times New Roman" panose="02020603050405020304" pitchFamily="18" charset="0"/>
              </a:rPr>
              <a:t>Typical River edge condition in direct access area: During flood</a:t>
            </a:r>
            <a:endParaRPr lang="en-GB" dirty="0"/>
          </a:p>
        </p:txBody>
      </p:sp>
      <p:pic>
        <p:nvPicPr>
          <p:cNvPr id="5" name="Picture 4"/>
          <p:cNvPicPr/>
          <p:nvPr/>
        </p:nvPicPr>
        <p:blipFill>
          <a:blip r:embed="rId3">
            <a:extLst/>
          </a:blip>
          <a:srcRect/>
          <a:stretch>
            <a:fillRect/>
          </a:stretch>
        </p:blipFill>
        <p:spPr bwMode="auto">
          <a:xfrm>
            <a:off x="5770760" y="1092088"/>
            <a:ext cx="6421240" cy="4540983"/>
          </a:xfrm>
          <a:prstGeom prst="rect">
            <a:avLst/>
          </a:prstGeom>
          <a:noFill/>
        </p:spPr>
      </p:pic>
      <p:sp>
        <p:nvSpPr>
          <p:cNvPr id="6" name="Rectangle 5"/>
          <p:cNvSpPr/>
          <p:nvPr/>
        </p:nvSpPr>
        <p:spPr>
          <a:xfrm>
            <a:off x="123622" y="4185146"/>
            <a:ext cx="6096000" cy="600164"/>
          </a:xfrm>
          <a:prstGeom prst="rect">
            <a:avLst/>
          </a:prstGeom>
        </p:spPr>
        <p:txBody>
          <a:bodyPr>
            <a:spAutoFit/>
          </a:bodyPr>
          <a:lstStyle/>
          <a:p>
            <a:pPr>
              <a:lnSpc>
                <a:spcPts val="1770"/>
              </a:lnSpc>
              <a:spcAft>
                <a:spcPts val="0"/>
              </a:spcAft>
            </a:pPr>
            <a:r>
              <a:rPr lang="en-IN" sz="1200" dirty="0">
                <a:latin typeface="Times New Roman" panose="02020603050405020304" pitchFamily="18" charset="0"/>
                <a:ea typeface="Times New Roman" panose="02020603050405020304" pitchFamily="18" charset="0"/>
              </a:rPr>
              <a:t> </a:t>
            </a:r>
            <a:endParaRPr lang="en-GB" sz="1600" dirty="0">
              <a:latin typeface="Times New Roman" panose="02020603050405020304" pitchFamily="18" charset="0"/>
              <a:ea typeface="Times New Roman" panose="02020603050405020304" pitchFamily="18" charset="0"/>
            </a:endParaRPr>
          </a:p>
          <a:p>
            <a:pPr>
              <a:spcAft>
                <a:spcPts val="0"/>
              </a:spcAft>
            </a:pPr>
            <a:r>
              <a:rPr lang="en-IN" dirty="0">
                <a:latin typeface="Times New Roman" panose="02020603050405020304" pitchFamily="18" charset="0"/>
                <a:ea typeface="Times New Roman" panose="02020603050405020304" pitchFamily="18" charset="0"/>
              </a:rPr>
              <a:t>Key plan- Typical River edge condition</a:t>
            </a:r>
            <a:endParaRPr lang="en-GB" sz="1600" dirty="0">
              <a:effectLst/>
              <a:latin typeface="Times New Roman" panose="02020603050405020304" pitchFamily="18" charset="0"/>
              <a:ea typeface="Times New Roman" panose="02020603050405020304" pitchFamily="18" charset="0"/>
            </a:endParaRPr>
          </a:p>
        </p:txBody>
      </p:sp>
      <p:pic>
        <p:nvPicPr>
          <p:cNvPr id="7" name="Picture 6"/>
          <p:cNvPicPr/>
          <p:nvPr/>
        </p:nvPicPr>
        <p:blipFill>
          <a:blip r:embed="rId4">
            <a:extLst/>
          </a:blip>
          <a:srcRect/>
          <a:stretch>
            <a:fillRect/>
          </a:stretch>
        </p:blipFill>
        <p:spPr bwMode="auto">
          <a:xfrm>
            <a:off x="1073581" y="4946754"/>
            <a:ext cx="6602187" cy="1911245"/>
          </a:xfrm>
          <a:prstGeom prst="rect">
            <a:avLst/>
          </a:prstGeom>
          <a:noFill/>
        </p:spPr>
      </p:pic>
    </p:spTree>
    <p:extLst>
      <p:ext uri="{BB962C8B-B14F-4D97-AF65-F5344CB8AC3E}">
        <p14:creationId xmlns:p14="http://schemas.microsoft.com/office/powerpoint/2010/main" val="27765252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blip>
          <a:srcRect/>
          <a:stretch>
            <a:fillRect/>
          </a:stretch>
        </p:blipFill>
        <p:spPr bwMode="auto">
          <a:xfrm>
            <a:off x="0" y="540682"/>
            <a:ext cx="7016341" cy="3716525"/>
          </a:xfrm>
          <a:prstGeom prst="rect">
            <a:avLst/>
          </a:prstGeom>
          <a:noFill/>
        </p:spPr>
      </p:pic>
      <p:pic>
        <p:nvPicPr>
          <p:cNvPr id="5" name="Picture 4"/>
          <p:cNvPicPr/>
          <p:nvPr/>
        </p:nvPicPr>
        <p:blipFill>
          <a:blip r:embed="rId3">
            <a:extLst/>
          </a:blip>
          <a:srcRect/>
          <a:stretch>
            <a:fillRect/>
          </a:stretch>
        </p:blipFill>
        <p:spPr bwMode="auto">
          <a:xfrm>
            <a:off x="5826798" y="2908092"/>
            <a:ext cx="6060402" cy="4285805"/>
          </a:xfrm>
          <a:prstGeom prst="rect">
            <a:avLst/>
          </a:prstGeom>
          <a:noFill/>
        </p:spPr>
      </p:pic>
      <p:sp>
        <p:nvSpPr>
          <p:cNvPr id="3" name="Rectangle 2"/>
          <p:cNvSpPr/>
          <p:nvPr/>
        </p:nvSpPr>
        <p:spPr>
          <a:xfrm>
            <a:off x="-129155" y="171350"/>
            <a:ext cx="5464894" cy="369332"/>
          </a:xfrm>
          <a:prstGeom prst="rect">
            <a:avLst/>
          </a:prstGeom>
        </p:spPr>
        <p:txBody>
          <a:bodyPr wrap="none">
            <a:spAutoFit/>
          </a:bodyPr>
          <a:lstStyle/>
          <a:p>
            <a:pPr marL="584200">
              <a:spcAft>
                <a:spcPts val="0"/>
              </a:spcAft>
            </a:pPr>
            <a:r>
              <a:rPr lang="en-IN" dirty="0">
                <a:latin typeface="Times New Roman" panose="02020603050405020304" pitchFamily="18" charset="0"/>
                <a:ea typeface="Times New Roman" panose="02020603050405020304" pitchFamily="18" charset="0"/>
              </a:rPr>
              <a:t>Typical River edge condition along the settlements</a:t>
            </a:r>
            <a:endParaRPr lang="en-GB" sz="1600" dirty="0">
              <a:effectLst/>
              <a:latin typeface="Times New Roman" panose="02020603050405020304" pitchFamily="18" charset="0"/>
              <a:ea typeface="Times New Roman" panose="02020603050405020304" pitchFamily="18" charset="0"/>
            </a:endParaRPr>
          </a:p>
        </p:txBody>
      </p:sp>
      <p:sp>
        <p:nvSpPr>
          <p:cNvPr id="4" name="Rectangle 3"/>
          <p:cNvSpPr/>
          <p:nvPr/>
        </p:nvSpPr>
        <p:spPr>
          <a:xfrm>
            <a:off x="5791200" y="2791041"/>
            <a:ext cx="6096000" cy="646331"/>
          </a:xfrm>
          <a:prstGeom prst="rect">
            <a:avLst/>
          </a:prstGeom>
        </p:spPr>
        <p:txBody>
          <a:bodyPr>
            <a:spAutoFit/>
          </a:bodyPr>
          <a:lstStyle/>
          <a:p>
            <a:pPr marL="584200">
              <a:spcAft>
                <a:spcPts val="0"/>
              </a:spcAft>
            </a:pPr>
            <a:r>
              <a:rPr lang="en-IN" dirty="0">
                <a:latin typeface="Times New Roman" panose="02020603050405020304" pitchFamily="18" charset="0"/>
                <a:ea typeface="Times New Roman" panose="02020603050405020304" pitchFamily="18" charset="0"/>
              </a:rPr>
              <a:t>Typical River edge condition in direct access area: During flood</a:t>
            </a:r>
            <a:endParaRPr lang="en-GB" sz="1600" dirty="0">
              <a:effectLst/>
              <a:latin typeface="Times New Roman" panose="02020603050405020304" pitchFamily="18" charset="0"/>
              <a:ea typeface="Times New Roman" panose="02020603050405020304" pitchFamily="18" charset="0"/>
            </a:endParaRPr>
          </a:p>
        </p:txBody>
      </p:sp>
      <p:pic>
        <p:nvPicPr>
          <p:cNvPr id="6" name="Picture 5"/>
          <p:cNvPicPr/>
          <p:nvPr/>
        </p:nvPicPr>
        <p:blipFill>
          <a:blip r:embed="rId4">
            <a:extLst/>
          </a:blip>
          <a:srcRect/>
          <a:stretch>
            <a:fillRect/>
          </a:stretch>
        </p:blipFill>
        <p:spPr bwMode="auto">
          <a:xfrm>
            <a:off x="189699" y="5325654"/>
            <a:ext cx="5146040" cy="1477010"/>
          </a:xfrm>
          <a:prstGeom prst="rect">
            <a:avLst/>
          </a:prstGeom>
          <a:noFill/>
        </p:spPr>
      </p:pic>
      <p:sp>
        <p:nvSpPr>
          <p:cNvPr id="7" name="Rectangle 6"/>
          <p:cNvSpPr/>
          <p:nvPr/>
        </p:nvSpPr>
        <p:spPr>
          <a:xfrm>
            <a:off x="0" y="4866328"/>
            <a:ext cx="4428392" cy="369332"/>
          </a:xfrm>
          <a:prstGeom prst="rect">
            <a:avLst/>
          </a:prstGeom>
        </p:spPr>
        <p:txBody>
          <a:bodyPr wrap="none">
            <a:spAutoFit/>
          </a:bodyPr>
          <a:lstStyle/>
          <a:p>
            <a:pPr marL="584200">
              <a:spcAft>
                <a:spcPts val="0"/>
              </a:spcAft>
            </a:pPr>
            <a:r>
              <a:rPr lang="en-IN" dirty="0">
                <a:latin typeface="Times New Roman" panose="02020603050405020304" pitchFamily="18" charset="0"/>
                <a:ea typeface="Times New Roman" panose="02020603050405020304" pitchFamily="18" charset="0"/>
              </a:rPr>
              <a:t>Key plan- Typical River edge condition</a:t>
            </a:r>
            <a:endParaRPr lang="en-GB" sz="1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057675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39843" y="494675"/>
            <a:ext cx="11302583" cy="7294305"/>
          </a:xfrm>
          <a:prstGeom prst="rect">
            <a:avLst/>
          </a:prstGeom>
          <a:noFill/>
        </p:spPr>
        <p:txBody>
          <a:bodyPr wrap="square" rtlCol="0">
            <a:spAutoFit/>
          </a:bodyPr>
          <a:lstStyle/>
          <a:p>
            <a:r>
              <a:rPr lang="en-GB" b="1" dirty="0" smtClean="0"/>
              <a:t>BIBLIOGRAPHY</a:t>
            </a:r>
          </a:p>
          <a:p>
            <a:endParaRPr lang="en-GB" dirty="0"/>
          </a:p>
          <a:p>
            <a:r>
              <a:rPr lang="en-IN" dirty="0"/>
              <a:t> </a:t>
            </a:r>
            <a:endParaRPr lang="en-GB" dirty="0"/>
          </a:p>
          <a:p>
            <a:r>
              <a:rPr lang="en-IN" dirty="0"/>
              <a:t>2011, </a:t>
            </a:r>
            <a:r>
              <a:rPr lang="en-IN" dirty="0" err="1"/>
              <a:t>Finndian</a:t>
            </a:r>
            <a:r>
              <a:rPr lang="en-IN" dirty="0"/>
              <a:t>. </a:t>
            </a:r>
            <a:r>
              <a:rPr lang="en-IN" i="1" dirty="0" err="1"/>
              <a:t>Finndian</a:t>
            </a:r>
            <a:r>
              <a:rPr lang="en-IN" dirty="0"/>
              <a:t>. 2011. &lt;http://www.finndian.com/wp-content/uploads/2011/03/Chennai-City-Map-1909.jpg&gt;. </a:t>
            </a:r>
            <a:endParaRPr lang="en-GB" dirty="0"/>
          </a:p>
          <a:p>
            <a:r>
              <a:rPr lang="en-IN" dirty="0"/>
              <a:t>"</a:t>
            </a:r>
            <a:r>
              <a:rPr lang="en-IN" dirty="0" err="1"/>
              <a:t>Bishan</a:t>
            </a:r>
            <a:r>
              <a:rPr lang="en-IN" dirty="0"/>
              <a:t> Park, Singapore." </a:t>
            </a:r>
            <a:r>
              <a:rPr lang="en-IN" dirty="0" err="1"/>
              <a:t>n.d.</a:t>
            </a:r>
            <a:r>
              <a:rPr lang="en-IN" dirty="0"/>
              <a:t> &lt;http://blogs.gsd.harvard.edu/loeb-fellows/files/2012/11/AD-Ref_Singapore_Bishan-Park.pdf&gt;. </a:t>
            </a:r>
            <a:endParaRPr lang="en-GB" dirty="0"/>
          </a:p>
          <a:p>
            <a:r>
              <a:rPr lang="en-IN" dirty="0"/>
              <a:t>CDIA and COC. </a:t>
            </a:r>
            <a:r>
              <a:rPr lang="en-IN" i="1" dirty="0"/>
              <a:t>Chennai City Development Plan Volume 1</a:t>
            </a:r>
            <a:r>
              <a:rPr lang="en-IN" dirty="0"/>
              <a:t>. Chennai, 2009. </a:t>
            </a:r>
            <a:endParaRPr lang="en-GB" dirty="0"/>
          </a:p>
          <a:p>
            <a:r>
              <a:rPr lang="en-IN" dirty="0"/>
              <a:t>"</a:t>
            </a:r>
            <a:r>
              <a:rPr lang="en-IN" dirty="0" err="1"/>
              <a:t>Cheonggyecheon</a:t>
            </a:r>
            <a:r>
              <a:rPr lang="en-IN" dirty="0"/>
              <a:t> </a:t>
            </a:r>
            <a:r>
              <a:rPr lang="en-IN" dirty="0" err="1"/>
              <a:t>Resstoration</a:t>
            </a:r>
            <a:r>
              <a:rPr lang="en-IN" dirty="0"/>
              <a:t> Project." </a:t>
            </a:r>
            <a:r>
              <a:rPr lang="en-IN" dirty="0" err="1"/>
              <a:t>n.d.</a:t>
            </a:r>
            <a:r>
              <a:rPr lang="en-IN" dirty="0"/>
              <a:t> </a:t>
            </a:r>
            <a:r>
              <a:rPr lang="en-IN" i="1" dirty="0"/>
              <a:t>Ecrr.org. </a:t>
            </a:r>
            <a:r>
              <a:rPr lang="en-IN" dirty="0"/>
              <a:t>&lt;http://www.ecrr.org/Portals/27/Cheonggyecheon%20case%20study.pdf&gt;. </a:t>
            </a:r>
            <a:endParaRPr lang="en-GB" dirty="0"/>
          </a:p>
          <a:p>
            <a:r>
              <a:rPr lang="en-IN" i="1" dirty="0"/>
              <a:t>Flooded streets</a:t>
            </a:r>
            <a:r>
              <a:rPr lang="en-IN" dirty="0"/>
              <a:t>. 2015. &lt;https://osm-in.github.io/flood-map/chennai.html#11/13.0000/80.2000&gt;. </a:t>
            </a:r>
            <a:endParaRPr lang="en-GB" dirty="0"/>
          </a:p>
          <a:p>
            <a:r>
              <a:rPr lang="en-IN" dirty="0" err="1"/>
              <a:t>Janakarajan</a:t>
            </a:r>
            <a:r>
              <a:rPr lang="en-IN" dirty="0"/>
              <a:t> S, </a:t>
            </a:r>
            <a:r>
              <a:rPr lang="en-IN" dirty="0" err="1"/>
              <a:t>Rman</a:t>
            </a:r>
            <a:r>
              <a:rPr lang="en-IN" dirty="0"/>
              <a:t>, </a:t>
            </a:r>
            <a:r>
              <a:rPr lang="en-IN" dirty="0" err="1"/>
              <a:t>Sundar</a:t>
            </a:r>
            <a:r>
              <a:rPr lang="en-IN" dirty="0"/>
              <a:t>, </a:t>
            </a:r>
            <a:r>
              <a:rPr lang="en-IN" dirty="0" err="1"/>
              <a:t>Jothi</a:t>
            </a:r>
            <a:r>
              <a:rPr lang="en-IN" dirty="0"/>
              <a:t>, </a:t>
            </a:r>
            <a:r>
              <a:rPr lang="en-IN" dirty="0" err="1"/>
              <a:t>Prabahar</a:t>
            </a:r>
            <a:r>
              <a:rPr lang="en-IN" dirty="0"/>
              <a:t>. </a:t>
            </a:r>
            <a:r>
              <a:rPr lang="en-IN" i="1" dirty="0"/>
              <a:t>Impacts of increased urban demand for water on livelihood resilience in Chennai's </a:t>
            </a:r>
            <a:r>
              <a:rPr lang="en-IN" i="1" dirty="0" err="1"/>
              <a:t>peri</a:t>
            </a:r>
            <a:r>
              <a:rPr lang="en-IN" i="1" dirty="0"/>
              <a:t>-urban areas</a:t>
            </a:r>
            <a:r>
              <a:rPr lang="en-IN" dirty="0"/>
              <a:t>. Chennai, 2006. </a:t>
            </a:r>
            <a:endParaRPr lang="en-GB" dirty="0"/>
          </a:p>
          <a:p>
            <a:r>
              <a:rPr lang="en-IN" dirty="0" err="1"/>
              <a:t>Kanthimathinathan</a:t>
            </a:r>
            <a:r>
              <a:rPr lang="en-IN" dirty="0"/>
              <a:t>, </a:t>
            </a:r>
            <a:r>
              <a:rPr lang="en-IN" dirty="0" err="1"/>
              <a:t>Thiru</a:t>
            </a:r>
            <a:r>
              <a:rPr lang="en-IN" dirty="0"/>
              <a:t> T. </a:t>
            </a:r>
            <a:r>
              <a:rPr lang="en-IN" i="1" dirty="0"/>
              <a:t>River and drainage system in CMA</a:t>
            </a:r>
            <a:r>
              <a:rPr lang="en-IN" dirty="0"/>
              <a:t>. Chennai: CMDA, </a:t>
            </a:r>
            <a:r>
              <a:rPr lang="en-IN" dirty="0" err="1"/>
              <a:t>n.d.</a:t>
            </a:r>
            <a:r>
              <a:rPr lang="en-IN" dirty="0"/>
              <a:t> </a:t>
            </a:r>
            <a:endParaRPr lang="en-GB" dirty="0"/>
          </a:p>
          <a:p>
            <a:r>
              <a:rPr lang="en-IN" i="1" dirty="0"/>
              <a:t>Landscape Architecture Works</a:t>
            </a:r>
            <a:r>
              <a:rPr lang="en-IN" dirty="0"/>
              <a:t>. </a:t>
            </a:r>
            <a:r>
              <a:rPr lang="en-IN" dirty="0" err="1"/>
              <a:t>n.d.</a:t>
            </a:r>
            <a:r>
              <a:rPr lang="en-IN" dirty="0"/>
              <a:t> &lt;http://www.landezine.com/index.php/2011/06/rhone-river-banks-by-in-situ-architectes-paysagistes/&gt;. </a:t>
            </a:r>
            <a:endParaRPr lang="en-GB" dirty="0"/>
          </a:p>
          <a:p>
            <a:r>
              <a:rPr lang="en-IN" dirty="0" err="1"/>
              <a:t>Lavanya</a:t>
            </a:r>
            <a:r>
              <a:rPr lang="en-IN" dirty="0"/>
              <a:t>, </a:t>
            </a:r>
            <a:r>
              <a:rPr lang="en-IN" dirty="0" err="1"/>
              <a:t>Ar.K</a:t>
            </a:r>
            <a:r>
              <a:rPr lang="en-IN" dirty="0"/>
              <a:t>. </a:t>
            </a:r>
            <a:r>
              <a:rPr lang="en-IN" i="1" dirty="0"/>
              <a:t>Urban Flood management- A Case study of Chennai City</a:t>
            </a:r>
            <a:r>
              <a:rPr lang="en-IN" dirty="0"/>
              <a:t>. Chennai, 2012. </a:t>
            </a:r>
            <a:endParaRPr lang="en-GB" dirty="0"/>
          </a:p>
          <a:p>
            <a:r>
              <a:rPr lang="en-IN" dirty="0"/>
              <a:t>Nadu, Govt. of Tamil. </a:t>
            </a:r>
            <a:r>
              <a:rPr lang="en-IN" i="1" dirty="0"/>
              <a:t>Chennai River Restoration Trust</a:t>
            </a:r>
            <a:r>
              <a:rPr lang="en-IN" dirty="0"/>
              <a:t>. 2006. &lt;http://www.chennairivers.gov.in/&gt;. </a:t>
            </a:r>
            <a:endParaRPr lang="en-GB" dirty="0"/>
          </a:p>
          <a:p>
            <a:r>
              <a:rPr lang="en-IN" dirty="0"/>
              <a:t>Nair, Anil K. Gupta and </a:t>
            </a:r>
            <a:r>
              <a:rPr lang="en-IN" dirty="0" err="1"/>
              <a:t>Sreeja</a:t>
            </a:r>
            <a:r>
              <a:rPr lang="en-IN" dirty="0"/>
              <a:t> S. "Flood risk and context of Land uses: Chennai city case." (2010). </a:t>
            </a:r>
            <a:endParaRPr lang="en-GB" dirty="0"/>
          </a:p>
          <a:p>
            <a:r>
              <a:rPr lang="en-IN" dirty="0"/>
              <a:t>"</a:t>
            </a:r>
            <a:r>
              <a:rPr lang="en-IN" dirty="0" err="1"/>
              <a:t>NAtional</a:t>
            </a:r>
            <a:r>
              <a:rPr lang="en-IN" dirty="0"/>
              <a:t> parks." </a:t>
            </a:r>
            <a:r>
              <a:rPr lang="en-IN" dirty="0" err="1"/>
              <a:t>n.d.</a:t>
            </a:r>
            <a:r>
              <a:rPr lang="en-IN" dirty="0"/>
              <a:t> &lt;https://www.nparks.gov.sg/gardens-parks-and-nature/parks-and-nature-reserves/bishan---ang-mo-kio-park&gt;. </a:t>
            </a:r>
            <a:endParaRPr lang="en-GB" dirty="0"/>
          </a:p>
          <a:p>
            <a:r>
              <a:rPr lang="en-IN" dirty="0"/>
              <a:t>Oates, Robert. "Thames River Trust." (2012).</a:t>
            </a:r>
            <a:endParaRPr lang="en-GB" dirty="0"/>
          </a:p>
          <a:p>
            <a:r>
              <a:rPr lang="en-IN" dirty="0"/>
              <a:t> </a:t>
            </a:r>
            <a:endParaRPr lang="en-GB" dirty="0"/>
          </a:p>
          <a:p>
            <a:r>
              <a:rPr lang="en-IN" dirty="0"/>
              <a:t/>
            </a:r>
            <a:br>
              <a:rPr lang="en-IN" dirty="0"/>
            </a:br>
            <a:endParaRPr lang="en-GB" dirty="0" smtClean="0"/>
          </a:p>
          <a:p>
            <a:endParaRPr lang="en-GB" dirty="0"/>
          </a:p>
        </p:txBody>
      </p:sp>
    </p:spTree>
    <p:extLst>
      <p:ext uri="{BB962C8B-B14F-4D97-AF65-F5344CB8AC3E}">
        <p14:creationId xmlns:p14="http://schemas.microsoft.com/office/powerpoint/2010/main" val="15869948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3421" y="287098"/>
            <a:ext cx="5297213" cy="2451626"/>
          </a:xfrm>
          <a:prstGeom prst="rect">
            <a:avLst/>
          </a:prstGeom>
        </p:spPr>
      </p:pic>
      <p:sp>
        <p:nvSpPr>
          <p:cNvPr id="5" name="Rectangle 4"/>
          <p:cNvSpPr/>
          <p:nvPr/>
        </p:nvSpPr>
        <p:spPr>
          <a:xfrm>
            <a:off x="5470634" y="120890"/>
            <a:ext cx="6628369" cy="6771084"/>
          </a:xfrm>
          <a:prstGeom prst="rect">
            <a:avLst/>
          </a:prstGeom>
        </p:spPr>
        <p:txBody>
          <a:bodyPr wrap="square">
            <a:spAutoFit/>
          </a:bodyPr>
          <a:lstStyle/>
          <a:p>
            <a:pPr marL="285750" indent="-285750" algn="just">
              <a:buFont typeface="Arial" panose="020B0604020202020204" pitchFamily="34" charset="0"/>
              <a:buChar char="•"/>
            </a:pPr>
            <a:r>
              <a:rPr lang="en-GB" sz="1400" i="1" dirty="0">
                <a:latin typeface="Calibri" panose="020F0502020204030204" pitchFamily="34" charset="0"/>
                <a:ea typeface="Calibri" panose="020F0502020204030204" pitchFamily="34" charset="0"/>
                <a:cs typeface="Times New Roman" panose="02020603050405020304" pitchFamily="18" charset="0"/>
              </a:rPr>
              <a:t>Cooum river carried 98,000 cusecs of water and the </a:t>
            </a:r>
            <a:r>
              <a:rPr lang="en-GB" sz="1400" i="1" dirty="0" err="1">
                <a:latin typeface="Calibri" panose="020F0502020204030204" pitchFamily="34" charset="0"/>
                <a:ea typeface="Calibri" panose="020F0502020204030204" pitchFamily="34" charset="0"/>
                <a:cs typeface="Times New Roman" panose="02020603050405020304" pitchFamily="18" charset="0"/>
              </a:rPr>
              <a:t>coovum</a:t>
            </a:r>
            <a:r>
              <a:rPr lang="en-GB" sz="1400" i="1" dirty="0">
                <a:latin typeface="Calibri" panose="020F0502020204030204" pitchFamily="34" charset="0"/>
                <a:ea typeface="Calibri" panose="020F0502020204030204" pitchFamily="34" charset="0"/>
                <a:cs typeface="Times New Roman" panose="02020603050405020304" pitchFamily="18" charset="0"/>
              </a:rPr>
              <a:t> river does not have that kind of carrying capacity .</a:t>
            </a:r>
          </a:p>
          <a:p>
            <a:pPr marL="285750" indent="-285750" algn="just">
              <a:buFont typeface="Arial" panose="020B0604020202020204" pitchFamily="34" charset="0"/>
              <a:buChar char="•"/>
            </a:pPr>
            <a:r>
              <a:rPr lang="en-GB" sz="1400" i="1" dirty="0">
                <a:latin typeface="Calibri" panose="020F0502020204030204" pitchFamily="34" charset="0"/>
                <a:ea typeface="Calibri" panose="020F0502020204030204" pitchFamily="34" charset="0"/>
                <a:cs typeface="Times New Roman" panose="02020603050405020304" pitchFamily="18" charset="0"/>
              </a:rPr>
              <a:t>So suddenly all the entire adjacent area, the neighbourhood of these rivers are flooded.</a:t>
            </a:r>
          </a:p>
          <a:p>
            <a:pPr marL="285750" indent="-285750" algn="just">
              <a:buFont typeface="Arial" panose="020B0604020202020204" pitchFamily="34" charset="0"/>
              <a:buChar char="•"/>
            </a:pPr>
            <a:r>
              <a:rPr lang="en-US" sz="1400" i="1" dirty="0">
                <a:latin typeface="Calibri" panose="020F0502020204030204" pitchFamily="34" charset="0"/>
                <a:ea typeface="Calibri" panose="020F0502020204030204" pitchFamily="34" charset="0"/>
                <a:cs typeface="Times New Roman" panose="02020603050405020304" pitchFamily="18" charset="0"/>
              </a:rPr>
              <a:t>Number of  capacity treatment plants exists lower compared to amount of wastewater generates.</a:t>
            </a:r>
            <a:endParaRPr lang="en-GB" sz="1400" i="1" dirty="0">
              <a:latin typeface="Calibri" panose="020F0502020204030204" pitchFamily="34" charset="0"/>
              <a:ea typeface="Calibri" panose="020F0502020204030204" pitchFamily="34" charset="0"/>
              <a:cs typeface="Times New Roman" panose="02020603050405020304" pitchFamily="18" charset="0"/>
            </a:endParaRPr>
          </a:p>
          <a:p>
            <a:pPr marL="285750" indent="-285750" algn="just">
              <a:buFont typeface="Arial" panose="020B0604020202020204" pitchFamily="34" charset="0"/>
              <a:buChar char="•"/>
            </a:pPr>
            <a:r>
              <a:rPr lang="en-IN" sz="1400" i="1" dirty="0" err="1">
                <a:latin typeface="Calibri" panose="020F0502020204030204" pitchFamily="34" charset="0"/>
                <a:ea typeface="Calibri" panose="020F0502020204030204" pitchFamily="34" charset="0"/>
                <a:cs typeface="Times New Roman" panose="02020603050405020304" pitchFamily="18" charset="0"/>
              </a:rPr>
              <a:t>Cooum</a:t>
            </a:r>
            <a:r>
              <a:rPr lang="en-IN" sz="1400" i="1" dirty="0">
                <a:latin typeface="Calibri" panose="020F0502020204030204" pitchFamily="34" charset="0"/>
                <a:ea typeface="Calibri" panose="020F0502020204030204" pitchFamily="34" charset="0"/>
                <a:cs typeface="Times New Roman" panose="02020603050405020304" pitchFamily="18" charset="0"/>
              </a:rPr>
              <a:t> River in Chennai the natural spine of the city has got contaminated due to rapid urbanization and industrial edge. I hereby argue that this river has to be restored with its real charm and convert it into an urban public space, which is important because </a:t>
            </a:r>
            <a:r>
              <a:rPr lang="en-IN" sz="1400" i="1" dirty="0" err="1">
                <a:latin typeface="Calibri" panose="020F0502020204030204" pitchFamily="34" charset="0"/>
                <a:ea typeface="Calibri" panose="020F0502020204030204" pitchFamily="34" charset="0"/>
                <a:cs typeface="Times New Roman" panose="02020603050405020304" pitchFamily="18" charset="0"/>
              </a:rPr>
              <a:t>Cooum</a:t>
            </a:r>
            <a:r>
              <a:rPr lang="en-IN" sz="1400" i="1" dirty="0">
                <a:latin typeface="Calibri" panose="020F0502020204030204" pitchFamily="34" charset="0"/>
                <a:ea typeface="Calibri" panose="020F0502020204030204" pitchFamily="34" charset="0"/>
                <a:cs typeface="Times New Roman" panose="02020603050405020304" pitchFamily="18" charset="0"/>
              </a:rPr>
              <a:t> River acts as a flood carrier for the city and a water source for the surrounding area. This can also be a mode of transportation connecting important areas in Chennai city.</a:t>
            </a:r>
          </a:p>
          <a:p>
            <a:pPr marL="285750" lvl="0" indent="-285750" algn="just">
              <a:buFont typeface="Arial" panose="020B0604020202020204" pitchFamily="34" charset="0"/>
              <a:buChar char="•"/>
            </a:pPr>
            <a:r>
              <a:rPr lang="en-US" sz="1400" i="1" dirty="0">
                <a:latin typeface="Calibri" panose="020F0502020204030204" pitchFamily="34" charset="0"/>
                <a:ea typeface="Calibri" panose="020F0502020204030204" pitchFamily="34" charset="0"/>
                <a:cs typeface="Times New Roman" panose="02020603050405020304" pitchFamily="18" charset="0"/>
              </a:rPr>
              <a:t>The River </a:t>
            </a:r>
            <a:r>
              <a:rPr lang="en-US" sz="1400" i="1" dirty="0" err="1">
                <a:latin typeface="Calibri" panose="020F0502020204030204" pitchFamily="34" charset="0"/>
                <a:ea typeface="Calibri" panose="020F0502020204030204" pitchFamily="34" charset="0"/>
                <a:cs typeface="Times New Roman" panose="02020603050405020304" pitchFamily="18" charset="0"/>
              </a:rPr>
              <a:t>Cooum</a:t>
            </a:r>
            <a:r>
              <a:rPr lang="en-US" sz="1400" i="1" dirty="0">
                <a:latin typeface="Calibri" panose="020F0502020204030204" pitchFamily="34" charset="0"/>
                <a:ea typeface="Calibri" panose="020F0502020204030204" pitchFamily="34" charset="0"/>
                <a:cs typeface="Times New Roman" panose="02020603050405020304" pitchFamily="18" charset="0"/>
              </a:rPr>
              <a:t>, once a freshwater source is today a drainage course collecting surpluses of 75 small tanks of a minor basin. The length of the river is about 65 km, of which 18 km, fall within the Chennai city limits. This once fishing river &amp; boat racing ground has borne the brunt of the city's population explosion.  </a:t>
            </a:r>
          </a:p>
          <a:p>
            <a:pPr marL="285750" lvl="0" indent="-285750" algn="just">
              <a:buFont typeface="Arial" panose="020B0604020202020204" pitchFamily="34" charset="0"/>
              <a:buChar char="•"/>
            </a:pPr>
            <a:r>
              <a:rPr lang="en-US" sz="1400" i="1" dirty="0">
                <a:latin typeface="Calibri" panose="020F0502020204030204" pitchFamily="34" charset="0"/>
                <a:ea typeface="Calibri" panose="020F0502020204030204" pitchFamily="34" charset="0"/>
                <a:cs typeface="Times New Roman" panose="02020603050405020304" pitchFamily="18" charset="0"/>
              </a:rPr>
              <a:t>The water quality as we are all aware is bound to degrade progressively as the river takes the untreated sewage but unable to flush it into the sea. </a:t>
            </a:r>
          </a:p>
          <a:p>
            <a:pPr marL="285750" lvl="0" indent="-285750" algn="just">
              <a:buFont typeface="Arial" panose="020B0604020202020204" pitchFamily="34" charset="0"/>
              <a:buChar char="•"/>
            </a:pPr>
            <a:r>
              <a:rPr lang="en-US" sz="1400" i="1" dirty="0">
                <a:latin typeface="Calibri" panose="020F0502020204030204" pitchFamily="34" charset="0"/>
                <a:ea typeface="Calibri" panose="020F0502020204030204" pitchFamily="34" charset="0"/>
                <a:cs typeface="Times New Roman" panose="02020603050405020304" pitchFamily="18" charset="0"/>
              </a:rPr>
              <a:t>Even if the planners succeed in limiting the disposal of untreated sewage at some point in future, the water discharge in the river is insufficient to improve  the water quality </a:t>
            </a:r>
          </a:p>
          <a:p>
            <a:pPr marL="285750" lvl="0" indent="-285750" algn="just">
              <a:buFont typeface="Arial" panose="020B0604020202020204" pitchFamily="34" charset="0"/>
              <a:buChar char="•"/>
            </a:pPr>
            <a:r>
              <a:rPr lang="en-US" sz="1400" i="1" dirty="0">
                <a:latin typeface="Calibri" panose="020F0502020204030204" pitchFamily="34" charset="0"/>
                <a:ea typeface="Calibri" panose="020F0502020204030204" pitchFamily="34" charset="0"/>
                <a:cs typeface="Times New Roman" panose="02020603050405020304" pitchFamily="18" charset="0"/>
              </a:rPr>
              <a:t>The purpose of this study is to explore means of enhancing the flushing capability through appropriate engineering intervention as there is little scope for natural flushing.  </a:t>
            </a:r>
            <a:endParaRPr lang="en-US" sz="1400" i="1" dirty="0" smtClean="0">
              <a:latin typeface="Calibri" panose="020F0502020204030204" pitchFamily="34" charset="0"/>
              <a:ea typeface="Calibri" panose="020F0502020204030204" pitchFamily="34" charset="0"/>
              <a:cs typeface="Times New Roman" panose="02020603050405020304" pitchFamily="18" charset="0"/>
            </a:endParaRPr>
          </a:p>
          <a:p>
            <a:pPr marL="285750" lvl="0" indent="-285750" algn="just">
              <a:buFont typeface="Arial" panose="020B0604020202020204" pitchFamily="34" charset="0"/>
              <a:buChar char="•"/>
            </a:pPr>
            <a:endParaRPr lang="en-US" sz="1400" i="1" dirty="0" smtClean="0">
              <a:latin typeface="Calibri" panose="020F0502020204030204" pitchFamily="34" charset="0"/>
              <a:ea typeface="Calibri" panose="020F0502020204030204" pitchFamily="34" charset="0"/>
              <a:cs typeface="Times New Roman" panose="02020603050405020304" pitchFamily="18" charset="0"/>
            </a:endParaRPr>
          </a:p>
          <a:p>
            <a:pPr marL="285750" lvl="0" indent="-285750" algn="just">
              <a:buFont typeface="Arial" panose="020B0604020202020204" pitchFamily="34" charset="0"/>
              <a:buChar char="•"/>
            </a:pPr>
            <a:r>
              <a:rPr lang="en-US" sz="1400" i="1" dirty="0">
                <a:latin typeface="Calibri" panose="020F0502020204030204" pitchFamily="34" charset="0"/>
                <a:ea typeface="Calibri" panose="020F0502020204030204" pitchFamily="34" charset="0"/>
                <a:cs typeface="Times New Roman" panose="02020603050405020304" pitchFamily="18" charset="0"/>
              </a:rPr>
              <a:t>Unpolluted: It is still using for drinking, fishing, farming from </a:t>
            </a:r>
            <a:r>
              <a:rPr lang="en-US" sz="1400" i="1" dirty="0" err="1">
                <a:latin typeface="Calibri" panose="020F0502020204030204" pitchFamily="34" charset="0"/>
                <a:ea typeface="Calibri" panose="020F0502020204030204" pitchFamily="34" charset="0"/>
                <a:cs typeface="Times New Roman" panose="02020603050405020304" pitchFamily="18" charset="0"/>
              </a:rPr>
              <a:t>kesavaram</a:t>
            </a:r>
            <a:r>
              <a:rPr lang="en-US" sz="1400" i="1" dirty="0">
                <a:latin typeface="Calibri" panose="020F0502020204030204" pitchFamily="34" charset="0"/>
                <a:ea typeface="Calibri" panose="020F0502020204030204" pitchFamily="34" charset="0"/>
                <a:cs typeface="Times New Roman" panose="02020603050405020304" pitchFamily="18" charset="0"/>
              </a:rPr>
              <a:t> to </a:t>
            </a:r>
            <a:r>
              <a:rPr lang="en-US" sz="1400" i="1" dirty="0" err="1">
                <a:latin typeface="Calibri" panose="020F0502020204030204" pitchFamily="34" charset="0"/>
                <a:ea typeface="Calibri" panose="020F0502020204030204" pitchFamily="34" charset="0"/>
                <a:cs typeface="Times New Roman" panose="02020603050405020304" pitchFamily="18" charset="0"/>
              </a:rPr>
              <a:t>thiruverkadu</a:t>
            </a:r>
            <a:r>
              <a:rPr lang="en-US" sz="1400" i="1" dirty="0">
                <a:latin typeface="Calibri" panose="020F0502020204030204" pitchFamily="34" charset="0"/>
                <a:ea typeface="Calibri" panose="020F0502020204030204" pitchFamily="34" charset="0"/>
                <a:cs typeface="Times New Roman" panose="02020603050405020304" pitchFamily="18" charset="0"/>
              </a:rPr>
              <a:t> (Paruthipattu </a:t>
            </a:r>
            <a:r>
              <a:rPr lang="en-US" sz="1400" i="1" dirty="0" err="1">
                <a:latin typeface="Calibri" panose="020F0502020204030204" pitchFamily="34" charset="0"/>
                <a:ea typeface="Calibri" panose="020F0502020204030204" pitchFamily="34" charset="0"/>
                <a:cs typeface="Times New Roman" panose="02020603050405020304" pitchFamily="18" charset="0"/>
              </a:rPr>
              <a:t>Anaikat</a:t>
            </a:r>
            <a:r>
              <a:rPr lang="en-US" sz="1400" i="1" dirty="0">
                <a:latin typeface="Calibri" panose="020F0502020204030204" pitchFamily="34" charset="0"/>
                <a:ea typeface="Calibri" panose="020F0502020204030204" pitchFamily="34" charset="0"/>
                <a:cs typeface="Times New Roman" panose="02020603050405020304" pitchFamily="18" charset="0"/>
              </a:rPr>
              <a:t>). Polluted: Paruthipattu </a:t>
            </a:r>
            <a:r>
              <a:rPr lang="en-US" sz="1400" i="1" dirty="0" err="1">
                <a:latin typeface="Calibri" panose="020F0502020204030204" pitchFamily="34" charset="0"/>
                <a:ea typeface="Calibri" panose="020F0502020204030204" pitchFamily="34" charset="0"/>
                <a:cs typeface="Times New Roman" panose="02020603050405020304" pitchFamily="18" charset="0"/>
              </a:rPr>
              <a:t>Anaikat</a:t>
            </a:r>
            <a:r>
              <a:rPr lang="en-US" sz="1400" i="1" dirty="0">
                <a:latin typeface="Calibri" panose="020F0502020204030204" pitchFamily="34" charset="0"/>
                <a:ea typeface="Calibri" panose="020F0502020204030204" pitchFamily="34" charset="0"/>
                <a:cs typeface="Times New Roman" panose="02020603050405020304" pitchFamily="18" charset="0"/>
              </a:rPr>
              <a:t> to the River Mouth in the Bay of Bengal. </a:t>
            </a:r>
          </a:p>
          <a:p>
            <a:pPr marL="285750" indent="-285750" algn="just">
              <a:buFont typeface="Arial" panose="020B0604020202020204" pitchFamily="34" charset="0"/>
              <a:buChar char="•"/>
            </a:pPr>
            <a:endParaRPr lang="en-GB" sz="1400" i="1" dirty="0">
              <a:latin typeface="Calibri" panose="020F0502020204030204" pitchFamily="34" charset="0"/>
              <a:ea typeface="Calibri" panose="020F0502020204030204" pitchFamily="34" charset="0"/>
              <a:cs typeface="Times New Roman" panose="02020603050405020304" pitchFamily="18" charset="0"/>
            </a:endParaRPr>
          </a:p>
          <a:p>
            <a:pPr marL="285750" indent="-285750" algn="just">
              <a:buFont typeface="Arial" panose="020B0604020202020204" pitchFamily="34" charset="0"/>
              <a:buChar char="•"/>
            </a:pPr>
            <a:endParaRPr lang="en-US" sz="1400" dirty="0"/>
          </a:p>
          <a:p>
            <a:pPr marL="285750" indent="-285750" algn="just">
              <a:buFont typeface="Arial" panose="020B0604020202020204" pitchFamily="34" charset="0"/>
              <a:buChar char="•"/>
            </a:pPr>
            <a:endParaRPr lang="en-GB" sz="1400" dirty="0"/>
          </a:p>
        </p:txBody>
      </p:sp>
      <p:pic>
        <p:nvPicPr>
          <p:cNvPr id="6" name="Picture 5"/>
          <p:cNvPicPr>
            <a:picLocks noChangeAspect="1"/>
          </p:cNvPicPr>
          <p:nvPr/>
        </p:nvPicPr>
        <p:blipFill rotWithShape="1">
          <a:blip r:embed="rId3"/>
          <a:srcRect l="4076" r="5328"/>
          <a:stretch/>
        </p:blipFill>
        <p:spPr>
          <a:xfrm>
            <a:off x="173421" y="3033633"/>
            <a:ext cx="5297213" cy="2232050"/>
          </a:xfrm>
          <a:prstGeom prst="rect">
            <a:avLst/>
          </a:prstGeom>
        </p:spPr>
      </p:pic>
    </p:spTree>
    <p:extLst>
      <p:ext uri="{BB962C8B-B14F-4D97-AF65-F5344CB8AC3E}">
        <p14:creationId xmlns:p14="http://schemas.microsoft.com/office/powerpoint/2010/main" val="33792285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193.png"/>
          <p:cNvPicPr/>
          <p:nvPr/>
        </p:nvPicPr>
        <p:blipFill rotWithShape="1">
          <a:blip r:embed="rId2"/>
          <a:srcRect t="3620"/>
          <a:stretch/>
        </p:blipFill>
        <p:spPr bwMode="auto">
          <a:xfrm>
            <a:off x="474562" y="186980"/>
            <a:ext cx="7907253" cy="6415782"/>
          </a:xfrm>
          <a:prstGeom prst="rect">
            <a:avLst/>
          </a:prstGeom>
          <a:ln>
            <a:noFill/>
          </a:ln>
          <a:extLst>
            <a:ext uri="{53640926-AAD7-44D8-BBD7-CCE9431645EC}">
              <a14:shadowObscured xmlns:a14="http://schemas.microsoft.com/office/drawing/2010/main"/>
            </a:ext>
          </a:extLst>
        </p:spPr>
      </p:pic>
      <p:pic>
        <p:nvPicPr>
          <p:cNvPr id="3" name="image29.png"/>
          <p:cNvPicPr/>
          <p:nvPr/>
        </p:nvPicPr>
        <p:blipFill>
          <a:blip r:embed="rId3"/>
          <a:srcRect/>
          <a:stretch>
            <a:fillRect/>
          </a:stretch>
        </p:blipFill>
        <p:spPr>
          <a:xfrm>
            <a:off x="8661805" y="186980"/>
            <a:ext cx="3183837" cy="2114786"/>
          </a:xfrm>
          <a:prstGeom prst="rect">
            <a:avLst/>
          </a:prstGeom>
          <a:ln/>
        </p:spPr>
      </p:pic>
      <p:pic>
        <p:nvPicPr>
          <p:cNvPr id="4" name="image191.png"/>
          <p:cNvPicPr/>
          <p:nvPr/>
        </p:nvPicPr>
        <p:blipFill>
          <a:blip r:embed="rId4"/>
          <a:srcRect/>
          <a:stretch>
            <a:fillRect/>
          </a:stretch>
        </p:blipFill>
        <p:spPr>
          <a:xfrm>
            <a:off x="8661805" y="2494847"/>
            <a:ext cx="3158944" cy="1840669"/>
          </a:xfrm>
          <a:prstGeom prst="rect">
            <a:avLst/>
          </a:prstGeom>
          <a:ln/>
        </p:spPr>
      </p:pic>
      <p:pic>
        <p:nvPicPr>
          <p:cNvPr id="5" name="image118.png"/>
          <p:cNvPicPr/>
          <p:nvPr/>
        </p:nvPicPr>
        <p:blipFill>
          <a:blip r:embed="rId5"/>
          <a:srcRect/>
          <a:stretch>
            <a:fillRect/>
          </a:stretch>
        </p:blipFill>
        <p:spPr>
          <a:xfrm>
            <a:off x="8661805" y="4528597"/>
            <a:ext cx="3158944" cy="2157098"/>
          </a:xfrm>
          <a:prstGeom prst="rect">
            <a:avLst/>
          </a:prstGeom>
          <a:ln/>
        </p:spPr>
      </p:pic>
    </p:spTree>
    <p:extLst>
      <p:ext uri="{BB962C8B-B14F-4D97-AF65-F5344CB8AC3E}">
        <p14:creationId xmlns:p14="http://schemas.microsoft.com/office/powerpoint/2010/main" val="24503242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4860" y="225363"/>
            <a:ext cx="4925707" cy="369332"/>
          </a:xfrm>
          <a:prstGeom prst="rect">
            <a:avLst/>
          </a:prstGeom>
        </p:spPr>
        <p:txBody>
          <a:bodyPr wrap="none">
            <a:spAutoFit/>
          </a:bodyPr>
          <a:lstStyle/>
          <a:p>
            <a:r>
              <a:rPr lang="en-GB" smtClean="0"/>
              <a:t> MASTER PLAN &amp; FLOOD MITIGATION IN CHENNAI </a:t>
            </a:r>
            <a:endParaRPr lang="en-GB" dirty="0"/>
          </a:p>
        </p:txBody>
      </p:sp>
      <p:sp>
        <p:nvSpPr>
          <p:cNvPr id="3" name="TextBox 2"/>
          <p:cNvSpPr txBox="1"/>
          <p:nvPr/>
        </p:nvSpPr>
        <p:spPr>
          <a:xfrm>
            <a:off x="294860" y="594695"/>
            <a:ext cx="6933254" cy="4524315"/>
          </a:xfrm>
          <a:prstGeom prst="rect">
            <a:avLst/>
          </a:prstGeom>
          <a:noFill/>
        </p:spPr>
        <p:txBody>
          <a:bodyPr wrap="square" rtlCol="0">
            <a:spAutoFit/>
          </a:bodyPr>
          <a:lstStyle/>
          <a:p>
            <a:pPr algn="just"/>
            <a:r>
              <a:rPr lang="en-US" dirty="0"/>
              <a:t>The development of Chennai did not happen in a managed way nor did it relate to the accessible framework offices. Chennai needs regular slope with the expectation of complimentary spill over which shows the need of a successful storm water waste framework. The sewage framework in Chennai was initially intended for the number of inhabitants in 0.65 million at 114 l for each capita every day of water supply (additionally altered amid 1989 – 1991) which is presently wasteful as it is underneath the required limit. The two Rivers Chennai, </a:t>
            </a:r>
            <a:r>
              <a:rPr lang="en-US" dirty="0" err="1"/>
              <a:t>Cooum</a:t>
            </a:r>
            <a:r>
              <a:rPr lang="en-US" dirty="0"/>
              <a:t>, and </a:t>
            </a:r>
            <a:r>
              <a:rPr lang="en-US" dirty="0" err="1"/>
              <a:t>Adyar</a:t>
            </a:r>
            <a:r>
              <a:rPr lang="en-US" dirty="0"/>
              <a:t> are relatively stable and don't convey enough water with the exception of amid downpours when they assume a noteworthy part gathering surplus water from around 75 and 450 tanks, in their individual catchments amid surges. Buckingham Canal, worked by the British, initially a route channel and conduit, now serves just as a seepage channel. Chennai being a seafront city is immersed with low-lying zones which have an eco-delicate association with the water driven arrangement of the city. </a:t>
            </a:r>
            <a:endParaRPr lang="en-GB" dirty="0"/>
          </a:p>
        </p:txBody>
      </p:sp>
      <p:pic>
        <p:nvPicPr>
          <p:cNvPr id="4" name="Picture 3"/>
          <p:cNvPicPr>
            <a:picLocks noChangeAspect="1"/>
          </p:cNvPicPr>
          <p:nvPr/>
        </p:nvPicPr>
        <p:blipFill>
          <a:blip r:embed="rId2"/>
          <a:stretch>
            <a:fillRect/>
          </a:stretch>
        </p:blipFill>
        <p:spPr>
          <a:xfrm>
            <a:off x="7228114" y="410029"/>
            <a:ext cx="4343400" cy="2305050"/>
          </a:xfrm>
          <a:prstGeom prst="rect">
            <a:avLst/>
          </a:prstGeom>
        </p:spPr>
      </p:pic>
      <p:sp>
        <p:nvSpPr>
          <p:cNvPr id="5" name="Rectangle 4"/>
          <p:cNvSpPr/>
          <p:nvPr/>
        </p:nvSpPr>
        <p:spPr>
          <a:xfrm>
            <a:off x="7228114" y="2899745"/>
            <a:ext cx="4522896" cy="646331"/>
          </a:xfrm>
          <a:prstGeom prst="rect">
            <a:avLst/>
          </a:prstGeom>
        </p:spPr>
        <p:txBody>
          <a:bodyPr wrap="square">
            <a:spAutoFit/>
          </a:bodyPr>
          <a:lstStyle/>
          <a:p>
            <a:r>
              <a:rPr lang="en-GB" dirty="0"/>
              <a:t>URBAN ISSUES TOWARDS AN ACKNOWLEDGEMENT OF THE STREAM </a:t>
            </a:r>
          </a:p>
        </p:txBody>
      </p:sp>
      <p:pic>
        <p:nvPicPr>
          <p:cNvPr id="6" name="Picture 5"/>
          <p:cNvPicPr>
            <a:picLocks noChangeAspect="1"/>
          </p:cNvPicPr>
          <p:nvPr/>
        </p:nvPicPr>
        <p:blipFill>
          <a:blip r:embed="rId3"/>
          <a:stretch>
            <a:fillRect/>
          </a:stretch>
        </p:blipFill>
        <p:spPr>
          <a:xfrm>
            <a:off x="7228114" y="3583341"/>
            <a:ext cx="4343400" cy="2554941"/>
          </a:xfrm>
          <a:prstGeom prst="rect">
            <a:avLst/>
          </a:prstGeom>
        </p:spPr>
      </p:pic>
    </p:spTree>
    <p:extLst>
      <p:ext uri="{BB962C8B-B14F-4D97-AF65-F5344CB8AC3E}">
        <p14:creationId xmlns:p14="http://schemas.microsoft.com/office/powerpoint/2010/main" val="18879002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6379" y="239877"/>
            <a:ext cx="1436612" cy="369332"/>
          </a:xfrm>
          <a:prstGeom prst="rect">
            <a:avLst/>
          </a:prstGeom>
        </p:spPr>
        <p:txBody>
          <a:bodyPr wrap="none">
            <a:spAutoFit/>
          </a:bodyPr>
          <a:lstStyle/>
          <a:p>
            <a:r>
              <a:rPr lang="en-GB" dirty="0"/>
              <a:t>Urban Issues </a:t>
            </a:r>
          </a:p>
        </p:txBody>
      </p:sp>
      <p:sp>
        <p:nvSpPr>
          <p:cNvPr id="3" name="TextBox 2"/>
          <p:cNvSpPr txBox="1"/>
          <p:nvPr/>
        </p:nvSpPr>
        <p:spPr>
          <a:xfrm>
            <a:off x="145143" y="812800"/>
            <a:ext cx="11538857" cy="2585323"/>
          </a:xfrm>
          <a:prstGeom prst="rect">
            <a:avLst/>
          </a:prstGeom>
          <a:noFill/>
        </p:spPr>
        <p:txBody>
          <a:bodyPr wrap="square" rtlCol="0">
            <a:spAutoFit/>
          </a:bodyPr>
          <a:lstStyle/>
          <a:p>
            <a:r>
              <a:rPr lang="en-US" dirty="0"/>
              <a:t> </a:t>
            </a:r>
            <a:r>
              <a:rPr lang="en-US" b="1" dirty="0"/>
              <a:t>SHRINKING OF RIVER: ENCROACHMENTS </a:t>
            </a:r>
          </a:p>
          <a:p>
            <a:r>
              <a:rPr lang="en-US" dirty="0"/>
              <a:t> </a:t>
            </a:r>
          </a:p>
          <a:p>
            <a:r>
              <a:rPr lang="en-US" dirty="0"/>
              <a:t>River edges are encroached by slums and squatters, which are washed away by the past flood and knowing the risk people still settles down along the edges. River edges are also occupied for small scale industrial use and activities such as car parking, motor vehicle workshops, car wash and </a:t>
            </a:r>
            <a:r>
              <a:rPr lang="en-US" dirty="0" smtClean="0"/>
              <a:t>etc.</a:t>
            </a:r>
          </a:p>
          <a:p>
            <a:endParaRPr lang="en-US" b="1" dirty="0"/>
          </a:p>
          <a:p>
            <a:r>
              <a:rPr lang="en-US" b="1" dirty="0"/>
              <a:t>WETLAND AND BUILT-UP LAND OF CHENNAI METROPOLITAN AREAS </a:t>
            </a:r>
            <a:endParaRPr lang="en-US" b="1" dirty="0" smtClean="0"/>
          </a:p>
          <a:p>
            <a:r>
              <a:rPr lang="en-US" dirty="0"/>
              <a:t>80% of Chennai was wetland in 1980s, now 15% </a:t>
            </a:r>
          </a:p>
          <a:p>
            <a:endParaRPr lang="en-GB" dirty="0"/>
          </a:p>
        </p:txBody>
      </p:sp>
      <p:pic>
        <p:nvPicPr>
          <p:cNvPr id="4" name="Picture 3"/>
          <p:cNvPicPr>
            <a:picLocks noChangeAspect="1"/>
          </p:cNvPicPr>
          <p:nvPr/>
        </p:nvPicPr>
        <p:blipFill>
          <a:blip r:embed="rId2"/>
          <a:stretch>
            <a:fillRect/>
          </a:stretch>
        </p:blipFill>
        <p:spPr>
          <a:xfrm>
            <a:off x="145143" y="3253240"/>
            <a:ext cx="5094514" cy="3134279"/>
          </a:xfrm>
          <a:prstGeom prst="rect">
            <a:avLst/>
          </a:prstGeom>
        </p:spPr>
      </p:pic>
    </p:spTree>
    <p:extLst>
      <p:ext uri="{BB962C8B-B14F-4D97-AF65-F5344CB8AC3E}">
        <p14:creationId xmlns:p14="http://schemas.microsoft.com/office/powerpoint/2010/main" val="14770445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7443" y="109248"/>
            <a:ext cx="4215834" cy="646331"/>
          </a:xfrm>
          <a:prstGeom prst="rect">
            <a:avLst/>
          </a:prstGeom>
        </p:spPr>
        <p:txBody>
          <a:bodyPr wrap="none">
            <a:spAutoFit/>
          </a:bodyPr>
          <a:lstStyle/>
          <a:p>
            <a:r>
              <a:rPr lang="en-GB" b="1" dirty="0"/>
              <a:t>METHODOLOGY OF THE RESEARCH </a:t>
            </a:r>
            <a:r>
              <a:rPr lang="en-GB" b="1" dirty="0" smtClean="0"/>
              <a:t>THESIS</a:t>
            </a:r>
          </a:p>
          <a:p>
            <a:r>
              <a:rPr lang="en-GB" b="1" dirty="0" smtClean="0"/>
              <a:t> </a:t>
            </a:r>
            <a:endParaRPr lang="en-GB" b="1" dirty="0"/>
          </a:p>
        </p:txBody>
      </p:sp>
      <p:sp>
        <p:nvSpPr>
          <p:cNvPr id="3" name="TextBox 2"/>
          <p:cNvSpPr txBox="1"/>
          <p:nvPr/>
        </p:nvSpPr>
        <p:spPr>
          <a:xfrm>
            <a:off x="237443" y="432414"/>
            <a:ext cx="11437257" cy="6678751"/>
          </a:xfrm>
          <a:prstGeom prst="rect">
            <a:avLst/>
          </a:prstGeom>
          <a:noFill/>
        </p:spPr>
        <p:txBody>
          <a:bodyPr wrap="square" rtlCol="0">
            <a:spAutoFit/>
          </a:bodyPr>
          <a:lstStyle/>
          <a:p>
            <a:pPr algn="just"/>
            <a:r>
              <a:rPr lang="en-US" sz="1600" dirty="0"/>
              <a:t>The rapid industrialization and urbanization of Chennai city and the River banks have led to severe contamination of the Rivers. They are mostly polluted due to disposal of sewage and solid wastes. However the two natural Rivers </a:t>
            </a:r>
            <a:r>
              <a:rPr lang="en-US" sz="1600" dirty="0" err="1"/>
              <a:t>Cooum</a:t>
            </a:r>
            <a:r>
              <a:rPr lang="en-US" sz="1600" dirty="0"/>
              <a:t> and </a:t>
            </a:r>
            <a:r>
              <a:rPr lang="en-US" sz="1600" dirty="0" err="1"/>
              <a:t>Adyar</a:t>
            </a:r>
            <a:r>
              <a:rPr lang="en-US" sz="1600" dirty="0"/>
              <a:t> are not at the same stage of pollution. The </a:t>
            </a:r>
            <a:r>
              <a:rPr lang="en-US" sz="1600" dirty="0" err="1"/>
              <a:t>Cooum</a:t>
            </a:r>
            <a:r>
              <a:rPr lang="en-US" sz="1600" dirty="0"/>
              <a:t> River is much more polluted than the </a:t>
            </a:r>
            <a:r>
              <a:rPr lang="en-US" sz="1600" dirty="0" err="1"/>
              <a:t>Adyar</a:t>
            </a:r>
            <a:r>
              <a:rPr lang="en-US" sz="1600" dirty="0"/>
              <a:t> River (The Hindu, September 2011). Moreover the </a:t>
            </a:r>
            <a:r>
              <a:rPr lang="en-US" sz="1600" dirty="0" err="1"/>
              <a:t>Cooum</a:t>
            </a:r>
            <a:r>
              <a:rPr lang="en-US" sz="1600" dirty="0"/>
              <a:t> River surroundings are denser and urbanized areas, with less free spaces along the Riverbanks compared to the </a:t>
            </a:r>
            <a:r>
              <a:rPr lang="en-US" sz="1600" dirty="0" err="1"/>
              <a:t>Adyar</a:t>
            </a:r>
            <a:r>
              <a:rPr lang="en-US" sz="1600" dirty="0"/>
              <a:t> River. Also the </a:t>
            </a:r>
            <a:r>
              <a:rPr lang="en-US" sz="1600" dirty="0" err="1"/>
              <a:t>Adyar</a:t>
            </a:r>
            <a:r>
              <a:rPr lang="en-US" sz="1600" dirty="0"/>
              <a:t> River was for a long time a barren land, then become the southern limit of the city, and now the urbanization has even expanded further south.   </a:t>
            </a:r>
          </a:p>
          <a:p>
            <a:pPr algn="just"/>
            <a:r>
              <a:rPr lang="en-US" sz="1600" dirty="0"/>
              <a:t> </a:t>
            </a:r>
          </a:p>
          <a:p>
            <a:pPr algn="just"/>
            <a:r>
              <a:rPr lang="en-US" sz="1600" dirty="0"/>
              <a:t>Finally the beginning of the research was also focused on a project of integrated </a:t>
            </a:r>
            <a:r>
              <a:rPr lang="en-US" sz="1600" dirty="0" err="1"/>
              <a:t>Cooum</a:t>
            </a:r>
            <a:r>
              <a:rPr lang="en-US" sz="1600" dirty="0"/>
              <a:t> </a:t>
            </a:r>
            <a:r>
              <a:rPr lang="en-US" sz="1600" dirty="0" err="1"/>
              <a:t>ecorestoration</a:t>
            </a:r>
            <a:r>
              <a:rPr lang="en-US" sz="1600" dirty="0"/>
              <a:t> at </a:t>
            </a:r>
            <a:r>
              <a:rPr lang="en-US" sz="1600" dirty="0" err="1"/>
              <a:t>Cooum</a:t>
            </a:r>
            <a:r>
              <a:rPr lang="en-US" sz="1600" dirty="0"/>
              <a:t> River, The project has been launched by the government and implemented by external consultants (Still under process</a:t>
            </a:r>
            <a:r>
              <a:rPr lang="en-US" sz="1600" b="1" dirty="0"/>
              <a:t>).  </a:t>
            </a:r>
            <a:endParaRPr lang="en-US" sz="1600" b="1" dirty="0" smtClean="0"/>
          </a:p>
          <a:p>
            <a:pPr algn="just"/>
            <a:endParaRPr lang="en-US" sz="1600" b="1" dirty="0" smtClean="0"/>
          </a:p>
          <a:p>
            <a:pPr algn="just"/>
            <a:r>
              <a:rPr lang="en-US" sz="1600" b="1" dirty="0"/>
              <a:t>PROBLEM STATEMENT AND </a:t>
            </a:r>
            <a:r>
              <a:rPr lang="en-US" sz="1600" b="1" dirty="0" smtClean="0"/>
              <a:t>HYPOTHESIS</a:t>
            </a:r>
          </a:p>
          <a:p>
            <a:pPr algn="just"/>
            <a:endParaRPr lang="en-US" sz="1600" dirty="0" smtClean="0"/>
          </a:p>
          <a:p>
            <a:pPr algn="just"/>
            <a:r>
              <a:rPr lang="en-US" sz="1600" dirty="0"/>
              <a:t>Based from a theoretical corpus (interviews, thesis, books, articles, documents available online), my statement is that most parts of the population of Chennai are taking into consideration the pollution on water bodies. Again the Government has taken measures and implemented projects to address the issues on the </a:t>
            </a:r>
            <a:r>
              <a:rPr lang="en-US" sz="1600" dirty="0" err="1"/>
              <a:t>Cooum</a:t>
            </a:r>
            <a:r>
              <a:rPr lang="en-US" sz="1600" dirty="0"/>
              <a:t> River’s pollution. To me, it demonstrates a situation in Chennai and reason behind the flood. Also if the restoration of the </a:t>
            </a:r>
            <a:r>
              <a:rPr lang="en-US" sz="1600" dirty="0" err="1"/>
              <a:t>Cooum</a:t>
            </a:r>
            <a:r>
              <a:rPr lang="en-US" sz="1600" dirty="0"/>
              <a:t> River is pursued on the whole stretch, a movement of Riverfront development in Chennai might happen later.     I assume that there is no awareness among the general public and governing body of the column as well as the Chennai development authority regarding the importance of the control of various factors affecting the </a:t>
            </a:r>
            <a:r>
              <a:rPr lang="en-US" sz="1600" dirty="0" err="1"/>
              <a:t>colour</a:t>
            </a:r>
            <a:r>
              <a:rPr lang="en-US" sz="1600" dirty="0"/>
              <a:t> River as one among illegal settlements along the column River and importance of recycling the routing of the sewage generated in the city on day to day basis. And increasing the carrying capacity of the </a:t>
            </a:r>
            <a:r>
              <a:rPr lang="en-US" sz="1600" dirty="0" err="1"/>
              <a:t>Cooum</a:t>
            </a:r>
            <a:r>
              <a:rPr lang="en-US" sz="1600" dirty="0"/>
              <a:t> River which is in the hands of the PWD and CMDA as well as the PCB who are all the most important governing bodies of the </a:t>
            </a:r>
            <a:r>
              <a:rPr lang="en-US" sz="1600" dirty="0" err="1"/>
              <a:t>Cooum</a:t>
            </a:r>
            <a:r>
              <a:rPr lang="en-US" sz="1600" dirty="0"/>
              <a:t> River.  </a:t>
            </a:r>
          </a:p>
          <a:p>
            <a:pPr algn="just"/>
            <a:r>
              <a:rPr lang="en-US" sz="1600" dirty="0"/>
              <a:t> </a:t>
            </a:r>
          </a:p>
          <a:p>
            <a:pPr algn="just"/>
            <a:r>
              <a:rPr lang="en-US" sz="1600" dirty="0"/>
              <a:t>The hypothesis will be verified by looking at the governmental measures, the Riverfront projects, and the ecological restoration projects, by exploring the discourse of newspaper, </a:t>
            </a:r>
            <a:r>
              <a:rPr lang="en-US" sz="1600" dirty="0" err="1"/>
              <a:t>analysing</a:t>
            </a:r>
            <a:r>
              <a:rPr lang="en-US" sz="1600" dirty="0"/>
              <a:t> the discussions with the different parts of the society of Chennai, investigating on the direct site the happenings, and examining theses about the </a:t>
            </a:r>
            <a:r>
              <a:rPr lang="en-US" sz="1600" dirty="0" err="1"/>
              <a:t>Cooum</a:t>
            </a:r>
            <a:r>
              <a:rPr lang="en-US" sz="1600" dirty="0"/>
              <a:t> River in various fields (chemistry, biology, planning, and architecture). </a:t>
            </a:r>
          </a:p>
          <a:p>
            <a:pPr algn="just"/>
            <a:r>
              <a:rPr lang="en-US" sz="1600" dirty="0"/>
              <a:t> </a:t>
            </a:r>
            <a:endParaRPr lang="en-GB" sz="1600" dirty="0"/>
          </a:p>
        </p:txBody>
      </p:sp>
    </p:spTree>
    <p:extLst>
      <p:ext uri="{BB962C8B-B14F-4D97-AF65-F5344CB8AC3E}">
        <p14:creationId xmlns:p14="http://schemas.microsoft.com/office/powerpoint/2010/main" val="31543380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TotalTime>
  <Words>5963</Words>
  <Application>Microsoft Office PowerPoint</Application>
  <PresentationFormat>Widescreen</PresentationFormat>
  <Paragraphs>346</Paragraphs>
  <Slides>44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44</vt:i4>
      </vt:variant>
    </vt:vector>
  </HeadingPairs>
  <TitlesOfParts>
    <vt:vector size="49"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DIVYA DHANDAPANI</dc:creator>
  <cp:lastModifiedBy>DIVYA DHANDAPANI</cp:lastModifiedBy>
  <cp:revision>13</cp:revision>
  <dcterms:created xsi:type="dcterms:W3CDTF">2018-06-14T14:53:17Z</dcterms:created>
  <dcterms:modified xsi:type="dcterms:W3CDTF">2018-06-14T16:15:31Z</dcterms:modified>
</cp:coreProperties>
</file>