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6" r:id="rId2"/>
    <p:sldId id="271" r:id="rId3"/>
    <p:sldId id="277" r:id="rId4"/>
    <p:sldId id="288" r:id="rId5"/>
    <p:sldId id="290" r:id="rId6"/>
    <p:sldId id="293" r:id="rId7"/>
    <p:sldId id="295" r:id="rId8"/>
    <p:sldId id="297" r:id="rId9"/>
    <p:sldId id="307" r:id="rId10"/>
    <p:sldId id="299" r:id="rId11"/>
    <p:sldId id="300" r:id="rId12"/>
    <p:sldId id="296" r:id="rId13"/>
    <p:sldId id="301" r:id="rId14"/>
    <p:sldId id="302" r:id="rId15"/>
    <p:sldId id="303" r:id="rId16"/>
    <p:sldId id="305" r:id="rId17"/>
    <p:sldId id="306" r:id="rId18"/>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F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61CEE2-CE62-4A89-9B06-031ADF15BC14}" type="doc">
      <dgm:prSet loTypeId="urn:microsoft.com/office/officeart/2005/8/layout/hierarchy3" loCatId="hierarchy" qsTypeId="urn:microsoft.com/office/officeart/2005/8/quickstyle/simple1" qsCatId="simple" csTypeId="urn:microsoft.com/office/officeart/2005/8/colors/accent6_1" csCatId="accent6" phldr="1"/>
      <dgm:spPr/>
      <dgm:t>
        <a:bodyPr/>
        <a:lstStyle/>
        <a:p>
          <a:endParaRPr lang="en-US"/>
        </a:p>
      </dgm:t>
    </dgm:pt>
    <dgm:pt modelId="{91BCBCCF-E021-47D6-87DD-E1B31F54D299}">
      <dgm:prSet phldrT="[Text]" custT="1"/>
      <dgm:spPr/>
      <dgm:t>
        <a:bodyPr/>
        <a:lstStyle/>
        <a:p>
          <a:r>
            <a:rPr lang="en-US" sz="1400" dirty="0" smtClean="0">
              <a:ea typeface="Times New Roman" panose="02020603050405020304" pitchFamily="18" charset="0"/>
              <a:cs typeface="Cordia New" panose="020B0304020202020204" pitchFamily="34" charset="-34"/>
            </a:rPr>
            <a:t>3.1 Develop Zoning and Building code in risk area zones</a:t>
          </a:r>
        </a:p>
      </dgm:t>
    </dgm:pt>
    <dgm:pt modelId="{9C274229-8FB6-4B4B-9EF2-D6B812B822AE}" type="parTrans" cxnId="{EE983946-8760-4C92-832F-86DB61EAD322}">
      <dgm:prSet/>
      <dgm:spPr/>
      <dgm:t>
        <a:bodyPr/>
        <a:lstStyle/>
        <a:p>
          <a:endParaRPr lang="en-US"/>
        </a:p>
      </dgm:t>
    </dgm:pt>
    <dgm:pt modelId="{11D8D962-C1F6-4CE5-8262-7D1FD833BD06}" type="sibTrans" cxnId="{EE983946-8760-4C92-832F-86DB61EAD322}">
      <dgm:prSet/>
      <dgm:spPr/>
      <dgm:t>
        <a:bodyPr/>
        <a:lstStyle/>
        <a:p>
          <a:endParaRPr lang="en-US"/>
        </a:p>
      </dgm:t>
    </dgm:pt>
    <dgm:pt modelId="{0AA09F60-A0D6-46E7-94C9-F0CFEE9AD3F7}">
      <dgm:prSet phldrT="[Text]" custT="1"/>
      <dgm:spPr>
        <a:noFill/>
      </dgm:spPr>
      <dgm:t>
        <a:bodyPr/>
        <a:lstStyle/>
        <a:p>
          <a:r>
            <a:rPr lang="en-US" sz="1400" dirty="0" smtClean="0"/>
            <a:t>Official of flood risk assessment plan in Bangkok area, By BMA</a:t>
          </a:r>
          <a:endParaRPr lang="en-US" sz="1400" dirty="0"/>
        </a:p>
      </dgm:t>
    </dgm:pt>
    <dgm:pt modelId="{5E508ADD-FB62-4EEC-B802-EB74529BA50B}" type="parTrans" cxnId="{434852BD-366C-4154-B8A9-93A3280E92E5}">
      <dgm:prSet/>
      <dgm:spPr/>
      <dgm:t>
        <a:bodyPr/>
        <a:lstStyle/>
        <a:p>
          <a:endParaRPr lang="en-US"/>
        </a:p>
      </dgm:t>
    </dgm:pt>
    <dgm:pt modelId="{4B6F6664-95B4-44C4-AE7C-756C667A49B9}" type="sibTrans" cxnId="{434852BD-366C-4154-B8A9-93A3280E92E5}">
      <dgm:prSet/>
      <dgm:spPr/>
      <dgm:t>
        <a:bodyPr/>
        <a:lstStyle/>
        <a:p>
          <a:endParaRPr lang="en-US"/>
        </a:p>
      </dgm:t>
    </dgm:pt>
    <dgm:pt modelId="{8395D2F9-B845-4337-A03E-4CEBA6ABC6DB}">
      <dgm:prSet phldrT="[Text]"/>
      <dgm:spPr>
        <a:noFill/>
      </dgm:spPr>
      <dgm:t>
        <a:bodyPr/>
        <a:lstStyle/>
        <a:p>
          <a:r>
            <a:rPr lang="en-US" dirty="0" smtClean="0"/>
            <a:t>The one page project management (OPPM) principal concept </a:t>
          </a:r>
          <a:endParaRPr lang="en-US" dirty="0"/>
        </a:p>
      </dgm:t>
    </dgm:pt>
    <dgm:pt modelId="{617C27D7-9DA9-4F62-8B4A-81491619AE58}" type="parTrans" cxnId="{569E1287-BA0B-4678-B435-F3F405226EC6}">
      <dgm:prSet/>
      <dgm:spPr/>
      <dgm:t>
        <a:bodyPr/>
        <a:lstStyle/>
        <a:p>
          <a:endParaRPr lang="en-US"/>
        </a:p>
      </dgm:t>
    </dgm:pt>
    <dgm:pt modelId="{8B939A70-BB0D-49AA-AD56-A212FBE21D22}" type="sibTrans" cxnId="{569E1287-BA0B-4678-B435-F3F405226EC6}">
      <dgm:prSet/>
      <dgm:spPr/>
      <dgm:t>
        <a:bodyPr/>
        <a:lstStyle/>
        <a:p>
          <a:endParaRPr lang="en-US"/>
        </a:p>
      </dgm:t>
    </dgm:pt>
    <dgm:pt modelId="{4254821B-4B5A-401B-ABB1-DE5FFBBF6953}">
      <dgm:prSet phldrT="[Text]" custT="1"/>
      <dgm:spPr/>
      <dgm:t>
        <a:bodyPr/>
        <a:lstStyle/>
        <a:p>
          <a:r>
            <a:rPr lang="en-US" sz="1400" dirty="0" smtClean="0">
              <a:ea typeface="Times New Roman" panose="02020603050405020304" pitchFamily="18" charset="0"/>
              <a:cs typeface="Cordia New" panose="020B0304020202020204" pitchFamily="34" charset="-34"/>
            </a:rPr>
            <a:t>3.2 Defined catchment and drainage and add more permeability surface </a:t>
          </a:r>
          <a:endParaRPr lang="en-US" sz="1400" dirty="0"/>
        </a:p>
      </dgm:t>
    </dgm:pt>
    <dgm:pt modelId="{66E53E89-0920-4D69-867E-8EF62EA83E98}" type="parTrans" cxnId="{E25ACBCD-46AF-4BA7-A591-BE032AD7428B}">
      <dgm:prSet/>
      <dgm:spPr/>
      <dgm:t>
        <a:bodyPr/>
        <a:lstStyle/>
        <a:p>
          <a:endParaRPr lang="en-US"/>
        </a:p>
      </dgm:t>
    </dgm:pt>
    <dgm:pt modelId="{DE596624-2743-4702-9BC6-8A0BBD2C05BB}" type="sibTrans" cxnId="{E25ACBCD-46AF-4BA7-A591-BE032AD7428B}">
      <dgm:prSet/>
      <dgm:spPr/>
      <dgm:t>
        <a:bodyPr/>
        <a:lstStyle/>
        <a:p>
          <a:endParaRPr lang="en-US"/>
        </a:p>
      </dgm:t>
    </dgm:pt>
    <dgm:pt modelId="{7E0C74C8-4718-4F54-AE2C-4415FB31C2B3}">
      <dgm:prSet phldrT="[Text]"/>
      <dgm:spPr>
        <a:noFill/>
      </dgm:spPr>
      <dgm:t>
        <a:bodyPr/>
        <a:lstStyle/>
        <a:p>
          <a:r>
            <a:rPr lang="en-US" u="sng" dirty="0" smtClean="0">
              <a:ea typeface="Calibri" panose="020F0502020204030204" pitchFamily="34" charset="0"/>
              <a:cs typeface="Cordia New" panose="020B0304020202020204" pitchFamily="34" charset="-34"/>
            </a:rPr>
            <a:t>Bulk Control : </a:t>
          </a:r>
        </a:p>
        <a:p>
          <a:r>
            <a:rPr lang="en-US" dirty="0" smtClean="0"/>
            <a:t>Increasing the total area ratio (FAR)</a:t>
          </a:r>
          <a:endParaRPr lang="en-US" dirty="0"/>
        </a:p>
      </dgm:t>
    </dgm:pt>
    <dgm:pt modelId="{2FB037A2-0554-4EEC-AE7D-BCC12A1C33FC}" type="parTrans" cxnId="{6B1C26F3-89B4-4261-AE2F-8B98235B47A1}">
      <dgm:prSet/>
      <dgm:spPr/>
      <dgm:t>
        <a:bodyPr/>
        <a:lstStyle/>
        <a:p>
          <a:endParaRPr lang="en-US"/>
        </a:p>
      </dgm:t>
    </dgm:pt>
    <dgm:pt modelId="{1ECA94EC-23B1-4350-BD92-0BD5D2CC9539}" type="sibTrans" cxnId="{6B1C26F3-89B4-4261-AE2F-8B98235B47A1}">
      <dgm:prSet/>
      <dgm:spPr/>
      <dgm:t>
        <a:bodyPr/>
        <a:lstStyle/>
        <a:p>
          <a:endParaRPr lang="en-US"/>
        </a:p>
      </dgm:t>
    </dgm:pt>
    <dgm:pt modelId="{9E2750E6-CED0-4E96-A544-D502C2645FEE}">
      <dgm:prSet phldrT="[Text]"/>
      <dgm:spPr>
        <a:noFill/>
      </dgm:spPr>
      <dgm:t>
        <a:bodyPr/>
        <a:lstStyle/>
        <a:p>
          <a:r>
            <a:rPr lang="en-US" u="sng" dirty="0" smtClean="0"/>
            <a:t>Land Use Control / Activities Control </a:t>
          </a:r>
          <a:r>
            <a:rPr lang="en-US" dirty="0" smtClean="0">
              <a:ea typeface="Calibri" panose="020F0502020204030204" pitchFamily="34" charset="0"/>
              <a:cs typeface="Cordia New" panose="020B0304020202020204" pitchFamily="34" charset="-34"/>
            </a:rPr>
            <a:t>: </a:t>
          </a:r>
        </a:p>
      </dgm:t>
    </dgm:pt>
    <dgm:pt modelId="{712FA59B-C70A-4F30-BDFC-BCE743CC9730}" type="parTrans" cxnId="{62B0D7AE-5ADA-4F90-BA5F-CEEEAEDD5D83}">
      <dgm:prSet/>
      <dgm:spPr/>
      <dgm:t>
        <a:bodyPr/>
        <a:lstStyle/>
        <a:p>
          <a:endParaRPr lang="en-US"/>
        </a:p>
      </dgm:t>
    </dgm:pt>
    <dgm:pt modelId="{1CD809B1-145A-4B5E-A220-035A1611F30D}" type="sibTrans" cxnId="{62B0D7AE-5ADA-4F90-BA5F-CEEEAEDD5D83}">
      <dgm:prSet/>
      <dgm:spPr/>
      <dgm:t>
        <a:bodyPr/>
        <a:lstStyle/>
        <a:p>
          <a:endParaRPr lang="en-US"/>
        </a:p>
      </dgm:t>
    </dgm:pt>
    <dgm:pt modelId="{BE652E70-046D-48ED-A375-8EBA775CDC5E}">
      <dgm:prSet phldrT="[Text]" custT="1"/>
      <dgm:spPr/>
      <dgm:t>
        <a:bodyPr/>
        <a:lstStyle/>
        <a:p>
          <a:r>
            <a:rPr lang="en-US" sz="1400" dirty="0" smtClean="0">
              <a:ea typeface="Times New Roman" panose="02020603050405020304" pitchFamily="18" charset="0"/>
              <a:cs typeface="Cordia New" panose="020B0304020202020204" pitchFamily="34" charset="-34"/>
            </a:rPr>
            <a:t>3.3 Propose develop some of nonstructural measures</a:t>
          </a:r>
          <a:endParaRPr lang="en-US" sz="1400" dirty="0"/>
        </a:p>
      </dgm:t>
    </dgm:pt>
    <dgm:pt modelId="{089220D8-6B55-495E-A6C2-19D73778B8AF}" type="parTrans" cxnId="{25850368-A07A-4A68-A55B-DC50027A12EB}">
      <dgm:prSet/>
      <dgm:spPr/>
      <dgm:t>
        <a:bodyPr/>
        <a:lstStyle/>
        <a:p>
          <a:endParaRPr lang="en-US"/>
        </a:p>
      </dgm:t>
    </dgm:pt>
    <dgm:pt modelId="{989DD113-5C76-4A44-AC90-C293C4F9F45E}" type="sibTrans" cxnId="{25850368-A07A-4A68-A55B-DC50027A12EB}">
      <dgm:prSet/>
      <dgm:spPr/>
      <dgm:t>
        <a:bodyPr/>
        <a:lstStyle/>
        <a:p>
          <a:endParaRPr lang="en-US"/>
        </a:p>
      </dgm:t>
    </dgm:pt>
    <dgm:pt modelId="{CB8A7284-E9C0-47CB-AE0B-FBD907C87D3F}">
      <dgm:prSet phldrT="[Text]"/>
      <dgm:spPr>
        <a:noFill/>
      </dgm:spPr>
      <dgm:t>
        <a:bodyPr/>
        <a:lstStyle/>
        <a:p>
          <a:r>
            <a:rPr lang="en-US" u="sng" dirty="0" smtClean="0">
              <a:latin typeface="Calibri" panose="020F0502020204030204" pitchFamily="34" charset="0"/>
              <a:ea typeface="Calibri" panose="020F0502020204030204" pitchFamily="34" charset="0"/>
              <a:cs typeface="Cordia New" panose="020B0304020202020204" pitchFamily="34" charset="-34"/>
            </a:rPr>
            <a:t>Develop public awareness and public participation</a:t>
          </a:r>
          <a:endParaRPr lang="en-US" dirty="0"/>
        </a:p>
      </dgm:t>
    </dgm:pt>
    <dgm:pt modelId="{3289D48A-FEB0-4FA7-9A22-52E011127081}" type="parTrans" cxnId="{24801D07-4ACA-48D6-BE1B-365B5B4B9554}">
      <dgm:prSet/>
      <dgm:spPr/>
      <dgm:t>
        <a:bodyPr/>
        <a:lstStyle/>
        <a:p>
          <a:endParaRPr lang="en-US"/>
        </a:p>
      </dgm:t>
    </dgm:pt>
    <dgm:pt modelId="{CAF1486F-724F-4FA5-949A-DAF398EB51F3}" type="sibTrans" cxnId="{24801D07-4ACA-48D6-BE1B-365B5B4B9554}">
      <dgm:prSet/>
      <dgm:spPr/>
      <dgm:t>
        <a:bodyPr/>
        <a:lstStyle/>
        <a:p>
          <a:endParaRPr lang="en-US"/>
        </a:p>
      </dgm:t>
    </dgm:pt>
    <dgm:pt modelId="{05922A27-CA57-4E8A-A679-11DE2131EFE0}">
      <dgm:prSet phldrT="[Text]"/>
      <dgm:spPr>
        <a:noFill/>
      </dgm:spPr>
      <dgm:t>
        <a:bodyPr/>
        <a:lstStyle/>
        <a:p>
          <a:r>
            <a:rPr lang="en-US" u="sng" dirty="0" smtClean="0">
              <a:latin typeface="Calibri" panose="020F0502020204030204" pitchFamily="34" charset="0"/>
              <a:ea typeface="Calibri" panose="020F0502020204030204" pitchFamily="34" charset="0"/>
              <a:cs typeface="Cordia New" panose="020B0304020202020204" pitchFamily="34" charset="-34"/>
            </a:rPr>
            <a:t>Propose mitigation measures :</a:t>
          </a:r>
        </a:p>
        <a:p>
          <a:r>
            <a:rPr lang="en-US" u="none" dirty="0" smtClean="0">
              <a:latin typeface="Calibri" panose="020F0502020204030204" pitchFamily="34" charset="0"/>
              <a:cs typeface="Cordia New" panose="020B0304020202020204" pitchFamily="34" charset="-34"/>
            </a:rPr>
            <a:t>Flood insurance</a:t>
          </a:r>
          <a:endParaRPr lang="en-US" u="none" dirty="0"/>
        </a:p>
      </dgm:t>
    </dgm:pt>
    <dgm:pt modelId="{DC728AC8-8B4C-43ED-A7F3-BD344E714E2E}" type="parTrans" cxnId="{E35C1878-985B-4116-9145-9304FE111D08}">
      <dgm:prSet/>
      <dgm:spPr/>
      <dgm:t>
        <a:bodyPr/>
        <a:lstStyle/>
        <a:p>
          <a:endParaRPr lang="en-US"/>
        </a:p>
      </dgm:t>
    </dgm:pt>
    <dgm:pt modelId="{0CF274F4-2F69-44D2-9FBB-A4D1FF776976}" type="sibTrans" cxnId="{E35C1878-985B-4116-9145-9304FE111D08}">
      <dgm:prSet/>
      <dgm:spPr/>
      <dgm:t>
        <a:bodyPr/>
        <a:lstStyle/>
        <a:p>
          <a:endParaRPr lang="en-US"/>
        </a:p>
      </dgm:t>
    </dgm:pt>
    <dgm:pt modelId="{A7A7C2E8-BC44-46D1-8909-2A665E190D82}" type="pres">
      <dgm:prSet presAssocID="{3661CEE2-CE62-4A89-9B06-031ADF15BC14}" presName="diagram" presStyleCnt="0">
        <dgm:presLayoutVars>
          <dgm:chPref val="1"/>
          <dgm:dir/>
          <dgm:animOne val="branch"/>
          <dgm:animLvl val="lvl"/>
          <dgm:resizeHandles/>
        </dgm:presLayoutVars>
      </dgm:prSet>
      <dgm:spPr/>
      <dgm:t>
        <a:bodyPr/>
        <a:lstStyle/>
        <a:p>
          <a:endParaRPr lang="en-US"/>
        </a:p>
      </dgm:t>
    </dgm:pt>
    <dgm:pt modelId="{F7AA86AC-6389-4D6C-B411-5DFE7A0CC03D}" type="pres">
      <dgm:prSet presAssocID="{91BCBCCF-E021-47D6-87DD-E1B31F54D299}" presName="root" presStyleCnt="0"/>
      <dgm:spPr/>
    </dgm:pt>
    <dgm:pt modelId="{C2D4FF3C-DC0C-417E-961D-57D065B7681F}" type="pres">
      <dgm:prSet presAssocID="{91BCBCCF-E021-47D6-87DD-E1B31F54D299}" presName="rootComposite" presStyleCnt="0"/>
      <dgm:spPr/>
    </dgm:pt>
    <dgm:pt modelId="{FF22CF3E-2A51-4FE2-AE5E-C31C1320B581}" type="pres">
      <dgm:prSet presAssocID="{91BCBCCF-E021-47D6-87DD-E1B31F54D299}" presName="rootText" presStyleLbl="node1" presStyleIdx="0" presStyleCnt="3"/>
      <dgm:spPr/>
      <dgm:t>
        <a:bodyPr/>
        <a:lstStyle/>
        <a:p>
          <a:endParaRPr lang="en-US"/>
        </a:p>
      </dgm:t>
    </dgm:pt>
    <dgm:pt modelId="{4A75CC2D-74ED-4111-B31E-C4C79463CD10}" type="pres">
      <dgm:prSet presAssocID="{91BCBCCF-E021-47D6-87DD-E1B31F54D299}" presName="rootConnector" presStyleLbl="node1" presStyleIdx="0" presStyleCnt="3"/>
      <dgm:spPr/>
      <dgm:t>
        <a:bodyPr/>
        <a:lstStyle/>
        <a:p>
          <a:endParaRPr lang="en-US"/>
        </a:p>
      </dgm:t>
    </dgm:pt>
    <dgm:pt modelId="{1ABD3EA0-2546-4CCC-9E11-AA36A37C25A2}" type="pres">
      <dgm:prSet presAssocID="{91BCBCCF-E021-47D6-87DD-E1B31F54D299}" presName="childShape" presStyleCnt="0"/>
      <dgm:spPr/>
    </dgm:pt>
    <dgm:pt modelId="{5F81485E-7C68-40A8-A9EE-387FE5F59C88}" type="pres">
      <dgm:prSet presAssocID="{5E508ADD-FB62-4EEC-B802-EB74529BA50B}" presName="Name13" presStyleLbl="parChTrans1D2" presStyleIdx="0" presStyleCnt="6"/>
      <dgm:spPr/>
      <dgm:t>
        <a:bodyPr/>
        <a:lstStyle/>
        <a:p>
          <a:endParaRPr lang="en-US"/>
        </a:p>
      </dgm:t>
    </dgm:pt>
    <dgm:pt modelId="{F942F2F8-5B95-4BE6-B4E8-F7480019B856}" type="pres">
      <dgm:prSet presAssocID="{0AA09F60-A0D6-46E7-94C9-F0CFEE9AD3F7}" presName="childText" presStyleLbl="bgAcc1" presStyleIdx="0" presStyleCnt="6">
        <dgm:presLayoutVars>
          <dgm:bulletEnabled val="1"/>
        </dgm:presLayoutVars>
      </dgm:prSet>
      <dgm:spPr/>
      <dgm:t>
        <a:bodyPr/>
        <a:lstStyle/>
        <a:p>
          <a:endParaRPr lang="en-US"/>
        </a:p>
      </dgm:t>
    </dgm:pt>
    <dgm:pt modelId="{FE66F492-C175-4F22-8BA9-BB0ED1B29ECB}" type="pres">
      <dgm:prSet presAssocID="{617C27D7-9DA9-4F62-8B4A-81491619AE58}" presName="Name13" presStyleLbl="parChTrans1D2" presStyleIdx="1" presStyleCnt="6"/>
      <dgm:spPr/>
      <dgm:t>
        <a:bodyPr/>
        <a:lstStyle/>
        <a:p>
          <a:endParaRPr lang="en-US"/>
        </a:p>
      </dgm:t>
    </dgm:pt>
    <dgm:pt modelId="{1D20AD3B-2E5B-46A2-89F7-A49F778FABBA}" type="pres">
      <dgm:prSet presAssocID="{8395D2F9-B845-4337-A03E-4CEBA6ABC6DB}" presName="childText" presStyleLbl="bgAcc1" presStyleIdx="1" presStyleCnt="6">
        <dgm:presLayoutVars>
          <dgm:bulletEnabled val="1"/>
        </dgm:presLayoutVars>
      </dgm:prSet>
      <dgm:spPr/>
      <dgm:t>
        <a:bodyPr/>
        <a:lstStyle/>
        <a:p>
          <a:endParaRPr lang="en-US"/>
        </a:p>
      </dgm:t>
    </dgm:pt>
    <dgm:pt modelId="{717818EC-8AF7-40F9-843B-6DA05C35F79F}" type="pres">
      <dgm:prSet presAssocID="{4254821B-4B5A-401B-ABB1-DE5FFBBF6953}" presName="root" presStyleCnt="0"/>
      <dgm:spPr/>
    </dgm:pt>
    <dgm:pt modelId="{56471378-4C0F-4FC9-A326-76CB5A1C08B6}" type="pres">
      <dgm:prSet presAssocID="{4254821B-4B5A-401B-ABB1-DE5FFBBF6953}" presName="rootComposite" presStyleCnt="0"/>
      <dgm:spPr/>
    </dgm:pt>
    <dgm:pt modelId="{809B3C58-C448-450E-9F13-34D0C92C941A}" type="pres">
      <dgm:prSet presAssocID="{4254821B-4B5A-401B-ABB1-DE5FFBBF6953}" presName="rootText" presStyleLbl="node1" presStyleIdx="1" presStyleCnt="3"/>
      <dgm:spPr/>
      <dgm:t>
        <a:bodyPr/>
        <a:lstStyle/>
        <a:p>
          <a:endParaRPr lang="en-US"/>
        </a:p>
      </dgm:t>
    </dgm:pt>
    <dgm:pt modelId="{FD804CCC-E064-4673-948F-87658D7C2EB0}" type="pres">
      <dgm:prSet presAssocID="{4254821B-4B5A-401B-ABB1-DE5FFBBF6953}" presName="rootConnector" presStyleLbl="node1" presStyleIdx="1" presStyleCnt="3"/>
      <dgm:spPr/>
      <dgm:t>
        <a:bodyPr/>
        <a:lstStyle/>
        <a:p>
          <a:endParaRPr lang="en-US"/>
        </a:p>
      </dgm:t>
    </dgm:pt>
    <dgm:pt modelId="{9B4F51F2-D735-413B-9C82-E72F9E25FC57}" type="pres">
      <dgm:prSet presAssocID="{4254821B-4B5A-401B-ABB1-DE5FFBBF6953}" presName="childShape" presStyleCnt="0"/>
      <dgm:spPr/>
    </dgm:pt>
    <dgm:pt modelId="{4721F777-A50D-4AE4-BA71-72EF828E436F}" type="pres">
      <dgm:prSet presAssocID="{2FB037A2-0554-4EEC-AE7D-BCC12A1C33FC}" presName="Name13" presStyleLbl="parChTrans1D2" presStyleIdx="2" presStyleCnt="6"/>
      <dgm:spPr/>
      <dgm:t>
        <a:bodyPr/>
        <a:lstStyle/>
        <a:p>
          <a:endParaRPr lang="en-US"/>
        </a:p>
      </dgm:t>
    </dgm:pt>
    <dgm:pt modelId="{EC962455-FDDC-46CC-93E0-FC0EB1141CEA}" type="pres">
      <dgm:prSet presAssocID="{7E0C74C8-4718-4F54-AE2C-4415FB31C2B3}" presName="childText" presStyleLbl="bgAcc1" presStyleIdx="2" presStyleCnt="6">
        <dgm:presLayoutVars>
          <dgm:bulletEnabled val="1"/>
        </dgm:presLayoutVars>
      </dgm:prSet>
      <dgm:spPr/>
      <dgm:t>
        <a:bodyPr/>
        <a:lstStyle/>
        <a:p>
          <a:endParaRPr lang="en-US"/>
        </a:p>
      </dgm:t>
    </dgm:pt>
    <dgm:pt modelId="{85C23667-7102-4E2F-857D-FAD5E83910E2}" type="pres">
      <dgm:prSet presAssocID="{712FA59B-C70A-4F30-BDFC-BCE743CC9730}" presName="Name13" presStyleLbl="parChTrans1D2" presStyleIdx="3" presStyleCnt="6"/>
      <dgm:spPr/>
      <dgm:t>
        <a:bodyPr/>
        <a:lstStyle/>
        <a:p>
          <a:endParaRPr lang="en-US"/>
        </a:p>
      </dgm:t>
    </dgm:pt>
    <dgm:pt modelId="{8A46AD34-BB6E-4E7C-A123-2EF159B6DA20}" type="pres">
      <dgm:prSet presAssocID="{9E2750E6-CED0-4E96-A544-D502C2645FEE}" presName="childText" presStyleLbl="bgAcc1" presStyleIdx="3" presStyleCnt="6">
        <dgm:presLayoutVars>
          <dgm:bulletEnabled val="1"/>
        </dgm:presLayoutVars>
      </dgm:prSet>
      <dgm:spPr/>
      <dgm:t>
        <a:bodyPr/>
        <a:lstStyle/>
        <a:p>
          <a:endParaRPr lang="en-US"/>
        </a:p>
      </dgm:t>
    </dgm:pt>
    <dgm:pt modelId="{737276A6-1AC0-4960-8762-BEA5D8F1FDB4}" type="pres">
      <dgm:prSet presAssocID="{BE652E70-046D-48ED-A375-8EBA775CDC5E}" presName="root" presStyleCnt="0"/>
      <dgm:spPr/>
    </dgm:pt>
    <dgm:pt modelId="{53F17F12-F0A4-4507-8336-CBA43ABBE5CB}" type="pres">
      <dgm:prSet presAssocID="{BE652E70-046D-48ED-A375-8EBA775CDC5E}" presName="rootComposite" presStyleCnt="0"/>
      <dgm:spPr/>
    </dgm:pt>
    <dgm:pt modelId="{4908E3CE-0E24-4B3A-82CF-53BC6A580175}" type="pres">
      <dgm:prSet presAssocID="{BE652E70-046D-48ED-A375-8EBA775CDC5E}" presName="rootText" presStyleLbl="node1" presStyleIdx="2" presStyleCnt="3"/>
      <dgm:spPr/>
      <dgm:t>
        <a:bodyPr/>
        <a:lstStyle/>
        <a:p>
          <a:endParaRPr lang="en-US"/>
        </a:p>
      </dgm:t>
    </dgm:pt>
    <dgm:pt modelId="{9074FF4D-8CDD-47B7-AD44-50AA44C0AFB7}" type="pres">
      <dgm:prSet presAssocID="{BE652E70-046D-48ED-A375-8EBA775CDC5E}" presName="rootConnector" presStyleLbl="node1" presStyleIdx="2" presStyleCnt="3"/>
      <dgm:spPr/>
      <dgm:t>
        <a:bodyPr/>
        <a:lstStyle/>
        <a:p>
          <a:endParaRPr lang="en-US"/>
        </a:p>
      </dgm:t>
    </dgm:pt>
    <dgm:pt modelId="{FA7F75E0-75A0-42DC-B7DC-C3F5401232C9}" type="pres">
      <dgm:prSet presAssocID="{BE652E70-046D-48ED-A375-8EBA775CDC5E}" presName="childShape" presStyleCnt="0"/>
      <dgm:spPr/>
    </dgm:pt>
    <dgm:pt modelId="{90726300-EF5D-4944-B9BC-189BE306BE0E}" type="pres">
      <dgm:prSet presAssocID="{3289D48A-FEB0-4FA7-9A22-52E011127081}" presName="Name13" presStyleLbl="parChTrans1D2" presStyleIdx="4" presStyleCnt="6"/>
      <dgm:spPr/>
      <dgm:t>
        <a:bodyPr/>
        <a:lstStyle/>
        <a:p>
          <a:endParaRPr lang="en-US"/>
        </a:p>
      </dgm:t>
    </dgm:pt>
    <dgm:pt modelId="{BA0690D5-2D3C-4E82-803B-6BE902F0955D}" type="pres">
      <dgm:prSet presAssocID="{CB8A7284-E9C0-47CB-AE0B-FBD907C87D3F}" presName="childText" presStyleLbl="bgAcc1" presStyleIdx="4" presStyleCnt="6">
        <dgm:presLayoutVars>
          <dgm:bulletEnabled val="1"/>
        </dgm:presLayoutVars>
      </dgm:prSet>
      <dgm:spPr/>
      <dgm:t>
        <a:bodyPr/>
        <a:lstStyle/>
        <a:p>
          <a:endParaRPr lang="en-US"/>
        </a:p>
      </dgm:t>
    </dgm:pt>
    <dgm:pt modelId="{6C308DBA-BBAF-42EF-86FC-26319DC6B90E}" type="pres">
      <dgm:prSet presAssocID="{DC728AC8-8B4C-43ED-A7F3-BD344E714E2E}" presName="Name13" presStyleLbl="parChTrans1D2" presStyleIdx="5" presStyleCnt="6"/>
      <dgm:spPr/>
      <dgm:t>
        <a:bodyPr/>
        <a:lstStyle/>
        <a:p>
          <a:endParaRPr lang="en-US"/>
        </a:p>
      </dgm:t>
    </dgm:pt>
    <dgm:pt modelId="{5B2B5AA5-9129-4207-B929-4FA993CD4E69}" type="pres">
      <dgm:prSet presAssocID="{05922A27-CA57-4E8A-A679-11DE2131EFE0}" presName="childText" presStyleLbl="bgAcc1" presStyleIdx="5" presStyleCnt="6">
        <dgm:presLayoutVars>
          <dgm:bulletEnabled val="1"/>
        </dgm:presLayoutVars>
      </dgm:prSet>
      <dgm:spPr/>
      <dgm:t>
        <a:bodyPr/>
        <a:lstStyle/>
        <a:p>
          <a:endParaRPr lang="en-US"/>
        </a:p>
      </dgm:t>
    </dgm:pt>
  </dgm:ptLst>
  <dgm:cxnLst>
    <dgm:cxn modelId="{6B1C26F3-89B4-4261-AE2F-8B98235B47A1}" srcId="{4254821B-4B5A-401B-ABB1-DE5FFBBF6953}" destId="{7E0C74C8-4718-4F54-AE2C-4415FB31C2B3}" srcOrd="0" destOrd="0" parTransId="{2FB037A2-0554-4EEC-AE7D-BCC12A1C33FC}" sibTransId="{1ECA94EC-23B1-4350-BD92-0BD5D2CC9539}"/>
    <dgm:cxn modelId="{82A50B9D-96F1-4C84-B315-74D08B54E4C5}" type="presOf" srcId="{9E2750E6-CED0-4E96-A544-D502C2645FEE}" destId="{8A46AD34-BB6E-4E7C-A123-2EF159B6DA20}" srcOrd="0" destOrd="0" presId="urn:microsoft.com/office/officeart/2005/8/layout/hierarchy3"/>
    <dgm:cxn modelId="{DDCF9FB1-FD77-40C1-A6EC-ABDFAA170F1D}" type="presOf" srcId="{3661CEE2-CE62-4A89-9B06-031ADF15BC14}" destId="{A7A7C2E8-BC44-46D1-8909-2A665E190D82}" srcOrd="0" destOrd="0" presId="urn:microsoft.com/office/officeart/2005/8/layout/hierarchy3"/>
    <dgm:cxn modelId="{434852BD-366C-4154-B8A9-93A3280E92E5}" srcId="{91BCBCCF-E021-47D6-87DD-E1B31F54D299}" destId="{0AA09F60-A0D6-46E7-94C9-F0CFEE9AD3F7}" srcOrd="0" destOrd="0" parTransId="{5E508ADD-FB62-4EEC-B802-EB74529BA50B}" sibTransId="{4B6F6664-95B4-44C4-AE7C-756C667A49B9}"/>
    <dgm:cxn modelId="{B43CED47-C1D7-45E6-8676-D4258E8D9801}" type="presOf" srcId="{BE652E70-046D-48ED-A375-8EBA775CDC5E}" destId="{9074FF4D-8CDD-47B7-AD44-50AA44C0AFB7}" srcOrd="1" destOrd="0" presId="urn:microsoft.com/office/officeart/2005/8/layout/hierarchy3"/>
    <dgm:cxn modelId="{25850368-A07A-4A68-A55B-DC50027A12EB}" srcId="{3661CEE2-CE62-4A89-9B06-031ADF15BC14}" destId="{BE652E70-046D-48ED-A375-8EBA775CDC5E}" srcOrd="2" destOrd="0" parTransId="{089220D8-6B55-495E-A6C2-19D73778B8AF}" sibTransId="{989DD113-5C76-4A44-AC90-C293C4F9F45E}"/>
    <dgm:cxn modelId="{A7971149-2187-40A9-A03F-3E80FF287671}" type="presOf" srcId="{05922A27-CA57-4E8A-A679-11DE2131EFE0}" destId="{5B2B5AA5-9129-4207-B929-4FA993CD4E69}" srcOrd="0" destOrd="0" presId="urn:microsoft.com/office/officeart/2005/8/layout/hierarchy3"/>
    <dgm:cxn modelId="{62B0D7AE-5ADA-4F90-BA5F-CEEEAEDD5D83}" srcId="{4254821B-4B5A-401B-ABB1-DE5FFBBF6953}" destId="{9E2750E6-CED0-4E96-A544-D502C2645FEE}" srcOrd="1" destOrd="0" parTransId="{712FA59B-C70A-4F30-BDFC-BCE743CC9730}" sibTransId="{1CD809B1-145A-4B5E-A220-035A1611F30D}"/>
    <dgm:cxn modelId="{77B1DD77-B3D4-45C9-98BE-E223750CD532}" type="presOf" srcId="{5E508ADD-FB62-4EEC-B802-EB74529BA50B}" destId="{5F81485E-7C68-40A8-A9EE-387FE5F59C88}" srcOrd="0" destOrd="0" presId="urn:microsoft.com/office/officeart/2005/8/layout/hierarchy3"/>
    <dgm:cxn modelId="{E25ACBCD-46AF-4BA7-A591-BE032AD7428B}" srcId="{3661CEE2-CE62-4A89-9B06-031ADF15BC14}" destId="{4254821B-4B5A-401B-ABB1-DE5FFBBF6953}" srcOrd="1" destOrd="0" parTransId="{66E53E89-0920-4D69-867E-8EF62EA83E98}" sibTransId="{DE596624-2743-4702-9BC6-8A0BBD2C05BB}"/>
    <dgm:cxn modelId="{6E95EE46-47DB-4921-8081-DE64FEE88D93}" type="presOf" srcId="{DC728AC8-8B4C-43ED-A7F3-BD344E714E2E}" destId="{6C308DBA-BBAF-42EF-86FC-26319DC6B90E}" srcOrd="0" destOrd="0" presId="urn:microsoft.com/office/officeart/2005/8/layout/hierarchy3"/>
    <dgm:cxn modelId="{F8488860-BA63-4F94-8346-EC1B50E38121}" type="presOf" srcId="{4254821B-4B5A-401B-ABB1-DE5FFBBF6953}" destId="{809B3C58-C448-450E-9F13-34D0C92C941A}" srcOrd="0" destOrd="0" presId="urn:microsoft.com/office/officeart/2005/8/layout/hierarchy3"/>
    <dgm:cxn modelId="{EE983946-8760-4C92-832F-86DB61EAD322}" srcId="{3661CEE2-CE62-4A89-9B06-031ADF15BC14}" destId="{91BCBCCF-E021-47D6-87DD-E1B31F54D299}" srcOrd="0" destOrd="0" parTransId="{9C274229-8FB6-4B4B-9EF2-D6B812B822AE}" sibTransId="{11D8D962-C1F6-4CE5-8262-7D1FD833BD06}"/>
    <dgm:cxn modelId="{15BB280C-2656-4614-B534-0803ABFF078A}" type="presOf" srcId="{4254821B-4B5A-401B-ABB1-DE5FFBBF6953}" destId="{FD804CCC-E064-4673-948F-87658D7C2EB0}" srcOrd="1" destOrd="0" presId="urn:microsoft.com/office/officeart/2005/8/layout/hierarchy3"/>
    <dgm:cxn modelId="{1038A124-3DB8-4151-BBFA-26B48FF7611F}" type="presOf" srcId="{BE652E70-046D-48ED-A375-8EBA775CDC5E}" destId="{4908E3CE-0E24-4B3A-82CF-53BC6A580175}" srcOrd="0" destOrd="0" presId="urn:microsoft.com/office/officeart/2005/8/layout/hierarchy3"/>
    <dgm:cxn modelId="{46709631-B451-4D50-8E9D-C200FBC1E4E7}" type="presOf" srcId="{0AA09F60-A0D6-46E7-94C9-F0CFEE9AD3F7}" destId="{F942F2F8-5B95-4BE6-B4E8-F7480019B856}" srcOrd="0" destOrd="0" presId="urn:microsoft.com/office/officeart/2005/8/layout/hierarchy3"/>
    <dgm:cxn modelId="{24801D07-4ACA-48D6-BE1B-365B5B4B9554}" srcId="{BE652E70-046D-48ED-A375-8EBA775CDC5E}" destId="{CB8A7284-E9C0-47CB-AE0B-FBD907C87D3F}" srcOrd="0" destOrd="0" parTransId="{3289D48A-FEB0-4FA7-9A22-52E011127081}" sibTransId="{CAF1486F-724F-4FA5-949A-DAF398EB51F3}"/>
    <dgm:cxn modelId="{E35C1878-985B-4116-9145-9304FE111D08}" srcId="{BE652E70-046D-48ED-A375-8EBA775CDC5E}" destId="{05922A27-CA57-4E8A-A679-11DE2131EFE0}" srcOrd="1" destOrd="0" parTransId="{DC728AC8-8B4C-43ED-A7F3-BD344E714E2E}" sibTransId="{0CF274F4-2F69-44D2-9FBB-A4D1FF776976}"/>
    <dgm:cxn modelId="{403C9642-F94B-4A25-80C6-BBA98E1127E4}" type="presOf" srcId="{91BCBCCF-E021-47D6-87DD-E1B31F54D299}" destId="{4A75CC2D-74ED-4111-B31E-C4C79463CD10}" srcOrd="1" destOrd="0" presId="urn:microsoft.com/office/officeart/2005/8/layout/hierarchy3"/>
    <dgm:cxn modelId="{22BADA42-5590-47BE-9C96-188D7B16738E}" type="presOf" srcId="{2FB037A2-0554-4EEC-AE7D-BCC12A1C33FC}" destId="{4721F777-A50D-4AE4-BA71-72EF828E436F}" srcOrd="0" destOrd="0" presId="urn:microsoft.com/office/officeart/2005/8/layout/hierarchy3"/>
    <dgm:cxn modelId="{6F6E57FF-74A8-4A26-BA7F-404BDDA26E50}" type="presOf" srcId="{3289D48A-FEB0-4FA7-9A22-52E011127081}" destId="{90726300-EF5D-4944-B9BC-189BE306BE0E}" srcOrd="0" destOrd="0" presId="urn:microsoft.com/office/officeart/2005/8/layout/hierarchy3"/>
    <dgm:cxn modelId="{B1AE8979-62CE-47FE-BD0E-61424EFECD37}" type="presOf" srcId="{CB8A7284-E9C0-47CB-AE0B-FBD907C87D3F}" destId="{BA0690D5-2D3C-4E82-803B-6BE902F0955D}" srcOrd="0" destOrd="0" presId="urn:microsoft.com/office/officeart/2005/8/layout/hierarchy3"/>
    <dgm:cxn modelId="{EDD9C761-CD7C-469E-B1A0-6C1B8DBBA04A}" type="presOf" srcId="{8395D2F9-B845-4337-A03E-4CEBA6ABC6DB}" destId="{1D20AD3B-2E5B-46A2-89F7-A49F778FABBA}" srcOrd="0" destOrd="0" presId="urn:microsoft.com/office/officeart/2005/8/layout/hierarchy3"/>
    <dgm:cxn modelId="{29D25A7F-AC1D-4F4F-948C-C18775B36FB7}" type="presOf" srcId="{617C27D7-9DA9-4F62-8B4A-81491619AE58}" destId="{FE66F492-C175-4F22-8BA9-BB0ED1B29ECB}" srcOrd="0" destOrd="0" presId="urn:microsoft.com/office/officeart/2005/8/layout/hierarchy3"/>
    <dgm:cxn modelId="{B974D2B0-D04E-4BB9-8568-AFD6A418069D}" type="presOf" srcId="{91BCBCCF-E021-47D6-87DD-E1B31F54D299}" destId="{FF22CF3E-2A51-4FE2-AE5E-C31C1320B581}" srcOrd="0" destOrd="0" presId="urn:microsoft.com/office/officeart/2005/8/layout/hierarchy3"/>
    <dgm:cxn modelId="{569E1287-BA0B-4678-B435-F3F405226EC6}" srcId="{91BCBCCF-E021-47D6-87DD-E1B31F54D299}" destId="{8395D2F9-B845-4337-A03E-4CEBA6ABC6DB}" srcOrd="1" destOrd="0" parTransId="{617C27D7-9DA9-4F62-8B4A-81491619AE58}" sibTransId="{8B939A70-BB0D-49AA-AD56-A212FBE21D22}"/>
    <dgm:cxn modelId="{1EF7BA10-8BE2-469A-A561-7B86C1084316}" type="presOf" srcId="{712FA59B-C70A-4F30-BDFC-BCE743CC9730}" destId="{85C23667-7102-4E2F-857D-FAD5E83910E2}" srcOrd="0" destOrd="0" presId="urn:microsoft.com/office/officeart/2005/8/layout/hierarchy3"/>
    <dgm:cxn modelId="{DBA2EE8E-91D0-43BB-8059-96F511D7E69C}" type="presOf" srcId="{7E0C74C8-4718-4F54-AE2C-4415FB31C2B3}" destId="{EC962455-FDDC-46CC-93E0-FC0EB1141CEA}" srcOrd="0" destOrd="0" presId="urn:microsoft.com/office/officeart/2005/8/layout/hierarchy3"/>
    <dgm:cxn modelId="{B4460423-9345-4154-9F44-E17DD1A4E80A}" type="presParOf" srcId="{A7A7C2E8-BC44-46D1-8909-2A665E190D82}" destId="{F7AA86AC-6389-4D6C-B411-5DFE7A0CC03D}" srcOrd="0" destOrd="0" presId="urn:microsoft.com/office/officeart/2005/8/layout/hierarchy3"/>
    <dgm:cxn modelId="{B7A83F26-D60E-4854-88DE-8D0925901E4A}" type="presParOf" srcId="{F7AA86AC-6389-4D6C-B411-5DFE7A0CC03D}" destId="{C2D4FF3C-DC0C-417E-961D-57D065B7681F}" srcOrd="0" destOrd="0" presId="urn:microsoft.com/office/officeart/2005/8/layout/hierarchy3"/>
    <dgm:cxn modelId="{D1FCFB55-BB4A-4B3E-8A24-E7B80909C9DC}" type="presParOf" srcId="{C2D4FF3C-DC0C-417E-961D-57D065B7681F}" destId="{FF22CF3E-2A51-4FE2-AE5E-C31C1320B581}" srcOrd="0" destOrd="0" presId="urn:microsoft.com/office/officeart/2005/8/layout/hierarchy3"/>
    <dgm:cxn modelId="{8510F219-34D6-450C-B070-0E49BF2138E0}" type="presParOf" srcId="{C2D4FF3C-DC0C-417E-961D-57D065B7681F}" destId="{4A75CC2D-74ED-4111-B31E-C4C79463CD10}" srcOrd="1" destOrd="0" presId="urn:microsoft.com/office/officeart/2005/8/layout/hierarchy3"/>
    <dgm:cxn modelId="{94861B71-BA5D-4D3F-AAC5-B5C4CD6689A1}" type="presParOf" srcId="{F7AA86AC-6389-4D6C-B411-5DFE7A0CC03D}" destId="{1ABD3EA0-2546-4CCC-9E11-AA36A37C25A2}" srcOrd="1" destOrd="0" presId="urn:microsoft.com/office/officeart/2005/8/layout/hierarchy3"/>
    <dgm:cxn modelId="{D474E8C8-C8EF-4316-B8D6-01538A1CC436}" type="presParOf" srcId="{1ABD3EA0-2546-4CCC-9E11-AA36A37C25A2}" destId="{5F81485E-7C68-40A8-A9EE-387FE5F59C88}" srcOrd="0" destOrd="0" presId="urn:microsoft.com/office/officeart/2005/8/layout/hierarchy3"/>
    <dgm:cxn modelId="{DDE3F4E1-CE3B-4CD0-A86C-E3791673890E}" type="presParOf" srcId="{1ABD3EA0-2546-4CCC-9E11-AA36A37C25A2}" destId="{F942F2F8-5B95-4BE6-B4E8-F7480019B856}" srcOrd="1" destOrd="0" presId="urn:microsoft.com/office/officeart/2005/8/layout/hierarchy3"/>
    <dgm:cxn modelId="{89A80451-2F81-40AE-8A75-AB08B4D70F15}" type="presParOf" srcId="{1ABD3EA0-2546-4CCC-9E11-AA36A37C25A2}" destId="{FE66F492-C175-4F22-8BA9-BB0ED1B29ECB}" srcOrd="2" destOrd="0" presId="urn:microsoft.com/office/officeart/2005/8/layout/hierarchy3"/>
    <dgm:cxn modelId="{A9A3EF4F-5F42-43AA-8617-02F174A078AA}" type="presParOf" srcId="{1ABD3EA0-2546-4CCC-9E11-AA36A37C25A2}" destId="{1D20AD3B-2E5B-46A2-89F7-A49F778FABBA}" srcOrd="3" destOrd="0" presId="urn:microsoft.com/office/officeart/2005/8/layout/hierarchy3"/>
    <dgm:cxn modelId="{902E9453-8020-4C95-A8BF-7AF91C7CEDFD}" type="presParOf" srcId="{A7A7C2E8-BC44-46D1-8909-2A665E190D82}" destId="{717818EC-8AF7-40F9-843B-6DA05C35F79F}" srcOrd="1" destOrd="0" presId="urn:microsoft.com/office/officeart/2005/8/layout/hierarchy3"/>
    <dgm:cxn modelId="{DADEA694-49BE-4F91-9AF2-DEB6049D81B0}" type="presParOf" srcId="{717818EC-8AF7-40F9-843B-6DA05C35F79F}" destId="{56471378-4C0F-4FC9-A326-76CB5A1C08B6}" srcOrd="0" destOrd="0" presId="urn:microsoft.com/office/officeart/2005/8/layout/hierarchy3"/>
    <dgm:cxn modelId="{35AC60B9-3E87-408F-A7A5-C6CD22D13A6E}" type="presParOf" srcId="{56471378-4C0F-4FC9-A326-76CB5A1C08B6}" destId="{809B3C58-C448-450E-9F13-34D0C92C941A}" srcOrd="0" destOrd="0" presId="urn:microsoft.com/office/officeart/2005/8/layout/hierarchy3"/>
    <dgm:cxn modelId="{4A0F9318-4A1E-4D83-B45B-E5E4EDFC8C7A}" type="presParOf" srcId="{56471378-4C0F-4FC9-A326-76CB5A1C08B6}" destId="{FD804CCC-E064-4673-948F-87658D7C2EB0}" srcOrd="1" destOrd="0" presId="urn:microsoft.com/office/officeart/2005/8/layout/hierarchy3"/>
    <dgm:cxn modelId="{E060B479-F776-4D72-BBEA-F247C6083067}" type="presParOf" srcId="{717818EC-8AF7-40F9-843B-6DA05C35F79F}" destId="{9B4F51F2-D735-413B-9C82-E72F9E25FC57}" srcOrd="1" destOrd="0" presId="urn:microsoft.com/office/officeart/2005/8/layout/hierarchy3"/>
    <dgm:cxn modelId="{FF19D19F-31B2-4B99-9BF3-F8279B1F73D4}" type="presParOf" srcId="{9B4F51F2-D735-413B-9C82-E72F9E25FC57}" destId="{4721F777-A50D-4AE4-BA71-72EF828E436F}" srcOrd="0" destOrd="0" presId="urn:microsoft.com/office/officeart/2005/8/layout/hierarchy3"/>
    <dgm:cxn modelId="{EE1908A3-BE82-4811-878B-597360106E4A}" type="presParOf" srcId="{9B4F51F2-D735-413B-9C82-E72F9E25FC57}" destId="{EC962455-FDDC-46CC-93E0-FC0EB1141CEA}" srcOrd="1" destOrd="0" presId="urn:microsoft.com/office/officeart/2005/8/layout/hierarchy3"/>
    <dgm:cxn modelId="{A7A1AFCA-2F9F-43D3-932F-84E6361AC6D8}" type="presParOf" srcId="{9B4F51F2-D735-413B-9C82-E72F9E25FC57}" destId="{85C23667-7102-4E2F-857D-FAD5E83910E2}" srcOrd="2" destOrd="0" presId="urn:microsoft.com/office/officeart/2005/8/layout/hierarchy3"/>
    <dgm:cxn modelId="{5CBE32E4-B7A6-4EB5-8DE8-A503576A2D60}" type="presParOf" srcId="{9B4F51F2-D735-413B-9C82-E72F9E25FC57}" destId="{8A46AD34-BB6E-4E7C-A123-2EF159B6DA20}" srcOrd="3" destOrd="0" presId="urn:microsoft.com/office/officeart/2005/8/layout/hierarchy3"/>
    <dgm:cxn modelId="{B49AD4C0-DE33-4E34-9D16-6712FBA1B8C0}" type="presParOf" srcId="{A7A7C2E8-BC44-46D1-8909-2A665E190D82}" destId="{737276A6-1AC0-4960-8762-BEA5D8F1FDB4}" srcOrd="2" destOrd="0" presId="urn:microsoft.com/office/officeart/2005/8/layout/hierarchy3"/>
    <dgm:cxn modelId="{E985CA48-2BEE-4B99-A856-2FE535F8D5A7}" type="presParOf" srcId="{737276A6-1AC0-4960-8762-BEA5D8F1FDB4}" destId="{53F17F12-F0A4-4507-8336-CBA43ABBE5CB}" srcOrd="0" destOrd="0" presId="urn:microsoft.com/office/officeart/2005/8/layout/hierarchy3"/>
    <dgm:cxn modelId="{A1E67AB4-BF12-4968-B987-A36150AF526C}" type="presParOf" srcId="{53F17F12-F0A4-4507-8336-CBA43ABBE5CB}" destId="{4908E3CE-0E24-4B3A-82CF-53BC6A580175}" srcOrd="0" destOrd="0" presId="urn:microsoft.com/office/officeart/2005/8/layout/hierarchy3"/>
    <dgm:cxn modelId="{98355CF5-7BBC-4991-9FFF-54282A0023DB}" type="presParOf" srcId="{53F17F12-F0A4-4507-8336-CBA43ABBE5CB}" destId="{9074FF4D-8CDD-47B7-AD44-50AA44C0AFB7}" srcOrd="1" destOrd="0" presId="urn:microsoft.com/office/officeart/2005/8/layout/hierarchy3"/>
    <dgm:cxn modelId="{099782C5-D38B-4B65-9573-3B186FD65877}" type="presParOf" srcId="{737276A6-1AC0-4960-8762-BEA5D8F1FDB4}" destId="{FA7F75E0-75A0-42DC-B7DC-C3F5401232C9}" srcOrd="1" destOrd="0" presId="urn:microsoft.com/office/officeart/2005/8/layout/hierarchy3"/>
    <dgm:cxn modelId="{0B696EF8-4885-47FC-AC46-82E4E3762C96}" type="presParOf" srcId="{FA7F75E0-75A0-42DC-B7DC-C3F5401232C9}" destId="{90726300-EF5D-4944-B9BC-189BE306BE0E}" srcOrd="0" destOrd="0" presId="urn:microsoft.com/office/officeart/2005/8/layout/hierarchy3"/>
    <dgm:cxn modelId="{5012DA36-2019-4759-9547-5637E4C85B9A}" type="presParOf" srcId="{FA7F75E0-75A0-42DC-B7DC-C3F5401232C9}" destId="{BA0690D5-2D3C-4E82-803B-6BE902F0955D}" srcOrd="1" destOrd="0" presId="urn:microsoft.com/office/officeart/2005/8/layout/hierarchy3"/>
    <dgm:cxn modelId="{87FB9DBD-44FE-4567-A560-F0D697CEBB7D}" type="presParOf" srcId="{FA7F75E0-75A0-42DC-B7DC-C3F5401232C9}" destId="{6C308DBA-BBAF-42EF-86FC-26319DC6B90E}" srcOrd="2" destOrd="0" presId="urn:microsoft.com/office/officeart/2005/8/layout/hierarchy3"/>
    <dgm:cxn modelId="{79A58C8F-21E7-4305-8533-1971E6BA3BC2}" type="presParOf" srcId="{FA7F75E0-75A0-42DC-B7DC-C3F5401232C9}" destId="{5B2B5AA5-9129-4207-B929-4FA993CD4E6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2CF3E-2A51-4FE2-AE5E-C31C1320B581}">
      <dsp:nvSpPr>
        <dsp:cNvPr id="0" name=""/>
        <dsp:cNvSpPr/>
      </dsp:nvSpPr>
      <dsp:spPr>
        <a:xfrm>
          <a:off x="881" y="667906"/>
          <a:ext cx="2063427" cy="1031713"/>
        </a:xfrm>
        <a:prstGeom prst="roundRect">
          <a:avLst>
            <a:gd name="adj" fmla="val 10000"/>
          </a:avLst>
        </a:prstGeom>
        <a:solidFill>
          <a:schemeClr val="lt1">
            <a:hueOff val="0"/>
            <a:satOff val="0"/>
            <a:lumOff val="0"/>
            <a:alphaOff val="0"/>
          </a:schemeClr>
        </a:solidFill>
        <a:ln w="12700" cap="flat" cmpd="sng" algn="in">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ea typeface="Times New Roman" panose="02020603050405020304" pitchFamily="18" charset="0"/>
              <a:cs typeface="Cordia New" panose="020B0304020202020204" pitchFamily="34" charset="-34"/>
            </a:rPr>
            <a:t>3.1 Develop Zoning and Building code in risk area zones</a:t>
          </a:r>
        </a:p>
      </dsp:txBody>
      <dsp:txXfrm>
        <a:off x="31099" y="698124"/>
        <a:ext cx="2002991" cy="971277"/>
      </dsp:txXfrm>
    </dsp:sp>
    <dsp:sp modelId="{5F81485E-7C68-40A8-A9EE-387FE5F59C88}">
      <dsp:nvSpPr>
        <dsp:cNvPr id="0" name=""/>
        <dsp:cNvSpPr/>
      </dsp:nvSpPr>
      <dsp:spPr>
        <a:xfrm>
          <a:off x="207224" y="1699620"/>
          <a:ext cx="206342" cy="773785"/>
        </a:xfrm>
        <a:custGeom>
          <a:avLst/>
          <a:gdLst/>
          <a:ahLst/>
          <a:cxnLst/>
          <a:rect l="0" t="0" r="0" b="0"/>
          <a:pathLst>
            <a:path>
              <a:moveTo>
                <a:pt x="0" y="0"/>
              </a:moveTo>
              <a:lnTo>
                <a:pt x="0" y="773785"/>
              </a:lnTo>
              <a:lnTo>
                <a:pt x="206342" y="773785"/>
              </a:lnTo>
            </a:path>
          </a:pathLst>
        </a:custGeom>
        <a:noFill/>
        <a:ln w="12700" cap="flat" cmpd="sng" algn="in">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2F2F8-5B95-4BE6-B4E8-F7480019B856}">
      <dsp:nvSpPr>
        <dsp:cNvPr id="0" name=""/>
        <dsp:cNvSpPr/>
      </dsp:nvSpPr>
      <dsp:spPr>
        <a:xfrm>
          <a:off x="413567" y="1957549"/>
          <a:ext cx="1650742" cy="1031713"/>
        </a:xfrm>
        <a:prstGeom prst="roundRect">
          <a:avLst>
            <a:gd name="adj" fmla="val 10000"/>
          </a:avLst>
        </a:prstGeom>
        <a:no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Official of flood risk assessment plan in Bangkok area, By BMA</a:t>
          </a:r>
          <a:endParaRPr lang="en-US" sz="1400" kern="1200" dirty="0"/>
        </a:p>
      </dsp:txBody>
      <dsp:txXfrm>
        <a:off x="443785" y="1987767"/>
        <a:ext cx="1590306" cy="971277"/>
      </dsp:txXfrm>
    </dsp:sp>
    <dsp:sp modelId="{FE66F492-C175-4F22-8BA9-BB0ED1B29ECB}">
      <dsp:nvSpPr>
        <dsp:cNvPr id="0" name=""/>
        <dsp:cNvSpPr/>
      </dsp:nvSpPr>
      <dsp:spPr>
        <a:xfrm>
          <a:off x="207224" y="1699620"/>
          <a:ext cx="206342" cy="2063427"/>
        </a:xfrm>
        <a:custGeom>
          <a:avLst/>
          <a:gdLst/>
          <a:ahLst/>
          <a:cxnLst/>
          <a:rect l="0" t="0" r="0" b="0"/>
          <a:pathLst>
            <a:path>
              <a:moveTo>
                <a:pt x="0" y="0"/>
              </a:moveTo>
              <a:lnTo>
                <a:pt x="0" y="2063427"/>
              </a:lnTo>
              <a:lnTo>
                <a:pt x="206342" y="2063427"/>
              </a:lnTo>
            </a:path>
          </a:pathLst>
        </a:custGeom>
        <a:noFill/>
        <a:ln w="12700" cap="flat" cmpd="sng" algn="in">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0AD3B-2E5B-46A2-89F7-A49F778FABBA}">
      <dsp:nvSpPr>
        <dsp:cNvPr id="0" name=""/>
        <dsp:cNvSpPr/>
      </dsp:nvSpPr>
      <dsp:spPr>
        <a:xfrm>
          <a:off x="413567" y="3247191"/>
          <a:ext cx="1650742" cy="1031713"/>
        </a:xfrm>
        <a:prstGeom prst="roundRect">
          <a:avLst>
            <a:gd name="adj" fmla="val 10000"/>
          </a:avLst>
        </a:prstGeom>
        <a:no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The one page project management (OPPM) principal concept </a:t>
          </a:r>
          <a:endParaRPr lang="en-US" sz="1300" kern="1200" dirty="0"/>
        </a:p>
      </dsp:txBody>
      <dsp:txXfrm>
        <a:off x="443785" y="3277409"/>
        <a:ext cx="1590306" cy="971277"/>
      </dsp:txXfrm>
    </dsp:sp>
    <dsp:sp modelId="{809B3C58-C448-450E-9F13-34D0C92C941A}">
      <dsp:nvSpPr>
        <dsp:cNvPr id="0" name=""/>
        <dsp:cNvSpPr/>
      </dsp:nvSpPr>
      <dsp:spPr>
        <a:xfrm>
          <a:off x="2580166" y="667906"/>
          <a:ext cx="2063427" cy="1031713"/>
        </a:xfrm>
        <a:prstGeom prst="roundRect">
          <a:avLst>
            <a:gd name="adj" fmla="val 10000"/>
          </a:avLst>
        </a:prstGeom>
        <a:solidFill>
          <a:schemeClr val="lt1">
            <a:hueOff val="0"/>
            <a:satOff val="0"/>
            <a:lumOff val="0"/>
            <a:alphaOff val="0"/>
          </a:schemeClr>
        </a:solidFill>
        <a:ln w="12700" cap="flat" cmpd="sng" algn="in">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ea typeface="Times New Roman" panose="02020603050405020304" pitchFamily="18" charset="0"/>
              <a:cs typeface="Cordia New" panose="020B0304020202020204" pitchFamily="34" charset="-34"/>
            </a:rPr>
            <a:t>3.2 Defined catchment and drainage and add more permeability surface </a:t>
          </a:r>
          <a:endParaRPr lang="en-US" sz="1400" kern="1200" dirty="0"/>
        </a:p>
      </dsp:txBody>
      <dsp:txXfrm>
        <a:off x="2610384" y="698124"/>
        <a:ext cx="2002991" cy="971277"/>
      </dsp:txXfrm>
    </dsp:sp>
    <dsp:sp modelId="{4721F777-A50D-4AE4-BA71-72EF828E436F}">
      <dsp:nvSpPr>
        <dsp:cNvPr id="0" name=""/>
        <dsp:cNvSpPr/>
      </dsp:nvSpPr>
      <dsp:spPr>
        <a:xfrm>
          <a:off x="2786509" y="1699620"/>
          <a:ext cx="206342" cy="773785"/>
        </a:xfrm>
        <a:custGeom>
          <a:avLst/>
          <a:gdLst/>
          <a:ahLst/>
          <a:cxnLst/>
          <a:rect l="0" t="0" r="0" b="0"/>
          <a:pathLst>
            <a:path>
              <a:moveTo>
                <a:pt x="0" y="0"/>
              </a:moveTo>
              <a:lnTo>
                <a:pt x="0" y="773785"/>
              </a:lnTo>
              <a:lnTo>
                <a:pt x="206342" y="773785"/>
              </a:lnTo>
            </a:path>
          </a:pathLst>
        </a:custGeom>
        <a:noFill/>
        <a:ln w="12700" cap="flat" cmpd="sng" algn="in">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62455-FDDC-46CC-93E0-FC0EB1141CEA}">
      <dsp:nvSpPr>
        <dsp:cNvPr id="0" name=""/>
        <dsp:cNvSpPr/>
      </dsp:nvSpPr>
      <dsp:spPr>
        <a:xfrm>
          <a:off x="2992852" y="1957549"/>
          <a:ext cx="1650742" cy="1031713"/>
        </a:xfrm>
        <a:prstGeom prst="roundRect">
          <a:avLst>
            <a:gd name="adj" fmla="val 10000"/>
          </a:avLst>
        </a:prstGeom>
        <a:no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u="sng" kern="1200" dirty="0" smtClean="0">
              <a:ea typeface="Calibri" panose="020F0502020204030204" pitchFamily="34" charset="0"/>
              <a:cs typeface="Cordia New" panose="020B0304020202020204" pitchFamily="34" charset="-34"/>
            </a:rPr>
            <a:t>Bulk Control : </a:t>
          </a:r>
        </a:p>
        <a:p>
          <a:pPr lvl="0" algn="ctr" defTabSz="577850">
            <a:lnSpc>
              <a:spcPct val="90000"/>
            </a:lnSpc>
            <a:spcBef>
              <a:spcPct val="0"/>
            </a:spcBef>
            <a:spcAft>
              <a:spcPct val="35000"/>
            </a:spcAft>
          </a:pPr>
          <a:r>
            <a:rPr lang="en-US" sz="1300" kern="1200" dirty="0" smtClean="0"/>
            <a:t>Increasing the total area ratio (FAR)</a:t>
          </a:r>
          <a:endParaRPr lang="en-US" sz="1300" kern="1200" dirty="0"/>
        </a:p>
      </dsp:txBody>
      <dsp:txXfrm>
        <a:off x="3023070" y="1987767"/>
        <a:ext cx="1590306" cy="971277"/>
      </dsp:txXfrm>
    </dsp:sp>
    <dsp:sp modelId="{85C23667-7102-4E2F-857D-FAD5E83910E2}">
      <dsp:nvSpPr>
        <dsp:cNvPr id="0" name=""/>
        <dsp:cNvSpPr/>
      </dsp:nvSpPr>
      <dsp:spPr>
        <a:xfrm>
          <a:off x="2786509" y="1699620"/>
          <a:ext cx="206342" cy="2063427"/>
        </a:xfrm>
        <a:custGeom>
          <a:avLst/>
          <a:gdLst/>
          <a:ahLst/>
          <a:cxnLst/>
          <a:rect l="0" t="0" r="0" b="0"/>
          <a:pathLst>
            <a:path>
              <a:moveTo>
                <a:pt x="0" y="0"/>
              </a:moveTo>
              <a:lnTo>
                <a:pt x="0" y="2063427"/>
              </a:lnTo>
              <a:lnTo>
                <a:pt x="206342" y="2063427"/>
              </a:lnTo>
            </a:path>
          </a:pathLst>
        </a:custGeom>
        <a:noFill/>
        <a:ln w="12700" cap="flat" cmpd="sng" algn="in">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46AD34-BB6E-4E7C-A123-2EF159B6DA20}">
      <dsp:nvSpPr>
        <dsp:cNvPr id="0" name=""/>
        <dsp:cNvSpPr/>
      </dsp:nvSpPr>
      <dsp:spPr>
        <a:xfrm>
          <a:off x="2992852" y="3247191"/>
          <a:ext cx="1650742" cy="1031713"/>
        </a:xfrm>
        <a:prstGeom prst="roundRect">
          <a:avLst>
            <a:gd name="adj" fmla="val 10000"/>
          </a:avLst>
        </a:prstGeom>
        <a:no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u="sng" kern="1200" dirty="0" smtClean="0"/>
            <a:t>Land Use Control / Activities Control </a:t>
          </a:r>
          <a:r>
            <a:rPr lang="en-US" sz="1300" kern="1200" dirty="0" smtClean="0">
              <a:ea typeface="Calibri" panose="020F0502020204030204" pitchFamily="34" charset="0"/>
              <a:cs typeface="Cordia New" panose="020B0304020202020204" pitchFamily="34" charset="-34"/>
            </a:rPr>
            <a:t>: </a:t>
          </a:r>
        </a:p>
      </dsp:txBody>
      <dsp:txXfrm>
        <a:off x="3023070" y="3277409"/>
        <a:ext cx="1590306" cy="971277"/>
      </dsp:txXfrm>
    </dsp:sp>
    <dsp:sp modelId="{4908E3CE-0E24-4B3A-82CF-53BC6A580175}">
      <dsp:nvSpPr>
        <dsp:cNvPr id="0" name=""/>
        <dsp:cNvSpPr/>
      </dsp:nvSpPr>
      <dsp:spPr>
        <a:xfrm>
          <a:off x="5159451" y="667906"/>
          <a:ext cx="2063427" cy="1031713"/>
        </a:xfrm>
        <a:prstGeom prst="roundRect">
          <a:avLst>
            <a:gd name="adj" fmla="val 10000"/>
          </a:avLst>
        </a:prstGeom>
        <a:solidFill>
          <a:schemeClr val="lt1">
            <a:hueOff val="0"/>
            <a:satOff val="0"/>
            <a:lumOff val="0"/>
            <a:alphaOff val="0"/>
          </a:schemeClr>
        </a:solidFill>
        <a:ln w="12700" cap="flat" cmpd="sng" algn="in">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ea typeface="Times New Roman" panose="02020603050405020304" pitchFamily="18" charset="0"/>
              <a:cs typeface="Cordia New" panose="020B0304020202020204" pitchFamily="34" charset="-34"/>
            </a:rPr>
            <a:t>3.3 Propose develop some of nonstructural measures</a:t>
          </a:r>
          <a:endParaRPr lang="en-US" sz="1400" kern="1200" dirty="0"/>
        </a:p>
      </dsp:txBody>
      <dsp:txXfrm>
        <a:off x="5189669" y="698124"/>
        <a:ext cx="2002991" cy="971277"/>
      </dsp:txXfrm>
    </dsp:sp>
    <dsp:sp modelId="{90726300-EF5D-4944-B9BC-189BE306BE0E}">
      <dsp:nvSpPr>
        <dsp:cNvPr id="0" name=""/>
        <dsp:cNvSpPr/>
      </dsp:nvSpPr>
      <dsp:spPr>
        <a:xfrm>
          <a:off x="5365794" y="1699620"/>
          <a:ext cx="206342" cy="773785"/>
        </a:xfrm>
        <a:custGeom>
          <a:avLst/>
          <a:gdLst/>
          <a:ahLst/>
          <a:cxnLst/>
          <a:rect l="0" t="0" r="0" b="0"/>
          <a:pathLst>
            <a:path>
              <a:moveTo>
                <a:pt x="0" y="0"/>
              </a:moveTo>
              <a:lnTo>
                <a:pt x="0" y="773785"/>
              </a:lnTo>
              <a:lnTo>
                <a:pt x="206342" y="773785"/>
              </a:lnTo>
            </a:path>
          </a:pathLst>
        </a:custGeom>
        <a:noFill/>
        <a:ln w="12700" cap="flat" cmpd="sng" algn="in">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0690D5-2D3C-4E82-803B-6BE902F0955D}">
      <dsp:nvSpPr>
        <dsp:cNvPr id="0" name=""/>
        <dsp:cNvSpPr/>
      </dsp:nvSpPr>
      <dsp:spPr>
        <a:xfrm>
          <a:off x="5572136" y="1957549"/>
          <a:ext cx="1650742" cy="1031713"/>
        </a:xfrm>
        <a:prstGeom prst="roundRect">
          <a:avLst>
            <a:gd name="adj" fmla="val 10000"/>
          </a:avLst>
        </a:prstGeom>
        <a:no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u="sng" kern="1200" dirty="0" smtClean="0">
              <a:latin typeface="Calibri" panose="020F0502020204030204" pitchFamily="34" charset="0"/>
              <a:ea typeface="Calibri" panose="020F0502020204030204" pitchFamily="34" charset="0"/>
              <a:cs typeface="Cordia New" panose="020B0304020202020204" pitchFamily="34" charset="-34"/>
            </a:rPr>
            <a:t>Develop public awareness and public participation</a:t>
          </a:r>
          <a:endParaRPr lang="en-US" sz="1300" kern="1200" dirty="0"/>
        </a:p>
      </dsp:txBody>
      <dsp:txXfrm>
        <a:off x="5602354" y="1987767"/>
        <a:ext cx="1590306" cy="971277"/>
      </dsp:txXfrm>
    </dsp:sp>
    <dsp:sp modelId="{6C308DBA-BBAF-42EF-86FC-26319DC6B90E}">
      <dsp:nvSpPr>
        <dsp:cNvPr id="0" name=""/>
        <dsp:cNvSpPr/>
      </dsp:nvSpPr>
      <dsp:spPr>
        <a:xfrm>
          <a:off x="5365794" y="1699620"/>
          <a:ext cx="206342" cy="2063427"/>
        </a:xfrm>
        <a:custGeom>
          <a:avLst/>
          <a:gdLst/>
          <a:ahLst/>
          <a:cxnLst/>
          <a:rect l="0" t="0" r="0" b="0"/>
          <a:pathLst>
            <a:path>
              <a:moveTo>
                <a:pt x="0" y="0"/>
              </a:moveTo>
              <a:lnTo>
                <a:pt x="0" y="2063427"/>
              </a:lnTo>
              <a:lnTo>
                <a:pt x="206342" y="2063427"/>
              </a:lnTo>
            </a:path>
          </a:pathLst>
        </a:custGeom>
        <a:noFill/>
        <a:ln w="12700" cap="flat" cmpd="sng" algn="in">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B5AA5-9129-4207-B929-4FA993CD4E69}">
      <dsp:nvSpPr>
        <dsp:cNvPr id="0" name=""/>
        <dsp:cNvSpPr/>
      </dsp:nvSpPr>
      <dsp:spPr>
        <a:xfrm>
          <a:off x="5572136" y="3247191"/>
          <a:ext cx="1650742" cy="1031713"/>
        </a:xfrm>
        <a:prstGeom prst="roundRect">
          <a:avLst>
            <a:gd name="adj" fmla="val 10000"/>
          </a:avLst>
        </a:prstGeom>
        <a:no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u="sng" kern="1200" dirty="0" smtClean="0">
              <a:latin typeface="Calibri" panose="020F0502020204030204" pitchFamily="34" charset="0"/>
              <a:ea typeface="Calibri" panose="020F0502020204030204" pitchFamily="34" charset="0"/>
              <a:cs typeface="Cordia New" panose="020B0304020202020204" pitchFamily="34" charset="-34"/>
            </a:rPr>
            <a:t>Propose mitigation measures :</a:t>
          </a:r>
        </a:p>
        <a:p>
          <a:pPr lvl="0" algn="ctr" defTabSz="577850">
            <a:lnSpc>
              <a:spcPct val="90000"/>
            </a:lnSpc>
            <a:spcBef>
              <a:spcPct val="0"/>
            </a:spcBef>
            <a:spcAft>
              <a:spcPct val="35000"/>
            </a:spcAft>
          </a:pPr>
          <a:r>
            <a:rPr lang="en-US" sz="1300" u="none" kern="1200" dirty="0" smtClean="0">
              <a:latin typeface="Calibri" panose="020F0502020204030204" pitchFamily="34" charset="0"/>
              <a:cs typeface="Cordia New" panose="020B0304020202020204" pitchFamily="34" charset="-34"/>
            </a:rPr>
            <a:t>Flood insurance</a:t>
          </a:r>
          <a:endParaRPr lang="en-US" sz="1300" u="none" kern="1200" dirty="0"/>
        </a:p>
      </dsp:txBody>
      <dsp:txXfrm>
        <a:off x="5602354" y="3277409"/>
        <a:ext cx="1590306" cy="9712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DA2F0-561F-4BFB-818B-3DAC9E219A12}" type="datetimeFigureOut">
              <a:rPr lang="en-US" smtClean="0"/>
              <a:t>6/17/2018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56534-ED7F-45ED-A12C-3C7D64A4AA58}" type="slidenum">
              <a:rPr lang="en-US" smtClean="0"/>
              <a:t>‹#›</a:t>
            </a:fld>
            <a:endParaRPr lang="en-US"/>
          </a:p>
        </p:txBody>
      </p:sp>
    </p:spTree>
    <p:extLst>
      <p:ext uri="{BB962C8B-B14F-4D97-AF65-F5344CB8AC3E}">
        <p14:creationId xmlns:p14="http://schemas.microsoft.com/office/powerpoint/2010/main" val="44357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2</a:t>
            </a:fld>
            <a:endParaRPr lang="en-US"/>
          </a:p>
        </p:txBody>
      </p:sp>
    </p:spTree>
    <p:extLst>
      <p:ext uri="{BB962C8B-B14F-4D97-AF65-F5344CB8AC3E}">
        <p14:creationId xmlns:p14="http://schemas.microsoft.com/office/powerpoint/2010/main" val="3417457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11</a:t>
            </a:fld>
            <a:endParaRPr lang="en-US"/>
          </a:p>
        </p:txBody>
      </p:sp>
    </p:spTree>
    <p:extLst>
      <p:ext uri="{BB962C8B-B14F-4D97-AF65-F5344CB8AC3E}">
        <p14:creationId xmlns:p14="http://schemas.microsoft.com/office/powerpoint/2010/main" val="19468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12</a:t>
            </a:fld>
            <a:endParaRPr lang="en-US"/>
          </a:p>
        </p:txBody>
      </p:sp>
    </p:spTree>
    <p:extLst>
      <p:ext uri="{BB962C8B-B14F-4D97-AF65-F5344CB8AC3E}">
        <p14:creationId xmlns:p14="http://schemas.microsoft.com/office/powerpoint/2010/main" val="116186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13</a:t>
            </a:fld>
            <a:endParaRPr lang="en-US"/>
          </a:p>
        </p:txBody>
      </p:sp>
    </p:spTree>
    <p:extLst>
      <p:ext uri="{BB962C8B-B14F-4D97-AF65-F5344CB8AC3E}">
        <p14:creationId xmlns:p14="http://schemas.microsoft.com/office/powerpoint/2010/main" val="4180286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14</a:t>
            </a:fld>
            <a:endParaRPr lang="en-US"/>
          </a:p>
        </p:txBody>
      </p:sp>
    </p:spTree>
    <p:extLst>
      <p:ext uri="{BB962C8B-B14F-4D97-AF65-F5344CB8AC3E}">
        <p14:creationId xmlns:p14="http://schemas.microsoft.com/office/powerpoint/2010/main" val="140043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15</a:t>
            </a:fld>
            <a:endParaRPr lang="en-US"/>
          </a:p>
        </p:txBody>
      </p:sp>
    </p:spTree>
    <p:extLst>
      <p:ext uri="{BB962C8B-B14F-4D97-AF65-F5344CB8AC3E}">
        <p14:creationId xmlns:p14="http://schemas.microsoft.com/office/powerpoint/2010/main" val="2365120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16</a:t>
            </a:fld>
            <a:endParaRPr lang="en-US"/>
          </a:p>
        </p:txBody>
      </p:sp>
    </p:spTree>
    <p:extLst>
      <p:ext uri="{BB962C8B-B14F-4D97-AF65-F5344CB8AC3E}">
        <p14:creationId xmlns:p14="http://schemas.microsoft.com/office/powerpoint/2010/main" val="108895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17</a:t>
            </a:fld>
            <a:endParaRPr lang="en-US"/>
          </a:p>
        </p:txBody>
      </p:sp>
    </p:spTree>
    <p:extLst>
      <p:ext uri="{BB962C8B-B14F-4D97-AF65-F5344CB8AC3E}">
        <p14:creationId xmlns:p14="http://schemas.microsoft.com/office/powerpoint/2010/main" val="397605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3</a:t>
            </a:fld>
            <a:endParaRPr lang="en-US"/>
          </a:p>
        </p:txBody>
      </p:sp>
    </p:spTree>
    <p:extLst>
      <p:ext uri="{BB962C8B-B14F-4D97-AF65-F5344CB8AC3E}">
        <p14:creationId xmlns:p14="http://schemas.microsoft.com/office/powerpoint/2010/main" val="323938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4</a:t>
            </a:fld>
            <a:endParaRPr lang="en-US"/>
          </a:p>
        </p:txBody>
      </p:sp>
    </p:spTree>
    <p:extLst>
      <p:ext uri="{BB962C8B-B14F-4D97-AF65-F5344CB8AC3E}">
        <p14:creationId xmlns:p14="http://schemas.microsoft.com/office/powerpoint/2010/main" val="19445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5</a:t>
            </a:fld>
            <a:endParaRPr lang="en-US"/>
          </a:p>
        </p:txBody>
      </p:sp>
    </p:spTree>
    <p:extLst>
      <p:ext uri="{BB962C8B-B14F-4D97-AF65-F5344CB8AC3E}">
        <p14:creationId xmlns:p14="http://schemas.microsoft.com/office/powerpoint/2010/main" val="205196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6</a:t>
            </a:fld>
            <a:endParaRPr lang="en-US"/>
          </a:p>
        </p:txBody>
      </p:sp>
    </p:spTree>
    <p:extLst>
      <p:ext uri="{BB962C8B-B14F-4D97-AF65-F5344CB8AC3E}">
        <p14:creationId xmlns:p14="http://schemas.microsoft.com/office/powerpoint/2010/main" val="157607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7</a:t>
            </a:fld>
            <a:endParaRPr lang="en-US"/>
          </a:p>
        </p:txBody>
      </p:sp>
    </p:spTree>
    <p:extLst>
      <p:ext uri="{BB962C8B-B14F-4D97-AF65-F5344CB8AC3E}">
        <p14:creationId xmlns:p14="http://schemas.microsoft.com/office/powerpoint/2010/main" val="146975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8</a:t>
            </a:fld>
            <a:endParaRPr lang="en-US"/>
          </a:p>
        </p:txBody>
      </p:sp>
    </p:spTree>
    <p:extLst>
      <p:ext uri="{BB962C8B-B14F-4D97-AF65-F5344CB8AC3E}">
        <p14:creationId xmlns:p14="http://schemas.microsoft.com/office/powerpoint/2010/main" val="349876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9</a:t>
            </a:fld>
            <a:endParaRPr lang="en-US"/>
          </a:p>
        </p:txBody>
      </p:sp>
    </p:spTree>
    <p:extLst>
      <p:ext uri="{BB962C8B-B14F-4D97-AF65-F5344CB8AC3E}">
        <p14:creationId xmlns:p14="http://schemas.microsoft.com/office/powerpoint/2010/main" val="401188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6534-ED7F-45ED-A12C-3C7D64A4AA58}" type="slidenum">
              <a:rPr lang="en-US" smtClean="0"/>
              <a:t>10</a:t>
            </a:fld>
            <a:endParaRPr lang="en-US"/>
          </a:p>
        </p:txBody>
      </p:sp>
    </p:spTree>
    <p:extLst>
      <p:ext uri="{BB962C8B-B14F-4D97-AF65-F5344CB8AC3E}">
        <p14:creationId xmlns:p14="http://schemas.microsoft.com/office/powerpoint/2010/main" val="118859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EE02286-0245-4FC2-A5DA-0F5BC9881495}" type="datetimeFigureOut">
              <a:rPr lang="th-TH" smtClean="0"/>
              <a:t>17/06/61</a:t>
            </a:fld>
            <a:endParaRPr lang="th-TH"/>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th-TH"/>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F6521898-52C4-4A62-A2C1-D549A98FF8D5}" type="slidenum">
              <a:rPr lang="th-TH" smtClean="0"/>
              <a:t>‹#›</a:t>
            </a:fld>
            <a:endParaRPr lang="th-TH"/>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2006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02286-0245-4FC2-A5DA-0F5BC9881495}" type="datetimeFigureOut">
              <a:rPr lang="th-TH" smtClean="0"/>
              <a:t>17/06/61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6521898-52C4-4A62-A2C1-D549A98FF8D5}" type="slidenum">
              <a:rPr lang="th-TH" smtClean="0"/>
              <a:t>‹#›</a:t>
            </a:fld>
            <a:endParaRPr lang="th-TH"/>
          </a:p>
        </p:txBody>
      </p:sp>
    </p:spTree>
    <p:extLst>
      <p:ext uri="{BB962C8B-B14F-4D97-AF65-F5344CB8AC3E}">
        <p14:creationId xmlns:p14="http://schemas.microsoft.com/office/powerpoint/2010/main" val="138866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EE02286-0245-4FC2-A5DA-0F5BC9881495}" type="datetimeFigureOut">
              <a:rPr lang="th-TH" smtClean="0"/>
              <a:t>17/06/61</a:t>
            </a:fld>
            <a:endParaRPr lang="th-TH"/>
          </a:p>
        </p:txBody>
      </p:sp>
      <p:sp>
        <p:nvSpPr>
          <p:cNvPr id="5" name="Footer Placeholder 4"/>
          <p:cNvSpPr>
            <a:spLocks noGrp="1"/>
          </p:cNvSpPr>
          <p:nvPr>
            <p:ph type="ftr" sz="quarter" idx="11"/>
          </p:nvPr>
        </p:nvSpPr>
        <p:spPr>
          <a:xfrm>
            <a:off x="6536187" y="6315949"/>
            <a:ext cx="3814856" cy="365125"/>
          </a:xfrm>
        </p:spPr>
        <p:txBody>
          <a:bodyPr/>
          <a:lstStyle/>
          <a:p>
            <a:endParaRPr lang="th-TH"/>
          </a:p>
        </p:txBody>
      </p:sp>
      <p:sp>
        <p:nvSpPr>
          <p:cNvPr id="6" name="Slide Number Placeholder 5"/>
          <p:cNvSpPr>
            <a:spLocks noGrp="1"/>
          </p:cNvSpPr>
          <p:nvPr>
            <p:ph type="sldNum" sz="quarter" idx="12"/>
          </p:nvPr>
        </p:nvSpPr>
        <p:spPr>
          <a:xfrm>
            <a:off x="11784011" y="5607592"/>
            <a:ext cx="407988" cy="365125"/>
          </a:xfrm>
        </p:spPr>
        <p:txBody>
          <a:bodyPr/>
          <a:lstStyle/>
          <a:p>
            <a:fld id="{F6521898-52C4-4A62-A2C1-D549A98FF8D5}" type="slidenum">
              <a:rPr lang="th-TH" smtClean="0"/>
              <a:t>‹#›</a:t>
            </a:fld>
            <a:endParaRPr lang="th-TH"/>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947786"/>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02286-0245-4FC2-A5DA-0F5BC9881495}" type="datetimeFigureOut">
              <a:rPr lang="th-TH" smtClean="0"/>
              <a:t>17/06/61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6521898-52C4-4A62-A2C1-D549A98FF8D5}" type="slidenum">
              <a:rPr lang="th-TH" smtClean="0"/>
              <a:t>‹#›</a:t>
            </a:fld>
            <a:endParaRPr lang="th-TH"/>
          </a:p>
        </p:txBody>
      </p:sp>
    </p:spTree>
    <p:extLst>
      <p:ext uri="{BB962C8B-B14F-4D97-AF65-F5344CB8AC3E}">
        <p14:creationId xmlns:p14="http://schemas.microsoft.com/office/powerpoint/2010/main" val="48966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EE02286-0245-4FC2-A5DA-0F5BC9881495}" type="datetimeFigureOut">
              <a:rPr lang="th-TH" smtClean="0"/>
              <a:t>17/06/61</a:t>
            </a:fld>
            <a:endParaRPr lang="th-TH"/>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th-TH"/>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F6521898-52C4-4A62-A2C1-D549A98FF8D5}" type="slidenum">
              <a:rPr lang="th-TH" smtClean="0"/>
              <a:t>‹#›</a:t>
            </a:fld>
            <a:endParaRPr lang="th-TH"/>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790190"/>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E02286-0245-4FC2-A5DA-0F5BC9881495}" type="datetimeFigureOut">
              <a:rPr lang="th-TH" smtClean="0"/>
              <a:t>17/06/61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6521898-52C4-4A62-A2C1-D549A98FF8D5}" type="slidenum">
              <a:rPr lang="th-TH" smtClean="0"/>
              <a:t>‹#›</a:t>
            </a:fld>
            <a:endParaRPr lang="th-TH"/>
          </a:p>
        </p:txBody>
      </p:sp>
    </p:spTree>
    <p:extLst>
      <p:ext uri="{BB962C8B-B14F-4D97-AF65-F5344CB8AC3E}">
        <p14:creationId xmlns:p14="http://schemas.microsoft.com/office/powerpoint/2010/main" val="328556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E02286-0245-4FC2-A5DA-0F5BC9881495}" type="datetimeFigureOut">
              <a:rPr lang="th-TH" smtClean="0"/>
              <a:t>17/06/61</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F6521898-52C4-4A62-A2C1-D549A98FF8D5}" type="slidenum">
              <a:rPr lang="th-TH" smtClean="0"/>
              <a:t>‹#›</a:t>
            </a:fld>
            <a:endParaRPr lang="th-TH"/>
          </a:p>
        </p:txBody>
      </p:sp>
    </p:spTree>
    <p:extLst>
      <p:ext uri="{BB962C8B-B14F-4D97-AF65-F5344CB8AC3E}">
        <p14:creationId xmlns:p14="http://schemas.microsoft.com/office/powerpoint/2010/main" val="265303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02286-0245-4FC2-A5DA-0F5BC9881495}" type="datetimeFigureOut">
              <a:rPr lang="th-TH" smtClean="0"/>
              <a:t>17/06/61</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F6521898-52C4-4A62-A2C1-D549A98FF8D5}" type="slidenum">
              <a:rPr lang="th-TH" smtClean="0"/>
              <a:t>‹#›</a:t>
            </a:fld>
            <a:endParaRPr lang="th-TH"/>
          </a:p>
        </p:txBody>
      </p:sp>
    </p:spTree>
    <p:extLst>
      <p:ext uri="{BB962C8B-B14F-4D97-AF65-F5344CB8AC3E}">
        <p14:creationId xmlns:p14="http://schemas.microsoft.com/office/powerpoint/2010/main" val="312122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02286-0245-4FC2-A5DA-0F5BC9881495}" type="datetimeFigureOut">
              <a:rPr lang="th-TH" smtClean="0"/>
              <a:t>17/06/61</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F6521898-52C4-4A62-A2C1-D549A98FF8D5}" type="slidenum">
              <a:rPr lang="th-TH" smtClean="0"/>
              <a:t>‹#›</a:t>
            </a:fld>
            <a:endParaRPr lang="th-TH"/>
          </a:p>
        </p:txBody>
      </p:sp>
    </p:spTree>
    <p:extLst>
      <p:ext uri="{BB962C8B-B14F-4D97-AF65-F5344CB8AC3E}">
        <p14:creationId xmlns:p14="http://schemas.microsoft.com/office/powerpoint/2010/main" val="245472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02286-0245-4FC2-A5DA-0F5BC9881495}" type="datetimeFigureOut">
              <a:rPr lang="th-TH" smtClean="0"/>
              <a:t>17/06/61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6521898-52C4-4A62-A2C1-D549A98FF8D5}" type="slidenum">
              <a:rPr lang="th-TH" smtClean="0"/>
              <a:t>‹#›</a:t>
            </a:fld>
            <a:endParaRPr lang="th-TH"/>
          </a:p>
        </p:txBody>
      </p:sp>
    </p:spTree>
    <p:extLst>
      <p:ext uri="{BB962C8B-B14F-4D97-AF65-F5344CB8AC3E}">
        <p14:creationId xmlns:p14="http://schemas.microsoft.com/office/powerpoint/2010/main" val="215820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02286-0245-4FC2-A5DA-0F5BC9881495}" type="datetimeFigureOut">
              <a:rPr lang="th-TH" smtClean="0"/>
              <a:t>17/06/61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6521898-52C4-4A62-A2C1-D549A98FF8D5}" type="slidenum">
              <a:rPr lang="th-TH" smtClean="0"/>
              <a:t>‹#›</a:t>
            </a:fld>
            <a:endParaRPr lang="th-TH"/>
          </a:p>
        </p:txBody>
      </p:sp>
    </p:spTree>
    <p:extLst>
      <p:ext uri="{BB962C8B-B14F-4D97-AF65-F5344CB8AC3E}">
        <p14:creationId xmlns:p14="http://schemas.microsoft.com/office/powerpoint/2010/main" val="167172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EE02286-0245-4FC2-A5DA-0F5BC9881495}" type="datetimeFigureOut">
              <a:rPr lang="th-TH" smtClean="0"/>
              <a:t>17/06/61</a:t>
            </a:fld>
            <a:endParaRPr lang="th-TH"/>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th-TH"/>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F6521898-52C4-4A62-A2C1-D549A98FF8D5}" type="slidenum">
              <a:rPr lang="th-TH" smtClean="0"/>
              <a:t>‹#›</a:t>
            </a:fld>
            <a:endParaRPr lang="th-TH"/>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56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hyperlink" Target="http://plan4bangkok.com/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dx.doi.org/10.1016/j.ijdrr.2017.08.003" TargetMode="External"/><Relationship Id="rId13" Type="http://schemas.openxmlformats.org/officeDocument/2006/relationships/hyperlink" Target="https://link.springer.com/article/10.1007/s11069-006-9036-7" TargetMode="External"/><Relationship Id="rId18" Type="http://schemas.openxmlformats.org/officeDocument/2006/relationships/hyperlink" Target="http://www.thaiwater.net/current/flood54.html" TargetMode="External"/><Relationship Id="rId3" Type="http://schemas.openxmlformats.org/officeDocument/2006/relationships/hyperlink" Target="http://unesdoc.unesco.org/images/0012/001240/124004e.pdf" TargetMode="External"/><Relationship Id="rId21" Type="http://schemas.openxmlformats.org/officeDocument/2006/relationships/hyperlink" Target="https://www.researchgate.net/publication/268596115" TargetMode="External"/><Relationship Id="rId7" Type="http://schemas.openxmlformats.org/officeDocument/2006/relationships/hyperlink" Target="http://english.dep.taipei.gov.tw/public/Attachment/27231626521.pdf" TargetMode="External"/><Relationship Id="rId12" Type="http://schemas.openxmlformats.org/officeDocument/2006/relationships/hyperlink" Target="https://www.ecologyandsociety.org/vol9/iss2/art5/" TargetMode="External"/><Relationship Id="rId17" Type="http://schemas.openxmlformats.org/officeDocument/2006/relationships/hyperlink" Target="http://www.thaiscience.info/journals/Article/APER/10972777.pdf" TargetMode="External"/><Relationship Id="rId2" Type="http://schemas.openxmlformats.org/officeDocument/2006/relationships/notesSlide" Target="../notesSlides/notesSlide16.xml"/><Relationship Id="rId16" Type="http://schemas.openxmlformats.org/officeDocument/2006/relationships/hyperlink" Target="https://pdfs.semanticscholar.org/7ac6/1c59a8e33ba98a3c4c956a82a59dabbba984.pdf" TargetMode="External"/><Relationship Id="rId20" Type="http://schemas.openxmlformats.org/officeDocument/2006/relationships/hyperlink" Target="https://doi.org/10.1016/j.ijdrr.2013.10.005" TargetMode="External"/><Relationship Id="rId1" Type="http://schemas.openxmlformats.org/officeDocument/2006/relationships/slideLayout" Target="../slideLayouts/slideLayout2.xml"/><Relationship Id="rId6" Type="http://schemas.openxmlformats.org/officeDocument/2006/relationships/hyperlink" Target="http://dx.doi.org/10.5751/ES-05231-170448" TargetMode="External"/><Relationship Id="rId11" Type="http://schemas.openxmlformats.org/officeDocument/2006/relationships/hyperlink" Target="http://journals.sagepub.com/doi/10.1177/0956247810396055" TargetMode="External"/><Relationship Id="rId5" Type="http://schemas.openxmlformats.org/officeDocument/2006/relationships/hyperlink" Target="http://www.elsevier.com/locate/uclim" TargetMode="External"/><Relationship Id="rId15" Type="http://schemas.openxmlformats.org/officeDocument/2006/relationships/hyperlink" Target="https://fenix.tecnico.ulisboa.pt/downloadFile/3779571681931/keynote%20lecture%20-%20coping%20with%20floods.pdf" TargetMode="External"/><Relationship Id="rId10" Type="http://schemas.openxmlformats.org/officeDocument/2006/relationships/hyperlink" Target="http://journals.sagepub.com/doi/abs/10.1177/0975425317748532?journalCode=euaa" TargetMode="External"/><Relationship Id="rId19" Type="http://schemas.openxmlformats.org/officeDocument/2006/relationships/hyperlink" Target="http://www.disaster.go.th/th/dwn-download-7-1/" TargetMode="External"/><Relationship Id="rId4" Type="http://schemas.openxmlformats.org/officeDocument/2006/relationships/hyperlink" Target="https://openknowledge.worldbank.org/handle/10986/2241" TargetMode="External"/><Relationship Id="rId9" Type="http://schemas.openxmlformats.org/officeDocument/2006/relationships/hyperlink" Target="https://link.springer.com/article/10.1007/s11069-016-2467-x" TargetMode="External"/><Relationship Id="rId14" Type="http://schemas.openxmlformats.org/officeDocument/2006/relationships/hyperlink" Target="https://www.sciencedirect.com/science/article/pii/S1877705812012647" TargetMode="External"/><Relationship Id="rId22" Type="http://schemas.openxmlformats.org/officeDocument/2006/relationships/hyperlink" Target="http://open_jicareport.jica.go.jp/617/617/617_122_12127221.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nationmultimedia.com/news/national/30316334"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10" Type="http://schemas.openxmlformats.org/officeDocument/2006/relationships/hyperlink" Target="http://dds.bangkok.go.th/" TargetMode="External"/><Relationship Id="rId4" Type="http://schemas.openxmlformats.org/officeDocument/2006/relationships/image" Target="../media/image13.jpg"/><Relationship Id="rId9" Type="http://schemas.openxmlformats.org/officeDocument/2006/relationships/hyperlink" Target="http://www.realist.co.th/blo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dx.doi.org/10.1016/j.ijdrr.2017.08.003"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6716" b="71643"/>
          <a:stretch/>
        </p:blipFill>
        <p:spPr>
          <a:xfrm>
            <a:off x="1322273" y="4814498"/>
            <a:ext cx="3554569" cy="1944710"/>
          </a:xfrm>
          <a:prstGeom prst="rect">
            <a:avLst/>
          </a:prstGeom>
          <a:solidFill>
            <a:schemeClr val="bg1"/>
          </a:solidFill>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676" b="44977"/>
          <a:stretch/>
        </p:blipFill>
        <p:spPr>
          <a:xfrm>
            <a:off x="286188" y="335354"/>
            <a:ext cx="11614245" cy="3669748"/>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3628" t="3475" r="34599" b="83943"/>
          <a:stretch/>
        </p:blipFill>
        <p:spPr>
          <a:xfrm>
            <a:off x="5293217" y="5138670"/>
            <a:ext cx="1983347" cy="1620538"/>
          </a:xfrm>
          <a:prstGeom prst="rect">
            <a:avLst/>
          </a:prstGeom>
        </p:spPr>
      </p:pic>
      <p:sp>
        <p:nvSpPr>
          <p:cNvPr id="7" name="Rectangle 6"/>
          <p:cNvSpPr/>
          <p:nvPr/>
        </p:nvSpPr>
        <p:spPr>
          <a:xfrm>
            <a:off x="3477298" y="5039878"/>
            <a:ext cx="1210614" cy="837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4491" t="17183" r="3470" b="73991"/>
          <a:stretch/>
        </p:blipFill>
        <p:spPr>
          <a:xfrm>
            <a:off x="7995289" y="5321104"/>
            <a:ext cx="2539630" cy="1438104"/>
          </a:xfrm>
          <a:prstGeom prst="rect">
            <a:avLst/>
          </a:prstGeom>
        </p:spPr>
      </p:pic>
      <p:sp>
        <p:nvSpPr>
          <p:cNvPr id="9" name="Content Placeholder 2"/>
          <p:cNvSpPr txBox="1">
            <a:spLocks/>
          </p:cNvSpPr>
          <p:nvPr/>
        </p:nvSpPr>
        <p:spPr>
          <a:xfrm>
            <a:off x="3797629" y="4109622"/>
            <a:ext cx="4570927" cy="1252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smtClean="0">
                <a:solidFill>
                  <a:schemeClr val="bg1"/>
                </a:solidFill>
              </a:rPr>
              <a:t>PAWEESUDA  CHAIYASARN </a:t>
            </a:r>
          </a:p>
          <a:p>
            <a:r>
              <a:rPr lang="en-US" sz="1400" b="1" dirty="0" smtClean="0">
                <a:solidFill>
                  <a:schemeClr val="bg1"/>
                </a:solidFill>
              </a:rPr>
              <a:t>Paweesuda.chaiyasarn@etu.univ-tours.fr </a:t>
            </a:r>
          </a:p>
          <a:p>
            <a:r>
              <a:rPr lang="en-US" sz="1400" b="1" dirty="0" smtClean="0">
                <a:solidFill>
                  <a:schemeClr val="bg1"/>
                </a:solidFill>
              </a:rPr>
              <a:t>Supervisor: Prof. : VINCENT ROTGE </a:t>
            </a:r>
            <a:endParaRPr lang="en-US" sz="1400" b="1" dirty="0">
              <a:solidFill>
                <a:schemeClr val="bg1"/>
              </a:solidFill>
            </a:endParaRPr>
          </a:p>
        </p:txBody>
      </p:sp>
    </p:spTree>
    <p:extLst>
      <p:ext uri="{BB962C8B-B14F-4D97-AF65-F5344CB8AC3E}">
        <p14:creationId xmlns:p14="http://schemas.microsoft.com/office/powerpoint/2010/main" val="421350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6438892" y="324404"/>
            <a:ext cx="5405093" cy="761875"/>
          </a:xfrm>
          <a:prstGeom prst="rect">
            <a:avLst/>
          </a:prstGeom>
        </p:spPr>
        <p:txBody>
          <a:bodyPr wrap="square">
            <a:spAutoFit/>
          </a:bodyPr>
          <a:lstStyle/>
          <a:p>
            <a:pPr algn="just">
              <a:lnSpc>
                <a:spcPct val="107000"/>
              </a:lnSpc>
              <a:spcAft>
                <a:spcPts val="800"/>
              </a:spcAft>
            </a:pPr>
            <a:r>
              <a:rPr lang="en-US" sz="1200" b="1" dirty="0">
                <a:ea typeface="Calibri" panose="020F0502020204030204" pitchFamily="34" charset="0"/>
                <a:cs typeface="Cordia New" panose="020B0304020202020204" pitchFamily="34" charset="-34"/>
              </a:rPr>
              <a:t>PART   2:  </a:t>
            </a:r>
            <a:r>
              <a:rPr lang="en-US" sz="1200" b="1" u="sng" dirty="0">
                <a:ea typeface="Calibri" panose="020F0502020204030204" pitchFamily="34" charset="0"/>
                <a:cs typeface="Cordia New" panose="020B0304020202020204" pitchFamily="34" charset="-34"/>
              </a:rPr>
              <a:t>Assessing non-structural </a:t>
            </a:r>
            <a:r>
              <a:rPr lang="en-US" sz="1200" b="1" u="sng" dirty="0" smtClean="0">
                <a:ea typeface="Calibri" panose="020F0502020204030204" pitchFamily="34" charset="0"/>
                <a:cs typeface="Cordia New" panose="020B0304020202020204" pitchFamily="34" charset="-34"/>
              </a:rPr>
              <a:t>measure</a:t>
            </a:r>
            <a:endParaRPr lang="en-US" sz="1200" dirty="0" smtClean="0">
              <a:ea typeface="Calibri" panose="020F0502020204030204" pitchFamily="34" charset="0"/>
              <a:cs typeface="Cordia New" panose="020B0304020202020204" pitchFamily="34" charset="-34"/>
            </a:endParaRPr>
          </a:p>
          <a:p>
            <a:pPr>
              <a:spcAft>
                <a:spcPts val="0"/>
              </a:spcAft>
            </a:pPr>
            <a:r>
              <a:rPr lang="en-US" sz="1200" dirty="0" smtClean="0">
                <a:ea typeface="Times New Roman" panose="02020603050405020304" pitchFamily="18" charset="0"/>
                <a:cs typeface="Cordia New" panose="020B0304020202020204" pitchFamily="34" charset="-34"/>
              </a:rPr>
              <a:t>2.2 Assessing </a:t>
            </a:r>
            <a:r>
              <a:rPr lang="en-US" sz="1200" dirty="0">
                <a:ea typeface="Times New Roman" panose="02020603050405020304" pitchFamily="18" charset="0"/>
                <a:cs typeface="Cordia New" panose="020B0304020202020204" pitchFamily="34" charset="-34"/>
              </a:rPr>
              <a:t>the potential for removing or at least alleviating these causes </a:t>
            </a:r>
            <a:r>
              <a:rPr lang="en-US" sz="1200" dirty="0" smtClean="0">
                <a:ea typeface="Times New Roman" panose="02020603050405020304" pitchFamily="18" charset="0"/>
                <a:cs typeface="Cordia New" panose="020B0304020202020204" pitchFamily="34" charset="-34"/>
              </a:rPr>
              <a:t>for adaptive </a:t>
            </a:r>
            <a:r>
              <a:rPr lang="en-US" sz="1200" dirty="0">
                <a:ea typeface="Times New Roman" panose="02020603050405020304" pitchFamily="18" charset="0"/>
                <a:cs typeface="Cordia New" panose="020B0304020202020204" pitchFamily="34" charset="-34"/>
              </a:rPr>
              <a:t>actions with a focus on non-structural </a:t>
            </a:r>
            <a:r>
              <a:rPr lang="en-US" sz="1200" dirty="0" smtClean="0">
                <a:ea typeface="Times New Roman" panose="02020603050405020304" pitchFamily="18" charset="0"/>
                <a:cs typeface="Cordia New" panose="020B0304020202020204" pitchFamily="34" charset="-34"/>
              </a:rPr>
              <a:t>aspects</a:t>
            </a:r>
            <a:endParaRPr lang="en-US" sz="1200" dirty="0">
              <a:ea typeface="Times New Roman" panose="02020603050405020304" pitchFamily="18" charset="0"/>
              <a:cs typeface="Cordia New" panose="020B0304020202020204" pitchFamily="34" charset="-34"/>
            </a:endParaRPr>
          </a:p>
        </p:txBody>
      </p:sp>
      <p:sp>
        <p:nvSpPr>
          <p:cNvPr id="6" name="Rectangle 5"/>
          <p:cNvSpPr/>
          <p:nvPr/>
        </p:nvSpPr>
        <p:spPr>
          <a:xfrm>
            <a:off x="130918" y="17201"/>
            <a:ext cx="5577155" cy="421654"/>
          </a:xfrm>
          <a:prstGeom prst="rect">
            <a:avLst/>
          </a:prstGeom>
        </p:spPr>
        <p:txBody>
          <a:bodyPr wrap="square">
            <a:spAutoFit/>
          </a:bodyPr>
          <a:lstStyle/>
          <a:p>
            <a:pPr algn="just">
              <a:lnSpc>
                <a:spcPct val="107000"/>
              </a:lnSpc>
              <a:spcAft>
                <a:spcPts val="800"/>
              </a:spcAft>
            </a:pPr>
            <a:r>
              <a:rPr lang="en-US" sz="1000" dirty="0">
                <a:latin typeface="Calibri" panose="020F0502020204030204" pitchFamily="34" charset="0"/>
                <a:ea typeface="Calibri" panose="020F0502020204030204" pitchFamily="34" charset="0"/>
                <a:cs typeface="Cordia New" panose="020B0304020202020204" pitchFamily="34" charset="-34"/>
              </a:rPr>
              <a:t>Table 5 : Context conditions influencing the choice of Structural measures and Non-Structural measures </a:t>
            </a:r>
            <a:r>
              <a:rPr lang="en-US" sz="1000" dirty="0" smtClean="0">
                <a:latin typeface="Calibri" panose="020F0502020204030204" pitchFamily="34" charset="0"/>
                <a:ea typeface="Calibri" panose="020F0502020204030204" pitchFamily="34" charset="0"/>
                <a:cs typeface="Cordia New" panose="020B0304020202020204" pitchFamily="34" charset="-34"/>
              </a:rPr>
              <a:t>– </a:t>
            </a:r>
            <a:r>
              <a:rPr lang="en-US" sz="1000" dirty="0">
                <a:latin typeface="Calibri" panose="020F0502020204030204" pitchFamily="34" charset="0"/>
                <a:ea typeface="Calibri" panose="020F0502020204030204" pitchFamily="34" charset="0"/>
                <a:cs typeface="Cordia New" panose="020B0304020202020204" pitchFamily="34" charset="-34"/>
              </a:rPr>
              <a:t>a set of hypotheses</a:t>
            </a:r>
            <a:endParaRPr lang="en-US" sz="1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7189"/>
          <a:stretch/>
        </p:blipFill>
        <p:spPr>
          <a:xfrm>
            <a:off x="251384" y="414612"/>
            <a:ext cx="5721096" cy="6121739"/>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94029"/>
          <a:stretch/>
        </p:blipFill>
        <p:spPr>
          <a:xfrm>
            <a:off x="862624" y="6511616"/>
            <a:ext cx="4785400" cy="329451"/>
          </a:xfrm>
          <a:prstGeom prst="rect">
            <a:avLst/>
          </a:prstGeom>
        </p:spPr>
      </p:pic>
      <p:sp>
        <p:nvSpPr>
          <p:cNvPr id="17" name="Rectangle 16"/>
          <p:cNvSpPr/>
          <p:nvPr/>
        </p:nvSpPr>
        <p:spPr>
          <a:xfrm>
            <a:off x="6438892" y="1285752"/>
            <a:ext cx="5025227" cy="2800767"/>
          </a:xfrm>
          <a:prstGeom prst="rect">
            <a:avLst/>
          </a:prstGeom>
        </p:spPr>
        <p:txBody>
          <a:bodyPr wrap="square">
            <a:spAutoFit/>
          </a:bodyPr>
          <a:lstStyle/>
          <a:p>
            <a:pPr marL="228600" indent="-228600" algn="just">
              <a:buAutoNum type="arabicPeriod"/>
            </a:pPr>
            <a:r>
              <a:rPr lang="en-US" sz="1100" dirty="0" smtClean="0"/>
              <a:t>The </a:t>
            </a:r>
            <a:r>
              <a:rPr lang="en-US" sz="1100" dirty="0"/>
              <a:t>potential scope of flood risk reduction options by far exceeds the traditional flood protection approaches. A common systematization could facilitate communication</a:t>
            </a:r>
            <a:r>
              <a:rPr lang="en-US" sz="1100" dirty="0" smtClean="0"/>
              <a:t>.</a:t>
            </a:r>
          </a:p>
          <a:p>
            <a:pPr marL="228600" indent="-228600" algn="just">
              <a:buAutoNum type="arabicPeriod"/>
            </a:pPr>
            <a:endParaRPr lang="en-US" sz="1100" dirty="0"/>
          </a:p>
          <a:p>
            <a:pPr algn="just"/>
            <a:r>
              <a:rPr lang="en-US" sz="1100" dirty="0"/>
              <a:t>2. New approaches allow for evaluating and comparing the effectiveness and efficiency of a number of NSM with SM using risk as a common currency</a:t>
            </a:r>
            <a:r>
              <a:rPr lang="en-US" sz="1100" dirty="0" smtClean="0"/>
              <a:t>.</a:t>
            </a:r>
          </a:p>
          <a:p>
            <a:pPr algn="just"/>
            <a:endParaRPr lang="en-US" sz="1100" dirty="0"/>
          </a:p>
          <a:p>
            <a:pPr algn="just"/>
            <a:r>
              <a:rPr lang="en-US" sz="1100" dirty="0"/>
              <a:t>3. ‘Balancing SM and NSM’ in Decision making is not just a matter of evaluation capabilities</a:t>
            </a:r>
            <a:r>
              <a:rPr lang="en-US" sz="1100" dirty="0" smtClean="0"/>
              <a:t>.</a:t>
            </a:r>
          </a:p>
          <a:p>
            <a:pPr algn="just"/>
            <a:endParaRPr lang="en-US" sz="1100" dirty="0"/>
          </a:p>
          <a:p>
            <a:pPr algn="just"/>
            <a:r>
              <a:rPr lang="en-US" sz="1100" dirty="0"/>
              <a:t>4. Other important context factors are  (</a:t>
            </a:r>
            <a:r>
              <a:rPr lang="en-US" sz="1100" dirty="0" err="1"/>
              <a:t>i</a:t>
            </a:r>
            <a:r>
              <a:rPr lang="en-US" sz="1100" dirty="0"/>
              <a:t>) a broad responsibility of Decision making, / (ii) unlearning on the size of a solution, / (iii) multi-level networks, / (iv) new funding mechanisms and / (v) decentralization in the public sector</a:t>
            </a:r>
            <a:r>
              <a:rPr lang="en-US" sz="1100" dirty="0" smtClean="0"/>
              <a:t>.</a:t>
            </a:r>
          </a:p>
          <a:p>
            <a:pPr algn="just"/>
            <a:endParaRPr lang="en-US" sz="1100" dirty="0"/>
          </a:p>
          <a:p>
            <a:pPr algn="just"/>
            <a:r>
              <a:rPr lang="en-US" sz="1100" dirty="0"/>
              <a:t>5. Challenges arise from further measures and evaluation criteria (e.g. sustainability, robustness).</a:t>
            </a:r>
          </a:p>
        </p:txBody>
      </p:sp>
    </p:spTree>
    <p:extLst>
      <p:ext uri="{BB962C8B-B14F-4D97-AF65-F5344CB8AC3E}">
        <p14:creationId xmlns:p14="http://schemas.microsoft.com/office/powerpoint/2010/main" val="777600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45145" y="-14280"/>
            <a:ext cx="11468747" cy="246221"/>
          </a:xfrm>
          <a:prstGeom prst="rect">
            <a:avLst/>
          </a:prstGeom>
        </p:spPr>
        <p:txBody>
          <a:bodyPr wrap="square">
            <a:spAutoFit/>
          </a:bodyPr>
          <a:lstStyle/>
          <a:p>
            <a:r>
              <a:rPr lang="en-US" sz="1000" dirty="0"/>
              <a:t>Table.7 :  Analysis of The use of Non-structural measures which practice flood management in Bangkok and The propose specific Non-structural measure which suitable with flood problem in Bangkok</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8286" b="6089"/>
          <a:stretch/>
        </p:blipFill>
        <p:spPr>
          <a:xfrm>
            <a:off x="207138" y="805505"/>
            <a:ext cx="9525798" cy="5996178"/>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2293"/>
          <a:stretch/>
        </p:blipFill>
        <p:spPr>
          <a:xfrm>
            <a:off x="207137" y="216443"/>
            <a:ext cx="9525793" cy="6110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2930" y="5803849"/>
            <a:ext cx="2421232" cy="2902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5918" y="6153410"/>
            <a:ext cx="1353746" cy="648273"/>
          </a:xfrm>
          <a:prstGeom prst="rect">
            <a:avLst/>
          </a:prstGeom>
        </p:spPr>
      </p:pic>
      <p:sp>
        <p:nvSpPr>
          <p:cNvPr id="19" name="Rectangle 18"/>
          <p:cNvSpPr/>
          <p:nvPr/>
        </p:nvSpPr>
        <p:spPr>
          <a:xfrm>
            <a:off x="9704597" y="231941"/>
            <a:ext cx="2449565" cy="1513491"/>
          </a:xfrm>
          <a:prstGeom prst="rect">
            <a:avLst/>
          </a:prstGeom>
        </p:spPr>
        <p:txBody>
          <a:bodyPr wrap="square">
            <a:spAutoFit/>
          </a:bodyPr>
          <a:lstStyle/>
          <a:p>
            <a:pPr>
              <a:lnSpc>
                <a:spcPct val="107000"/>
              </a:lnSpc>
              <a:spcAft>
                <a:spcPts val="800"/>
              </a:spcAft>
            </a:pPr>
            <a:r>
              <a:rPr lang="en-US" sz="1200" b="1" dirty="0">
                <a:ea typeface="Calibri" panose="020F0502020204030204" pitchFamily="34" charset="0"/>
                <a:cs typeface="Cordia New" panose="020B0304020202020204" pitchFamily="34" charset="-34"/>
              </a:rPr>
              <a:t>PART   2:  </a:t>
            </a:r>
            <a:r>
              <a:rPr lang="en-US" sz="1200" b="1" u="sng" dirty="0">
                <a:ea typeface="Calibri" panose="020F0502020204030204" pitchFamily="34" charset="0"/>
                <a:cs typeface="Cordia New" panose="020B0304020202020204" pitchFamily="34" charset="-34"/>
              </a:rPr>
              <a:t>Assessing non-structural </a:t>
            </a:r>
            <a:r>
              <a:rPr lang="en-US" sz="1200" b="1" u="sng" dirty="0" smtClean="0">
                <a:ea typeface="Calibri" panose="020F0502020204030204" pitchFamily="34" charset="0"/>
                <a:cs typeface="Cordia New" panose="020B0304020202020204" pitchFamily="34" charset="-34"/>
              </a:rPr>
              <a:t>measure</a:t>
            </a:r>
            <a:endParaRPr lang="en-US" sz="1200" dirty="0" smtClean="0">
              <a:ea typeface="Calibri" panose="020F0502020204030204" pitchFamily="34" charset="0"/>
              <a:cs typeface="Cordia New" panose="020B0304020202020204" pitchFamily="34" charset="-34"/>
            </a:endParaRPr>
          </a:p>
          <a:p>
            <a:pPr>
              <a:spcAft>
                <a:spcPts val="0"/>
              </a:spcAft>
            </a:pPr>
            <a:r>
              <a:rPr lang="en-US" sz="1200" dirty="0" smtClean="0">
                <a:ea typeface="Times New Roman" panose="02020603050405020304" pitchFamily="18" charset="0"/>
                <a:cs typeface="Cordia New" panose="020B0304020202020204" pitchFamily="34" charset="-34"/>
              </a:rPr>
              <a:t>2.2.3</a:t>
            </a:r>
            <a:r>
              <a:rPr lang="en-US" sz="1200" dirty="0">
                <a:ea typeface="Times New Roman" panose="02020603050405020304" pitchFamily="18" charset="0"/>
                <a:cs typeface="Cordia New" panose="020B0304020202020204" pitchFamily="34" charset="-34"/>
              </a:rPr>
              <a:t>. </a:t>
            </a:r>
            <a:r>
              <a:rPr lang="en-US" sz="1200" dirty="0" smtClean="0">
                <a:ea typeface="Times New Roman" panose="02020603050405020304" pitchFamily="18" charset="0"/>
                <a:cs typeface="Cordia New" panose="020B0304020202020204" pitchFamily="34" charset="-34"/>
              </a:rPr>
              <a:t>  Analyze/assess </a:t>
            </a:r>
            <a:r>
              <a:rPr lang="en-US" sz="1200" dirty="0">
                <a:ea typeface="Times New Roman" panose="02020603050405020304" pitchFamily="18" charset="0"/>
                <a:cs typeface="Cordia New" panose="020B0304020202020204" pitchFamily="34" charset="-34"/>
              </a:rPr>
              <a:t>the potential to find solutions. The focus is on the use of non-structural measures Comply with Structural elements are available in Bangkok</a:t>
            </a:r>
            <a:r>
              <a:rPr lang="en-US" sz="1200" dirty="0" smtClean="0">
                <a:ea typeface="Times New Roman" panose="02020603050405020304" pitchFamily="18" charset="0"/>
                <a:cs typeface="Cordia New" panose="020B0304020202020204" pitchFamily="34" charset="-34"/>
              </a:rPr>
              <a:t>.</a:t>
            </a:r>
            <a:endParaRPr lang="en-US" sz="1200" dirty="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238896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83375" y="41565"/>
            <a:ext cx="3509752" cy="1895775"/>
          </a:xfrm>
          <a:prstGeom prst="rect">
            <a:avLst/>
          </a:prstGeom>
        </p:spPr>
        <p:txBody>
          <a:bodyPr wrap="square">
            <a:spAutoFit/>
          </a:bodyPr>
          <a:lstStyle/>
          <a:p>
            <a:pPr>
              <a:lnSpc>
                <a:spcPct val="107000"/>
              </a:lnSpc>
              <a:spcAft>
                <a:spcPts val="800"/>
              </a:spcAft>
            </a:pPr>
            <a:r>
              <a:rPr lang="en-US" sz="1200" b="1" dirty="0" smtClean="0">
                <a:ea typeface="Calibri" panose="020F0502020204030204" pitchFamily="34" charset="0"/>
                <a:cs typeface="Cordia New" panose="020B0304020202020204" pitchFamily="34" charset="-34"/>
              </a:rPr>
              <a:t>PART   </a:t>
            </a:r>
            <a:r>
              <a:rPr lang="en-US" sz="1200" b="1" dirty="0">
                <a:ea typeface="Calibri" panose="020F0502020204030204" pitchFamily="34" charset="0"/>
                <a:cs typeface="Cordia New" panose="020B0304020202020204" pitchFamily="34" charset="-34"/>
              </a:rPr>
              <a:t>3: </a:t>
            </a:r>
            <a:r>
              <a:rPr lang="en-US" sz="1200" b="1" u="sng" dirty="0">
                <a:ea typeface="Calibri" panose="020F0502020204030204" pitchFamily="34" charset="0"/>
                <a:cs typeface="Cordia New" panose="020B0304020202020204" pitchFamily="34" charset="-34"/>
              </a:rPr>
              <a:t>Propose which non-structural measures improvements should be achieved to enforce an efficient flood prevention policy in BMA.</a:t>
            </a:r>
            <a:r>
              <a:rPr lang="en-US" sz="1200" b="1" dirty="0">
                <a:ea typeface="Calibri" panose="020F0502020204030204" pitchFamily="34" charset="0"/>
                <a:cs typeface="Cordia New" panose="020B0304020202020204" pitchFamily="34" charset="-34"/>
              </a:rPr>
              <a:t> </a:t>
            </a:r>
            <a:endParaRPr lang="en-US" sz="1200" dirty="0">
              <a:ea typeface="Calibri" panose="020F0502020204030204" pitchFamily="34" charset="0"/>
              <a:cs typeface="Cordia New" panose="020B0304020202020204" pitchFamily="34" charset="-34"/>
            </a:endParaRPr>
          </a:p>
          <a:p>
            <a:pPr>
              <a:spcAft>
                <a:spcPts val="0"/>
              </a:spcAft>
            </a:pPr>
            <a:r>
              <a:rPr lang="en-US" sz="1200" dirty="0" smtClean="0">
                <a:ea typeface="Times New Roman" panose="02020603050405020304" pitchFamily="18" charset="0"/>
                <a:cs typeface="Cordia New" panose="020B0304020202020204" pitchFamily="34" charset="-34"/>
              </a:rPr>
              <a:t>3.1  The </a:t>
            </a:r>
            <a:r>
              <a:rPr lang="en-US" sz="1200" dirty="0">
                <a:ea typeface="Times New Roman" panose="02020603050405020304" pitchFamily="18" charset="0"/>
                <a:cs typeface="Cordia New" panose="020B0304020202020204" pitchFamily="34" charset="-34"/>
              </a:rPr>
              <a:t>first scenario: Develop Zoning and Building code in risk area zones</a:t>
            </a:r>
          </a:p>
          <a:p>
            <a:pPr>
              <a:spcAft>
                <a:spcPts val="0"/>
              </a:spcAft>
            </a:pPr>
            <a:r>
              <a:rPr lang="en-US" sz="1200" dirty="0" smtClean="0">
                <a:solidFill>
                  <a:schemeClr val="bg2">
                    <a:lumMod val="75000"/>
                  </a:schemeClr>
                </a:solidFill>
                <a:ea typeface="Times New Roman" panose="02020603050405020304" pitchFamily="18" charset="0"/>
                <a:cs typeface="Cordia New" panose="020B0304020202020204" pitchFamily="34" charset="-34"/>
              </a:rPr>
              <a:t>3.2  The </a:t>
            </a:r>
            <a:r>
              <a:rPr lang="en-US" sz="1200" dirty="0">
                <a:solidFill>
                  <a:schemeClr val="bg2">
                    <a:lumMod val="75000"/>
                  </a:schemeClr>
                </a:solidFill>
                <a:ea typeface="Times New Roman" panose="02020603050405020304" pitchFamily="18" charset="0"/>
                <a:cs typeface="Cordia New" panose="020B0304020202020204" pitchFamily="34" charset="-34"/>
              </a:rPr>
              <a:t>second scenario: Defined catchment and drainage and add more permeability surface </a:t>
            </a:r>
          </a:p>
          <a:p>
            <a:pPr>
              <a:spcAft>
                <a:spcPts val="0"/>
              </a:spcAft>
            </a:pPr>
            <a:r>
              <a:rPr lang="en-US" sz="1200" dirty="0" smtClean="0">
                <a:solidFill>
                  <a:schemeClr val="bg2">
                    <a:lumMod val="75000"/>
                  </a:schemeClr>
                </a:solidFill>
                <a:ea typeface="Times New Roman" panose="02020603050405020304" pitchFamily="18" charset="0"/>
                <a:cs typeface="Cordia New" panose="020B0304020202020204" pitchFamily="34" charset="-34"/>
              </a:rPr>
              <a:t>3.3  The </a:t>
            </a:r>
            <a:r>
              <a:rPr lang="en-US" sz="1200" dirty="0">
                <a:solidFill>
                  <a:schemeClr val="bg2">
                    <a:lumMod val="75000"/>
                  </a:schemeClr>
                </a:solidFill>
                <a:ea typeface="Times New Roman" panose="02020603050405020304" pitchFamily="18" charset="0"/>
                <a:cs typeface="Cordia New" panose="020B0304020202020204" pitchFamily="34" charset="-34"/>
              </a:rPr>
              <a:t>third scenario: Propose develop some of nonstructural measures</a:t>
            </a:r>
            <a:endParaRPr lang="en-US" sz="1200" dirty="0">
              <a:solidFill>
                <a:schemeClr val="bg2">
                  <a:lumMod val="75000"/>
                </a:schemeClr>
              </a:solidFill>
              <a:effectLst/>
              <a:ea typeface="Times New Roman" panose="02020603050405020304" pitchFamily="18" charset="0"/>
              <a:cs typeface="Cordia New" panose="020B0304020202020204" pitchFamily="34" charset="-34"/>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7034" y="0"/>
            <a:ext cx="8024966" cy="6858000"/>
          </a:xfrm>
          <a:prstGeom prst="rect">
            <a:avLst/>
          </a:prstGeom>
        </p:spPr>
      </p:pic>
      <p:sp>
        <p:nvSpPr>
          <p:cNvPr id="5" name="Rectangle 4"/>
          <p:cNvSpPr/>
          <p:nvPr/>
        </p:nvSpPr>
        <p:spPr>
          <a:xfrm>
            <a:off x="383375" y="1982450"/>
            <a:ext cx="3634443" cy="4832092"/>
          </a:xfrm>
          <a:prstGeom prst="rect">
            <a:avLst/>
          </a:prstGeom>
        </p:spPr>
        <p:txBody>
          <a:bodyPr wrap="square">
            <a:spAutoFit/>
          </a:bodyPr>
          <a:lstStyle/>
          <a:p>
            <a:pPr algn="just"/>
            <a:r>
              <a:rPr lang="en-US" sz="1400" dirty="0"/>
              <a:t>BMA need to announce official of flood risk assessment plan in Bangkok area for public and all stakeholders. Can be centralized from the same information source. For example, The one page project management (OPPM) principal concept by simplifying all information to a visual report that can help the stakeholder to consider relevant tasks in the water management and flood situations. the whole picture of the system, the consequent impacts as well as the planned activities for coping with the flood over the area. To propose appropriate modifications to develop Zoning and Building code in risk area or defined catchment area and drainage etc. This is an important finding since local and regional stakeholders have more control over the distribution of land use Conclusion The social vulnerability maps can be a useful tool for decision-makers to decide on which areas to focus when designing technical measures from the social perspective (reducing flood risks)</a:t>
            </a:r>
          </a:p>
        </p:txBody>
      </p:sp>
    </p:spTree>
    <p:extLst>
      <p:ext uri="{BB962C8B-B14F-4D97-AF65-F5344CB8AC3E}">
        <p14:creationId xmlns:p14="http://schemas.microsoft.com/office/powerpoint/2010/main" val="3459789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83374" y="41565"/>
            <a:ext cx="9979825" cy="946541"/>
          </a:xfrm>
          <a:prstGeom prst="rect">
            <a:avLst/>
          </a:prstGeom>
        </p:spPr>
        <p:txBody>
          <a:bodyPr wrap="square">
            <a:spAutoFit/>
          </a:bodyPr>
          <a:lstStyle/>
          <a:p>
            <a:pPr>
              <a:lnSpc>
                <a:spcPct val="107000"/>
              </a:lnSpc>
              <a:spcAft>
                <a:spcPts val="800"/>
              </a:spcAft>
            </a:pPr>
            <a:r>
              <a:rPr lang="en-US" sz="1200" b="1" dirty="0" smtClean="0">
                <a:ea typeface="Calibri" panose="020F0502020204030204" pitchFamily="34" charset="0"/>
                <a:cs typeface="Cordia New" panose="020B0304020202020204" pitchFamily="34" charset="-34"/>
              </a:rPr>
              <a:t>PART   </a:t>
            </a:r>
            <a:r>
              <a:rPr lang="en-US" sz="1200" b="1" dirty="0">
                <a:ea typeface="Calibri" panose="020F0502020204030204" pitchFamily="34" charset="0"/>
                <a:cs typeface="Cordia New" panose="020B0304020202020204" pitchFamily="34" charset="-34"/>
              </a:rPr>
              <a:t>3: </a:t>
            </a:r>
            <a:r>
              <a:rPr lang="en-US" sz="1200" b="1" u="sng" dirty="0">
                <a:ea typeface="Calibri" panose="020F0502020204030204" pitchFamily="34" charset="0"/>
                <a:cs typeface="Cordia New" panose="020B0304020202020204" pitchFamily="34" charset="-34"/>
              </a:rPr>
              <a:t>Propose which non-structural measures improvements should be achieved to enforce an efficient flood prevention policy in BMA.</a:t>
            </a:r>
            <a:r>
              <a:rPr lang="en-US" sz="1200" b="1" dirty="0">
                <a:ea typeface="Calibri" panose="020F0502020204030204" pitchFamily="34" charset="0"/>
                <a:cs typeface="Cordia New" panose="020B0304020202020204" pitchFamily="34" charset="-34"/>
              </a:rPr>
              <a:t> </a:t>
            </a:r>
            <a:endParaRPr lang="en-US" sz="1200" dirty="0">
              <a:ea typeface="Calibri" panose="020F0502020204030204" pitchFamily="34" charset="0"/>
              <a:cs typeface="Cordia New" panose="020B0304020202020204" pitchFamily="34" charset="-34"/>
            </a:endParaRPr>
          </a:p>
          <a:p>
            <a:pPr>
              <a:spcAft>
                <a:spcPts val="0"/>
              </a:spcAft>
            </a:pPr>
            <a:r>
              <a:rPr lang="en-US" sz="1200" dirty="0" smtClean="0">
                <a:solidFill>
                  <a:schemeClr val="tx2">
                    <a:lumMod val="25000"/>
                    <a:lumOff val="75000"/>
                  </a:schemeClr>
                </a:solidFill>
                <a:ea typeface="Times New Roman" panose="02020603050405020304" pitchFamily="18" charset="0"/>
                <a:cs typeface="Cordia New" panose="020B0304020202020204" pitchFamily="34" charset="-34"/>
              </a:rPr>
              <a:t>3.1  The </a:t>
            </a:r>
            <a:r>
              <a:rPr lang="en-US" sz="1200" dirty="0">
                <a:solidFill>
                  <a:schemeClr val="tx2">
                    <a:lumMod val="25000"/>
                    <a:lumOff val="75000"/>
                  </a:schemeClr>
                </a:solidFill>
                <a:ea typeface="Times New Roman" panose="02020603050405020304" pitchFamily="18" charset="0"/>
                <a:cs typeface="Cordia New" panose="020B0304020202020204" pitchFamily="34" charset="-34"/>
              </a:rPr>
              <a:t>first scenario: Develop Zoning and Building code in risk area zones</a:t>
            </a:r>
          </a:p>
          <a:p>
            <a:pPr>
              <a:spcAft>
                <a:spcPts val="0"/>
              </a:spcAft>
            </a:pPr>
            <a:r>
              <a:rPr lang="en-US" sz="1200" dirty="0" smtClean="0">
                <a:ea typeface="Times New Roman" panose="02020603050405020304" pitchFamily="18" charset="0"/>
                <a:cs typeface="Cordia New" panose="020B0304020202020204" pitchFamily="34" charset="-34"/>
              </a:rPr>
              <a:t>3.2  The </a:t>
            </a:r>
            <a:r>
              <a:rPr lang="en-US" sz="1200" dirty="0">
                <a:ea typeface="Times New Roman" panose="02020603050405020304" pitchFamily="18" charset="0"/>
                <a:cs typeface="Cordia New" panose="020B0304020202020204" pitchFamily="34" charset="-34"/>
              </a:rPr>
              <a:t>second scenario: Defined catchment and drainage and add more permeability surface </a:t>
            </a:r>
          </a:p>
          <a:p>
            <a:pPr>
              <a:spcAft>
                <a:spcPts val="0"/>
              </a:spcAft>
            </a:pPr>
            <a:r>
              <a:rPr lang="en-US" sz="1200" dirty="0" smtClean="0">
                <a:solidFill>
                  <a:schemeClr val="bg2">
                    <a:lumMod val="75000"/>
                  </a:schemeClr>
                </a:solidFill>
                <a:ea typeface="Times New Roman" panose="02020603050405020304" pitchFamily="18" charset="0"/>
                <a:cs typeface="Cordia New" panose="020B0304020202020204" pitchFamily="34" charset="-34"/>
              </a:rPr>
              <a:t>3.3  The </a:t>
            </a:r>
            <a:r>
              <a:rPr lang="en-US" sz="1200" dirty="0">
                <a:solidFill>
                  <a:schemeClr val="bg2">
                    <a:lumMod val="75000"/>
                  </a:schemeClr>
                </a:solidFill>
                <a:ea typeface="Times New Roman" panose="02020603050405020304" pitchFamily="18" charset="0"/>
                <a:cs typeface="Cordia New" panose="020B0304020202020204" pitchFamily="34" charset="-34"/>
              </a:rPr>
              <a:t>third scenario: Propose develop some of nonstructural measures</a:t>
            </a:r>
            <a:endParaRPr lang="en-US" sz="1200" dirty="0">
              <a:solidFill>
                <a:schemeClr val="bg2">
                  <a:lumMod val="75000"/>
                </a:schemeClr>
              </a:solidFill>
              <a:effectLst/>
              <a:ea typeface="Times New Roman" panose="02020603050405020304" pitchFamily="18" charset="0"/>
              <a:cs typeface="Cordia New" panose="020B0304020202020204" pitchFamily="34" charset="-34"/>
            </a:endParaRPr>
          </a:p>
        </p:txBody>
      </p:sp>
      <p:sp>
        <p:nvSpPr>
          <p:cNvPr id="3" name="Rectangle 2"/>
          <p:cNvSpPr/>
          <p:nvPr/>
        </p:nvSpPr>
        <p:spPr>
          <a:xfrm>
            <a:off x="7784298" y="389454"/>
            <a:ext cx="8423564" cy="590162"/>
          </a:xfrm>
          <a:prstGeom prst="rect">
            <a:avLst/>
          </a:prstGeom>
        </p:spPr>
        <p:txBody>
          <a:bodyPr wrap="square">
            <a:spAutoFit/>
          </a:bodyPr>
          <a:lstStyle/>
          <a:p>
            <a:pPr algn="just">
              <a:lnSpc>
                <a:spcPct val="107000"/>
              </a:lnSpc>
              <a:spcAft>
                <a:spcPts val="800"/>
              </a:spcAft>
            </a:pPr>
            <a:r>
              <a:rPr lang="en-US" sz="1200" u="sng" dirty="0">
                <a:ea typeface="Calibri" panose="020F0502020204030204" pitchFamily="34" charset="0"/>
                <a:cs typeface="Cordia New" panose="020B0304020202020204" pitchFamily="34" charset="-34"/>
              </a:rPr>
              <a:t>Bulk Control : </a:t>
            </a:r>
            <a:endParaRPr lang="en-US" sz="1200" u="sng" dirty="0" smtClean="0">
              <a:ea typeface="Calibri" panose="020F0502020204030204" pitchFamily="34" charset="0"/>
              <a:cs typeface="Cordia New" panose="020B0304020202020204" pitchFamily="34" charset="-34"/>
            </a:endParaRPr>
          </a:p>
          <a:p>
            <a:pPr marL="171450" indent="-171450" algn="just">
              <a:lnSpc>
                <a:spcPct val="107000"/>
              </a:lnSpc>
              <a:spcAft>
                <a:spcPts val="800"/>
              </a:spcAft>
              <a:buFont typeface="Arial" panose="020B0604020202020204" pitchFamily="34" charset="0"/>
              <a:buChar char="•"/>
            </a:pPr>
            <a:r>
              <a:rPr lang="en-US" sz="1200" dirty="0" smtClean="0"/>
              <a:t>Increasing </a:t>
            </a:r>
            <a:r>
              <a:rPr lang="en-US" sz="1200" dirty="0"/>
              <a:t>the total area ratio (FAR)</a:t>
            </a:r>
            <a:endParaRPr lang="en-US" sz="1200" dirty="0">
              <a:effectLst/>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89206" y="1189911"/>
            <a:ext cx="3678555" cy="3095625"/>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625194" y="4950575"/>
            <a:ext cx="3167203" cy="1893570"/>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4809398" y="4596075"/>
            <a:ext cx="3722370" cy="2345055"/>
          </a:xfrm>
          <a:prstGeom prst="rect">
            <a:avLst/>
          </a:prstGeom>
        </p:spPr>
      </p:pic>
      <p:pic>
        <p:nvPicPr>
          <p:cNvPr id="11" name="Picture 10"/>
          <p:cNvPicPr/>
          <p:nvPr/>
        </p:nvPicPr>
        <p:blipFill rotWithShape="1">
          <a:blip r:embed="rId6">
            <a:extLst>
              <a:ext uri="{28A0092B-C50C-407E-A947-70E740481C1C}">
                <a14:useLocalDpi xmlns:a14="http://schemas.microsoft.com/office/drawing/2010/main" val="0"/>
              </a:ext>
            </a:extLst>
          </a:blip>
          <a:srcRect r="1857" b="5742"/>
          <a:stretch/>
        </p:blipFill>
        <p:spPr bwMode="auto">
          <a:xfrm>
            <a:off x="3807905" y="1610975"/>
            <a:ext cx="4453890" cy="2524125"/>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8277000" y="1630490"/>
            <a:ext cx="3857625" cy="2546985"/>
          </a:xfrm>
          <a:prstGeom prst="rect">
            <a:avLst/>
          </a:prstGeom>
        </p:spPr>
      </p:pic>
      <p:sp>
        <p:nvSpPr>
          <p:cNvPr id="4" name="Rectangle 3"/>
          <p:cNvSpPr/>
          <p:nvPr/>
        </p:nvSpPr>
        <p:spPr>
          <a:xfrm>
            <a:off x="427400" y="4294736"/>
            <a:ext cx="4100945" cy="586314"/>
          </a:xfrm>
          <a:prstGeom prst="rect">
            <a:avLst/>
          </a:prstGeom>
        </p:spPr>
        <p:txBody>
          <a:bodyPr wrap="square">
            <a:spAutoFit/>
          </a:bodyPr>
          <a:lstStyle/>
          <a:p>
            <a:pPr marL="171450" indent="-171450">
              <a:lnSpc>
                <a:spcPct val="107000"/>
              </a:lnSpc>
              <a:spcAft>
                <a:spcPts val="0"/>
              </a:spcAft>
              <a:buFont typeface="Arial" panose="020B0604020202020204" pitchFamily="34" charset="0"/>
              <a:buChar char="•"/>
            </a:pPr>
            <a:r>
              <a:rPr lang="en-US" sz="1000" b="1" dirty="0">
                <a:latin typeface="Calibri" panose="020F0502020204030204" pitchFamily="34" charset="0"/>
                <a:ea typeface="Calibri" panose="020F0502020204030204" pitchFamily="34" charset="0"/>
                <a:cs typeface="Cordia New" panose="020B0304020202020204" pitchFamily="34" charset="-34"/>
              </a:rPr>
              <a:t>Land Use Requirements of Integrated Town Planning, A minimum of 50 </a:t>
            </a:r>
            <a:r>
              <a:rPr lang="en-US" sz="1000" b="1" dirty="0" smtClean="0">
                <a:latin typeface="Calibri" panose="020F0502020204030204" pitchFamily="34" charset="0"/>
                <a:ea typeface="Calibri" panose="020F0502020204030204" pitchFamily="34" charset="0"/>
                <a:cs typeface="Cordia New" panose="020B0304020202020204" pitchFamily="34" charset="-34"/>
              </a:rPr>
              <a:t>% of </a:t>
            </a:r>
            <a:r>
              <a:rPr lang="en-US" sz="1000" b="1" dirty="0">
                <a:latin typeface="Calibri" panose="020F0502020204030204" pitchFamily="34" charset="0"/>
                <a:ea typeface="Calibri" panose="020F0502020204030204" pitchFamily="34" charset="0"/>
                <a:cs typeface="Cordia New" panose="020B0304020202020204" pitchFamily="34" charset="-34"/>
              </a:rPr>
              <a:t>vacant space is required to be planted per acre. (Open space ratio = OSR)</a:t>
            </a:r>
            <a:endParaRPr lang="en-US" sz="1000" b="1"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12" name="Rectangle 11"/>
          <p:cNvSpPr/>
          <p:nvPr/>
        </p:nvSpPr>
        <p:spPr>
          <a:xfrm>
            <a:off x="-928254" y="1039683"/>
            <a:ext cx="6096000" cy="256993"/>
          </a:xfrm>
          <a:prstGeom prst="rect">
            <a:avLst/>
          </a:prstGeom>
        </p:spPr>
        <p:txBody>
          <a:bodyPr>
            <a:spAutoFit/>
          </a:bodyPr>
          <a:lstStyle/>
          <a:p>
            <a:pPr marL="171450" indent="-171450" algn="ctr">
              <a:lnSpc>
                <a:spcPct val="107000"/>
              </a:lnSpc>
              <a:spcAft>
                <a:spcPts val="0"/>
              </a:spcAft>
              <a:buFont typeface="Arial" panose="020B0604020202020204" pitchFamily="34" charset="0"/>
              <a:buChar char="•"/>
            </a:pPr>
            <a:r>
              <a:rPr lang="en-US" sz="1000" b="1" dirty="0" smtClean="0">
                <a:latin typeface="Calibri" panose="020F0502020204030204" pitchFamily="34" charset="0"/>
                <a:ea typeface="Calibri" panose="020F0502020204030204" pitchFamily="34" charset="0"/>
                <a:cs typeface="Cordia New" panose="020B0304020202020204" pitchFamily="34" charset="-34"/>
              </a:rPr>
              <a:t>Provide energy-saving buildings and provide water supply</a:t>
            </a:r>
            <a:endParaRPr lang="en-US" sz="1000" b="1"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13" name="Rectangle 12"/>
          <p:cNvSpPr/>
          <p:nvPr/>
        </p:nvSpPr>
        <p:spPr>
          <a:xfrm>
            <a:off x="4597620" y="4294731"/>
            <a:ext cx="4100945" cy="249684"/>
          </a:xfrm>
          <a:prstGeom prst="rect">
            <a:avLst/>
          </a:prstGeom>
        </p:spPr>
        <p:txBody>
          <a:bodyPr wrap="square">
            <a:spAutoFit/>
          </a:bodyPr>
          <a:lstStyle/>
          <a:p>
            <a:pPr marL="171450" indent="-171450">
              <a:lnSpc>
                <a:spcPct val="107000"/>
              </a:lnSpc>
              <a:spcAft>
                <a:spcPts val="0"/>
              </a:spcAft>
              <a:buFont typeface="Arial" panose="020B0604020202020204" pitchFamily="34" charset="0"/>
              <a:buChar char="•"/>
            </a:pPr>
            <a:r>
              <a:rPr lang="en-US" sz="1000" b="1" dirty="0">
                <a:latin typeface="Calibri" panose="020F0502020204030204" pitchFamily="34" charset="0"/>
                <a:ea typeface="Calibri" panose="020F0502020204030204" pitchFamily="34" charset="0"/>
                <a:cs typeface="Cordia New" panose="020B0304020202020204" pitchFamily="34" charset="-34"/>
              </a:rPr>
              <a:t>Provide space for public benefit or park</a:t>
            </a:r>
            <a:endParaRPr lang="en-US" sz="1000" b="1"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14" name="Rectangle 13"/>
          <p:cNvSpPr/>
          <p:nvPr/>
        </p:nvSpPr>
        <p:spPr>
          <a:xfrm>
            <a:off x="3241966" y="1039678"/>
            <a:ext cx="6096000" cy="414344"/>
          </a:xfrm>
          <a:prstGeom prst="rect">
            <a:avLst/>
          </a:prstGeom>
        </p:spPr>
        <p:txBody>
          <a:bodyPr>
            <a:spAutoFit/>
          </a:bodyPr>
          <a:lstStyle/>
          <a:p>
            <a:pPr marL="171450" indent="-171450" algn="ctr">
              <a:lnSpc>
                <a:spcPct val="107000"/>
              </a:lnSpc>
              <a:spcAft>
                <a:spcPts val="0"/>
              </a:spcAft>
              <a:buFont typeface="Arial" panose="020B0604020202020204" pitchFamily="34" charset="0"/>
              <a:buChar char="•"/>
            </a:pPr>
            <a:r>
              <a:rPr lang="en-US" sz="1000" b="1" dirty="0">
                <a:latin typeface="Calibri" panose="020F0502020204030204" pitchFamily="34" charset="0"/>
                <a:ea typeface="Calibri" panose="020F0502020204030204" pitchFamily="34" charset="0"/>
                <a:cs typeface="Cordia New" panose="020B0304020202020204" pitchFamily="34" charset="-34"/>
              </a:rPr>
              <a:t>Provide space for the collection of rainwater</a:t>
            </a:r>
          </a:p>
          <a:p>
            <a:pPr algn="ctr">
              <a:lnSpc>
                <a:spcPct val="107000"/>
              </a:lnSpc>
              <a:spcAft>
                <a:spcPts val="0"/>
              </a:spcAft>
            </a:pPr>
            <a:r>
              <a:rPr lang="en-US" sz="1000" b="1" dirty="0">
                <a:latin typeface="Calibri" panose="020F0502020204030204" pitchFamily="34" charset="0"/>
                <a:ea typeface="Calibri" panose="020F0502020204030204" pitchFamily="34" charset="0"/>
                <a:cs typeface="Cordia New" panose="020B0304020202020204" pitchFamily="34" charset="-34"/>
              </a:rPr>
              <a:t> in the building or plot of land of the project area.</a:t>
            </a:r>
          </a:p>
        </p:txBody>
      </p:sp>
      <p:sp>
        <p:nvSpPr>
          <p:cNvPr id="15" name="Rectangle 14"/>
          <p:cNvSpPr/>
          <p:nvPr/>
        </p:nvSpPr>
        <p:spPr>
          <a:xfrm>
            <a:off x="7025539" y="1038138"/>
            <a:ext cx="6096000" cy="414344"/>
          </a:xfrm>
          <a:prstGeom prst="rect">
            <a:avLst/>
          </a:prstGeom>
        </p:spPr>
        <p:txBody>
          <a:bodyPr>
            <a:spAutoFit/>
          </a:bodyPr>
          <a:lstStyle/>
          <a:p>
            <a:pPr marL="171450" indent="-171450" algn="ctr">
              <a:lnSpc>
                <a:spcPct val="107000"/>
              </a:lnSpc>
              <a:spcAft>
                <a:spcPts val="0"/>
              </a:spcAft>
              <a:buFont typeface="Arial" panose="020B0604020202020204" pitchFamily="34" charset="0"/>
              <a:buChar char="•"/>
            </a:pPr>
            <a:r>
              <a:rPr lang="en-US" sz="1000" b="1" dirty="0"/>
              <a:t>Provide or develop housing for low income </a:t>
            </a:r>
          </a:p>
          <a:p>
            <a:pPr algn="ctr">
              <a:lnSpc>
                <a:spcPct val="107000"/>
              </a:lnSpc>
              <a:spcAft>
                <a:spcPts val="0"/>
              </a:spcAft>
            </a:pPr>
            <a:r>
              <a:rPr lang="en-US" sz="1000" b="1" dirty="0" smtClean="0"/>
              <a:t>or </a:t>
            </a:r>
            <a:r>
              <a:rPr lang="en-US" sz="1000" b="1" dirty="0"/>
              <a:t>existing residents within the project </a:t>
            </a:r>
            <a:r>
              <a:rPr lang="en-US" sz="1000" b="1" dirty="0" smtClean="0"/>
              <a:t>area</a:t>
            </a:r>
            <a:endParaRPr lang="en-US" sz="1000" b="1"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056513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83374" y="41565"/>
            <a:ext cx="9979825" cy="946541"/>
          </a:xfrm>
          <a:prstGeom prst="rect">
            <a:avLst/>
          </a:prstGeom>
        </p:spPr>
        <p:txBody>
          <a:bodyPr wrap="square">
            <a:spAutoFit/>
          </a:bodyPr>
          <a:lstStyle/>
          <a:p>
            <a:pPr>
              <a:lnSpc>
                <a:spcPct val="107000"/>
              </a:lnSpc>
              <a:spcAft>
                <a:spcPts val="800"/>
              </a:spcAft>
            </a:pPr>
            <a:r>
              <a:rPr lang="en-US" sz="1200" b="1" dirty="0" smtClean="0">
                <a:ea typeface="Calibri" panose="020F0502020204030204" pitchFamily="34" charset="0"/>
                <a:cs typeface="Cordia New" panose="020B0304020202020204" pitchFamily="34" charset="-34"/>
              </a:rPr>
              <a:t>PART   </a:t>
            </a:r>
            <a:r>
              <a:rPr lang="en-US" sz="1200" b="1" dirty="0">
                <a:ea typeface="Calibri" panose="020F0502020204030204" pitchFamily="34" charset="0"/>
                <a:cs typeface="Cordia New" panose="020B0304020202020204" pitchFamily="34" charset="-34"/>
              </a:rPr>
              <a:t>3: </a:t>
            </a:r>
            <a:r>
              <a:rPr lang="en-US" sz="1200" b="1" u="sng" dirty="0">
                <a:ea typeface="Calibri" panose="020F0502020204030204" pitchFamily="34" charset="0"/>
                <a:cs typeface="Cordia New" panose="020B0304020202020204" pitchFamily="34" charset="-34"/>
              </a:rPr>
              <a:t>Propose which non-structural measures improvements should be achieved to enforce an efficient flood prevention policy in BMA.</a:t>
            </a:r>
            <a:r>
              <a:rPr lang="en-US" sz="1200" b="1" dirty="0">
                <a:ea typeface="Calibri" panose="020F0502020204030204" pitchFamily="34" charset="0"/>
                <a:cs typeface="Cordia New" panose="020B0304020202020204" pitchFamily="34" charset="-34"/>
              </a:rPr>
              <a:t> </a:t>
            </a:r>
            <a:endParaRPr lang="en-US" sz="1200" dirty="0">
              <a:ea typeface="Calibri" panose="020F0502020204030204" pitchFamily="34" charset="0"/>
              <a:cs typeface="Cordia New" panose="020B0304020202020204" pitchFamily="34" charset="-34"/>
            </a:endParaRPr>
          </a:p>
          <a:p>
            <a:pPr>
              <a:spcAft>
                <a:spcPts val="0"/>
              </a:spcAft>
            </a:pPr>
            <a:r>
              <a:rPr lang="en-US" sz="1200" dirty="0" smtClean="0">
                <a:solidFill>
                  <a:schemeClr val="tx2">
                    <a:lumMod val="25000"/>
                    <a:lumOff val="75000"/>
                  </a:schemeClr>
                </a:solidFill>
                <a:ea typeface="Times New Roman" panose="02020603050405020304" pitchFamily="18" charset="0"/>
                <a:cs typeface="Cordia New" panose="020B0304020202020204" pitchFamily="34" charset="-34"/>
              </a:rPr>
              <a:t>3.1  The </a:t>
            </a:r>
            <a:r>
              <a:rPr lang="en-US" sz="1200" dirty="0">
                <a:solidFill>
                  <a:schemeClr val="tx2">
                    <a:lumMod val="25000"/>
                    <a:lumOff val="75000"/>
                  </a:schemeClr>
                </a:solidFill>
                <a:ea typeface="Times New Roman" panose="02020603050405020304" pitchFamily="18" charset="0"/>
                <a:cs typeface="Cordia New" panose="020B0304020202020204" pitchFamily="34" charset="-34"/>
              </a:rPr>
              <a:t>first scenario: Develop Zoning and Building code in risk area zones</a:t>
            </a:r>
          </a:p>
          <a:p>
            <a:pPr>
              <a:spcAft>
                <a:spcPts val="0"/>
              </a:spcAft>
            </a:pPr>
            <a:r>
              <a:rPr lang="en-US" sz="1200" dirty="0" smtClean="0">
                <a:ea typeface="Times New Roman" panose="02020603050405020304" pitchFamily="18" charset="0"/>
                <a:cs typeface="Cordia New" panose="020B0304020202020204" pitchFamily="34" charset="-34"/>
              </a:rPr>
              <a:t>3.2  The </a:t>
            </a:r>
            <a:r>
              <a:rPr lang="en-US" sz="1200" dirty="0">
                <a:ea typeface="Times New Roman" panose="02020603050405020304" pitchFamily="18" charset="0"/>
                <a:cs typeface="Cordia New" panose="020B0304020202020204" pitchFamily="34" charset="-34"/>
              </a:rPr>
              <a:t>second scenario: Defined catchment and drainage and add more permeability surface </a:t>
            </a:r>
          </a:p>
          <a:p>
            <a:pPr>
              <a:spcAft>
                <a:spcPts val="0"/>
              </a:spcAft>
            </a:pPr>
            <a:r>
              <a:rPr lang="en-US" sz="1200" dirty="0" smtClean="0">
                <a:solidFill>
                  <a:schemeClr val="bg2">
                    <a:lumMod val="75000"/>
                  </a:schemeClr>
                </a:solidFill>
                <a:ea typeface="Times New Roman" panose="02020603050405020304" pitchFamily="18" charset="0"/>
                <a:cs typeface="Cordia New" panose="020B0304020202020204" pitchFamily="34" charset="-34"/>
              </a:rPr>
              <a:t>3.3  The </a:t>
            </a:r>
            <a:r>
              <a:rPr lang="en-US" sz="1200" dirty="0">
                <a:solidFill>
                  <a:schemeClr val="bg2">
                    <a:lumMod val="75000"/>
                  </a:schemeClr>
                </a:solidFill>
                <a:ea typeface="Times New Roman" panose="02020603050405020304" pitchFamily="18" charset="0"/>
                <a:cs typeface="Cordia New" panose="020B0304020202020204" pitchFamily="34" charset="-34"/>
              </a:rPr>
              <a:t>third scenario: Propose develop some of nonstructural measures</a:t>
            </a:r>
            <a:endParaRPr lang="en-US" sz="1200" dirty="0">
              <a:solidFill>
                <a:schemeClr val="bg2">
                  <a:lumMod val="75000"/>
                </a:schemeClr>
              </a:solidFill>
              <a:effectLst/>
              <a:ea typeface="Times New Roman" panose="02020603050405020304" pitchFamily="18" charset="0"/>
              <a:cs typeface="Cordia New" panose="020B0304020202020204" pitchFamily="34" charset="-34"/>
            </a:endParaRPr>
          </a:p>
        </p:txBody>
      </p:sp>
      <p:sp>
        <p:nvSpPr>
          <p:cNvPr id="3" name="Rectangle 2"/>
          <p:cNvSpPr/>
          <p:nvPr/>
        </p:nvSpPr>
        <p:spPr>
          <a:xfrm>
            <a:off x="7136374" y="311665"/>
            <a:ext cx="8423564" cy="1131207"/>
          </a:xfrm>
          <a:prstGeom prst="rect">
            <a:avLst/>
          </a:prstGeom>
        </p:spPr>
        <p:txBody>
          <a:bodyPr wrap="square">
            <a:spAutoFit/>
          </a:bodyPr>
          <a:lstStyle/>
          <a:p>
            <a:pPr algn="just">
              <a:lnSpc>
                <a:spcPct val="107000"/>
              </a:lnSpc>
              <a:spcAft>
                <a:spcPts val="800"/>
              </a:spcAft>
            </a:pPr>
            <a:r>
              <a:rPr lang="en-US" sz="1200" u="sng" dirty="0"/>
              <a:t>Land Use Control / Activities Control </a:t>
            </a:r>
            <a:r>
              <a:rPr lang="en-US" sz="1200" dirty="0" smtClean="0">
                <a:ea typeface="Calibri" panose="020F0502020204030204" pitchFamily="34" charset="0"/>
                <a:cs typeface="Cordia New" panose="020B0304020202020204" pitchFamily="34" charset="-34"/>
              </a:rPr>
              <a:t>: </a:t>
            </a:r>
            <a:endParaRPr lang="en-US" sz="1200" dirty="0">
              <a:ea typeface="Calibri" panose="020F0502020204030204" pitchFamily="34" charset="0"/>
              <a:cs typeface="Cordia New" panose="020B0304020202020204" pitchFamily="34" charset="-34"/>
            </a:endParaRPr>
          </a:p>
          <a:p>
            <a:pPr marL="342900" indent="-342900" algn="just">
              <a:buFont typeface="Symbol" panose="05050102010706020507" pitchFamily="18" charset="2"/>
              <a:buChar char=""/>
            </a:pPr>
            <a:r>
              <a:rPr lang="en-US" sz="1200" dirty="0"/>
              <a:t>Land Readjustment Plan for Land Development</a:t>
            </a:r>
          </a:p>
          <a:p>
            <a:pPr marL="342900" indent="-342900" algn="just">
              <a:buFont typeface="Symbol" panose="05050102010706020507" pitchFamily="18" charset="2"/>
              <a:buChar char=""/>
            </a:pPr>
            <a:r>
              <a:rPr lang="en-US" sz="1200" dirty="0"/>
              <a:t>Placement and Development of Housing Redevelopment </a:t>
            </a:r>
            <a:r>
              <a:rPr lang="en-US" sz="1200" dirty="0" smtClean="0"/>
              <a:t>Project</a:t>
            </a:r>
            <a:endParaRPr lang="en-US" sz="1200" dirty="0"/>
          </a:p>
          <a:p>
            <a:pPr marL="342900" indent="-342900" algn="just">
              <a:buFont typeface="Symbol" panose="05050102010706020507" pitchFamily="18" charset="2"/>
              <a:buChar char=""/>
            </a:pPr>
            <a:r>
              <a:rPr lang="en-US" sz="1200" dirty="0"/>
              <a:t>Improvement of the area under the Expressway</a:t>
            </a:r>
          </a:p>
          <a:p>
            <a:pPr marL="342900" lvl="0" indent="-342900" algn="just">
              <a:buFont typeface="Symbol" panose="05050102010706020507" pitchFamily="18" charset="2"/>
              <a:buChar char=""/>
            </a:pPr>
            <a:r>
              <a:rPr lang="en-US" sz="1200" dirty="0"/>
              <a:t>Placement and implementation of Community Development Project </a:t>
            </a:r>
            <a:endParaRPr lang="en-US" sz="1200" dirty="0">
              <a:effectLst/>
            </a:endParaRPr>
          </a:p>
        </p:txBody>
      </p:sp>
      <p:sp>
        <p:nvSpPr>
          <p:cNvPr id="12" name="Rectangle 11"/>
          <p:cNvSpPr/>
          <p:nvPr/>
        </p:nvSpPr>
        <p:spPr>
          <a:xfrm>
            <a:off x="454933" y="1455815"/>
            <a:ext cx="6096000" cy="246221"/>
          </a:xfrm>
          <a:prstGeom prst="rect">
            <a:avLst/>
          </a:prstGeom>
        </p:spPr>
        <p:txBody>
          <a:bodyPr>
            <a:spAutoFit/>
          </a:bodyPr>
          <a:lstStyle/>
          <a:p>
            <a:pPr marL="342900" indent="-342900" algn="just">
              <a:buFont typeface="Symbol" panose="05050102010706020507" pitchFamily="18" charset="2"/>
              <a:buChar char=""/>
            </a:pPr>
            <a:r>
              <a:rPr lang="en-US" sz="1000" b="1" dirty="0"/>
              <a:t>Land Readjustment Plan for Land Development</a:t>
            </a:r>
          </a:p>
        </p:txBody>
      </p:sp>
      <p:pic>
        <p:nvPicPr>
          <p:cNvPr id="16" name="Picture 15"/>
          <p:cNvPicPr/>
          <p:nvPr/>
        </p:nvPicPr>
        <p:blipFill rotWithShape="1">
          <a:blip r:embed="rId3" cstate="print">
            <a:extLst>
              <a:ext uri="{28A0092B-C50C-407E-A947-70E740481C1C}">
                <a14:useLocalDpi xmlns:a14="http://schemas.microsoft.com/office/drawing/2010/main" val="0"/>
              </a:ext>
            </a:extLst>
          </a:blip>
          <a:srcRect t="1268" b="2387"/>
          <a:stretch/>
        </p:blipFill>
        <p:spPr bwMode="auto">
          <a:xfrm>
            <a:off x="526470" y="1712808"/>
            <a:ext cx="5260694" cy="2120839"/>
          </a:xfrm>
          <a:prstGeom prst="rect">
            <a:avLst/>
          </a:prstGeom>
          <a:ln>
            <a:noFill/>
          </a:ln>
          <a:extLst>
            <a:ext uri="{53640926-AAD7-44D8-BBD7-CCE9431645EC}">
              <a14:shadowObscured xmlns:a14="http://schemas.microsoft.com/office/drawing/2010/main"/>
            </a:ext>
          </a:extLst>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5896085" y="1712972"/>
            <a:ext cx="5965190" cy="2155190"/>
          </a:xfrm>
          <a:prstGeom prst="rect">
            <a:avLst/>
          </a:prstGeom>
        </p:spPr>
      </p:pic>
      <p:sp>
        <p:nvSpPr>
          <p:cNvPr id="18" name="Rectangle 17"/>
          <p:cNvSpPr/>
          <p:nvPr/>
        </p:nvSpPr>
        <p:spPr>
          <a:xfrm>
            <a:off x="5844523" y="1460708"/>
            <a:ext cx="6096000" cy="246221"/>
          </a:xfrm>
          <a:prstGeom prst="rect">
            <a:avLst/>
          </a:prstGeom>
        </p:spPr>
        <p:txBody>
          <a:bodyPr>
            <a:spAutoFit/>
          </a:bodyPr>
          <a:lstStyle/>
          <a:p>
            <a:pPr marL="342900" indent="-342900">
              <a:buFont typeface="Symbol" panose="05050102010706020507" pitchFamily="18" charset="2"/>
              <a:buChar char=""/>
            </a:pPr>
            <a:r>
              <a:rPr lang="en-US" sz="1000" b="1" dirty="0"/>
              <a:t>Placement and Development of Housing Redevelopment Project</a:t>
            </a:r>
          </a:p>
        </p:txBody>
      </p:sp>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288674" y="4196587"/>
            <a:ext cx="5523266" cy="2190362"/>
          </a:xfrm>
          <a:prstGeom prst="rect">
            <a:avLst/>
          </a:prstGeom>
        </p:spPr>
      </p:pic>
      <p:pic>
        <p:nvPicPr>
          <p:cNvPr id="20" name="Picture 19"/>
          <p:cNvPicPr/>
          <p:nvPr/>
        </p:nvPicPr>
        <p:blipFill>
          <a:blip r:embed="rId6" cstate="print">
            <a:extLst>
              <a:ext uri="{28A0092B-C50C-407E-A947-70E740481C1C}">
                <a14:useLocalDpi xmlns:a14="http://schemas.microsoft.com/office/drawing/2010/main" val="0"/>
              </a:ext>
            </a:extLst>
          </a:blip>
          <a:stretch>
            <a:fillRect/>
          </a:stretch>
        </p:blipFill>
        <p:spPr>
          <a:xfrm>
            <a:off x="5923795" y="4196587"/>
            <a:ext cx="4147263" cy="2653185"/>
          </a:xfrm>
          <a:prstGeom prst="rect">
            <a:avLst/>
          </a:prstGeom>
        </p:spPr>
      </p:pic>
      <p:sp>
        <p:nvSpPr>
          <p:cNvPr id="23" name="Rectangle 22"/>
          <p:cNvSpPr/>
          <p:nvPr/>
        </p:nvSpPr>
        <p:spPr>
          <a:xfrm>
            <a:off x="454933" y="3933126"/>
            <a:ext cx="6096000" cy="246221"/>
          </a:xfrm>
          <a:prstGeom prst="rect">
            <a:avLst/>
          </a:prstGeom>
        </p:spPr>
        <p:txBody>
          <a:bodyPr>
            <a:spAutoFit/>
          </a:bodyPr>
          <a:lstStyle/>
          <a:p>
            <a:pPr marL="342900" indent="-342900" algn="just">
              <a:buFont typeface="Symbol" panose="05050102010706020507" pitchFamily="18" charset="2"/>
              <a:buChar char=""/>
            </a:pPr>
            <a:r>
              <a:rPr lang="en-US" sz="1000" b="1" dirty="0"/>
              <a:t>Improvement of the area under the </a:t>
            </a:r>
            <a:r>
              <a:rPr lang="en-US" sz="1000" b="1" dirty="0" smtClean="0"/>
              <a:t>Expressway</a:t>
            </a:r>
            <a:endParaRPr lang="en-US" sz="1000" b="1" dirty="0"/>
          </a:p>
        </p:txBody>
      </p:sp>
      <p:sp>
        <p:nvSpPr>
          <p:cNvPr id="24" name="Rectangle 23"/>
          <p:cNvSpPr/>
          <p:nvPr/>
        </p:nvSpPr>
        <p:spPr>
          <a:xfrm>
            <a:off x="5844523" y="3938019"/>
            <a:ext cx="6096000" cy="246221"/>
          </a:xfrm>
          <a:prstGeom prst="rect">
            <a:avLst/>
          </a:prstGeom>
        </p:spPr>
        <p:txBody>
          <a:bodyPr>
            <a:spAutoFit/>
          </a:bodyPr>
          <a:lstStyle/>
          <a:p>
            <a:pPr marL="342900" lvl="0" indent="-342900" algn="just">
              <a:buFont typeface="Symbol" panose="05050102010706020507" pitchFamily="18" charset="2"/>
              <a:buChar char=""/>
            </a:pPr>
            <a:r>
              <a:rPr lang="en-US" sz="1000" b="1" dirty="0"/>
              <a:t>Placement and implementation of Community Development Project </a:t>
            </a:r>
          </a:p>
        </p:txBody>
      </p:sp>
      <p:sp>
        <p:nvSpPr>
          <p:cNvPr id="2" name="Rectangle 1"/>
          <p:cNvSpPr/>
          <p:nvPr/>
        </p:nvSpPr>
        <p:spPr>
          <a:xfrm>
            <a:off x="-308836" y="6489870"/>
            <a:ext cx="6096000" cy="240515"/>
          </a:xfrm>
          <a:prstGeom prst="rect">
            <a:avLst/>
          </a:prstGeom>
        </p:spPr>
        <p:txBody>
          <a:bodyPr>
            <a:spAutoFit/>
          </a:bodyPr>
          <a:lstStyle/>
          <a:p>
            <a:pPr algn="ctr">
              <a:lnSpc>
                <a:spcPct val="107000"/>
              </a:lnSpc>
              <a:spcAft>
                <a:spcPts val="0"/>
              </a:spcAft>
            </a:pPr>
            <a:r>
              <a:rPr lang="en-US" sz="900" dirty="0">
                <a:latin typeface="Calibri" panose="020F0502020204030204" pitchFamily="34" charset="0"/>
                <a:ea typeface="Calibri" panose="020F0502020204030204" pitchFamily="34" charset="0"/>
                <a:cs typeface="Cordia New" panose="020B0304020202020204" pitchFamily="34" charset="-34"/>
              </a:rPr>
              <a:t>Source: BMA's Plan for Improvement - (Revise.4th, study status)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7"/>
              </a:rPr>
              <a:t>http://plan4bangkok.com/index.html</a:t>
            </a:r>
            <a:endParaRPr lang="en-US" sz="9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176901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05218" y="44266"/>
            <a:ext cx="11151256" cy="577209"/>
          </a:xfrm>
          <a:prstGeom prst="rect">
            <a:avLst/>
          </a:prstGeom>
        </p:spPr>
        <p:txBody>
          <a:bodyPr wrap="square">
            <a:spAutoFit/>
          </a:bodyPr>
          <a:lstStyle/>
          <a:p>
            <a:pPr algn="just">
              <a:lnSpc>
                <a:spcPct val="107000"/>
              </a:lnSpc>
              <a:spcAft>
                <a:spcPts val="800"/>
              </a:spcAft>
            </a:pPr>
            <a:r>
              <a:rPr lang="en-US" sz="1200" b="1" dirty="0" smtClean="0">
                <a:ea typeface="Calibri" panose="020F0502020204030204" pitchFamily="34" charset="0"/>
                <a:cs typeface="Cordia New" panose="020B0304020202020204" pitchFamily="34" charset="-34"/>
              </a:rPr>
              <a:t>PART   </a:t>
            </a:r>
            <a:r>
              <a:rPr lang="en-US" sz="1200" b="1" dirty="0">
                <a:ea typeface="Calibri" panose="020F0502020204030204" pitchFamily="34" charset="0"/>
                <a:cs typeface="Cordia New" panose="020B0304020202020204" pitchFamily="34" charset="-34"/>
              </a:rPr>
              <a:t>3: </a:t>
            </a:r>
            <a:r>
              <a:rPr lang="en-US" sz="1200" b="1" u="sng" dirty="0">
                <a:ea typeface="Calibri" panose="020F0502020204030204" pitchFamily="34" charset="0"/>
                <a:cs typeface="Cordia New" panose="020B0304020202020204" pitchFamily="34" charset="-34"/>
              </a:rPr>
              <a:t>Propose which non-structural measures improvements should be achieved to enforce an efficient flood prevention policy in BMA.</a:t>
            </a:r>
            <a:r>
              <a:rPr lang="en-US" sz="1200" b="1" dirty="0">
                <a:ea typeface="Calibri" panose="020F0502020204030204" pitchFamily="34" charset="0"/>
                <a:cs typeface="Cordia New" panose="020B0304020202020204" pitchFamily="34" charset="-34"/>
              </a:rPr>
              <a:t> </a:t>
            </a:r>
            <a:endParaRPr lang="en-US" sz="1200" dirty="0">
              <a:ea typeface="Calibri" panose="020F0502020204030204" pitchFamily="34" charset="0"/>
              <a:cs typeface="Cordia New" panose="020B0304020202020204" pitchFamily="34" charset="-34"/>
            </a:endParaRPr>
          </a:p>
          <a:p>
            <a:pPr algn="just">
              <a:spcAft>
                <a:spcPts val="0"/>
              </a:spcAft>
            </a:pPr>
            <a:r>
              <a:rPr lang="en-US" sz="1200" dirty="0" smtClean="0">
                <a:ea typeface="Times New Roman" panose="02020603050405020304" pitchFamily="18" charset="0"/>
                <a:cs typeface="Cordia New" panose="020B0304020202020204" pitchFamily="34" charset="-34"/>
              </a:rPr>
              <a:t>3.3  The </a:t>
            </a:r>
            <a:r>
              <a:rPr lang="en-US" sz="1200" dirty="0">
                <a:ea typeface="Times New Roman" panose="02020603050405020304" pitchFamily="18" charset="0"/>
                <a:cs typeface="Cordia New" panose="020B0304020202020204" pitchFamily="34" charset="-34"/>
              </a:rPr>
              <a:t>third scenario: Propose develop some of nonstructural measures</a:t>
            </a:r>
            <a:endParaRPr lang="en-US" sz="1200" dirty="0">
              <a:effectLst/>
              <a:ea typeface="Times New Roman" panose="02020603050405020304" pitchFamily="18" charset="0"/>
              <a:cs typeface="Cordia New" panose="020B0304020202020204" pitchFamily="34" charset="-34"/>
            </a:endParaRPr>
          </a:p>
        </p:txBody>
      </p:sp>
      <p:sp>
        <p:nvSpPr>
          <p:cNvPr id="5" name="Rectangle 4"/>
          <p:cNvSpPr/>
          <p:nvPr/>
        </p:nvSpPr>
        <p:spPr>
          <a:xfrm>
            <a:off x="7793077" y="578070"/>
            <a:ext cx="4163397" cy="5876224"/>
          </a:xfrm>
          <a:prstGeom prst="rect">
            <a:avLst/>
          </a:prstGeom>
        </p:spPr>
        <p:txBody>
          <a:bodyPr wrap="square">
            <a:spAutoFit/>
          </a:bodyPr>
          <a:lstStyle/>
          <a:p>
            <a:pPr>
              <a:lnSpc>
                <a:spcPct val="107000"/>
              </a:lnSpc>
              <a:spcAft>
                <a:spcPts val="800"/>
              </a:spcAft>
            </a:pPr>
            <a:r>
              <a:rPr lang="en-US" sz="1200" u="sng" dirty="0" smtClean="0">
                <a:latin typeface="Calibri" panose="020F0502020204030204" pitchFamily="34" charset="0"/>
                <a:ea typeface="Calibri" panose="020F0502020204030204" pitchFamily="34" charset="0"/>
                <a:cs typeface="Cordia New" panose="020B0304020202020204" pitchFamily="34" charset="-34"/>
              </a:rPr>
              <a:t>Develop public awareness and public participation</a:t>
            </a:r>
            <a:endParaRPr lang="en-US" sz="1200" dirty="0" smtClean="0">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It is important to make sure these factors are taken into account when working with the community.</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1. Raise awareness about flood risk and motivate the community.</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2. Strengthen relevant community institutions.</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3. Check the integration.</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4. Realistic Planning Encourage participation in sustainability, </a:t>
            </a:r>
          </a:p>
          <a:p>
            <a:pPr>
              <a:lnSpc>
                <a:spcPct val="107000"/>
              </a:lnSpc>
              <a:spcAft>
                <a:spcPts val="800"/>
              </a:spcAft>
            </a:pPr>
            <a:r>
              <a:rPr lang="en-US" sz="1200" u="sng" dirty="0" smtClean="0">
                <a:latin typeface="Calibri" panose="020F0502020204030204" pitchFamily="34" charset="0"/>
                <a:ea typeface="Calibri" panose="020F0502020204030204" pitchFamily="34" charset="0"/>
                <a:cs typeface="Cordia New" panose="020B0304020202020204" pitchFamily="34" charset="-34"/>
              </a:rPr>
              <a:t>Propose mitigation measures</a:t>
            </a:r>
            <a:endParaRPr lang="en-US" sz="1200" dirty="0" smtClean="0">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Although flood insurance is in the early stages of Bangkok. It may be an non-structural measure for advanced disaster protection policies, if the objectives, risks, and incentives are set.</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6 ways of insurance may lead to a reduction in physical risk Flood:</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1. Provide assistance in identifying areas at risk.</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2. Disaster Modeling</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3. Economic incentives to prevent construction in the watershed.</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4. Cost estimates for flood management plans.</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5. Promote quick recovery techniques after floods.</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Cordia New" panose="020B0304020202020204" pitchFamily="34" charset="-34"/>
              </a:rPr>
              <a:t>6. Promotion of temporary preventive solutions.</a:t>
            </a:r>
            <a:endParaRPr lang="en-US" sz="1200" dirty="0">
              <a:effectLst/>
              <a:latin typeface="Calibri" panose="020F0502020204030204" pitchFamily="34" charset="0"/>
              <a:ea typeface="Calibri" panose="020F0502020204030204" pitchFamily="34" charset="0"/>
              <a:cs typeface="Cordia New" panose="020B0304020202020204" pitchFamily="34" charset="-34"/>
            </a:endParaRPr>
          </a:p>
        </p:txBody>
      </p:sp>
      <p:graphicFrame>
        <p:nvGraphicFramePr>
          <p:cNvPr id="15" name="Diagram 14"/>
          <p:cNvGraphicFramePr/>
          <p:nvPr>
            <p:extLst>
              <p:ext uri="{D42A27DB-BD31-4B8C-83A1-F6EECF244321}">
                <p14:modId xmlns:p14="http://schemas.microsoft.com/office/powerpoint/2010/main" val="3073141753"/>
              </p:ext>
            </p:extLst>
          </p:nvPr>
        </p:nvGraphicFramePr>
        <p:xfrm>
          <a:off x="232010" y="717009"/>
          <a:ext cx="7223761" cy="4946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232010" y="839843"/>
            <a:ext cx="7223761" cy="787780"/>
          </a:xfrm>
          <a:prstGeom prst="rect">
            <a:avLst/>
          </a:prstGeom>
        </p:spPr>
        <p:txBody>
          <a:bodyPr wrap="square">
            <a:spAutoFit/>
          </a:bodyPr>
          <a:lstStyle/>
          <a:p>
            <a:pPr algn="just">
              <a:lnSpc>
                <a:spcPct val="107000"/>
              </a:lnSpc>
              <a:spcAft>
                <a:spcPts val="800"/>
              </a:spcAft>
            </a:pPr>
            <a:r>
              <a:rPr lang="en-US" sz="1200" b="1" dirty="0" smtClean="0">
                <a:ea typeface="Calibri" panose="020F0502020204030204" pitchFamily="34" charset="0"/>
                <a:cs typeface="Cordia New" panose="020B0304020202020204" pitchFamily="34" charset="-34"/>
              </a:rPr>
              <a:t>Summary : PART 3 </a:t>
            </a:r>
            <a:r>
              <a:rPr lang="en-US" sz="1200" b="1" u="sng" dirty="0">
                <a:ea typeface="Calibri" panose="020F0502020204030204" pitchFamily="34" charset="0"/>
                <a:cs typeface="Cordia New" panose="020B0304020202020204" pitchFamily="34" charset="-34"/>
              </a:rPr>
              <a:t>Propose which non-structural measures improvements should be achieved to enforce an efficient flood prevention policy in BMA.</a:t>
            </a:r>
            <a:r>
              <a:rPr lang="en-US" sz="1200" b="1" dirty="0">
                <a:ea typeface="Calibri" panose="020F0502020204030204" pitchFamily="34" charset="0"/>
                <a:cs typeface="Cordia New" panose="020B0304020202020204" pitchFamily="34" charset="-34"/>
              </a:rPr>
              <a:t> </a:t>
            </a:r>
            <a:endParaRPr lang="en-US" sz="1200" dirty="0">
              <a:ea typeface="Calibri" panose="020F0502020204030204" pitchFamily="34" charset="0"/>
              <a:cs typeface="Cordia New" panose="020B0304020202020204" pitchFamily="34" charset="-34"/>
            </a:endParaRPr>
          </a:p>
          <a:p>
            <a:pPr algn="just">
              <a:lnSpc>
                <a:spcPct val="107000"/>
              </a:lnSpc>
              <a:spcAft>
                <a:spcPts val="800"/>
              </a:spcAft>
            </a:pPr>
            <a:endParaRPr lang="en-US" sz="1200" dirty="0">
              <a:ea typeface="Calibri" panose="020F0502020204030204" pitchFamily="34" charset="0"/>
              <a:cs typeface="Cordia New" panose="020B0304020202020204" pitchFamily="34" charset="-34"/>
            </a:endParaRPr>
          </a:p>
        </p:txBody>
      </p:sp>
      <p:sp>
        <p:nvSpPr>
          <p:cNvPr id="2" name="Rectangle 1"/>
          <p:cNvSpPr/>
          <p:nvPr/>
        </p:nvSpPr>
        <p:spPr>
          <a:xfrm>
            <a:off x="272954" y="5919236"/>
            <a:ext cx="7433687" cy="685188"/>
          </a:xfrm>
          <a:prstGeom prst="rect">
            <a:avLst/>
          </a:prstGeom>
        </p:spPr>
        <p:txBody>
          <a:bodyPr wrap="square">
            <a:spAutoFit/>
          </a:bodyPr>
          <a:lstStyle/>
          <a:p>
            <a:pPr algn="just">
              <a:lnSpc>
                <a:spcPct val="107000"/>
              </a:lnSpc>
              <a:spcAft>
                <a:spcPts val="800"/>
              </a:spcAft>
            </a:pPr>
            <a:r>
              <a:rPr lang="en-US" sz="1200" dirty="0">
                <a:latin typeface="Calibri" panose="020F0502020204030204" pitchFamily="34" charset="0"/>
                <a:ea typeface="Calibri" panose="020F0502020204030204" pitchFamily="34" charset="0"/>
                <a:cs typeface="Cordia New" panose="020B0304020202020204" pitchFamily="34" charset="-34"/>
              </a:rPr>
              <a:t>The flood insurance schemes which Compendium of Disaster Risk Transfer Initiatives in Bangkok inner city such as Property Catastrophe Risk Insurance Pool, Sovereign Disaster Risk Financing &amp; Agricultural insurance (index-based), and Business Interruption Insurance. </a:t>
            </a:r>
            <a:endParaRPr lang="en-US" sz="12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1634969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0248" y="293923"/>
            <a:ext cx="6405352" cy="571626"/>
          </a:xfrm>
        </p:spPr>
        <p:txBody>
          <a:bodyPr>
            <a:noAutofit/>
          </a:bodyPr>
          <a:lstStyle/>
          <a:p>
            <a:pPr algn="l"/>
            <a:r>
              <a:rPr lang="fr-FR" sz="2400" b="1" dirty="0"/>
              <a:t>V. SUMMARY AND CONCLUSION</a:t>
            </a:r>
            <a:r>
              <a:rPr lang="en-US" sz="2400" dirty="0"/>
              <a:t/>
            </a:r>
            <a:br>
              <a:rPr lang="en-US" sz="2400" dirty="0"/>
            </a:br>
            <a:endParaRPr lang="en-US" sz="2200" dirty="0"/>
          </a:p>
        </p:txBody>
      </p:sp>
      <p:sp>
        <p:nvSpPr>
          <p:cNvPr id="3" name="Rectangle 2"/>
          <p:cNvSpPr/>
          <p:nvPr/>
        </p:nvSpPr>
        <p:spPr>
          <a:xfrm>
            <a:off x="3048000" y="2921810"/>
            <a:ext cx="6096000" cy="322845"/>
          </a:xfrm>
          <a:prstGeom prst="rect">
            <a:avLst/>
          </a:prstGeom>
        </p:spPr>
        <p:txBody>
          <a:bodyPr>
            <a:spAutoFit/>
          </a:bodyPr>
          <a:lstStyle/>
          <a:p>
            <a:pPr algn="just">
              <a:lnSpc>
                <a:spcPct val="107000"/>
              </a:lnSpc>
              <a:spcAft>
                <a:spcPts val="800"/>
              </a:spcAft>
            </a:pPr>
            <a:endParaRPr lang="en-US" sz="1400" dirty="0">
              <a:effectLst/>
              <a:ea typeface="Calibri" panose="020F0502020204030204" pitchFamily="34" charset="0"/>
              <a:cs typeface="Cordia New" panose="020B0304020202020204" pitchFamily="34" charset="-34"/>
            </a:endParaRPr>
          </a:p>
        </p:txBody>
      </p:sp>
      <p:sp>
        <p:nvSpPr>
          <p:cNvPr id="11" name="Rectangle 10"/>
          <p:cNvSpPr/>
          <p:nvPr/>
        </p:nvSpPr>
        <p:spPr>
          <a:xfrm>
            <a:off x="327958" y="1009049"/>
            <a:ext cx="11000509" cy="3754874"/>
          </a:xfrm>
          <a:prstGeom prst="rect">
            <a:avLst/>
          </a:prstGeom>
        </p:spPr>
        <p:txBody>
          <a:bodyPr wrap="square">
            <a:spAutoFit/>
          </a:bodyPr>
          <a:lstStyle/>
          <a:p>
            <a:pPr algn="just"/>
            <a:r>
              <a:rPr lang="en-US" sz="1400" dirty="0"/>
              <a:t>It is important to acknowledge that totally protecting urban areas from floods is impossible even with massive structural measures, and that implementation of non-structural measures will have a great potential to reduce damage and losses with the same level of floods. From Study and Analysis of The use of Non-structural measures flood management in Bangkok, are inefficient and do not support the existing structural measure in Bangkok, Found as result The non-structural measures has major vulnerabilities as regard mention. </a:t>
            </a:r>
            <a:endParaRPr lang="en-US" sz="1400" dirty="0" smtClean="0"/>
          </a:p>
          <a:p>
            <a:pPr algn="just"/>
            <a:endParaRPr lang="en-US" sz="1400" dirty="0"/>
          </a:p>
          <a:p>
            <a:pPr algn="just"/>
            <a:r>
              <a:rPr lang="en-US" sz="1400" dirty="0" smtClean="0"/>
              <a:t>To </a:t>
            </a:r>
            <a:r>
              <a:rPr lang="en-US" sz="1400" dirty="0"/>
              <a:t>cope with future flood The modern flood mitigation is increasingly non-structural. Well- established, an alternative solution. Traditional non-structural measures such as demarcation, building codes, flood monitoring, early detection and warning, emergency planning, flood protection, etc., appear to be an indispensable addition to the engineering structure. Advancement of computer sciences and communications provides an opportunity for further broadening of the context of non-structural flood mitigation. Such as flood management virtual database and flood management decision support system. This work is a way to make the flood management process more transparent and effective in reducing the damage caused by economic, environmental and social floods in the future</a:t>
            </a:r>
            <a:r>
              <a:rPr lang="en-US" sz="1400" dirty="0" smtClean="0"/>
              <a:t>.</a:t>
            </a:r>
          </a:p>
          <a:p>
            <a:pPr algn="just"/>
            <a:endParaRPr lang="en-US" sz="1400" dirty="0"/>
          </a:p>
          <a:p>
            <a:pPr algn="just"/>
            <a:r>
              <a:rPr lang="en-US" sz="1400" dirty="0"/>
              <a:t>Although, Thailand still far from sustainable and contemporary flood management system development. But Bangkok is a potential city. To be a prototype model, It can start by adjusting paradigm shift in addressing complex flood problems such as the inner city in Bangkok. By Based on the idea that an integrated strategy requires the use of both structural and Non-structural measures and good metrics for "getting the balance right" and the need to understand that every flood risk scenario is different: there is no flood management blueprint. It will be a good starting point. To change whole water management system of The country.</a:t>
            </a:r>
          </a:p>
        </p:txBody>
      </p:sp>
    </p:spTree>
    <p:extLst>
      <p:ext uri="{BB962C8B-B14F-4D97-AF65-F5344CB8AC3E}">
        <p14:creationId xmlns:p14="http://schemas.microsoft.com/office/powerpoint/2010/main" val="3828900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0248" y="293923"/>
            <a:ext cx="6405352" cy="571626"/>
          </a:xfrm>
        </p:spPr>
        <p:txBody>
          <a:bodyPr>
            <a:noAutofit/>
          </a:bodyPr>
          <a:lstStyle/>
          <a:p>
            <a:pPr algn="l"/>
            <a:r>
              <a:rPr lang="fr-FR" sz="2400" b="1" dirty="0"/>
              <a:t>V. SUMMARY AND CONCLUSION</a:t>
            </a:r>
            <a:r>
              <a:rPr lang="en-US" sz="2400" dirty="0"/>
              <a:t/>
            </a:r>
            <a:br>
              <a:rPr lang="en-US" sz="2400" dirty="0"/>
            </a:br>
            <a:endParaRPr lang="en-US" sz="2200" dirty="0"/>
          </a:p>
        </p:txBody>
      </p:sp>
      <p:sp>
        <p:nvSpPr>
          <p:cNvPr id="3" name="Rectangle 2"/>
          <p:cNvSpPr/>
          <p:nvPr/>
        </p:nvSpPr>
        <p:spPr>
          <a:xfrm>
            <a:off x="3048000" y="2921810"/>
            <a:ext cx="6096000" cy="322845"/>
          </a:xfrm>
          <a:prstGeom prst="rect">
            <a:avLst/>
          </a:prstGeom>
        </p:spPr>
        <p:txBody>
          <a:bodyPr>
            <a:spAutoFit/>
          </a:bodyPr>
          <a:lstStyle/>
          <a:p>
            <a:pPr algn="just">
              <a:lnSpc>
                <a:spcPct val="107000"/>
              </a:lnSpc>
              <a:spcAft>
                <a:spcPts val="800"/>
              </a:spcAft>
            </a:pPr>
            <a:endParaRPr lang="en-US" sz="1400" dirty="0">
              <a:effectLst/>
              <a:ea typeface="Calibri" panose="020F0502020204030204" pitchFamily="34" charset="0"/>
              <a:cs typeface="Cordia New" panose="020B0304020202020204" pitchFamily="34" charset="-34"/>
            </a:endParaRPr>
          </a:p>
        </p:txBody>
      </p:sp>
      <p:sp>
        <p:nvSpPr>
          <p:cNvPr id="8" name="Rectangle 7"/>
          <p:cNvSpPr/>
          <p:nvPr/>
        </p:nvSpPr>
        <p:spPr>
          <a:xfrm>
            <a:off x="300248" y="814149"/>
            <a:ext cx="11780916" cy="6085833"/>
          </a:xfrm>
          <a:prstGeom prst="rect">
            <a:avLst/>
          </a:prstGeom>
        </p:spPr>
        <p:txBody>
          <a:bodyPr wrap="square">
            <a:spAutoFit/>
          </a:bodyPr>
          <a:lstStyle/>
          <a:p>
            <a:pPr marL="342900" lvl="0" indent="-342900">
              <a:lnSpc>
                <a:spcPct val="107000"/>
              </a:lnSpc>
              <a:spcAft>
                <a:spcPts val="0"/>
              </a:spcAft>
              <a:buFont typeface="+mj-lt"/>
              <a:buAutoNum type="arabicPeriod"/>
            </a:pPr>
            <a:r>
              <a:rPr lang="en-US" sz="900" dirty="0">
                <a:latin typeface="Calibri" panose="020F0502020204030204" pitchFamily="34" charset="0"/>
                <a:ea typeface="Calibri" panose="020F0502020204030204" pitchFamily="34" charset="0"/>
                <a:cs typeface="Cordia New" panose="020B0304020202020204" pitchFamily="34" charset="-34"/>
              </a:rPr>
              <a:t>Ivan A. (2001), IHP-V  Technical Documents in Hydrology : Guidelines on Non-structural measures in urban flood management</a:t>
            </a:r>
            <a:r>
              <a:rPr lang="en-US" sz="900" dirty="0">
                <a:solidFill>
                  <a:srgbClr val="000000"/>
                </a:solidFill>
                <a:latin typeface="Calibri" panose="020F0502020204030204" pitchFamily="34" charset="0"/>
                <a:ea typeface="Calibri" panose="020F0502020204030204" pitchFamily="34" charset="0"/>
                <a:cs typeface="Cordia New" panose="020B0304020202020204" pitchFamily="34" charset="-34"/>
              </a:rPr>
              <a:t>, 22p.–73p.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3"/>
              </a:rPr>
              <a:t>http://unesdoc.unesco.org/images/0012/001240/124004e.pdf</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0"/>
              </a:spcAft>
              <a:buFont typeface="+mj-lt"/>
              <a:buAutoNum type="arabicPeriod"/>
            </a:pPr>
            <a:r>
              <a:rPr lang="en-US" sz="900" dirty="0" err="1">
                <a:latin typeface="Calibri" panose="020F0502020204030204" pitchFamily="34" charset="0"/>
                <a:ea typeface="Calibri" panose="020F0502020204030204" pitchFamily="34" charset="0"/>
                <a:cs typeface="Cordia New" panose="020B0304020202020204" pitchFamily="34" charset="-34"/>
              </a:rPr>
              <a:t>Abhas</a:t>
            </a:r>
            <a:r>
              <a:rPr lang="en-US" sz="900" dirty="0">
                <a:latin typeface="Calibri" panose="020F0502020204030204" pitchFamily="34" charset="0"/>
                <a:ea typeface="Calibri" panose="020F0502020204030204" pitchFamily="34" charset="0"/>
                <a:cs typeface="Cordia New" panose="020B0304020202020204" pitchFamily="34" charset="-34"/>
              </a:rPr>
              <a:t> K., Robin B., Jessica L. (2012), Cities and Flooding A Guide to Integrated Urban Flood Risk Management for the 21st Century, </a:t>
            </a:r>
            <a:r>
              <a:rPr lang="en-US" sz="900" dirty="0">
                <a:solidFill>
                  <a:srgbClr val="000000"/>
                </a:solidFill>
                <a:latin typeface="Calibri" panose="020F0502020204030204" pitchFamily="34" charset="0"/>
                <a:ea typeface="Calibri" panose="020F0502020204030204" pitchFamily="34" charset="0"/>
                <a:cs typeface="Cordia New" panose="020B0304020202020204" pitchFamily="34" charset="-34"/>
              </a:rPr>
              <a:t>50p.–582p.</a:t>
            </a:r>
            <a:r>
              <a:rPr lang="en-US" sz="900" u="sng" dirty="0">
                <a:solidFill>
                  <a:srgbClr val="000000"/>
                </a:solidFill>
                <a:latin typeface="Calibri" panose="020F0502020204030204" pitchFamily="34" charset="0"/>
                <a:ea typeface="Calibri" panose="020F0502020204030204" pitchFamily="34" charset="0"/>
                <a:cs typeface="Cordia New" panose="020B0304020202020204" pitchFamily="34" charset="-34"/>
              </a:rPr>
              <a:t> </a:t>
            </a:r>
            <a:r>
              <a:rPr lang="en-US" sz="900" dirty="0">
                <a:latin typeface="Calibri" panose="020F0502020204030204" pitchFamily="34" charset="0"/>
                <a:ea typeface="Calibri" panose="020F0502020204030204" pitchFamily="34" charset="0"/>
                <a:cs typeface="Cordia New" panose="020B0304020202020204" pitchFamily="34" charset="-34"/>
              </a:rPr>
              <a:t> Washington, USA, World Bank.,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4"/>
              </a:rPr>
              <a:t>https://</a:t>
            </a:r>
            <a:r>
              <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hlinkClick r:id="rId4"/>
              </a:rPr>
              <a:t>openknowledge.worldbank.org/handle/10986/2241</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0"/>
              </a:spcAft>
              <a:buFont typeface="+mj-lt"/>
              <a:buAutoNum type="arabicPeriod"/>
            </a:pPr>
            <a:r>
              <a:rPr lang="en-US" sz="900" dirty="0">
                <a:latin typeface="Calibri" panose="020F0502020204030204" pitchFamily="34" charset="0"/>
                <a:ea typeface="Calibri" panose="020F0502020204030204" pitchFamily="34" charset="0"/>
                <a:cs typeface="Cordia New" panose="020B0304020202020204" pitchFamily="34" charset="-34"/>
              </a:rPr>
              <a:t>Norio S., (2014), Urban Climate : Challenges for adapting Bangkok’s flood management systems to climate change, Volume 9</a:t>
            </a:r>
            <a:r>
              <a:rPr lang="en-US" sz="900" dirty="0">
                <a:solidFill>
                  <a:srgbClr val="000000"/>
                </a:solidFill>
                <a:latin typeface="Calibri" panose="020F0502020204030204" pitchFamily="34" charset="0"/>
                <a:ea typeface="Calibri" panose="020F0502020204030204" pitchFamily="34" charset="0"/>
                <a:cs typeface="Cordia New" panose="020B0304020202020204" pitchFamily="34" charset="-34"/>
              </a:rPr>
              <a:t>, 90p.–99p.</a:t>
            </a:r>
            <a:r>
              <a:rPr lang="en-US" sz="900" u="sng" dirty="0">
                <a:solidFill>
                  <a:srgbClr val="000000"/>
                </a:solidFill>
                <a:latin typeface="Calibri" panose="020F0502020204030204" pitchFamily="34" charset="0"/>
                <a:ea typeface="Calibri" panose="020F0502020204030204" pitchFamily="34" charset="0"/>
                <a:cs typeface="Cordia New" panose="020B0304020202020204" pitchFamily="34" charset="-34"/>
              </a:rPr>
              <a:t> </a:t>
            </a:r>
            <a:r>
              <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hlinkClick r:id="rId5"/>
              </a:rPr>
              <a:t>www.elsevier.com/locate/uclim</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0"/>
              </a:spcAft>
              <a:buFont typeface="+mj-lt"/>
              <a:buAutoNum type="arabicPeriod"/>
            </a:pPr>
            <a:r>
              <a:rPr lang="en-US" sz="900" dirty="0">
                <a:latin typeface="Calibri" panose="020F0502020204030204" pitchFamily="34" charset="0"/>
                <a:ea typeface="Calibri" panose="020F0502020204030204" pitchFamily="34" charset="0"/>
                <a:cs typeface="Cordia New" panose="020B0304020202020204" pitchFamily="34" charset="-34"/>
              </a:rPr>
              <a:t>Liao K., (2012),  Ecology and Society : A theory on urban resilience to floods—a basis for alternative planning practices,</a:t>
            </a:r>
            <a:r>
              <a:rPr lang="en-US" sz="900" dirty="0">
                <a:solidFill>
                  <a:srgbClr val="000000"/>
                </a:solidFill>
                <a:latin typeface="Calibri" panose="020F0502020204030204" pitchFamily="34" charset="0"/>
                <a:ea typeface="Calibri" panose="020F0502020204030204" pitchFamily="34" charset="0"/>
                <a:cs typeface="Cordia New" panose="020B0304020202020204" pitchFamily="34" charset="-34"/>
              </a:rPr>
              <a:t> 48p.,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6"/>
              </a:rPr>
              <a:t>http://</a:t>
            </a:r>
            <a:r>
              <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hlinkClick r:id="rId6"/>
              </a:rPr>
              <a:t>dx.doi.org/10.5751/ES-05231-170448</a:t>
            </a:r>
            <a:r>
              <a:rPr lang="en-US" sz="900" dirty="0">
                <a:solidFill>
                  <a:srgbClr val="000000"/>
                </a:solidFill>
                <a:latin typeface="Calibri" panose="020F0502020204030204" pitchFamily="34" charset="0"/>
                <a:ea typeface="Calibri" panose="020F0502020204030204" pitchFamily="34" charset="0"/>
                <a:cs typeface="Cordia New" panose="020B0304020202020204" pitchFamily="34" charset="-34"/>
              </a:rPr>
              <a:t> </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0"/>
              </a:spcAft>
              <a:buFont typeface="+mj-lt"/>
              <a:buAutoNum type="arabicPeriod"/>
            </a:pPr>
            <a:r>
              <a:rPr lang="en-US" sz="900" dirty="0">
                <a:latin typeface="Calibri" panose="020F0502020204030204" pitchFamily="34" charset="0"/>
                <a:ea typeface="Calibri" panose="020F0502020204030204" pitchFamily="34" charset="0"/>
                <a:cs typeface="Cordia New" panose="020B0304020202020204" pitchFamily="34" charset="-34"/>
              </a:rPr>
              <a:t>Taipei Department of Environmental Protection (2012). Total recycling, zero landfill policy introduction, 1p.–4p.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7"/>
              </a:rPr>
              <a:t>http://</a:t>
            </a:r>
            <a:r>
              <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hlinkClick r:id="rId7"/>
              </a:rPr>
              <a:t>english.dep.taipei.gov.tw/public/Attachment/27231626521.pdf</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0"/>
              </a:spcAft>
              <a:buFont typeface="+mj-lt"/>
              <a:buAutoNum type="arabicPeriod"/>
            </a:pPr>
            <a:r>
              <a:rPr lang="en-US" sz="900" dirty="0" err="1">
                <a:latin typeface="Calibri" panose="020F0502020204030204" pitchFamily="34" charset="0"/>
                <a:ea typeface="Calibri" panose="020F0502020204030204" pitchFamily="34" charset="0"/>
                <a:cs typeface="Cordia New" panose="020B0304020202020204" pitchFamily="34" charset="-34"/>
              </a:rPr>
              <a:t>Nuanchan</a:t>
            </a:r>
            <a:r>
              <a:rPr lang="en-US" sz="900" dirty="0">
                <a:latin typeface="Calibri" panose="020F0502020204030204" pitchFamily="34" charset="0"/>
                <a:ea typeface="Calibri" panose="020F0502020204030204" pitchFamily="34" charset="0"/>
                <a:cs typeface="Cordia New" panose="020B0304020202020204" pitchFamily="34" charset="-34"/>
              </a:rPr>
              <a:t> S., (2017), International Journal of Disaster Risk Reduction : Flood risk management in Thailand: Shifting from a passive to a progressive paradigm, Volume 25, 92p.–99p.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8"/>
              </a:rPr>
              <a:t>http://</a:t>
            </a:r>
            <a:r>
              <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hlinkClick r:id="rId8"/>
              </a:rPr>
              <a:t>dx.doi.org/10.1016/j.ijdrr.2017.08.003</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0"/>
              </a:spcAft>
              <a:buFont typeface="+mj-lt"/>
              <a:buAutoNum type="arabicPeriod"/>
            </a:pPr>
            <a:r>
              <a:rPr lang="en-US" sz="900" dirty="0" err="1">
                <a:latin typeface="Calibri" panose="020F0502020204030204" pitchFamily="34" charset="0"/>
                <a:ea typeface="Calibri" panose="020F0502020204030204" pitchFamily="34" charset="0"/>
                <a:cs typeface="Cordia New" panose="020B0304020202020204" pitchFamily="34" charset="-34"/>
              </a:rPr>
              <a:t>Nuanchan</a:t>
            </a:r>
            <a:r>
              <a:rPr lang="en-US" sz="900" dirty="0">
                <a:latin typeface="Calibri" panose="020F0502020204030204" pitchFamily="34" charset="0"/>
                <a:ea typeface="Calibri" panose="020F0502020204030204" pitchFamily="34" charset="0"/>
                <a:cs typeface="Cordia New" panose="020B0304020202020204" pitchFamily="34" charset="-34"/>
              </a:rPr>
              <a:t> S., Jaya K. (2016) Natural Hazards : Developing a strategic flood risk management framework for Bangkok Thailand, Volume. 84, 934p.-957p.,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9"/>
              </a:rPr>
              <a:t>https://</a:t>
            </a:r>
            <a:r>
              <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hlinkClick r:id="rId9"/>
              </a:rPr>
              <a:t>link.springer.com/article/10.1007%2Fs11069-016-2467-x</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0"/>
              </a:spcAft>
              <a:buFont typeface="+mj-lt"/>
              <a:buAutoNum type="arabicPeriod"/>
            </a:pPr>
            <a:r>
              <a:rPr lang="en-US" sz="900" dirty="0" err="1">
                <a:latin typeface="Calibri" panose="020F0502020204030204" pitchFamily="34" charset="0"/>
                <a:ea typeface="Calibri" panose="020F0502020204030204" pitchFamily="34" charset="0"/>
                <a:cs typeface="Cordia New" panose="020B0304020202020204" pitchFamily="34" charset="-34"/>
              </a:rPr>
              <a:t>Nawhath</a:t>
            </a:r>
            <a:r>
              <a:rPr lang="en-US" sz="900" dirty="0">
                <a:latin typeface="Calibri" panose="020F0502020204030204" pitchFamily="34" charset="0"/>
                <a:ea typeface="Calibri" panose="020F0502020204030204" pitchFamily="34" charset="0"/>
                <a:cs typeface="Cordia New" panose="020B0304020202020204" pitchFamily="34" charset="-34"/>
              </a:rPr>
              <a:t> T., </a:t>
            </a:r>
            <a:r>
              <a:rPr lang="en-US" sz="900" dirty="0" err="1">
                <a:latin typeface="Calibri" panose="020F0502020204030204" pitchFamily="34" charset="0"/>
                <a:ea typeface="Calibri" panose="020F0502020204030204" pitchFamily="34" charset="0"/>
                <a:cs typeface="Cordia New" panose="020B0304020202020204" pitchFamily="34" charset="-34"/>
              </a:rPr>
              <a:t>Sangam</a:t>
            </a:r>
            <a:r>
              <a:rPr lang="en-US" sz="900" dirty="0">
                <a:latin typeface="Calibri" panose="020F0502020204030204" pitchFamily="34" charset="0"/>
                <a:ea typeface="Calibri" panose="020F0502020204030204" pitchFamily="34" charset="0"/>
                <a:cs typeface="Cordia New" panose="020B0304020202020204" pitchFamily="34" charset="-34"/>
              </a:rPr>
              <a:t> S., </a:t>
            </a:r>
            <a:r>
              <a:rPr lang="en-US" sz="900" dirty="0" err="1">
                <a:latin typeface="Calibri" panose="020F0502020204030204" pitchFamily="34" charset="0"/>
                <a:ea typeface="Calibri" panose="020F0502020204030204" pitchFamily="34" charset="0"/>
                <a:cs typeface="Cordia New" panose="020B0304020202020204" pitchFamily="34" charset="-34"/>
              </a:rPr>
              <a:t>Indrajit</a:t>
            </a:r>
            <a:r>
              <a:rPr lang="en-US" sz="900" dirty="0">
                <a:latin typeface="Calibri" panose="020F0502020204030204" pitchFamily="34" charset="0"/>
                <a:ea typeface="Calibri" panose="020F0502020204030204" pitchFamily="34" charset="0"/>
                <a:cs typeface="Cordia New" panose="020B0304020202020204" pitchFamily="34" charset="-34"/>
              </a:rPr>
              <a:t> P., (2008) Environment and Urbanization ASIA :       Urban Flooding and Climate Change: A Case Study of Bangkok, Thailand, Volume 9 (1), 86p.–97p.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10"/>
              </a:rPr>
              <a:t>http://</a:t>
            </a:r>
            <a:r>
              <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hlinkClick r:id="rId10"/>
              </a:rPr>
              <a:t>journals.sagepub.com/doi/abs/10.1177/0975425317748532?journalCode=euaa</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0"/>
              </a:spcAft>
              <a:buFont typeface="+mj-lt"/>
              <a:buAutoNum type="arabicPeriod"/>
            </a:pPr>
            <a:r>
              <a:rPr lang="en-US" sz="900" dirty="0" err="1">
                <a:latin typeface="Calibri" panose="020F0502020204030204" pitchFamily="34" charset="0"/>
                <a:ea typeface="Calibri" panose="020F0502020204030204" pitchFamily="34" charset="0"/>
                <a:cs typeface="Cordia New" panose="020B0304020202020204" pitchFamily="34" charset="-34"/>
              </a:rPr>
              <a:t>Holling</a:t>
            </a:r>
            <a:r>
              <a:rPr lang="en-US" sz="900" dirty="0">
                <a:latin typeface="Calibri" panose="020F0502020204030204" pitchFamily="34" charset="0"/>
                <a:ea typeface="Calibri" panose="020F0502020204030204" pitchFamily="34" charset="0"/>
                <a:cs typeface="Cordia New" panose="020B0304020202020204" pitchFamily="34" charset="-34"/>
              </a:rPr>
              <a:t> C. S. (1996) Engineering resilience versus ecological resilience. Schulze, editor. Engineering within ecological constraints. National Academy Press, 31p.–43p., Washington D.C., USA</a:t>
            </a:r>
            <a:r>
              <a:rPr lang="en-US" sz="900" dirty="0" smtClean="0">
                <a:latin typeface="Calibri" panose="020F0502020204030204" pitchFamily="34" charset="0"/>
                <a:ea typeface="Calibri" panose="020F0502020204030204" pitchFamily="34" charset="0"/>
                <a:cs typeface="Cordia New" panose="020B0304020202020204" pitchFamily="34" charset="-34"/>
              </a:rPr>
              <a:t>.</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0"/>
              </a:spcAft>
              <a:buFont typeface="+mj-lt"/>
              <a:buAutoNum type="arabicPeriod"/>
            </a:pPr>
            <a:r>
              <a:rPr lang="en-US" sz="900" dirty="0" err="1">
                <a:latin typeface="Calibri" panose="020F0502020204030204" pitchFamily="34" charset="0"/>
                <a:ea typeface="Calibri" panose="020F0502020204030204" pitchFamily="34" charset="0"/>
                <a:cs typeface="Cordia New" panose="020B0304020202020204" pitchFamily="34" charset="-34"/>
              </a:rPr>
              <a:t>López</a:t>
            </a:r>
            <a:r>
              <a:rPr lang="en-US" sz="900" dirty="0">
                <a:latin typeface="Calibri" panose="020F0502020204030204" pitchFamily="34" charset="0"/>
                <a:ea typeface="Calibri" panose="020F0502020204030204" pitchFamily="34" charset="0"/>
                <a:cs typeface="Cordia New" panose="020B0304020202020204" pitchFamily="34" charset="-34"/>
              </a:rPr>
              <a:t>-Marrero T., and P. </a:t>
            </a:r>
            <a:r>
              <a:rPr lang="en-US" sz="900" dirty="0" err="1">
                <a:latin typeface="Calibri" panose="020F0502020204030204" pitchFamily="34" charset="0"/>
                <a:ea typeface="Calibri" panose="020F0502020204030204" pitchFamily="34" charset="0"/>
                <a:cs typeface="Cordia New" panose="020B0304020202020204" pitchFamily="34" charset="-34"/>
              </a:rPr>
              <a:t>Tschakert</a:t>
            </a:r>
            <a:r>
              <a:rPr lang="en-US" sz="900" dirty="0">
                <a:latin typeface="Calibri" panose="020F0502020204030204" pitchFamily="34" charset="0"/>
                <a:ea typeface="Calibri" panose="020F0502020204030204" pitchFamily="34" charset="0"/>
                <a:cs typeface="Cordia New" panose="020B0304020202020204" pitchFamily="34" charset="-34"/>
              </a:rPr>
              <a:t>. (2011) From theory to practice: building more resilient communities in flood-prone areas. Environment &amp; Urbanization, </a:t>
            </a:r>
            <a:r>
              <a:rPr lang="en-US" sz="900" dirty="0">
                <a:solidFill>
                  <a:srgbClr val="000000"/>
                </a:solidFill>
                <a:latin typeface="Calibri" panose="020F0502020204030204" pitchFamily="34" charset="0"/>
                <a:ea typeface="Calibri" panose="020F0502020204030204" pitchFamily="34" charset="0"/>
                <a:cs typeface="Cordia New" panose="020B0304020202020204" pitchFamily="34" charset="-34"/>
              </a:rPr>
              <a:t>Volume </a:t>
            </a:r>
            <a:r>
              <a:rPr lang="en-US" sz="900" dirty="0">
                <a:latin typeface="Calibri" panose="020F0502020204030204" pitchFamily="34" charset="0"/>
                <a:ea typeface="Calibri" panose="020F0502020204030204" pitchFamily="34" charset="0"/>
                <a:cs typeface="Cordia New" panose="020B0304020202020204" pitchFamily="34" charset="-34"/>
              </a:rPr>
              <a:t>23(1), 229p.–249p.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11"/>
              </a:rPr>
              <a:t>http://</a:t>
            </a:r>
            <a:r>
              <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hlinkClick r:id="rId11"/>
              </a:rPr>
              <a:t>journals.sagepub.com/doi/10.1177/0956247810396055</a:t>
            </a:r>
            <a:endParaRPr lang="en-US" sz="900" dirty="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a:latin typeface="Calibri" panose="020F0502020204030204" pitchFamily="34" charset="0"/>
                <a:ea typeface="Calibri" panose="020F0502020204030204" pitchFamily="34" charset="0"/>
                <a:cs typeface="Cordia New" panose="020B0304020202020204" pitchFamily="34" charset="-34"/>
              </a:rPr>
              <a:t>Walker B., C. S. </a:t>
            </a:r>
            <a:r>
              <a:rPr lang="en-US" sz="900" dirty="0" err="1">
                <a:latin typeface="Calibri" panose="020F0502020204030204" pitchFamily="34" charset="0"/>
                <a:ea typeface="Calibri" panose="020F0502020204030204" pitchFamily="34" charset="0"/>
                <a:cs typeface="Cordia New" panose="020B0304020202020204" pitchFamily="34" charset="-34"/>
              </a:rPr>
              <a:t>Holling</a:t>
            </a:r>
            <a:r>
              <a:rPr lang="en-US" sz="900" dirty="0">
                <a:latin typeface="Calibri" panose="020F0502020204030204" pitchFamily="34" charset="0"/>
                <a:ea typeface="Calibri" panose="020F0502020204030204" pitchFamily="34" charset="0"/>
                <a:cs typeface="Cordia New" panose="020B0304020202020204" pitchFamily="34" charset="-34"/>
              </a:rPr>
              <a:t>, S. R. Carpenter, and A. </a:t>
            </a:r>
            <a:r>
              <a:rPr lang="en-US" sz="900" dirty="0" err="1">
                <a:latin typeface="Calibri" panose="020F0502020204030204" pitchFamily="34" charset="0"/>
                <a:ea typeface="Calibri" panose="020F0502020204030204" pitchFamily="34" charset="0"/>
                <a:cs typeface="Cordia New" panose="020B0304020202020204" pitchFamily="34" charset="-34"/>
              </a:rPr>
              <a:t>Kinzig</a:t>
            </a:r>
            <a:r>
              <a:rPr lang="en-US" sz="900" dirty="0">
                <a:latin typeface="Calibri" panose="020F0502020204030204" pitchFamily="34" charset="0"/>
                <a:ea typeface="Calibri" panose="020F0502020204030204" pitchFamily="34" charset="0"/>
                <a:cs typeface="Cordia New" panose="020B0304020202020204" pitchFamily="34" charset="-34"/>
              </a:rPr>
              <a:t>, (2004) Resilience, adaptability and transformability in social–ecological systems. Ecology and Society, Volume 9(2), 5p., </a:t>
            </a:r>
            <a:r>
              <a:rPr lang="en-US" sz="900"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12"/>
              </a:rPr>
              <a:t>https://www.ecologyandsociety.org/vol9/iss2/art5</a:t>
            </a:r>
            <a:r>
              <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hlinkClick r:id="rId12"/>
              </a:rPr>
              <a:t>/</a:t>
            </a:r>
            <a:endParaRPr lang="en-US" sz="900" u="sng" dirty="0" smtClean="0">
              <a:solidFill>
                <a:srgbClr val="0563C1"/>
              </a:solidFill>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err="1" smtClean="0">
                <a:latin typeface="Calibri" panose="020F0502020204030204" pitchFamily="34" charset="0"/>
                <a:ea typeface="Calibri" panose="020F0502020204030204" pitchFamily="34" charset="0"/>
                <a:cs typeface="Cordia New" panose="020B0304020202020204" pitchFamily="34" charset="-34"/>
              </a:rPr>
              <a:t>Berkes</a:t>
            </a:r>
            <a:r>
              <a:rPr lang="en-US" sz="900" dirty="0" smtClean="0">
                <a:latin typeface="Calibri" panose="020F0502020204030204" pitchFamily="34" charset="0"/>
                <a:ea typeface="Calibri" panose="020F0502020204030204" pitchFamily="34" charset="0"/>
                <a:cs typeface="Cordia New" panose="020B0304020202020204" pitchFamily="34" charset="-34"/>
              </a:rPr>
              <a:t> </a:t>
            </a:r>
            <a:r>
              <a:rPr lang="en-US" sz="900" dirty="0">
                <a:latin typeface="Calibri" panose="020F0502020204030204" pitchFamily="34" charset="0"/>
                <a:ea typeface="Calibri" panose="020F0502020204030204" pitchFamily="34" charset="0"/>
                <a:cs typeface="Cordia New" panose="020B0304020202020204" pitchFamily="34" charset="-34"/>
              </a:rPr>
              <a:t>F., (2007) Understanding uncertainty and reducing vulnerability: lessons from resilience thinking. Natural Hazards, Volume 41(2), 283p.–295p. </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13"/>
              </a:rPr>
              <a:t>https</a:t>
            </a:r>
            <a:r>
              <a:rPr lang="en-US" sz="900" dirty="0">
                <a:latin typeface="Calibri" panose="020F0502020204030204" pitchFamily="34" charset="0"/>
                <a:ea typeface="Calibri" panose="020F0502020204030204" pitchFamily="34" charset="0"/>
                <a:cs typeface="Cordia New" panose="020B0304020202020204" pitchFamily="34" charset="-34"/>
                <a:hlinkClick r:id="rId13"/>
              </a:rPr>
              <a:t>://</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13"/>
              </a:rPr>
              <a:t>link.springer.com/article/10.1007%2Fs11069-006-9036-7</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err="1" smtClean="0">
                <a:latin typeface="Calibri" panose="020F0502020204030204" pitchFamily="34" charset="0"/>
                <a:ea typeface="Calibri" panose="020F0502020204030204" pitchFamily="34" charset="0"/>
                <a:cs typeface="Cordia New" panose="020B0304020202020204" pitchFamily="34" charset="-34"/>
              </a:rPr>
              <a:t>Tingsanchali</a:t>
            </a:r>
            <a:r>
              <a:rPr lang="en-US" sz="900" dirty="0" smtClean="0">
                <a:latin typeface="Calibri" panose="020F0502020204030204" pitchFamily="34" charset="0"/>
                <a:ea typeface="Calibri" panose="020F0502020204030204" pitchFamily="34" charset="0"/>
                <a:cs typeface="Cordia New" panose="020B0304020202020204" pitchFamily="34" charset="-34"/>
              </a:rPr>
              <a:t> </a:t>
            </a:r>
            <a:r>
              <a:rPr lang="en-US" sz="900" dirty="0">
                <a:latin typeface="Calibri" panose="020F0502020204030204" pitchFamily="34" charset="0"/>
                <a:ea typeface="Calibri" panose="020F0502020204030204" pitchFamily="34" charset="0"/>
                <a:cs typeface="Cordia New" panose="020B0304020202020204" pitchFamily="34" charset="-34"/>
              </a:rPr>
              <a:t>T., (2012), Flood disaster and risk management in developing countries. water &amp; Thailand "Joint Conference on 3G IWRM" 171p.–193p., Bangkok, Thailand., </a:t>
            </a:r>
            <a:r>
              <a:rPr lang="en-US" sz="900" dirty="0">
                <a:latin typeface="Calibri" panose="020F0502020204030204" pitchFamily="34" charset="0"/>
                <a:ea typeface="Calibri" panose="020F0502020204030204" pitchFamily="34" charset="0"/>
                <a:cs typeface="Cordia New" panose="020B0304020202020204" pitchFamily="34" charset="-34"/>
                <a:hlinkClick r:id="rId14"/>
              </a:rPr>
              <a:t>https://</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14"/>
              </a:rPr>
              <a:t>www.sciencedirect.com/science/article/pii/S1877705812012647</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err="1" smtClean="0">
                <a:latin typeface="Calibri" panose="020F0502020204030204" pitchFamily="34" charset="0"/>
                <a:ea typeface="Calibri" panose="020F0502020204030204" pitchFamily="34" charset="0"/>
                <a:cs typeface="Cordia New" panose="020B0304020202020204" pitchFamily="34" charset="-34"/>
              </a:rPr>
              <a:t>Petry</a:t>
            </a:r>
            <a:r>
              <a:rPr lang="en-US" sz="900" dirty="0" smtClean="0">
                <a:latin typeface="Calibri" panose="020F0502020204030204" pitchFamily="34" charset="0"/>
                <a:ea typeface="Calibri" panose="020F0502020204030204" pitchFamily="34" charset="0"/>
                <a:cs typeface="Cordia New" panose="020B0304020202020204" pitchFamily="34" charset="-34"/>
              </a:rPr>
              <a:t> </a:t>
            </a:r>
            <a:r>
              <a:rPr lang="en-US" sz="900" dirty="0">
                <a:latin typeface="Calibri" panose="020F0502020204030204" pitchFamily="34" charset="0"/>
                <a:ea typeface="Calibri" panose="020F0502020204030204" pitchFamily="34" charset="0"/>
                <a:cs typeface="Cordia New" panose="020B0304020202020204" pitchFamily="34" charset="-34"/>
              </a:rPr>
              <a:t>B., (2002), Flood </a:t>
            </a:r>
            <a:r>
              <a:rPr lang="en-US" sz="900" dirty="0" err="1">
                <a:latin typeface="Calibri" panose="020F0502020204030204" pitchFamily="34" charset="0"/>
                <a:ea typeface="Calibri" panose="020F0502020204030204" pitchFamily="34" charset="0"/>
                <a:cs typeface="Cordia New" panose="020B0304020202020204" pitchFamily="34" charset="-34"/>
              </a:rPr>
              <a:t>Defence</a:t>
            </a:r>
            <a:r>
              <a:rPr lang="en-US" sz="900" dirty="0">
                <a:latin typeface="Calibri" panose="020F0502020204030204" pitchFamily="34" charset="0"/>
                <a:ea typeface="Calibri" panose="020F0502020204030204" pitchFamily="34" charset="0"/>
                <a:cs typeface="Cordia New" panose="020B0304020202020204" pitchFamily="34" charset="-34"/>
              </a:rPr>
              <a:t>, Keynote lecture: Cope with floods: Complementarity of structural and non-structural measures, Science Press, 60p.–69p., New York </a:t>
            </a:r>
            <a:r>
              <a:rPr lang="en-US" sz="900" dirty="0" err="1">
                <a:latin typeface="Calibri" panose="020F0502020204030204" pitchFamily="34" charset="0"/>
                <a:ea typeface="Calibri" panose="020F0502020204030204" pitchFamily="34" charset="0"/>
                <a:cs typeface="Cordia New" panose="020B0304020202020204" pitchFamily="34" charset="-34"/>
              </a:rPr>
              <a:t>Ltd.,USA</a:t>
            </a:r>
            <a:r>
              <a:rPr lang="en-US" sz="900" dirty="0">
                <a:latin typeface="Calibri" panose="020F0502020204030204" pitchFamily="34" charset="0"/>
                <a:ea typeface="Calibri" panose="020F0502020204030204" pitchFamily="34" charset="0"/>
                <a:cs typeface="Cordia New" panose="020B0304020202020204" pitchFamily="34" charset="-34"/>
              </a:rPr>
              <a:t>, </a:t>
            </a:r>
            <a:r>
              <a:rPr lang="en-US" sz="900" dirty="0">
                <a:latin typeface="Calibri" panose="020F0502020204030204" pitchFamily="34" charset="0"/>
                <a:ea typeface="Calibri" panose="020F0502020204030204" pitchFamily="34" charset="0"/>
                <a:cs typeface="Cordia New" panose="020B0304020202020204" pitchFamily="34" charset="-34"/>
                <a:hlinkClick r:id="rId15"/>
              </a:rPr>
              <a:t>https://fenix.tecnico.ulisboa.pt/downloadFile/3779571681931/keynote%20lecture%20-%</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15"/>
              </a:rPr>
              <a:t>20coping%20with%20floods.pdf</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N</a:t>
            </a:r>
            <a:r>
              <a:rPr lang="en-US" sz="900" dirty="0">
                <a:latin typeface="Calibri" panose="020F0502020204030204" pitchFamily="34" charset="0"/>
                <a:ea typeface="Calibri" panose="020F0502020204030204" pitchFamily="34" charset="0"/>
                <a:cs typeface="Cordia New" panose="020B0304020202020204" pitchFamily="34" charset="-34"/>
              </a:rPr>
              <a:t>. </a:t>
            </a:r>
            <a:r>
              <a:rPr lang="en-US" sz="900" dirty="0" err="1">
                <a:latin typeface="Calibri" panose="020F0502020204030204" pitchFamily="34" charset="0"/>
                <a:ea typeface="Calibri" panose="020F0502020204030204" pitchFamily="34" charset="0"/>
                <a:cs typeface="Cordia New" panose="020B0304020202020204" pitchFamily="34" charset="-34"/>
              </a:rPr>
              <a:t>Jukrkorn</a:t>
            </a:r>
            <a:r>
              <a:rPr lang="en-US" sz="900" dirty="0">
                <a:latin typeface="Calibri" panose="020F0502020204030204" pitchFamily="34" charset="0"/>
                <a:ea typeface="Calibri" panose="020F0502020204030204" pitchFamily="34" charset="0"/>
                <a:cs typeface="Cordia New" panose="020B0304020202020204" pitchFamily="34" charset="-34"/>
              </a:rPr>
              <a:t>, H. </a:t>
            </a:r>
            <a:r>
              <a:rPr lang="en-US" sz="900" dirty="0" err="1">
                <a:latin typeface="Calibri" panose="020F0502020204030204" pitchFamily="34" charset="0"/>
                <a:ea typeface="Calibri" panose="020F0502020204030204" pitchFamily="34" charset="0"/>
                <a:cs typeface="Cordia New" panose="020B0304020202020204" pitchFamily="34" charset="-34"/>
              </a:rPr>
              <a:t>Sachdev</a:t>
            </a:r>
            <a:r>
              <a:rPr lang="en-US" sz="900" dirty="0">
                <a:latin typeface="Calibri" panose="020F0502020204030204" pitchFamily="34" charset="0"/>
                <a:ea typeface="Calibri" panose="020F0502020204030204" pitchFamily="34" charset="0"/>
                <a:cs typeface="Cordia New" panose="020B0304020202020204" pitchFamily="34" charset="-34"/>
              </a:rPr>
              <a:t>, O. </a:t>
            </a:r>
            <a:r>
              <a:rPr lang="en-US" sz="900" dirty="0" err="1">
                <a:latin typeface="Calibri" panose="020F0502020204030204" pitchFamily="34" charset="0"/>
                <a:ea typeface="Calibri" panose="020F0502020204030204" pitchFamily="34" charset="0"/>
                <a:cs typeface="Cordia New" panose="020B0304020202020204" pitchFamily="34" charset="-34"/>
              </a:rPr>
              <a:t>Panya</a:t>
            </a:r>
            <a:r>
              <a:rPr lang="en-US" sz="900" dirty="0">
                <a:latin typeface="Calibri" panose="020F0502020204030204" pitchFamily="34" charset="0"/>
                <a:ea typeface="Calibri" panose="020F0502020204030204" pitchFamily="34" charset="0"/>
                <a:cs typeface="Cordia New" panose="020B0304020202020204" pitchFamily="34" charset="-34"/>
              </a:rPr>
              <a:t>, (2014), Community-based flood risk management: lessons learned from the 2011 flood in central Thailand, WIT Trans. Environ., 75p.–86p. </a:t>
            </a:r>
            <a:r>
              <a:rPr lang="en-US" sz="900" dirty="0">
                <a:latin typeface="Calibri" panose="020F0502020204030204" pitchFamily="34" charset="0"/>
                <a:ea typeface="Calibri" panose="020F0502020204030204" pitchFamily="34" charset="0"/>
                <a:cs typeface="Cordia New" panose="020B0304020202020204" pitchFamily="34" charset="-34"/>
                <a:hlinkClick r:id="rId16"/>
              </a:rPr>
              <a:t>https://</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16"/>
              </a:rPr>
              <a:t>pdfs.semanticscholar.org/7ac6/1c59a8e33ba98a3c4c956a82a59dabbba984.pdf</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S</a:t>
            </a:r>
            <a:r>
              <a:rPr lang="en-US" sz="900" dirty="0">
                <a:latin typeface="Calibri" panose="020F0502020204030204" pitchFamily="34" charset="0"/>
                <a:ea typeface="Calibri" panose="020F0502020204030204" pitchFamily="34" charset="0"/>
                <a:cs typeface="Cordia New" panose="020B0304020202020204" pitchFamily="34" charset="-34"/>
              </a:rPr>
              <a:t>. </a:t>
            </a:r>
            <a:r>
              <a:rPr lang="en-US" sz="900" dirty="0" err="1">
                <a:latin typeface="Calibri" panose="020F0502020204030204" pitchFamily="34" charset="0"/>
                <a:ea typeface="Calibri" panose="020F0502020204030204" pitchFamily="34" charset="0"/>
                <a:cs typeface="Cordia New" panose="020B0304020202020204" pitchFamily="34" charset="-34"/>
              </a:rPr>
              <a:t>Kittipongvises</a:t>
            </a:r>
            <a:r>
              <a:rPr lang="en-US" sz="900" dirty="0">
                <a:latin typeface="Calibri" panose="020F0502020204030204" pitchFamily="34" charset="0"/>
                <a:ea typeface="Calibri" panose="020F0502020204030204" pitchFamily="34" charset="0"/>
                <a:cs typeface="Cordia New" panose="020B0304020202020204" pitchFamily="34" charset="-34"/>
              </a:rPr>
              <a:t>, T. Mino, (2015), Perception and communication of flood risk: lessons learned about Thailand's flood crisis of 2011, Appl. Environ. Volume. 37 (1), 57p.–70p., </a:t>
            </a:r>
            <a:r>
              <a:rPr lang="en-US" sz="900" dirty="0">
                <a:latin typeface="Calibri" panose="020F0502020204030204" pitchFamily="34" charset="0"/>
                <a:ea typeface="Calibri" panose="020F0502020204030204" pitchFamily="34" charset="0"/>
                <a:cs typeface="Cordia New" panose="020B0304020202020204" pitchFamily="34" charset="-34"/>
                <a:hlinkClick r:id="rId17"/>
              </a:rPr>
              <a:t>http://</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17"/>
              </a:rPr>
              <a:t>www.thaiscience.info/journals/Article/APER/10972777.pdf</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Hydro </a:t>
            </a:r>
            <a:r>
              <a:rPr lang="en-US" sz="900" dirty="0">
                <a:latin typeface="Calibri" panose="020F0502020204030204" pitchFamily="34" charset="0"/>
                <a:ea typeface="Calibri" panose="020F0502020204030204" pitchFamily="34" charset="0"/>
                <a:cs typeface="Cordia New" panose="020B0304020202020204" pitchFamily="34" charset="-34"/>
              </a:rPr>
              <a:t>and Agro Informatics Institute, (2017), The 2011 mega flood record (in Thai), </a:t>
            </a:r>
            <a:r>
              <a:rPr lang="en-US" sz="900" dirty="0">
                <a:latin typeface="Calibri" panose="020F0502020204030204" pitchFamily="34" charset="0"/>
                <a:ea typeface="Calibri" panose="020F0502020204030204" pitchFamily="34" charset="0"/>
                <a:cs typeface="Cordia New" panose="020B0304020202020204" pitchFamily="34" charset="-34"/>
                <a:hlinkClick r:id="rId18"/>
              </a:rPr>
              <a:t>http://</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18"/>
              </a:rPr>
              <a:t>www.thaiwater.net/current/flood54.html</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DDPM</a:t>
            </a:r>
            <a:r>
              <a:rPr lang="en-US" sz="900" dirty="0">
                <a:latin typeface="Calibri" panose="020F0502020204030204" pitchFamily="34" charset="0"/>
                <a:ea typeface="Calibri" panose="020F0502020204030204" pitchFamily="34" charset="0"/>
                <a:cs typeface="Cordia New" panose="020B0304020202020204" pitchFamily="34" charset="-34"/>
              </a:rPr>
              <a:t>, Thailand’s national disaster prevention and mitigation plan 2015 (in Thai)., </a:t>
            </a:r>
            <a:r>
              <a:rPr lang="en-US" sz="900" dirty="0">
                <a:latin typeface="Calibri" panose="020F0502020204030204" pitchFamily="34" charset="0"/>
                <a:ea typeface="Calibri" panose="020F0502020204030204" pitchFamily="34" charset="0"/>
                <a:cs typeface="Cordia New" panose="020B0304020202020204" pitchFamily="34" charset="-34"/>
                <a:hlinkClick r:id="rId19"/>
              </a:rPr>
              <a:t>http://www.disaster.go.th/th/dwn-download-7-1</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19"/>
              </a:rPr>
              <a:t>/</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S</a:t>
            </a:r>
            <a:r>
              <a:rPr lang="en-US" sz="900" dirty="0">
                <a:latin typeface="Calibri" panose="020F0502020204030204" pitchFamily="34" charset="0"/>
                <a:ea typeface="Calibri" panose="020F0502020204030204" pitchFamily="34" charset="0"/>
                <a:cs typeface="Cordia New" panose="020B0304020202020204" pitchFamily="34" charset="-34"/>
              </a:rPr>
              <a:t>. </a:t>
            </a:r>
            <a:r>
              <a:rPr lang="en-US" sz="900" dirty="0" err="1">
                <a:latin typeface="Calibri" panose="020F0502020204030204" pitchFamily="34" charset="0"/>
                <a:ea typeface="Calibri" panose="020F0502020204030204" pitchFamily="34" charset="0"/>
                <a:cs typeface="Cordia New" panose="020B0304020202020204" pitchFamily="34" charset="-34"/>
              </a:rPr>
              <a:t>Surminski</a:t>
            </a:r>
            <a:r>
              <a:rPr lang="en-US" sz="900" dirty="0">
                <a:latin typeface="Calibri" panose="020F0502020204030204" pitchFamily="34" charset="0"/>
                <a:ea typeface="Calibri" panose="020F0502020204030204" pitchFamily="34" charset="0"/>
                <a:cs typeface="Cordia New" panose="020B0304020202020204" pitchFamily="34" charset="-34"/>
              </a:rPr>
              <a:t>, D. </a:t>
            </a:r>
            <a:r>
              <a:rPr lang="en-US" sz="900" dirty="0" err="1">
                <a:latin typeface="Calibri" panose="020F0502020204030204" pitchFamily="34" charset="0"/>
                <a:ea typeface="Calibri" panose="020F0502020204030204" pitchFamily="34" charset="0"/>
                <a:cs typeface="Cordia New" panose="020B0304020202020204" pitchFamily="34" charset="-34"/>
              </a:rPr>
              <a:t>Oramas-Dorta</a:t>
            </a:r>
            <a:r>
              <a:rPr lang="en-US" sz="900" dirty="0">
                <a:latin typeface="Calibri" panose="020F0502020204030204" pitchFamily="34" charset="0"/>
                <a:ea typeface="Calibri" panose="020F0502020204030204" pitchFamily="34" charset="0"/>
                <a:cs typeface="Cordia New" panose="020B0304020202020204" pitchFamily="34" charset="-34"/>
              </a:rPr>
              <a:t>, Flood insurance schemes and climate adaptation in developing countries,(2014), 154p.–164p., </a:t>
            </a:r>
            <a:r>
              <a:rPr lang="en-US" sz="900" dirty="0">
                <a:latin typeface="Calibri" panose="020F0502020204030204" pitchFamily="34" charset="0"/>
                <a:ea typeface="Calibri" panose="020F0502020204030204" pitchFamily="34" charset="0"/>
                <a:cs typeface="Cordia New" panose="020B0304020202020204" pitchFamily="34" charset="-34"/>
                <a:hlinkClick r:id="rId20"/>
              </a:rPr>
              <a:t>https://</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20"/>
              </a:rPr>
              <a:t>doi.org/10.1016/j.ijdrr.2013.10.005</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err="1" smtClean="0">
                <a:latin typeface="Calibri" panose="020F0502020204030204" pitchFamily="34" charset="0"/>
                <a:ea typeface="Calibri" panose="020F0502020204030204" pitchFamily="34" charset="0"/>
                <a:cs typeface="Cordia New" panose="020B0304020202020204" pitchFamily="34" charset="-34"/>
              </a:rPr>
              <a:t>Surajate</a:t>
            </a:r>
            <a:r>
              <a:rPr lang="en-US" sz="900" dirty="0" smtClean="0">
                <a:latin typeface="Calibri" panose="020F0502020204030204" pitchFamily="34" charset="0"/>
                <a:ea typeface="Calibri" panose="020F0502020204030204" pitchFamily="34" charset="0"/>
                <a:cs typeface="Cordia New" panose="020B0304020202020204" pitchFamily="34" charset="-34"/>
              </a:rPr>
              <a:t> </a:t>
            </a:r>
            <a:r>
              <a:rPr lang="en-US" sz="900" dirty="0">
                <a:latin typeface="Calibri" panose="020F0502020204030204" pitchFamily="34" charset="0"/>
                <a:ea typeface="Calibri" panose="020F0502020204030204" pitchFamily="34" charset="0"/>
                <a:cs typeface="Cordia New" panose="020B0304020202020204" pitchFamily="34" charset="-34"/>
              </a:rPr>
              <a:t>B., </a:t>
            </a:r>
            <a:r>
              <a:rPr lang="en-US" sz="900" dirty="0" err="1">
                <a:latin typeface="Calibri" panose="020F0502020204030204" pitchFamily="34" charset="0"/>
                <a:ea typeface="Calibri" panose="020F0502020204030204" pitchFamily="34" charset="0"/>
                <a:cs typeface="Cordia New" panose="020B0304020202020204" pitchFamily="34" charset="-34"/>
              </a:rPr>
              <a:t>Sutat</a:t>
            </a:r>
            <a:r>
              <a:rPr lang="en-US" sz="900" dirty="0">
                <a:latin typeface="Calibri" panose="020F0502020204030204" pitchFamily="34" charset="0"/>
                <a:ea typeface="Calibri" panose="020F0502020204030204" pitchFamily="34" charset="0"/>
                <a:cs typeface="Cordia New" panose="020B0304020202020204" pitchFamily="34" charset="-34"/>
              </a:rPr>
              <a:t> W., Ole M., (2002), Conference Paper, Modeling of Urban Flooding in Bangkok,1p.-14p., </a:t>
            </a:r>
            <a:r>
              <a:rPr lang="en-US" sz="900" dirty="0">
                <a:latin typeface="Calibri" panose="020F0502020204030204" pitchFamily="34" charset="0"/>
                <a:ea typeface="Calibri" panose="020F0502020204030204" pitchFamily="34" charset="0"/>
                <a:cs typeface="Cordia New" panose="020B0304020202020204" pitchFamily="34" charset="-34"/>
                <a:hlinkClick r:id="rId21"/>
              </a:rPr>
              <a:t>https://</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21"/>
              </a:rPr>
              <a:t>www.researchgate.net/publication/268596115</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JICA </a:t>
            </a:r>
            <a:r>
              <a:rPr lang="en-US" sz="900" dirty="0">
                <a:latin typeface="Calibri" panose="020F0502020204030204" pitchFamily="34" charset="0"/>
                <a:ea typeface="Calibri" panose="020F0502020204030204" pitchFamily="34" charset="0"/>
                <a:cs typeface="Cordia New" panose="020B0304020202020204" pitchFamily="34" charset="-34"/>
              </a:rPr>
              <a:t>(Japan International Cooperation Agency), (2013), Project for the comprehensive flood management plan for the Chao Phraya River Basin, Bangkok, 1p.–546p., </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22"/>
              </a:rPr>
              <a:t>http</a:t>
            </a:r>
            <a:r>
              <a:rPr lang="en-US" sz="900" dirty="0">
                <a:latin typeface="Calibri" panose="020F0502020204030204" pitchFamily="34" charset="0"/>
                <a:ea typeface="Calibri" panose="020F0502020204030204" pitchFamily="34" charset="0"/>
                <a:cs typeface="Cordia New" panose="020B0304020202020204" pitchFamily="34" charset="-34"/>
                <a:hlinkClick r:id="rId22"/>
              </a:rPr>
              <a:t>://</a:t>
            </a:r>
            <a:r>
              <a:rPr lang="en-US" sz="900" dirty="0" smtClean="0">
                <a:latin typeface="Calibri" panose="020F0502020204030204" pitchFamily="34" charset="0"/>
                <a:ea typeface="Calibri" panose="020F0502020204030204" pitchFamily="34" charset="0"/>
                <a:cs typeface="Cordia New" panose="020B0304020202020204" pitchFamily="34" charset="-34"/>
                <a:hlinkClick r:id="rId22"/>
              </a:rPr>
              <a:t>open_jicareport.jica.go.jp/617/617/617_122_12127221.html</a:t>
            </a:r>
            <a:endParaRPr lang="en-US" sz="900" dirty="0" smtClean="0">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BMA</a:t>
            </a:r>
            <a:r>
              <a:rPr lang="en-US" sz="900" dirty="0">
                <a:latin typeface="Calibri" panose="020F0502020204030204" pitchFamily="34" charset="0"/>
                <a:ea typeface="Calibri" panose="020F0502020204030204" pitchFamily="34" charset="0"/>
                <a:cs typeface="Cordia New" panose="020B0304020202020204" pitchFamily="34" charset="-34"/>
              </a:rPr>
              <a:t>. 2013. Implementation plan for preventing and solving the problem of floods in Bangkok in 2013 under the responsibility of the Department of Drainage and Sewerage (in Thai). Department of Drainage and Sewerage.</a:t>
            </a: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BMA</a:t>
            </a:r>
            <a:r>
              <a:rPr lang="en-US" sz="900" dirty="0">
                <a:latin typeface="Calibri" panose="020F0502020204030204" pitchFamily="34" charset="0"/>
                <a:ea typeface="Calibri" panose="020F0502020204030204" pitchFamily="34" charset="0"/>
                <a:cs typeface="Cordia New" panose="020B0304020202020204" pitchFamily="34" charset="-34"/>
              </a:rPr>
              <a:t>. 2012a. Trust us with Every Facet of Your Life. Bangkok Fire and Rescue Department Annual Report 2011.</a:t>
            </a: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BMA</a:t>
            </a:r>
            <a:r>
              <a:rPr lang="en-US" sz="900" dirty="0">
                <a:latin typeface="Calibri" panose="020F0502020204030204" pitchFamily="34" charset="0"/>
                <a:ea typeface="Calibri" panose="020F0502020204030204" pitchFamily="34" charset="0"/>
                <a:cs typeface="Cordia New" panose="020B0304020202020204" pitchFamily="34" charset="-34"/>
              </a:rPr>
              <a:t>. 2012b. Bangkok Fire and Rescue Department (BFRD): Measures and Preparedness for Public Disaster in Bangkok.</a:t>
            </a:r>
          </a:p>
          <a:p>
            <a:pPr marL="342900" lvl="0" indent="-342900">
              <a:lnSpc>
                <a:spcPct val="107000"/>
              </a:lnSpc>
              <a:spcAft>
                <a:spcPts val="800"/>
              </a:spcAft>
              <a:buFont typeface="+mj-lt"/>
              <a:buAutoNum type="arabicPeriod"/>
            </a:pPr>
            <a:r>
              <a:rPr lang="en-US" sz="900" dirty="0" smtClean="0">
                <a:latin typeface="Calibri" panose="020F0502020204030204" pitchFamily="34" charset="0"/>
                <a:ea typeface="Calibri" panose="020F0502020204030204" pitchFamily="34" charset="0"/>
                <a:cs typeface="Cordia New" panose="020B0304020202020204" pitchFamily="34" charset="-34"/>
              </a:rPr>
              <a:t>BMA</a:t>
            </a:r>
            <a:r>
              <a:rPr lang="en-US" sz="900" dirty="0">
                <a:latin typeface="Calibri" panose="020F0502020204030204" pitchFamily="34" charset="0"/>
                <a:ea typeface="Calibri" panose="020F0502020204030204" pitchFamily="34" charset="0"/>
                <a:cs typeface="Cordia New" panose="020B0304020202020204" pitchFamily="34" charset="-34"/>
              </a:rPr>
              <a:t>. 2010. Bangkok public disaster prevention and mitigation plan 2010–2014 (in Thai).</a:t>
            </a:r>
          </a:p>
          <a:p>
            <a:pPr marL="342900" lvl="0" indent="-342900">
              <a:lnSpc>
                <a:spcPct val="107000"/>
              </a:lnSpc>
              <a:spcAft>
                <a:spcPts val="800"/>
              </a:spcAft>
              <a:buFont typeface="+mj-lt"/>
              <a:buAutoNum type="arabicPeriod"/>
            </a:pPr>
            <a:endParaRPr lang="en-US" sz="10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657499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162" y="367286"/>
            <a:ext cx="4272133" cy="2888532"/>
          </a:xfrm>
        </p:spPr>
        <p:txBody>
          <a:bodyPr>
            <a:normAutofit fontScale="90000"/>
          </a:bodyPr>
          <a:lstStyle/>
          <a:p>
            <a:pPr algn="l"/>
            <a:r>
              <a:rPr lang="en-US" sz="2800" b="1" i="0" dirty="0" smtClean="0"/>
              <a:t>The potential </a:t>
            </a:r>
            <a:br>
              <a:rPr lang="en-US" sz="2800" b="1" i="0" dirty="0" smtClean="0"/>
            </a:br>
            <a:r>
              <a:rPr lang="en-US" sz="2800" b="1" i="0" dirty="0" smtClean="0"/>
              <a:t>of selected </a:t>
            </a:r>
            <a:r>
              <a:rPr lang="en-US" sz="2800" i="0" dirty="0" smtClean="0"/>
              <a:t/>
            </a:r>
            <a:br>
              <a:rPr lang="en-US" sz="2800" i="0" dirty="0" smtClean="0"/>
            </a:br>
            <a:r>
              <a:rPr lang="en-US" sz="2800" b="1" i="0" dirty="0" smtClean="0"/>
              <a:t>Non-structural measures</a:t>
            </a:r>
            <a:br>
              <a:rPr lang="en-US" sz="2800" b="1" i="0" dirty="0" smtClean="0"/>
            </a:br>
            <a:r>
              <a:rPr lang="en-US" sz="2800" b="1" i="0" dirty="0" smtClean="0"/>
              <a:t>for improving Flood management in </a:t>
            </a:r>
            <a:br>
              <a:rPr lang="en-US" sz="2800" b="1" i="0" dirty="0" smtClean="0"/>
            </a:br>
            <a:r>
              <a:rPr lang="en-US" sz="2800" b="1" i="0" dirty="0" smtClean="0"/>
              <a:t>Bangkok Inner Zone</a:t>
            </a:r>
            <a:r>
              <a:rPr lang="en-US" sz="2400" b="1" i="0" dirty="0" smtClean="0"/>
              <a:t/>
            </a:r>
            <a:br>
              <a:rPr lang="en-US" sz="2400" b="1" i="0" dirty="0" smtClean="0"/>
            </a:br>
            <a:endParaRPr lang="en-US" sz="1800" dirty="0">
              <a:latin typeface="+mn-lt"/>
            </a:endParaRPr>
          </a:p>
        </p:txBody>
      </p:sp>
      <p:sp>
        <p:nvSpPr>
          <p:cNvPr id="3" name="Content Placeholder 2"/>
          <p:cNvSpPr>
            <a:spLocks noGrp="1"/>
          </p:cNvSpPr>
          <p:nvPr>
            <p:ph idx="1"/>
          </p:nvPr>
        </p:nvSpPr>
        <p:spPr>
          <a:xfrm>
            <a:off x="4626589" y="245664"/>
            <a:ext cx="7178721" cy="6858000"/>
          </a:xfrm>
        </p:spPr>
        <p:txBody>
          <a:bodyPr>
            <a:normAutofit fontScale="70000" lnSpcReduction="20000"/>
          </a:bodyPr>
          <a:lstStyle/>
          <a:p>
            <a:r>
              <a:rPr lang="fr-FR" b="1" u="sng" dirty="0"/>
              <a:t>Abstract :</a:t>
            </a:r>
            <a:endParaRPr lang="en-US" dirty="0"/>
          </a:p>
          <a:p>
            <a:pPr marL="0" indent="0" algn="just">
              <a:buNone/>
            </a:pPr>
            <a:r>
              <a:rPr lang="en-US" i="1" dirty="0"/>
              <a:t>Bangkok is a complex system in term of physical, institutional, and scale dimensions. consist of many factors which vulnerability to flooding is attributable to the ineffectiveness of the flood drainage systems and prevention measures. The implementation plan of Bangkok Metropolitan Administration clearly indicates its emphasis on structural measures and not seriously taken for non-structural measures, Flood still chronic problem in the city in case of heavy rainfall, structural measures cannot cope with flood totally, pointed out that It is important to acknowledge that protecting urban areas from floods is impossible even with massive structural measures and that implementation of non-structural measures also have a great potential to reduce damage and losses with the same level of floods. </a:t>
            </a:r>
          </a:p>
          <a:p>
            <a:pPr marL="0" indent="0" algn="just">
              <a:buNone/>
            </a:pPr>
            <a:endParaRPr lang="en-US" i="1" dirty="0"/>
          </a:p>
          <a:p>
            <a:pPr marL="0" indent="0" algn="just">
              <a:buNone/>
            </a:pPr>
            <a:r>
              <a:rPr lang="en-US" i="1" dirty="0"/>
              <a:t>This Research finds empirical data include clarification of the causal factors or causes of continued floods in the capital and the implementation of flood-related policies and imbalances between Structural and non-structural measures and showing that non-structural aspect is very important but have been overlooked for some reasons by a focus on resolving floods due to heavy rainfall. In the inner city, Which an important economic, transportation, business, industrial centers and tourist centers, Then proposes some non-structural measure which had potential properly with flood condition problem in Bangkok. This research had shown some examples of technical modifications include in the scale of Bulk control and Land Use Control / Activities Control. However, the most important non-structural measures which are The key to approach all solution of technical problems is public awareness.</a:t>
            </a:r>
          </a:p>
          <a:p>
            <a:pPr marL="0" indent="0" algn="just">
              <a:buNone/>
            </a:pPr>
            <a:endParaRPr lang="en-US" i="1" dirty="0"/>
          </a:p>
          <a:p>
            <a:pPr marL="0" indent="0" algn="just">
              <a:buNone/>
            </a:pPr>
            <a:r>
              <a:rPr lang="en-US" i="1" dirty="0"/>
              <a:t>In summary, found that measures are applied is of primary importance. </a:t>
            </a:r>
            <a:r>
              <a:rPr lang="en-US" i="1" dirty="0" smtClean="0"/>
              <a:t>First, The </a:t>
            </a:r>
            <a:r>
              <a:rPr lang="en-US" i="1" dirty="0"/>
              <a:t>best order is to develop public awareness, which will lead to the creation of the political will, followed by drafting and passing laws and regulations, and secondly, proposing measures to reduce risk and to offer education and Training. Approach to prepare plans for effectively managing requires a combination of technical, participation planning, Community, and stakeholder consultation should be an integral aspect of the flood management framework for </a:t>
            </a:r>
            <a:r>
              <a:rPr lang="en-US" i="1" dirty="0" smtClean="0"/>
              <a:t>Bangkok</a:t>
            </a:r>
            <a:endParaRPr lang="en-US" i="1" dirty="0"/>
          </a:p>
        </p:txBody>
      </p:sp>
      <p:sp>
        <p:nvSpPr>
          <p:cNvPr id="4" name="Title 1"/>
          <p:cNvSpPr txBox="1">
            <a:spLocks/>
          </p:cNvSpPr>
          <p:nvPr/>
        </p:nvSpPr>
        <p:spPr>
          <a:xfrm>
            <a:off x="340809" y="3505217"/>
            <a:ext cx="4272133" cy="1149927"/>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r>
              <a:rPr lang="en-US" sz="2400" b="1" i="0" dirty="0" smtClean="0"/>
              <a:t/>
            </a:r>
            <a:br>
              <a:rPr lang="en-US" sz="2400" b="1" i="0" dirty="0" smtClean="0"/>
            </a:br>
            <a:r>
              <a:rPr lang="en-US" sz="2400" b="1" i="0" dirty="0" smtClean="0"/>
              <a:t/>
            </a:r>
            <a:br>
              <a:rPr lang="en-US" sz="2400" b="1" i="0" dirty="0" smtClean="0"/>
            </a:br>
            <a:r>
              <a:rPr lang="en-US" sz="2000" b="1" i="0" dirty="0" smtClean="0"/>
              <a:t>Keywords : </a:t>
            </a:r>
            <a:br>
              <a:rPr lang="en-US" sz="2000" b="1" i="0" dirty="0" smtClean="0"/>
            </a:br>
            <a:endParaRPr lang="en-US" sz="1800" dirty="0">
              <a:latin typeface="+mn-lt"/>
            </a:endParaRPr>
          </a:p>
        </p:txBody>
      </p:sp>
      <p:sp>
        <p:nvSpPr>
          <p:cNvPr id="5" name="Title 1"/>
          <p:cNvSpPr txBox="1">
            <a:spLocks/>
          </p:cNvSpPr>
          <p:nvPr/>
        </p:nvSpPr>
        <p:spPr>
          <a:xfrm>
            <a:off x="340808" y="4395118"/>
            <a:ext cx="3760137" cy="2268936"/>
          </a:xfrm>
          <a:prstGeom prst="rect">
            <a:avLst/>
          </a:prstGeom>
        </p:spPr>
        <p:txBody>
          <a:bodyPr vert="horz" lIns="91440" tIns="45720" rIns="91440" bIns="45720" rtlCol="0" anchor="t">
            <a:normAutofit fontScale="90000"/>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marL="285750" indent="-285750" algn="l">
              <a:buFont typeface="Arial" panose="020B0604020202020204" pitchFamily="34" charset="0"/>
              <a:buChar char="•"/>
            </a:pPr>
            <a:r>
              <a:rPr lang="en-US" sz="1800" dirty="0" smtClean="0">
                <a:latin typeface="+mn-lt"/>
              </a:rPr>
              <a:t>Floodplain inner zone in Bangkok </a:t>
            </a:r>
          </a:p>
          <a:p>
            <a:pPr marL="285750" indent="-285750" algn="l">
              <a:buFont typeface="Arial" panose="020B0604020202020204" pitchFamily="34" charset="0"/>
              <a:buChar char="•"/>
            </a:pPr>
            <a:r>
              <a:rPr lang="en-US" sz="1800" dirty="0" smtClean="0">
                <a:latin typeface="+mn-lt"/>
              </a:rPr>
              <a:t>Analysis problem and symptom flood of Bangkok </a:t>
            </a:r>
          </a:p>
          <a:p>
            <a:pPr marL="285750" indent="-285750" algn="l">
              <a:buFont typeface="Arial" panose="020B0604020202020204" pitchFamily="34" charset="0"/>
              <a:buChar char="•"/>
            </a:pPr>
            <a:r>
              <a:rPr lang="en-US" sz="1800" dirty="0" smtClean="0">
                <a:latin typeface="+mn-lt"/>
              </a:rPr>
              <a:t>The Weakness of the Master Plan and flood management measures</a:t>
            </a:r>
            <a:endParaRPr lang="en-US" sz="1800" dirty="0">
              <a:latin typeface="+mn-lt"/>
            </a:endParaRPr>
          </a:p>
          <a:p>
            <a:pPr marL="285750" indent="-285750" algn="l">
              <a:buFont typeface="Arial" panose="020B0604020202020204" pitchFamily="34" charset="0"/>
              <a:buChar char="•"/>
            </a:pPr>
            <a:r>
              <a:rPr lang="en-US" sz="1800" dirty="0" smtClean="0">
                <a:latin typeface="+mn-lt"/>
              </a:rPr>
              <a:t>Efficiency of Non-structural measures</a:t>
            </a:r>
          </a:p>
          <a:p>
            <a:pPr marL="285750" indent="-285750" algn="l">
              <a:buFont typeface="Arial" panose="020B0604020202020204" pitchFamily="34" charset="0"/>
              <a:buChar char="•"/>
            </a:pPr>
            <a:r>
              <a:rPr lang="en-US" sz="1800" dirty="0" smtClean="0">
                <a:latin typeface="+mn-lt"/>
              </a:rPr>
              <a:t>Non-structural measure solution</a:t>
            </a:r>
          </a:p>
          <a:p>
            <a:pPr marL="285750" indent="-285750" algn="l">
              <a:buFont typeface="Arial" panose="020B0604020202020204" pitchFamily="34" charset="0"/>
              <a:buChar char="•"/>
            </a:pPr>
            <a:r>
              <a:rPr lang="en-US" sz="1800" dirty="0" smtClean="0">
                <a:latin typeface="+mn-lt"/>
              </a:rPr>
              <a:t>Improvement priority of Non-structural measures</a:t>
            </a:r>
          </a:p>
          <a:p>
            <a:pPr algn="l"/>
            <a:endParaRPr lang="en-US" sz="1800" dirty="0">
              <a:latin typeface="+mn-lt"/>
            </a:endParaRPr>
          </a:p>
        </p:txBody>
      </p:sp>
    </p:spTree>
    <p:extLst>
      <p:ext uri="{BB962C8B-B14F-4D97-AF65-F5344CB8AC3E}">
        <p14:creationId xmlns:p14="http://schemas.microsoft.com/office/powerpoint/2010/main" val="202417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5384" y="6066665"/>
            <a:ext cx="3833906" cy="1978806"/>
          </a:xfrm>
        </p:spPr>
        <p:txBody>
          <a:bodyPr>
            <a:normAutofit/>
          </a:bodyPr>
          <a:lstStyle/>
          <a:p>
            <a:pPr algn="l"/>
            <a:r>
              <a:rPr lang="fr-FR" sz="2400" b="1" dirty="0"/>
              <a:t>TABLE OF CONTENTS</a:t>
            </a:r>
            <a:r>
              <a:rPr lang="en-US" dirty="0"/>
              <a:t/>
            </a:r>
            <a:br>
              <a:rPr lang="en-US" dirty="0"/>
            </a:br>
            <a:r>
              <a:rPr lang="th-TH" dirty="0" smtClean="0"/>
              <a:t/>
            </a:r>
            <a:br>
              <a:rPr lang="th-TH" dirty="0" smtClean="0"/>
            </a:br>
            <a:endParaRPr lang="en-US" dirty="0"/>
          </a:p>
        </p:txBody>
      </p:sp>
      <p:sp>
        <p:nvSpPr>
          <p:cNvPr id="6" name="Content Placeholder 5"/>
          <p:cNvSpPr>
            <a:spLocks noGrp="1"/>
          </p:cNvSpPr>
          <p:nvPr>
            <p:ph idx="1"/>
          </p:nvPr>
        </p:nvSpPr>
        <p:spPr>
          <a:xfrm>
            <a:off x="725384" y="477907"/>
            <a:ext cx="5584209" cy="5745588"/>
          </a:xfrm>
        </p:spPr>
        <p:txBody>
          <a:bodyPr>
            <a:normAutofit fontScale="77500" lnSpcReduction="20000"/>
          </a:bodyPr>
          <a:lstStyle/>
          <a:p>
            <a:r>
              <a:rPr lang="fr-FR" sz="1500" b="1" dirty="0" smtClean="0"/>
              <a:t>I</a:t>
            </a:r>
            <a:r>
              <a:rPr lang="fr-FR" sz="1500" b="1" dirty="0"/>
              <a:t>. INTRODUCTION</a:t>
            </a:r>
            <a:r>
              <a:rPr lang="ar-SA" b="1" dirty="0"/>
              <a:t>			</a:t>
            </a:r>
            <a:r>
              <a:rPr lang="ar-SA" b="1" dirty="0" smtClean="0"/>
              <a:t>	</a:t>
            </a:r>
            <a:endParaRPr lang="en-US" b="1" dirty="0" smtClean="0"/>
          </a:p>
          <a:p>
            <a:pPr marL="0" indent="0">
              <a:buNone/>
            </a:pPr>
            <a:r>
              <a:rPr lang="fr-FR" sz="1400" dirty="0" smtClean="0">
                <a:solidFill>
                  <a:srgbClr val="0070C0"/>
                </a:solidFill>
              </a:rPr>
              <a:t>A. </a:t>
            </a:r>
            <a:r>
              <a:rPr lang="fr-FR" sz="1400" b="1" dirty="0" smtClean="0">
                <a:solidFill>
                  <a:srgbClr val="0070C0"/>
                </a:solidFill>
              </a:rPr>
              <a:t>Background and Situation</a:t>
            </a:r>
            <a:r>
              <a:rPr lang="fr-FR" sz="1400" b="1" dirty="0" smtClean="0"/>
              <a:t>	</a:t>
            </a:r>
            <a:r>
              <a:rPr lang="fr-FR" sz="1400" dirty="0" smtClean="0"/>
              <a:t>			</a:t>
            </a:r>
          </a:p>
          <a:p>
            <a:pPr marL="0" indent="0">
              <a:buNone/>
            </a:pPr>
            <a:r>
              <a:rPr lang="fr-FR" sz="1400" dirty="0" smtClean="0"/>
              <a:t>B</a:t>
            </a:r>
            <a:r>
              <a:rPr lang="fr-FR" sz="1400" dirty="0"/>
              <a:t>. Bangkok and The flood 0f 2011			</a:t>
            </a:r>
            <a:endParaRPr lang="fr-FR" sz="1400" dirty="0" smtClean="0"/>
          </a:p>
          <a:p>
            <a:pPr marL="0" indent="0">
              <a:buNone/>
            </a:pPr>
            <a:r>
              <a:rPr lang="fr-FR" sz="1500" b="1" dirty="0" smtClean="0">
                <a:solidFill>
                  <a:srgbClr val="0070C0"/>
                </a:solidFill>
              </a:rPr>
              <a:t>C</a:t>
            </a:r>
            <a:r>
              <a:rPr lang="fr-FR" sz="1500" b="1" dirty="0">
                <a:solidFill>
                  <a:srgbClr val="0070C0"/>
                </a:solidFill>
              </a:rPr>
              <a:t>. </a:t>
            </a:r>
            <a:r>
              <a:rPr lang="fr-FR" sz="1500" b="1" dirty="0" err="1">
                <a:solidFill>
                  <a:srgbClr val="0070C0"/>
                </a:solidFill>
              </a:rPr>
              <a:t>Problem</a:t>
            </a:r>
            <a:r>
              <a:rPr lang="fr-FR" sz="1500" b="1" dirty="0">
                <a:solidFill>
                  <a:srgbClr val="0070C0"/>
                </a:solidFill>
              </a:rPr>
              <a:t> </a:t>
            </a:r>
            <a:r>
              <a:rPr lang="fr-FR" sz="1500" b="1" dirty="0" err="1">
                <a:solidFill>
                  <a:srgbClr val="0070C0"/>
                </a:solidFill>
              </a:rPr>
              <a:t>statement</a:t>
            </a:r>
            <a:r>
              <a:rPr lang="fr-FR" sz="1500" b="1" dirty="0">
                <a:solidFill>
                  <a:srgbClr val="0070C0"/>
                </a:solidFill>
              </a:rPr>
              <a:t> and Cause of flood in Bangkok </a:t>
            </a:r>
            <a:r>
              <a:rPr lang="fr-FR" sz="1500" b="1" dirty="0" err="1">
                <a:solidFill>
                  <a:srgbClr val="0070C0"/>
                </a:solidFill>
              </a:rPr>
              <a:t>inner</a:t>
            </a:r>
            <a:r>
              <a:rPr lang="fr-FR" sz="1500" b="1" dirty="0">
                <a:solidFill>
                  <a:srgbClr val="0070C0"/>
                </a:solidFill>
              </a:rPr>
              <a:t> zone</a:t>
            </a:r>
            <a:r>
              <a:rPr lang="fr-FR" sz="1400" dirty="0"/>
              <a:t>	</a:t>
            </a:r>
            <a:endParaRPr lang="fr-FR" sz="1400" dirty="0" smtClean="0"/>
          </a:p>
          <a:p>
            <a:pPr marL="0" indent="0">
              <a:buNone/>
            </a:pPr>
            <a:r>
              <a:rPr lang="fr-FR" sz="1400" dirty="0" smtClean="0">
                <a:solidFill>
                  <a:schemeClr val="tx1"/>
                </a:solidFill>
              </a:rPr>
              <a:t>D</a:t>
            </a:r>
            <a:r>
              <a:rPr lang="fr-FR" sz="1400" dirty="0">
                <a:solidFill>
                  <a:schemeClr val="tx1"/>
                </a:solidFill>
              </a:rPr>
              <a:t>. Key </a:t>
            </a:r>
            <a:r>
              <a:rPr lang="fr-FR" sz="1400" dirty="0" err="1">
                <a:solidFill>
                  <a:schemeClr val="tx1"/>
                </a:solidFill>
              </a:rPr>
              <a:t>words</a:t>
            </a:r>
            <a:r>
              <a:rPr lang="fr-FR" sz="1400" dirty="0">
                <a:solidFill>
                  <a:schemeClr val="tx1"/>
                </a:solidFill>
              </a:rPr>
              <a:t> concept and Scope of </a:t>
            </a:r>
            <a:r>
              <a:rPr lang="fr-FR" sz="1400" dirty="0" err="1">
                <a:solidFill>
                  <a:schemeClr val="tx1"/>
                </a:solidFill>
              </a:rPr>
              <a:t>Research</a:t>
            </a:r>
            <a:r>
              <a:rPr lang="fr-FR" sz="1400" dirty="0">
                <a:solidFill>
                  <a:schemeClr val="tx1"/>
                </a:solidFill>
              </a:rPr>
              <a:t>	</a:t>
            </a:r>
            <a:r>
              <a:rPr lang="fr-FR" sz="1400" dirty="0"/>
              <a:t>		</a:t>
            </a:r>
            <a:endParaRPr lang="fr-FR" sz="1400" dirty="0" smtClean="0"/>
          </a:p>
          <a:p>
            <a:pPr marL="0" indent="0">
              <a:buNone/>
            </a:pPr>
            <a:r>
              <a:rPr lang="fr-FR" sz="1400" dirty="0" smtClean="0"/>
              <a:t>E</a:t>
            </a:r>
            <a:r>
              <a:rPr lang="fr-FR" sz="1400" dirty="0"/>
              <a:t>. </a:t>
            </a:r>
            <a:r>
              <a:rPr lang="fr-FR" sz="1400" dirty="0" err="1"/>
              <a:t>Aim</a:t>
            </a:r>
            <a:r>
              <a:rPr lang="fr-FR" sz="1400" dirty="0"/>
              <a:t> and Objectives of </a:t>
            </a:r>
            <a:r>
              <a:rPr lang="fr-FR" sz="1400" dirty="0" err="1"/>
              <a:t>Research</a:t>
            </a:r>
            <a:r>
              <a:rPr lang="fr-FR" sz="1400" dirty="0"/>
              <a:t>			</a:t>
            </a:r>
            <a:endParaRPr lang="fr-FR" sz="1400" dirty="0" smtClean="0"/>
          </a:p>
          <a:p>
            <a:pPr marL="0" indent="0">
              <a:buNone/>
            </a:pPr>
            <a:r>
              <a:rPr lang="fr-FR" sz="1400" dirty="0" smtClean="0"/>
              <a:t>F</a:t>
            </a:r>
            <a:r>
              <a:rPr lang="fr-FR" sz="1400" dirty="0"/>
              <a:t>. </a:t>
            </a:r>
            <a:r>
              <a:rPr lang="fr-FR" sz="1400" dirty="0" err="1"/>
              <a:t>Literature</a:t>
            </a:r>
            <a:r>
              <a:rPr lang="fr-FR" sz="1400" dirty="0"/>
              <a:t> </a:t>
            </a:r>
            <a:r>
              <a:rPr lang="fr-FR" sz="1400" dirty="0" err="1" smtClean="0"/>
              <a:t>Review</a:t>
            </a:r>
            <a:r>
              <a:rPr lang="fr-FR" dirty="0"/>
              <a:t>		</a:t>
            </a:r>
            <a:endParaRPr lang="fr-FR" dirty="0" smtClean="0"/>
          </a:p>
          <a:p>
            <a:pPr marL="0" indent="0">
              <a:buNone/>
            </a:pPr>
            <a:r>
              <a:rPr lang="fr-FR" sz="1200" dirty="0" smtClean="0"/>
              <a:t>"</a:t>
            </a:r>
            <a:r>
              <a:rPr lang="fr-FR" sz="1200" dirty="0"/>
              <a:t>Guidelines on Non-structural </a:t>
            </a:r>
            <a:r>
              <a:rPr lang="fr-FR" sz="1200" dirty="0" err="1"/>
              <a:t>measures</a:t>
            </a:r>
            <a:r>
              <a:rPr lang="fr-FR" sz="1200" dirty="0"/>
              <a:t> in </a:t>
            </a:r>
            <a:r>
              <a:rPr lang="fr-FR" sz="1200" dirty="0" err="1"/>
              <a:t>urban</a:t>
            </a:r>
            <a:r>
              <a:rPr lang="fr-FR" sz="1200" dirty="0"/>
              <a:t> flood management"		</a:t>
            </a:r>
            <a:endParaRPr lang="en-US" sz="1200" dirty="0"/>
          </a:p>
          <a:p>
            <a:pPr marL="0" indent="0">
              <a:buNone/>
            </a:pPr>
            <a:r>
              <a:rPr lang="fr-FR" sz="1200" dirty="0"/>
              <a:t>"</a:t>
            </a:r>
            <a:r>
              <a:rPr lang="fr-FR" sz="1200" dirty="0" err="1"/>
              <a:t>Cities</a:t>
            </a:r>
            <a:r>
              <a:rPr lang="fr-FR" sz="1200" dirty="0"/>
              <a:t> and </a:t>
            </a:r>
            <a:r>
              <a:rPr lang="fr-FR" sz="1200" dirty="0" err="1"/>
              <a:t>Flooding</a:t>
            </a:r>
            <a:r>
              <a:rPr lang="fr-FR" sz="1200" dirty="0"/>
              <a:t> A Guide to Integrated </a:t>
            </a:r>
            <a:r>
              <a:rPr lang="fr-FR" sz="1200" dirty="0" err="1"/>
              <a:t>Urban</a:t>
            </a:r>
            <a:r>
              <a:rPr lang="fr-FR" sz="1200" dirty="0"/>
              <a:t> Flood </a:t>
            </a:r>
            <a:r>
              <a:rPr lang="fr-FR" sz="1200" dirty="0" err="1"/>
              <a:t>Risk</a:t>
            </a:r>
            <a:r>
              <a:rPr lang="fr-FR" sz="1200" dirty="0"/>
              <a:t> Management for the 21st Century</a:t>
            </a:r>
            <a:r>
              <a:rPr lang="fr-FR" sz="1200" dirty="0" smtClean="0"/>
              <a:t>"</a:t>
            </a:r>
            <a:endParaRPr lang="en-US" sz="1200" dirty="0"/>
          </a:p>
          <a:p>
            <a:pPr marL="0" indent="0">
              <a:buNone/>
            </a:pPr>
            <a:r>
              <a:rPr lang="fr-FR" sz="1200" dirty="0"/>
              <a:t>"Challenges for </a:t>
            </a:r>
            <a:r>
              <a:rPr lang="fr-FR" sz="1200" dirty="0" err="1"/>
              <a:t>adapting</a:t>
            </a:r>
            <a:r>
              <a:rPr lang="fr-FR" sz="1200" dirty="0"/>
              <a:t> </a:t>
            </a:r>
            <a:r>
              <a:rPr lang="fr-FR" sz="1200" dirty="0" err="1"/>
              <a:t>Bangkok’s</a:t>
            </a:r>
            <a:r>
              <a:rPr lang="fr-FR" sz="1200" dirty="0"/>
              <a:t> flood management </a:t>
            </a:r>
            <a:r>
              <a:rPr lang="fr-FR" sz="1200" dirty="0" err="1"/>
              <a:t>systems</a:t>
            </a:r>
            <a:r>
              <a:rPr lang="fr-FR" sz="1200" dirty="0"/>
              <a:t> to </a:t>
            </a:r>
            <a:r>
              <a:rPr lang="fr-FR" sz="1200" dirty="0" err="1"/>
              <a:t>climate</a:t>
            </a:r>
            <a:r>
              <a:rPr lang="fr-FR" sz="1200" dirty="0"/>
              <a:t> change"	</a:t>
            </a:r>
            <a:endParaRPr lang="en-US" sz="1200" dirty="0" smtClean="0"/>
          </a:p>
          <a:p>
            <a:pPr marL="0" indent="0">
              <a:buNone/>
            </a:pPr>
            <a:r>
              <a:rPr lang="fr-FR" sz="1200" dirty="0" smtClean="0"/>
              <a:t>"A </a:t>
            </a:r>
            <a:r>
              <a:rPr lang="fr-FR" sz="1200" dirty="0" err="1" smtClean="0"/>
              <a:t>theory</a:t>
            </a:r>
            <a:r>
              <a:rPr lang="fr-FR" sz="1200" dirty="0" smtClean="0"/>
              <a:t> on </a:t>
            </a:r>
            <a:r>
              <a:rPr lang="fr-FR" sz="1200" dirty="0" err="1" smtClean="0"/>
              <a:t>urban</a:t>
            </a:r>
            <a:r>
              <a:rPr lang="fr-FR" sz="1200" dirty="0" smtClean="0"/>
              <a:t> </a:t>
            </a:r>
            <a:r>
              <a:rPr lang="fr-FR" sz="1200" dirty="0" err="1" smtClean="0"/>
              <a:t>resilience</a:t>
            </a:r>
            <a:r>
              <a:rPr lang="fr-FR" sz="1200" dirty="0" smtClean="0"/>
              <a:t> to </a:t>
            </a:r>
            <a:r>
              <a:rPr lang="fr-FR" sz="1200" dirty="0" err="1" smtClean="0"/>
              <a:t>floods</a:t>
            </a:r>
            <a:r>
              <a:rPr lang="fr-FR" sz="1200" dirty="0" smtClean="0"/>
              <a:t>—a basis for alternative planning practices« </a:t>
            </a:r>
          </a:p>
          <a:p>
            <a:pPr marL="0" indent="0">
              <a:buNone/>
            </a:pPr>
            <a:r>
              <a:rPr lang="fr-FR" sz="1400" dirty="0" smtClean="0"/>
              <a:t>G</a:t>
            </a:r>
            <a:r>
              <a:rPr lang="fr-FR" sz="1400" dirty="0"/>
              <a:t>. </a:t>
            </a:r>
            <a:r>
              <a:rPr lang="fr-FR" sz="1400" dirty="0" err="1"/>
              <a:t>Research</a:t>
            </a:r>
            <a:r>
              <a:rPr lang="fr-FR" sz="1400" dirty="0"/>
              <a:t> questions and </a:t>
            </a:r>
            <a:r>
              <a:rPr lang="fr-FR" sz="1400" dirty="0" err="1"/>
              <a:t>Hypotheses</a:t>
            </a:r>
            <a:r>
              <a:rPr lang="fr-FR" sz="1400" dirty="0"/>
              <a:t>		</a:t>
            </a:r>
            <a:endParaRPr lang="fr-FR" sz="1400" dirty="0" smtClean="0"/>
          </a:p>
          <a:p>
            <a:pPr marL="0" indent="0">
              <a:buNone/>
            </a:pPr>
            <a:r>
              <a:rPr lang="fr-FR" sz="1400" dirty="0" smtClean="0"/>
              <a:t>H</a:t>
            </a:r>
            <a:r>
              <a:rPr lang="fr-FR" sz="1400" dirty="0"/>
              <a:t>. </a:t>
            </a:r>
            <a:r>
              <a:rPr lang="fr-FR" sz="1400" dirty="0" err="1"/>
              <a:t>Research</a:t>
            </a:r>
            <a:r>
              <a:rPr lang="fr-FR" sz="1400" dirty="0"/>
              <a:t> Method					</a:t>
            </a:r>
            <a:endParaRPr lang="fr-FR" sz="1400" dirty="0" smtClean="0"/>
          </a:p>
          <a:p>
            <a:r>
              <a:rPr lang="fr-FR" sz="1500" b="1" dirty="0" smtClean="0"/>
              <a:t>II</a:t>
            </a:r>
            <a:r>
              <a:rPr lang="fr-FR" sz="1500" b="1" dirty="0"/>
              <a:t>. DEFINITION MEASURE TO COPE WITH FLOODS</a:t>
            </a:r>
            <a:r>
              <a:rPr lang="fr-FR" sz="1400" b="1" dirty="0"/>
              <a:t>	</a:t>
            </a:r>
            <a:endParaRPr lang="fr-FR" sz="1400" b="1" dirty="0" smtClean="0"/>
          </a:p>
          <a:p>
            <a:pPr marL="0" indent="0">
              <a:buNone/>
            </a:pPr>
            <a:r>
              <a:rPr lang="en-US" sz="1400" dirty="0" smtClean="0"/>
              <a:t>Unified </a:t>
            </a:r>
            <a:r>
              <a:rPr lang="en-US" sz="1400" dirty="0"/>
              <a:t>urban flood management				</a:t>
            </a:r>
          </a:p>
          <a:p>
            <a:r>
              <a:rPr lang="fr-FR" sz="1500" b="1" dirty="0"/>
              <a:t>III. CASE STUDY</a:t>
            </a:r>
            <a:r>
              <a:rPr lang="fr-FR" sz="1400" b="1" dirty="0"/>
              <a:t>			</a:t>
            </a:r>
            <a:endParaRPr lang="fr-FR" sz="1400" b="1" dirty="0" smtClean="0"/>
          </a:p>
          <a:p>
            <a:pPr marL="0" indent="0">
              <a:buNone/>
            </a:pPr>
            <a:r>
              <a:rPr lang="fr-FR" sz="1400" dirty="0" err="1" smtClean="0"/>
              <a:t>Some</a:t>
            </a:r>
            <a:r>
              <a:rPr lang="fr-FR" sz="1400" dirty="0" smtClean="0"/>
              <a:t> </a:t>
            </a:r>
            <a:r>
              <a:rPr lang="fr-FR" sz="1400" dirty="0" err="1"/>
              <a:t>policy</a:t>
            </a:r>
            <a:r>
              <a:rPr lang="fr-FR" sz="1400" dirty="0"/>
              <a:t> aspects of flood management in The </a:t>
            </a:r>
            <a:r>
              <a:rPr lang="fr-FR" sz="1400" dirty="0" err="1"/>
              <a:t>Netherlands</a:t>
            </a:r>
            <a:r>
              <a:rPr lang="fr-FR" sz="1400" dirty="0"/>
              <a:t>		</a:t>
            </a:r>
            <a:endParaRPr lang="en-US" sz="1400" dirty="0" smtClean="0"/>
          </a:p>
          <a:p>
            <a:pPr marL="0" indent="0">
              <a:buNone/>
            </a:pPr>
            <a:r>
              <a:rPr lang="fr-FR" sz="1400" dirty="0" err="1" smtClean="0"/>
              <a:t>Waste</a:t>
            </a:r>
            <a:r>
              <a:rPr lang="fr-FR" sz="1400" dirty="0" smtClean="0"/>
              <a:t> </a:t>
            </a:r>
            <a:r>
              <a:rPr lang="fr-FR" sz="1400" dirty="0" err="1" smtClean="0"/>
              <a:t>charging</a:t>
            </a:r>
            <a:r>
              <a:rPr lang="fr-FR" sz="1400" dirty="0" smtClean="0"/>
              <a:t> system in Taipei, Taiwan </a:t>
            </a:r>
            <a:endParaRPr lang="en-US" sz="1400" dirty="0" smtClean="0"/>
          </a:p>
          <a:p>
            <a:pPr marL="0" indent="0">
              <a:buNone/>
            </a:pPr>
            <a:endParaRPr lang="en-US" dirty="0"/>
          </a:p>
        </p:txBody>
      </p:sp>
      <p:sp>
        <p:nvSpPr>
          <p:cNvPr id="11" name="Content Placeholder 5"/>
          <p:cNvSpPr txBox="1">
            <a:spLocks/>
          </p:cNvSpPr>
          <p:nvPr/>
        </p:nvSpPr>
        <p:spPr>
          <a:xfrm>
            <a:off x="5722765" y="505438"/>
            <a:ext cx="5716677" cy="6134549"/>
          </a:xfrm>
          <a:prstGeom prst="rect">
            <a:avLst/>
          </a:prstGeom>
        </p:spPr>
        <p:txBody>
          <a:bodyPr vert="horz" lIns="91440" tIns="45720" rIns="91440" bIns="45720" rtlCol="0">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fr-FR" sz="1200" b="1" dirty="0"/>
              <a:t>IV. DATA ANALYSIS</a:t>
            </a:r>
            <a:r>
              <a:rPr lang="fr-FR" sz="1300" b="1" dirty="0"/>
              <a:t>			</a:t>
            </a:r>
          </a:p>
          <a:p>
            <a:pPr marL="0" indent="0">
              <a:buNone/>
            </a:pPr>
            <a:r>
              <a:rPr lang="fr-FR" sz="1100" b="1" dirty="0" smtClean="0">
                <a:solidFill>
                  <a:srgbClr val="0070C0"/>
                </a:solidFill>
              </a:rPr>
              <a:t>PART </a:t>
            </a:r>
            <a:r>
              <a:rPr lang="fr-FR" sz="1100" b="1" dirty="0">
                <a:solidFill>
                  <a:srgbClr val="0070C0"/>
                </a:solidFill>
              </a:rPr>
              <a:t>1 : </a:t>
            </a:r>
            <a:r>
              <a:rPr lang="fr-FR" sz="1100" b="1" dirty="0" err="1">
                <a:solidFill>
                  <a:srgbClr val="0070C0"/>
                </a:solidFill>
              </a:rPr>
              <a:t>Reviewing</a:t>
            </a:r>
            <a:r>
              <a:rPr lang="fr-FR" sz="1100" b="1" dirty="0">
                <a:solidFill>
                  <a:srgbClr val="0070C0"/>
                </a:solidFill>
              </a:rPr>
              <a:t> plans, </a:t>
            </a:r>
            <a:r>
              <a:rPr lang="fr-FR" sz="1100" b="1" dirty="0" err="1">
                <a:solidFill>
                  <a:srgbClr val="0070C0"/>
                </a:solidFill>
              </a:rPr>
              <a:t>policies</a:t>
            </a:r>
            <a:r>
              <a:rPr lang="fr-FR" sz="1100" b="1" dirty="0">
                <a:solidFill>
                  <a:srgbClr val="0070C0"/>
                </a:solidFill>
              </a:rPr>
              <a:t> and </a:t>
            </a:r>
            <a:r>
              <a:rPr lang="fr-FR" sz="1100" b="1" dirty="0" err="1">
                <a:solidFill>
                  <a:srgbClr val="0070C0"/>
                </a:solidFill>
              </a:rPr>
              <a:t>urban</a:t>
            </a:r>
            <a:r>
              <a:rPr lang="fr-FR" sz="1100" b="1" dirty="0">
                <a:solidFill>
                  <a:srgbClr val="0070C0"/>
                </a:solidFill>
              </a:rPr>
              <a:t> management </a:t>
            </a:r>
            <a:r>
              <a:rPr lang="fr-FR" sz="1100" b="1" dirty="0" err="1">
                <a:solidFill>
                  <a:srgbClr val="0070C0"/>
                </a:solidFill>
              </a:rPr>
              <a:t>with</a:t>
            </a:r>
            <a:r>
              <a:rPr lang="fr-FR" sz="1100" b="1" dirty="0">
                <a:solidFill>
                  <a:srgbClr val="0070C0"/>
                </a:solidFill>
              </a:rPr>
              <a:t> </a:t>
            </a:r>
            <a:r>
              <a:rPr lang="fr-FR" sz="1100" b="1" dirty="0" smtClean="0">
                <a:solidFill>
                  <a:srgbClr val="0070C0"/>
                </a:solidFill>
              </a:rPr>
              <a:t>structure</a:t>
            </a:r>
            <a:r>
              <a:rPr lang="fr-FR" sz="1100" b="1" dirty="0">
                <a:solidFill>
                  <a:srgbClr val="0070C0"/>
                </a:solidFill>
              </a:rPr>
              <a:t> </a:t>
            </a:r>
            <a:r>
              <a:rPr lang="fr-FR" sz="1100" b="1" dirty="0" smtClean="0">
                <a:solidFill>
                  <a:srgbClr val="0070C0"/>
                </a:solidFill>
              </a:rPr>
              <a:t>and </a:t>
            </a:r>
            <a:r>
              <a:rPr lang="fr-FR" sz="1100" b="1" dirty="0">
                <a:solidFill>
                  <a:srgbClr val="0070C0"/>
                </a:solidFill>
              </a:rPr>
              <a:t>non-structure </a:t>
            </a:r>
            <a:r>
              <a:rPr lang="fr-FR" sz="1100" b="1" dirty="0" err="1">
                <a:solidFill>
                  <a:srgbClr val="0070C0"/>
                </a:solidFill>
              </a:rPr>
              <a:t>measures</a:t>
            </a:r>
            <a:r>
              <a:rPr lang="fr-FR" sz="1200" b="1" dirty="0"/>
              <a:t>	</a:t>
            </a:r>
            <a:r>
              <a:rPr lang="fr-FR" sz="1300" b="1" dirty="0"/>
              <a:t>		</a:t>
            </a:r>
          </a:p>
          <a:p>
            <a:pPr marL="0" indent="0">
              <a:buNone/>
            </a:pPr>
            <a:r>
              <a:rPr lang="en-US" sz="1050" dirty="0" smtClean="0"/>
              <a:t>1.1 Collect land use and building use data, including plan, policy and</a:t>
            </a:r>
            <a:r>
              <a:rPr lang="en-US" sz="1050" dirty="0"/>
              <a:t> </a:t>
            </a:r>
            <a:r>
              <a:rPr lang="en-US" sz="1050" dirty="0" smtClean="0"/>
              <a:t>ordinance regulations for analyzing and estimating.		</a:t>
            </a:r>
          </a:p>
          <a:p>
            <a:pPr marL="0" indent="0">
              <a:buNone/>
            </a:pPr>
            <a:r>
              <a:rPr lang="en-US" sz="1050" dirty="0" smtClean="0">
                <a:solidFill>
                  <a:srgbClr val="0070C0"/>
                </a:solidFill>
              </a:rPr>
              <a:t>1.2 Collect water management data and guidelines, including plan,</a:t>
            </a:r>
            <a:r>
              <a:rPr lang="en-US" sz="1050" dirty="0">
                <a:solidFill>
                  <a:srgbClr val="0070C0"/>
                </a:solidFill>
              </a:rPr>
              <a:t> </a:t>
            </a:r>
            <a:r>
              <a:rPr lang="en-US" sz="1050" dirty="0" smtClean="0">
                <a:solidFill>
                  <a:srgbClr val="0070C0"/>
                </a:solidFill>
              </a:rPr>
              <a:t>policy and ordinance regulations for analyzing and estimating.</a:t>
            </a:r>
          </a:p>
          <a:p>
            <a:pPr marL="0" indent="0">
              <a:buNone/>
            </a:pPr>
            <a:r>
              <a:rPr lang="en-US" sz="1050" dirty="0" smtClean="0">
                <a:solidFill>
                  <a:srgbClr val="0070C0"/>
                </a:solidFill>
              </a:rPr>
              <a:t>1.3 Analysis of potential and limitations of each plan and/or policy</a:t>
            </a:r>
          </a:p>
          <a:p>
            <a:pPr marL="0" indent="0">
              <a:buNone/>
            </a:pPr>
            <a:r>
              <a:rPr lang="fr-FR" sz="1100" b="1" dirty="0" smtClean="0">
                <a:solidFill>
                  <a:srgbClr val="0070C0"/>
                </a:solidFill>
              </a:rPr>
              <a:t>PART </a:t>
            </a:r>
            <a:r>
              <a:rPr lang="fr-FR" sz="1100" b="1" dirty="0">
                <a:solidFill>
                  <a:srgbClr val="0070C0"/>
                </a:solidFill>
              </a:rPr>
              <a:t>2 : </a:t>
            </a:r>
            <a:r>
              <a:rPr lang="fr-FR" sz="1100" b="1" dirty="0" err="1">
                <a:solidFill>
                  <a:srgbClr val="0070C0"/>
                </a:solidFill>
              </a:rPr>
              <a:t>Assessing</a:t>
            </a:r>
            <a:r>
              <a:rPr lang="fr-FR" sz="1100" b="1" dirty="0">
                <a:solidFill>
                  <a:srgbClr val="0070C0"/>
                </a:solidFill>
              </a:rPr>
              <a:t> non-structural </a:t>
            </a:r>
            <a:r>
              <a:rPr lang="fr-FR" sz="1100" b="1" dirty="0" err="1">
                <a:solidFill>
                  <a:srgbClr val="0070C0"/>
                </a:solidFill>
              </a:rPr>
              <a:t>measure</a:t>
            </a:r>
            <a:r>
              <a:rPr lang="fr-FR" sz="1300" b="1" dirty="0">
                <a:solidFill>
                  <a:srgbClr val="0070C0"/>
                </a:solidFill>
              </a:rPr>
              <a:t>	</a:t>
            </a:r>
            <a:r>
              <a:rPr lang="fr-FR" sz="1300" b="1" dirty="0" smtClean="0"/>
              <a:t>	</a:t>
            </a:r>
            <a:endParaRPr lang="en-US" sz="1300" dirty="0"/>
          </a:p>
          <a:p>
            <a:pPr marL="0" indent="0">
              <a:buNone/>
            </a:pPr>
            <a:r>
              <a:rPr lang="en-US" sz="1050" dirty="0" smtClean="0"/>
              <a:t>2.1 Assessing the relative importance of structural &amp; non-structural causes</a:t>
            </a:r>
            <a:endParaRPr lang="en-US" sz="1050" dirty="0"/>
          </a:p>
          <a:p>
            <a:pPr marL="0" indent="0">
              <a:buNone/>
            </a:pPr>
            <a:r>
              <a:rPr lang="en-US" sz="1050" b="1" dirty="0" smtClean="0">
                <a:solidFill>
                  <a:srgbClr val="0070C0"/>
                </a:solidFill>
              </a:rPr>
              <a:t>2.2 </a:t>
            </a:r>
            <a:r>
              <a:rPr lang="en-US" sz="1050" b="1" dirty="0">
                <a:solidFill>
                  <a:srgbClr val="0070C0"/>
                </a:solidFill>
              </a:rPr>
              <a:t>Assessing the potential for removing or at least alleviating these </a:t>
            </a:r>
            <a:r>
              <a:rPr lang="en-US" sz="1050" b="1" dirty="0" smtClean="0">
                <a:solidFill>
                  <a:srgbClr val="0070C0"/>
                </a:solidFill>
              </a:rPr>
              <a:t>causes</a:t>
            </a:r>
            <a:r>
              <a:rPr lang="en-US" sz="1050" b="1" dirty="0">
                <a:solidFill>
                  <a:srgbClr val="0070C0"/>
                </a:solidFill>
              </a:rPr>
              <a:t> </a:t>
            </a:r>
            <a:r>
              <a:rPr lang="en-US" sz="1050" b="1" dirty="0" smtClean="0">
                <a:solidFill>
                  <a:srgbClr val="0070C0"/>
                </a:solidFill>
              </a:rPr>
              <a:t>for adaptive actions </a:t>
            </a:r>
            <a:r>
              <a:rPr lang="en-US" sz="1050" b="1" dirty="0">
                <a:solidFill>
                  <a:srgbClr val="0070C0"/>
                </a:solidFill>
              </a:rPr>
              <a:t>with a focus on non-structural aspects</a:t>
            </a:r>
          </a:p>
          <a:p>
            <a:pPr marL="0" indent="0">
              <a:buNone/>
            </a:pPr>
            <a:r>
              <a:rPr lang="en-US" sz="900" dirty="0" smtClean="0"/>
              <a:t>2.2.1. Cause specific problems. The flooding in the inner city of Bangkok.		</a:t>
            </a:r>
          </a:p>
          <a:p>
            <a:pPr marL="0" indent="0">
              <a:buNone/>
            </a:pPr>
            <a:r>
              <a:rPr lang="en-US" sz="900" dirty="0" smtClean="0"/>
              <a:t>2.2.2. Review all non-structural measures used in flood management in Bangkok.		</a:t>
            </a:r>
          </a:p>
          <a:p>
            <a:pPr marL="0" indent="0">
              <a:buNone/>
            </a:pPr>
            <a:r>
              <a:rPr lang="en-US" sz="900" dirty="0" smtClean="0"/>
              <a:t>2.2.3. Analyze / assess potential to find solutions. The focus is on the use of non-structural measures Comply with Structural elements are available in Bangkok.</a:t>
            </a:r>
          </a:p>
          <a:p>
            <a:pPr marL="0" indent="0">
              <a:buNone/>
            </a:pPr>
            <a:r>
              <a:rPr lang="fr-FR" sz="1100" dirty="0" smtClean="0">
                <a:solidFill>
                  <a:srgbClr val="0070C0"/>
                </a:solidFill>
              </a:rPr>
              <a:t> </a:t>
            </a:r>
            <a:r>
              <a:rPr lang="fr-FR" sz="1100" b="1" dirty="0" smtClean="0">
                <a:solidFill>
                  <a:srgbClr val="0070C0"/>
                </a:solidFill>
              </a:rPr>
              <a:t>PART </a:t>
            </a:r>
            <a:r>
              <a:rPr lang="fr-FR" sz="1100" b="1" dirty="0">
                <a:solidFill>
                  <a:srgbClr val="0070C0"/>
                </a:solidFill>
              </a:rPr>
              <a:t>3 : Propose </a:t>
            </a:r>
            <a:r>
              <a:rPr lang="fr-FR" sz="1100" b="1" dirty="0" err="1">
                <a:solidFill>
                  <a:srgbClr val="0070C0"/>
                </a:solidFill>
              </a:rPr>
              <a:t>which</a:t>
            </a:r>
            <a:r>
              <a:rPr lang="fr-FR" sz="1100" b="1" dirty="0">
                <a:solidFill>
                  <a:srgbClr val="0070C0"/>
                </a:solidFill>
              </a:rPr>
              <a:t> non-structural </a:t>
            </a:r>
            <a:r>
              <a:rPr lang="fr-FR" sz="1100" b="1" dirty="0" err="1">
                <a:solidFill>
                  <a:srgbClr val="0070C0"/>
                </a:solidFill>
              </a:rPr>
              <a:t>measures</a:t>
            </a:r>
            <a:r>
              <a:rPr lang="fr-FR" sz="1100" b="1" dirty="0">
                <a:solidFill>
                  <a:srgbClr val="0070C0"/>
                </a:solidFill>
              </a:rPr>
              <a:t> </a:t>
            </a:r>
            <a:r>
              <a:rPr lang="fr-FR" sz="1100" b="1" dirty="0" err="1">
                <a:solidFill>
                  <a:srgbClr val="0070C0"/>
                </a:solidFill>
              </a:rPr>
              <a:t>improvements</a:t>
            </a:r>
            <a:r>
              <a:rPr lang="fr-FR" sz="1100" b="1" dirty="0">
                <a:solidFill>
                  <a:srgbClr val="0070C0"/>
                </a:solidFill>
              </a:rPr>
              <a:t> </a:t>
            </a:r>
            <a:r>
              <a:rPr lang="fr-FR" sz="1100" b="1" dirty="0" err="1">
                <a:solidFill>
                  <a:srgbClr val="0070C0"/>
                </a:solidFill>
              </a:rPr>
              <a:t>should</a:t>
            </a:r>
            <a:r>
              <a:rPr lang="fr-FR" sz="1100" b="1" dirty="0">
                <a:solidFill>
                  <a:srgbClr val="0070C0"/>
                </a:solidFill>
              </a:rPr>
              <a:t> </a:t>
            </a:r>
            <a:r>
              <a:rPr lang="fr-FR" sz="1100" b="1" dirty="0" err="1" smtClean="0">
                <a:solidFill>
                  <a:srgbClr val="0070C0"/>
                </a:solidFill>
              </a:rPr>
              <a:t>be</a:t>
            </a:r>
            <a:r>
              <a:rPr lang="fr-FR" sz="1100" b="1" dirty="0">
                <a:solidFill>
                  <a:srgbClr val="0070C0"/>
                </a:solidFill>
              </a:rPr>
              <a:t> </a:t>
            </a:r>
            <a:r>
              <a:rPr lang="fr-FR" sz="1100" b="1" dirty="0" err="1" smtClean="0">
                <a:solidFill>
                  <a:srgbClr val="0070C0"/>
                </a:solidFill>
              </a:rPr>
              <a:t>achieved</a:t>
            </a:r>
            <a:r>
              <a:rPr lang="fr-FR" sz="1100" b="1" dirty="0" smtClean="0">
                <a:solidFill>
                  <a:srgbClr val="0070C0"/>
                </a:solidFill>
              </a:rPr>
              <a:t> </a:t>
            </a:r>
            <a:r>
              <a:rPr lang="fr-FR" sz="1100" b="1" dirty="0">
                <a:solidFill>
                  <a:srgbClr val="0070C0"/>
                </a:solidFill>
              </a:rPr>
              <a:t>to </a:t>
            </a:r>
            <a:r>
              <a:rPr lang="fr-FR" sz="1100" b="1" dirty="0" err="1">
                <a:solidFill>
                  <a:srgbClr val="0070C0"/>
                </a:solidFill>
              </a:rPr>
              <a:t>enforce</a:t>
            </a:r>
            <a:r>
              <a:rPr lang="fr-FR" sz="1100" b="1" dirty="0">
                <a:solidFill>
                  <a:srgbClr val="0070C0"/>
                </a:solidFill>
              </a:rPr>
              <a:t> an efficient flood </a:t>
            </a:r>
            <a:r>
              <a:rPr lang="fr-FR" sz="1100" b="1" dirty="0" err="1">
                <a:solidFill>
                  <a:srgbClr val="0070C0"/>
                </a:solidFill>
              </a:rPr>
              <a:t>prevention</a:t>
            </a:r>
            <a:r>
              <a:rPr lang="fr-FR" sz="1100" b="1" dirty="0">
                <a:solidFill>
                  <a:srgbClr val="0070C0"/>
                </a:solidFill>
              </a:rPr>
              <a:t> </a:t>
            </a:r>
            <a:r>
              <a:rPr lang="fr-FR" sz="1100" b="1" dirty="0" err="1">
                <a:solidFill>
                  <a:srgbClr val="0070C0"/>
                </a:solidFill>
              </a:rPr>
              <a:t>policy</a:t>
            </a:r>
            <a:r>
              <a:rPr lang="fr-FR" sz="1100" b="1" dirty="0">
                <a:solidFill>
                  <a:srgbClr val="0070C0"/>
                </a:solidFill>
              </a:rPr>
              <a:t> in BMA. </a:t>
            </a:r>
            <a:endParaRPr lang="en-US" sz="1100" dirty="0">
              <a:solidFill>
                <a:srgbClr val="0070C0"/>
              </a:solidFill>
            </a:endParaRPr>
          </a:p>
          <a:p>
            <a:pPr marL="0" indent="0">
              <a:buNone/>
            </a:pPr>
            <a:r>
              <a:rPr lang="fr-FR" sz="1050" dirty="0" smtClean="0">
                <a:solidFill>
                  <a:srgbClr val="0070C0"/>
                </a:solidFill>
              </a:rPr>
              <a:t>3.1 The first scenario: </a:t>
            </a:r>
            <a:r>
              <a:rPr lang="fr-FR" sz="1050" dirty="0" err="1" smtClean="0">
                <a:solidFill>
                  <a:srgbClr val="0070C0"/>
                </a:solidFill>
              </a:rPr>
              <a:t>Develop</a:t>
            </a:r>
            <a:r>
              <a:rPr lang="fr-FR" sz="1050" dirty="0" smtClean="0">
                <a:solidFill>
                  <a:srgbClr val="0070C0"/>
                </a:solidFill>
              </a:rPr>
              <a:t> Zoning and Building code in </a:t>
            </a:r>
            <a:r>
              <a:rPr lang="fr-FR" sz="1050" dirty="0" err="1" smtClean="0">
                <a:solidFill>
                  <a:srgbClr val="0070C0"/>
                </a:solidFill>
              </a:rPr>
              <a:t>risk</a:t>
            </a:r>
            <a:r>
              <a:rPr lang="fr-FR" sz="1050" dirty="0" smtClean="0">
                <a:solidFill>
                  <a:srgbClr val="0070C0"/>
                </a:solidFill>
              </a:rPr>
              <a:t> area zones	</a:t>
            </a:r>
            <a:endParaRPr lang="en-US" sz="1050" dirty="0" smtClean="0">
              <a:solidFill>
                <a:srgbClr val="0070C0"/>
              </a:solidFill>
            </a:endParaRPr>
          </a:p>
          <a:p>
            <a:pPr marL="0" indent="0">
              <a:buNone/>
            </a:pPr>
            <a:r>
              <a:rPr lang="fr-FR" sz="1050" dirty="0" smtClean="0">
                <a:solidFill>
                  <a:srgbClr val="0070C0"/>
                </a:solidFill>
              </a:rPr>
              <a:t>3.2 The second scenario: </a:t>
            </a:r>
            <a:r>
              <a:rPr lang="fr-FR" sz="1050" dirty="0" err="1" smtClean="0">
                <a:solidFill>
                  <a:srgbClr val="0070C0"/>
                </a:solidFill>
              </a:rPr>
              <a:t>Defined</a:t>
            </a:r>
            <a:r>
              <a:rPr lang="fr-FR" sz="1050" dirty="0" smtClean="0">
                <a:solidFill>
                  <a:srgbClr val="0070C0"/>
                </a:solidFill>
              </a:rPr>
              <a:t> </a:t>
            </a:r>
            <a:r>
              <a:rPr lang="fr-FR" sz="1050" dirty="0" err="1" smtClean="0">
                <a:solidFill>
                  <a:srgbClr val="0070C0"/>
                </a:solidFill>
              </a:rPr>
              <a:t>catchment</a:t>
            </a:r>
            <a:r>
              <a:rPr lang="fr-FR" sz="1050" dirty="0" smtClean="0">
                <a:solidFill>
                  <a:srgbClr val="0070C0"/>
                </a:solidFill>
              </a:rPr>
              <a:t> and drainage and </a:t>
            </a:r>
            <a:r>
              <a:rPr lang="fr-FR" sz="1050" dirty="0" err="1" smtClean="0">
                <a:solidFill>
                  <a:srgbClr val="0070C0"/>
                </a:solidFill>
              </a:rPr>
              <a:t>add</a:t>
            </a:r>
            <a:r>
              <a:rPr lang="fr-FR" sz="1050" dirty="0" smtClean="0">
                <a:solidFill>
                  <a:srgbClr val="0070C0"/>
                </a:solidFill>
              </a:rPr>
              <a:t> more </a:t>
            </a:r>
            <a:r>
              <a:rPr lang="fr-FR" sz="1050" dirty="0" err="1" smtClean="0">
                <a:solidFill>
                  <a:srgbClr val="0070C0"/>
                </a:solidFill>
              </a:rPr>
              <a:t>permeability</a:t>
            </a:r>
            <a:r>
              <a:rPr lang="fr-FR" sz="1050" dirty="0" smtClean="0">
                <a:solidFill>
                  <a:srgbClr val="0070C0"/>
                </a:solidFill>
              </a:rPr>
              <a:t> surface 	</a:t>
            </a:r>
            <a:endParaRPr lang="en-US" sz="1050" dirty="0" smtClean="0">
              <a:solidFill>
                <a:srgbClr val="0070C0"/>
              </a:solidFill>
            </a:endParaRPr>
          </a:p>
          <a:p>
            <a:pPr marL="0" indent="0">
              <a:buNone/>
            </a:pPr>
            <a:r>
              <a:rPr lang="fr-FR" sz="1050" dirty="0" smtClean="0">
                <a:solidFill>
                  <a:srgbClr val="0070C0"/>
                </a:solidFill>
              </a:rPr>
              <a:t>3.3 The </a:t>
            </a:r>
            <a:r>
              <a:rPr lang="fr-FR" sz="1050" dirty="0" err="1" smtClean="0">
                <a:solidFill>
                  <a:srgbClr val="0070C0"/>
                </a:solidFill>
              </a:rPr>
              <a:t>third</a:t>
            </a:r>
            <a:r>
              <a:rPr lang="fr-FR" sz="1050" dirty="0" smtClean="0">
                <a:solidFill>
                  <a:srgbClr val="0070C0"/>
                </a:solidFill>
              </a:rPr>
              <a:t> scenario: Propose </a:t>
            </a:r>
            <a:r>
              <a:rPr lang="fr-FR" sz="1050" dirty="0" err="1" smtClean="0">
                <a:solidFill>
                  <a:srgbClr val="0070C0"/>
                </a:solidFill>
              </a:rPr>
              <a:t>develop</a:t>
            </a:r>
            <a:r>
              <a:rPr lang="fr-FR" sz="1050" dirty="0" smtClean="0">
                <a:solidFill>
                  <a:srgbClr val="0070C0"/>
                </a:solidFill>
              </a:rPr>
              <a:t> </a:t>
            </a:r>
            <a:r>
              <a:rPr lang="fr-FR" sz="1050" dirty="0" err="1" smtClean="0">
                <a:solidFill>
                  <a:srgbClr val="0070C0"/>
                </a:solidFill>
              </a:rPr>
              <a:t>some</a:t>
            </a:r>
            <a:r>
              <a:rPr lang="fr-FR" sz="1050" dirty="0" smtClean="0">
                <a:solidFill>
                  <a:srgbClr val="0070C0"/>
                </a:solidFill>
              </a:rPr>
              <a:t> of </a:t>
            </a:r>
            <a:r>
              <a:rPr lang="fr-FR" sz="1050" dirty="0" err="1" smtClean="0">
                <a:solidFill>
                  <a:srgbClr val="0070C0"/>
                </a:solidFill>
              </a:rPr>
              <a:t>nonstructural</a:t>
            </a:r>
            <a:r>
              <a:rPr lang="fr-FR" sz="1050" dirty="0" smtClean="0">
                <a:solidFill>
                  <a:srgbClr val="0070C0"/>
                </a:solidFill>
              </a:rPr>
              <a:t> </a:t>
            </a:r>
            <a:r>
              <a:rPr lang="fr-FR" sz="1050" dirty="0" err="1" smtClean="0">
                <a:solidFill>
                  <a:srgbClr val="0070C0"/>
                </a:solidFill>
              </a:rPr>
              <a:t>measures</a:t>
            </a:r>
            <a:r>
              <a:rPr lang="fr-FR" sz="1050" dirty="0" smtClean="0">
                <a:solidFill>
                  <a:srgbClr val="0070C0"/>
                </a:solidFill>
              </a:rPr>
              <a:t>.</a:t>
            </a:r>
            <a:r>
              <a:rPr lang="fr-FR" sz="1300" dirty="0" smtClean="0">
                <a:solidFill>
                  <a:srgbClr val="0070C0"/>
                </a:solidFill>
              </a:rPr>
              <a:t>		 </a:t>
            </a:r>
            <a:endParaRPr lang="en-US" sz="1300" dirty="0" smtClean="0">
              <a:solidFill>
                <a:srgbClr val="0070C0"/>
              </a:solidFill>
            </a:endParaRPr>
          </a:p>
          <a:p>
            <a:r>
              <a:rPr lang="fr-FR" sz="1200" b="1" dirty="0" smtClean="0">
                <a:solidFill>
                  <a:srgbClr val="0070C0"/>
                </a:solidFill>
              </a:rPr>
              <a:t>V. SUMMARY AND CONCLUSION</a:t>
            </a:r>
            <a:r>
              <a:rPr lang="fr-FR" sz="1200" b="1" dirty="0" smtClean="0"/>
              <a:t>				 </a:t>
            </a:r>
            <a:endParaRPr lang="en-US" sz="1200" dirty="0" smtClean="0"/>
          </a:p>
          <a:p>
            <a:r>
              <a:rPr lang="fr-FR" sz="1200" b="1" dirty="0" smtClean="0"/>
              <a:t>VI</a:t>
            </a:r>
            <a:r>
              <a:rPr lang="fr-FR" sz="1200" b="1" dirty="0"/>
              <a:t>. REFERENCES	</a:t>
            </a:r>
            <a:endParaRPr lang="en-US" sz="1200" dirty="0"/>
          </a:p>
        </p:txBody>
      </p:sp>
    </p:spTree>
    <p:extLst>
      <p:ext uri="{BB962C8B-B14F-4D97-AF65-F5344CB8AC3E}">
        <p14:creationId xmlns:p14="http://schemas.microsoft.com/office/powerpoint/2010/main" val="2703744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514" b="6143"/>
          <a:stretch/>
        </p:blipFill>
        <p:spPr>
          <a:xfrm>
            <a:off x="482469" y="4041784"/>
            <a:ext cx="5886570" cy="2802361"/>
          </a:xfrm>
          <a:prstGeom prst="rect">
            <a:avLst/>
          </a:prstGeom>
        </p:spPr>
      </p:pic>
      <p:sp>
        <p:nvSpPr>
          <p:cNvPr id="15" name="Content Placeholder 2"/>
          <p:cNvSpPr>
            <a:spLocks noGrp="1"/>
          </p:cNvSpPr>
          <p:nvPr>
            <p:ph idx="1"/>
          </p:nvPr>
        </p:nvSpPr>
        <p:spPr>
          <a:xfrm>
            <a:off x="386299" y="646666"/>
            <a:ext cx="6014502" cy="4572268"/>
          </a:xfrm>
        </p:spPr>
        <p:txBody>
          <a:bodyPr>
            <a:noAutofit/>
          </a:bodyPr>
          <a:lstStyle/>
          <a:p>
            <a:pPr marL="0" indent="0" algn="just">
              <a:buNone/>
            </a:pPr>
            <a:r>
              <a:rPr lang="en-US" sz="1400" i="1" dirty="0"/>
              <a:t>An interesting question is why floodway movement in Thailand is not successful compared with the costly structural measure such as concrete walls that are becoming higher and longer everywhere on the floodplains. </a:t>
            </a:r>
          </a:p>
          <a:p>
            <a:pPr marL="0" indent="0" algn="just">
              <a:buNone/>
            </a:pPr>
            <a:r>
              <a:rPr lang="en-US" sz="1400" i="1" dirty="0" smtClean="0"/>
              <a:t>It </a:t>
            </a:r>
            <a:r>
              <a:rPr lang="en-US" sz="1400" i="1" dirty="0"/>
              <a:t>is worth noting that every legal procedure in Thailand takes time, maybe years for passing flood regulations. That is another reason why the government gives more importance to structural measure such concrete walls that can be built immediately and fulfill political commitment within the shorter time. </a:t>
            </a:r>
          </a:p>
          <a:p>
            <a:pPr marL="0" indent="0" algn="just">
              <a:buNone/>
            </a:pPr>
            <a:r>
              <a:rPr lang="en-US" sz="1400" i="1" dirty="0" smtClean="0"/>
              <a:t>Certainly</a:t>
            </a:r>
            <a:r>
              <a:rPr lang="en-US" sz="1400" i="1" dirty="0"/>
              <a:t>, numerous costly concrete structures have been approved shortly focusing on industrial estates on floodplains. This proves that industrial sector is the primary concern in the view of the government. Their vision is lack of urban resilience to floods just for against flood rather than working with the river. And They are still lack of awareness about an optimal engineering solution may not be the best because of social and institutional constraints.</a:t>
            </a:r>
          </a:p>
        </p:txBody>
      </p:sp>
      <p:sp>
        <p:nvSpPr>
          <p:cNvPr id="3" name="Rectangle 2"/>
          <p:cNvSpPr/>
          <p:nvPr/>
        </p:nvSpPr>
        <p:spPr>
          <a:xfrm>
            <a:off x="443361" y="6350169"/>
            <a:ext cx="5302250" cy="507831"/>
          </a:xfrm>
          <a:prstGeom prst="rect">
            <a:avLst/>
          </a:prstGeom>
        </p:spPr>
        <p:txBody>
          <a:bodyPr wrap="square">
            <a:spAutoFit/>
          </a:bodyPr>
          <a:lstStyle/>
          <a:p>
            <a:pPr>
              <a:spcAft>
                <a:spcPts val="0"/>
              </a:spcAft>
            </a:pPr>
            <a:r>
              <a:rPr lang="en-US" sz="900" dirty="0" smtClean="0">
                <a:solidFill>
                  <a:schemeClr val="bg1"/>
                </a:solidFill>
              </a:rPr>
              <a:t>Pedestrians </a:t>
            </a:r>
            <a:r>
              <a:rPr lang="en-US" sz="900" dirty="0">
                <a:solidFill>
                  <a:schemeClr val="bg1"/>
                </a:solidFill>
              </a:rPr>
              <a:t>brave torrential rain in Bangkok. Photograph: Narong </a:t>
            </a:r>
            <a:r>
              <a:rPr lang="en-US" sz="900" dirty="0" err="1" smtClean="0">
                <a:solidFill>
                  <a:schemeClr val="bg1"/>
                </a:solidFill>
              </a:rPr>
              <a:t>Sangnak</a:t>
            </a:r>
            <a:r>
              <a:rPr lang="en-US" sz="900" dirty="0" smtClean="0">
                <a:solidFill>
                  <a:schemeClr val="bg1"/>
                </a:solidFill>
              </a:rPr>
              <a:t>/EPA</a:t>
            </a:r>
            <a:endParaRPr lang="en-US" sz="900" dirty="0" smtClean="0">
              <a:solidFill>
                <a:schemeClr val="bg1"/>
              </a:solidFill>
              <a:latin typeface="Calibri" panose="020F0502020204030204" pitchFamily="34" charset="0"/>
              <a:ea typeface="Times New Roman" panose="02020603050405020304" pitchFamily="18" charset="0"/>
              <a:cs typeface="Cordia New" panose="020B0304020202020204" pitchFamily="34" charset="-34"/>
            </a:endParaRPr>
          </a:p>
          <a:p>
            <a:pPr>
              <a:spcAft>
                <a:spcPts val="0"/>
              </a:spcAft>
            </a:pPr>
            <a:r>
              <a:rPr lang="en-US" sz="900" dirty="0" smtClean="0">
                <a:solidFill>
                  <a:schemeClr val="bg1"/>
                </a:solidFill>
                <a:latin typeface="Calibri" panose="020F0502020204030204" pitchFamily="34" charset="0"/>
                <a:ea typeface="Times New Roman" panose="02020603050405020304" pitchFamily="18" charset="0"/>
                <a:cs typeface="Cordia New" panose="020B0304020202020204" pitchFamily="34" charset="-34"/>
              </a:rPr>
              <a:t>Source</a:t>
            </a:r>
            <a:r>
              <a:rPr lang="en-US" sz="900" dirty="0">
                <a:solidFill>
                  <a:schemeClr val="bg1"/>
                </a:solidFill>
                <a:latin typeface="Calibri" panose="020F0502020204030204" pitchFamily="34" charset="0"/>
                <a:ea typeface="Times New Roman" panose="02020603050405020304" pitchFamily="18" charset="0"/>
                <a:cs typeface="Cordia New" panose="020B0304020202020204" pitchFamily="34" charset="-34"/>
              </a:rPr>
              <a:t>: Floods bring rush hour chaos to </a:t>
            </a:r>
            <a:r>
              <a:rPr lang="en-US" sz="900" dirty="0" smtClean="0">
                <a:solidFill>
                  <a:schemeClr val="bg1"/>
                </a:solidFill>
                <a:latin typeface="Calibri" panose="020F0502020204030204" pitchFamily="34" charset="0"/>
                <a:ea typeface="Times New Roman" panose="02020603050405020304" pitchFamily="18" charset="0"/>
                <a:cs typeface="Cordia New" panose="020B0304020202020204" pitchFamily="34" charset="-34"/>
              </a:rPr>
              <a:t>Bangkok </a:t>
            </a:r>
          </a:p>
          <a:p>
            <a:pPr>
              <a:spcAft>
                <a:spcPts val="0"/>
              </a:spcAft>
            </a:pPr>
            <a:r>
              <a:rPr lang="en-US" sz="900" u="sng" dirty="0" smtClean="0">
                <a:solidFill>
                  <a:srgbClr val="0563C1"/>
                </a:solidFill>
                <a:latin typeface="Calibri" panose="020F0502020204030204" pitchFamily="34" charset="0"/>
                <a:ea typeface="Times New Roman" panose="02020603050405020304" pitchFamily="18" charset="0"/>
                <a:cs typeface="Cordia New" panose="020B0304020202020204" pitchFamily="34" charset="-34"/>
              </a:rPr>
              <a:t>https</a:t>
            </a:r>
            <a:r>
              <a:rPr lang="en-US" sz="900" u="sng" dirty="0">
                <a:solidFill>
                  <a:srgbClr val="0563C1"/>
                </a:solidFill>
                <a:latin typeface="Calibri" panose="020F0502020204030204" pitchFamily="34" charset="0"/>
                <a:ea typeface="Times New Roman" panose="02020603050405020304" pitchFamily="18" charset="0"/>
                <a:cs typeface="Cordia New" panose="020B0304020202020204" pitchFamily="34" charset="-34"/>
              </a:rPr>
              <a:t>://www.theguardian.com/environment/2017/may/28/floods-bring-rush-hour-chaos-bangkok-thailand</a:t>
            </a:r>
            <a:endParaRPr lang="en-US" sz="900" dirty="0">
              <a:effectLst/>
              <a:latin typeface="Calibri" panose="020F0502020204030204" pitchFamily="34" charset="0"/>
              <a:ea typeface="Times New Roman" panose="02020603050405020304" pitchFamily="18" charset="0"/>
              <a:cs typeface="Cordia New" panose="020B0304020202020204" pitchFamily="34" charset="-34"/>
            </a:endParaRPr>
          </a:p>
        </p:txBody>
      </p:sp>
      <p:sp>
        <p:nvSpPr>
          <p:cNvPr id="13" name="Title 1"/>
          <p:cNvSpPr>
            <a:spLocks noGrp="1"/>
          </p:cNvSpPr>
          <p:nvPr>
            <p:ph type="title"/>
          </p:nvPr>
        </p:nvSpPr>
        <p:spPr>
          <a:xfrm>
            <a:off x="401796" y="322158"/>
            <a:ext cx="4542653" cy="1978806"/>
          </a:xfrm>
        </p:spPr>
        <p:txBody>
          <a:bodyPr>
            <a:normAutofit/>
          </a:bodyPr>
          <a:lstStyle/>
          <a:p>
            <a:pPr algn="l"/>
            <a:r>
              <a:rPr lang="fr-FR" sz="2400" dirty="0"/>
              <a:t>A. Background and Situation</a:t>
            </a:r>
            <a:r>
              <a:rPr lang="en-US" dirty="0"/>
              <a:t/>
            </a:r>
            <a:br>
              <a:rPr lang="en-US" dirty="0"/>
            </a:br>
            <a:r>
              <a:rPr lang="th-TH" dirty="0" smtClean="0"/>
              <a:t/>
            </a:r>
            <a:br>
              <a:rPr lang="th-TH" dirty="0" smtClean="0"/>
            </a:b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7741"/>
          <a:stretch/>
        </p:blipFill>
        <p:spPr>
          <a:xfrm>
            <a:off x="6626672" y="0"/>
            <a:ext cx="5565328" cy="21716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672" y="2016398"/>
            <a:ext cx="5565328" cy="4786182"/>
          </a:xfrm>
          <a:prstGeom prst="rect">
            <a:avLst/>
          </a:prstGeom>
        </p:spPr>
      </p:pic>
      <p:sp>
        <p:nvSpPr>
          <p:cNvPr id="8" name="Content Placeholder 2"/>
          <p:cNvSpPr txBox="1">
            <a:spLocks/>
          </p:cNvSpPr>
          <p:nvPr/>
        </p:nvSpPr>
        <p:spPr>
          <a:xfrm>
            <a:off x="6529689" y="6493905"/>
            <a:ext cx="6626671" cy="323303"/>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None/>
            </a:pPr>
            <a:r>
              <a:rPr lang="en-US" sz="800" b="1" dirty="0" smtClean="0"/>
              <a:t>Reference : Bangkok flooding is chronic problem, </a:t>
            </a:r>
            <a:r>
              <a:rPr lang="en-US" sz="800" dirty="0" smtClean="0"/>
              <a:t>national May 26, </a:t>
            </a:r>
            <a:r>
              <a:rPr lang="en-US" sz="800" dirty="0"/>
              <a:t>2017 </a:t>
            </a:r>
            <a:r>
              <a:rPr lang="en-US" sz="800" dirty="0">
                <a:hlinkClick r:id="rId6"/>
              </a:rPr>
              <a:t>http://</a:t>
            </a:r>
            <a:r>
              <a:rPr lang="en-US" sz="800" dirty="0" smtClean="0">
                <a:hlinkClick r:id="rId6"/>
              </a:rPr>
              <a:t>www.nationmultimedia.com/news/national/30316334</a:t>
            </a:r>
            <a:endParaRPr lang="en-US" sz="800" dirty="0" smtClean="0"/>
          </a:p>
          <a:p>
            <a:pPr marL="0" indent="0">
              <a:buNone/>
            </a:pPr>
            <a:endParaRPr lang="en-US" sz="900" dirty="0"/>
          </a:p>
        </p:txBody>
      </p:sp>
    </p:spTree>
    <p:extLst>
      <p:ext uri="{BB962C8B-B14F-4D97-AF65-F5344CB8AC3E}">
        <p14:creationId xmlns:p14="http://schemas.microsoft.com/office/powerpoint/2010/main" val="4143465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0248" y="988381"/>
            <a:ext cx="2374713" cy="5685378"/>
          </a:xfrm>
        </p:spPr>
        <p:txBody>
          <a:bodyPr>
            <a:noAutofit/>
          </a:bodyPr>
          <a:lstStyle/>
          <a:p>
            <a:pPr marL="0" indent="0">
              <a:buNone/>
            </a:pPr>
            <a:r>
              <a:rPr lang="en-US" sz="1500" i="1" dirty="0"/>
              <a:t>Factors affecting Bangkok's drainage are from the location of Bangkok as a water source. Climate change combined with rapid urban growth, resulting in ineffective flood control and preventive measures not successful due to poor flood management performance and non-building activities. Planned risk of flooding in the city. And lack of awareness and stakeholders. All factors are bound to become a problem that is very difficult to resolve. This can be explained by the following main factors.</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811439" y="484200"/>
            <a:ext cx="9380561" cy="6631784"/>
          </a:xfrm>
          <a:prstGeom prst="rect">
            <a:avLst/>
          </a:prstGeom>
        </p:spPr>
      </p:pic>
      <p:sp>
        <p:nvSpPr>
          <p:cNvPr id="13" name="Title 1"/>
          <p:cNvSpPr>
            <a:spLocks noGrp="1"/>
          </p:cNvSpPr>
          <p:nvPr>
            <p:ph type="title"/>
          </p:nvPr>
        </p:nvSpPr>
        <p:spPr>
          <a:xfrm>
            <a:off x="300248" y="293923"/>
            <a:ext cx="8502558" cy="571626"/>
          </a:xfrm>
        </p:spPr>
        <p:txBody>
          <a:bodyPr>
            <a:noAutofit/>
          </a:bodyPr>
          <a:lstStyle/>
          <a:p>
            <a:pPr algn="l"/>
            <a:r>
              <a:rPr lang="fr-FR" sz="2200" dirty="0"/>
              <a:t>C. </a:t>
            </a:r>
            <a:r>
              <a:rPr lang="fr-FR" sz="2200" dirty="0" err="1"/>
              <a:t>Problem</a:t>
            </a:r>
            <a:r>
              <a:rPr lang="fr-FR" sz="2200" dirty="0"/>
              <a:t> </a:t>
            </a:r>
            <a:r>
              <a:rPr lang="fr-FR" sz="2200" dirty="0" err="1"/>
              <a:t>statement</a:t>
            </a:r>
            <a:r>
              <a:rPr lang="fr-FR" sz="2200" dirty="0"/>
              <a:t> and Cause of flood in Bangkok </a:t>
            </a:r>
            <a:r>
              <a:rPr lang="fr-FR" sz="2200" dirty="0" err="1"/>
              <a:t>inner</a:t>
            </a:r>
            <a:r>
              <a:rPr lang="fr-FR" sz="2200" dirty="0"/>
              <a:t> zone</a:t>
            </a:r>
            <a:r>
              <a:rPr lang="en-US" sz="2200" dirty="0"/>
              <a:t/>
            </a:r>
            <a:br>
              <a:rPr lang="en-US" sz="2200" dirty="0"/>
            </a:br>
            <a:r>
              <a:rPr lang="th-TH" sz="2200" dirty="0" smtClean="0"/>
              <a:t/>
            </a:r>
            <a:br>
              <a:rPr lang="th-TH" sz="2200" dirty="0" smtClean="0"/>
            </a:br>
            <a:endParaRPr lang="en-US" sz="2200" dirty="0"/>
          </a:p>
        </p:txBody>
      </p:sp>
    </p:spTree>
    <p:extLst>
      <p:ext uri="{BB962C8B-B14F-4D97-AF65-F5344CB8AC3E}">
        <p14:creationId xmlns:p14="http://schemas.microsoft.com/office/powerpoint/2010/main" val="179538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0247" y="189419"/>
            <a:ext cx="5737143" cy="571626"/>
          </a:xfrm>
        </p:spPr>
        <p:txBody>
          <a:bodyPr>
            <a:noAutofit/>
          </a:bodyPr>
          <a:lstStyle/>
          <a:p>
            <a:pPr algn="l"/>
            <a:r>
              <a:rPr lang="en-US" sz="2400" dirty="0"/>
              <a:t>G. Research questions and Hypotheses	</a:t>
            </a:r>
            <a:r>
              <a:rPr lang="en-US" sz="2200" dirty="0"/>
              <a:t/>
            </a:r>
            <a:br>
              <a:rPr lang="en-US" sz="2200" dirty="0"/>
            </a:br>
            <a:r>
              <a:rPr lang="th-TH" sz="2200" dirty="0" smtClean="0"/>
              <a:t/>
            </a:r>
            <a:br>
              <a:rPr lang="th-TH" sz="2200" dirty="0" smtClean="0"/>
            </a:br>
            <a:endParaRPr lang="en-US" sz="2200" dirty="0"/>
          </a:p>
        </p:txBody>
      </p:sp>
      <p:sp>
        <p:nvSpPr>
          <p:cNvPr id="10" name="Title 1"/>
          <p:cNvSpPr txBox="1">
            <a:spLocks/>
          </p:cNvSpPr>
          <p:nvPr/>
        </p:nvSpPr>
        <p:spPr>
          <a:xfrm>
            <a:off x="324750" y="5872431"/>
            <a:ext cx="5063322" cy="571626"/>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r>
              <a:rPr lang="fr-FR" sz="2400" dirty="0"/>
              <a:t>H. </a:t>
            </a:r>
            <a:r>
              <a:rPr lang="fr-FR" sz="2400" dirty="0" err="1"/>
              <a:t>Research</a:t>
            </a:r>
            <a:r>
              <a:rPr lang="fr-FR" sz="2400" dirty="0"/>
              <a:t> </a:t>
            </a:r>
            <a:r>
              <a:rPr lang="fr-FR" sz="2400" dirty="0" smtClean="0"/>
              <a:t>Method</a:t>
            </a:r>
            <a:r>
              <a:rPr lang="fr-FR" sz="2400" dirty="0"/>
              <a:t>		</a:t>
            </a:r>
            <a:r>
              <a:rPr lang="en-US" sz="2200" dirty="0" smtClean="0"/>
              <a:t/>
            </a:r>
            <a:br>
              <a:rPr lang="en-US" sz="2200" dirty="0" smtClean="0"/>
            </a:br>
            <a:r>
              <a:rPr lang="th-TH" sz="2200" dirty="0" smtClean="0"/>
              <a:t/>
            </a:r>
            <a:br>
              <a:rPr lang="th-TH" sz="2200" dirty="0" smtClean="0"/>
            </a:br>
            <a:endParaRPr lang="en-US" sz="2200" dirty="0"/>
          </a:p>
        </p:txBody>
      </p:sp>
      <p:sp>
        <p:nvSpPr>
          <p:cNvPr id="4" name="Rectangle 3"/>
          <p:cNvSpPr/>
          <p:nvPr/>
        </p:nvSpPr>
        <p:spPr>
          <a:xfrm>
            <a:off x="6054617" y="178677"/>
            <a:ext cx="5910099" cy="414344"/>
          </a:xfrm>
          <a:prstGeom prst="rect">
            <a:avLst/>
          </a:prstGeom>
        </p:spPr>
        <p:txBody>
          <a:bodyPr wrap="square">
            <a:spAutoFit/>
          </a:bodyPr>
          <a:lstStyle/>
          <a:p>
            <a:pPr algn="just">
              <a:lnSpc>
                <a:spcPct val="107000"/>
              </a:lnSpc>
              <a:spcAft>
                <a:spcPts val="800"/>
              </a:spcAft>
            </a:pPr>
            <a:r>
              <a:rPr lang="en-US" sz="1000" dirty="0">
                <a:ea typeface="Calibri" panose="020F0502020204030204" pitchFamily="34" charset="0"/>
                <a:cs typeface="Cordia New" panose="020B0304020202020204" pitchFamily="34" charset="-34"/>
              </a:rPr>
              <a:t>The paper aims to address three core questions to answer and solve problem by analyzing which non-structural improvements should be achieved to enforce an efficient flood prevention policy in BMA:</a:t>
            </a:r>
            <a:endParaRPr lang="en-US" sz="1000" dirty="0">
              <a:effectLst/>
              <a:ea typeface="Calibri" panose="020F0502020204030204" pitchFamily="34" charset="0"/>
              <a:cs typeface="Cordia New" panose="020B0304020202020204" pitchFamily="34" charset="-34"/>
            </a:endParaRPr>
          </a:p>
        </p:txBody>
      </p:sp>
      <p:pic>
        <p:nvPicPr>
          <p:cNvPr id="12" name="Picture 11"/>
          <p:cNvPicPr/>
          <p:nvPr/>
        </p:nvPicPr>
        <p:blipFill rotWithShape="1">
          <a:blip r:embed="rId3">
            <a:extLst>
              <a:ext uri="{28A0092B-C50C-407E-A947-70E740481C1C}">
                <a14:useLocalDpi xmlns:a14="http://schemas.microsoft.com/office/drawing/2010/main" val="0"/>
              </a:ext>
            </a:extLst>
          </a:blip>
          <a:srcRect t="9320" b="8817"/>
          <a:stretch/>
        </p:blipFill>
        <p:spPr bwMode="auto">
          <a:xfrm>
            <a:off x="4354" y="599227"/>
            <a:ext cx="5730240" cy="263842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extLst>
              <a:ext uri="{28A0092B-C50C-407E-A947-70E740481C1C}">
                <a14:useLocalDpi xmlns:a14="http://schemas.microsoft.com/office/drawing/2010/main" val="0"/>
              </a:ext>
            </a:extLst>
          </a:blip>
          <a:srcRect t="9320" b="8817"/>
          <a:stretch/>
        </p:blipFill>
        <p:spPr bwMode="auto">
          <a:xfrm>
            <a:off x="5734594" y="599227"/>
            <a:ext cx="5730240" cy="2638425"/>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5">
            <a:extLst>
              <a:ext uri="{28A0092B-C50C-407E-A947-70E740481C1C}">
                <a14:useLocalDpi xmlns:a14="http://schemas.microsoft.com/office/drawing/2010/main" val="0"/>
              </a:ext>
            </a:extLst>
          </a:blip>
          <a:srcRect t="8914" b="8825"/>
          <a:stretch/>
        </p:blipFill>
        <p:spPr bwMode="auto">
          <a:xfrm>
            <a:off x="4037" y="3206656"/>
            <a:ext cx="5730875" cy="265176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6">
            <a:extLst>
              <a:ext uri="{28A0092B-C50C-407E-A947-70E740481C1C}">
                <a14:useLocalDpi xmlns:a14="http://schemas.microsoft.com/office/drawing/2010/main" val="0"/>
              </a:ext>
            </a:extLst>
          </a:blip>
          <a:srcRect l="2786" r="4270"/>
          <a:stretch/>
        </p:blipFill>
        <p:spPr bwMode="auto">
          <a:xfrm>
            <a:off x="6136076" y="3289903"/>
            <a:ext cx="5856144" cy="3544330"/>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340249" y="6247919"/>
            <a:ext cx="5729866" cy="586314"/>
          </a:xfrm>
          <a:prstGeom prst="rect">
            <a:avLst/>
          </a:prstGeom>
        </p:spPr>
        <p:txBody>
          <a:bodyPr wrap="square">
            <a:spAutoFit/>
          </a:bodyPr>
          <a:lstStyle/>
          <a:p>
            <a:pPr algn="just">
              <a:lnSpc>
                <a:spcPct val="107000"/>
              </a:lnSpc>
              <a:spcAft>
                <a:spcPts val="800"/>
              </a:spcAft>
            </a:pPr>
            <a:r>
              <a:rPr lang="en-US" sz="1000" dirty="0" smtClean="0">
                <a:ea typeface="Calibri" panose="020F0502020204030204" pitchFamily="34" charset="0"/>
                <a:cs typeface="Cordia New" panose="020B0304020202020204" pitchFamily="34" charset="-34"/>
              </a:rPr>
              <a:t>(1) Review </a:t>
            </a:r>
            <a:r>
              <a:rPr lang="en-US" sz="1000" dirty="0">
                <a:ea typeface="Calibri" panose="020F0502020204030204" pitchFamily="34" charset="0"/>
                <a:cs typeface="Cordia New" panose="020B0304020202020204" pitchFamily="34" charset="-34"/>
              </a:rPr>
              <a:t>of the available literature, including documents made available by various departments of </a:t>
            </a:r>
            <a:r>
              <a:rPr lang="en-US" sz="1000" dirty="0" smtClean="0">
                <a:ea typeface="Calibri" panose="020F0502020204030204" pitchFamily="34" charset="0"/>
                <a:cs typeface="Cordia New" panose="020B0304020202020204" pitchFamily="34" charset="-34"/>
              </a:rPr>
              <a:t>BMA (2) Examining </a:t>
            </a:r>
            <a:r>
              <a:rPr lang="en-US" sz="1000" dirty="0">
                <a:ea typeface="Calibri" panose="020F0502020204030204" pitchFamily="34" charset="0"/>
                <a:cs typeface="Cordia New" panose="020B0304020202020204" pitchFamily="34" charset="-34"/>
              </a:rPr>
              <a:t>and surveys with a group of </a:t>
            </a:r>
            <a:r>
              <a:rPr lang="en-US" sz="1000" dirty="0" smtClean="0">
                <a:ea typeface="Calibri" panose="020F0502020204030204" pitchFamily="34" charset="0"/>
                <a:cs typeface="Cordia New" panose="020B0304020202020204" pitchFamily="34" charset="-34"/>
              </a:rPr>
              <a:t>experts (3) Fact-finding </a:t>
            </a:r>
            <a:r>
              <a:rPr lang="en-US" sz="1000" dirty="0">
                <a:ea typeface="Calibri" panose="020F0502020204030204" pitchFamily="34" charset="0"/>
                <a:cs typeface="Cordia New" panose="020B0304020202020204" pitchFamily="34" charset="-34"/>
              </a:rPr>
              <a:t>collect information and identify </a:t>
            </a:r>
            <a:r>
              <a:rPr lang="en-US" sz="1000" dirty="0" smtClean="0">
                <a:ea typeface="Calibri" panose="020F0502020204030204" pitchFamily="34" charset="0"/>
                <a:cs typeface="Cordia New" panose="020B0304020202020204" pitchFamily="34" charset="-34"/>
              </a:rPr>
              <a:t>issues  (4) extension </a:t>
            </a:r>
            <a:r>
              <a:rPr lang="en-US" sz="1000" dirty="0">
                <a:ea typeface="Calibri" panose="020F0502020204030204" pitchFamily="34" charset="0"/>
                <a:cs typeface="Cordia New" panose="020B0304020202020204" pitchFamily="34" charset="-34"/>
              </a:rPr>
              <a:t>of the results of other research</a:t>
            </a:r>
          </a:p>
        </p:txBody>
      </p:sp>
    </p:spTree>
    <p:extLst>
      <p:ext uri="{BB962C8B-B14F-4D97-AF65-F5344CB8AC3E}">
        <p14:creationId xmlns:p14="http://schemas.microsoft.com/office/powerpoint/2010/main" val="3310878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0248" y="293923"/>
            <a:ext cx="5063322" cy="571626"/>
          </a:xfrm>
        </p:spPr>
        <p:txBody>
          <a:bodyPr>
            <a:noAutofit/>
          </a:bodyPr>
          <a:lstStyle/>
          <a:p>
            <a:pPr algn="l"/>
            <a:r>
              <a:rPr lang="en-US" sz="2400" b="1" dirty="0"/>
              <a:t>V. DATA ANALYSIS </a:t>
            </a:r>
            <a:r>
              <a:rPr lang="en-US" sz="2400" dirty="0"/>
              <a:t/>
            </a:r>
            <a:br>
              <a:rPr lang="en-US" sz="2400" dirty="0"/>
            </a:br>
            <a:endParaRPr lang="en-US" sz="2200" dirty="0"/>
          </a:p>
        </p:txBody>
      </p:sp>
      <p:sp>
        <p:nvSpPr>
          <p:cNvPr id="2" name="Rectangle 1"/>
          <p:cNvSpPr/>
          <p:nvPr/>
        </p:nvSpPr>
        <p:spPr>
          <a:xfrm>
            <a:off x="3641155" y="215545"/>
            <a:ext cx="8550845" cy="461665"/>
          </a:xfrm>
          <a:prstGeom prst="rect">
            <a:avLst/>
          </a:prstGeom>
        </p:spPr>
        <p:txBody>
          <a:bodyPr wrap="square">
            <a:spAutoFit/>
          </a:bodyPr>
          <a:lstStyle/>
          <a:p>
            <a:r>
              <a:rPr lang="en-US" sz="1200" dirty="0"/>
              <a:t>Today, both structural and non-structural measures, adequately related in time and space, represent the cornerstones of a unified contemporary urban flood management concept </a:t>
            </a:r>
          </a:p>
        </p:txBody>
      </p:sp>
      <p:pic>
        <p:nvPicPr>
          <p:cNvPr id="1025" name="Picture 8"/>
          <p:cNvPicPr>
            <a:picLocks noChangeAspect="1" noChangeArrowheads="1"/>
          </p:cNvPicPr>
          <p:nvPr/>
        </p:nvPicPr>
        <p:blipFill>
          <a:blip r:embed="rId3">
            <a:extLst>
              <a:ext uri="{28A0092B-C50C-407E-A947-70E740481C1C}">
                <a14:useLocalDpi xmlns:a14="http://schemas.microsoft.com/office/drawing/2010/main" val="0"/>
              </a:ext>
            </a:extLst>
          </a:blip>
          <a:srcRect t="1895" b="80566"/>
          <a:stretch>
            <a:fillRect/>
          </a:stretch>
        </p:blipFill>
        <p:spPr bwMode="auto">
          <a:xfrm>
            <a:off x="300248" y="1459921"/>
            <a:ext cx="5086350" cy="1323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399661" y="1191602"/>
            <a:ext cx="660980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70C0"/>
                </a:solidFill>
                <a:effectLst/>
                <a:ea typeface="Calibri" panose="020F0502020204030204" pitchFamily="34" charset="0"/>
                <a:cs typeface="Cordia New" panose="020B0304020202020204" pitchFamily="34" charset="-34"/>
              </a:rPr>
              <a:t>PART 1: </a:t>
            </a:r>
            <a:r>
              <a:rPr kumimoji="0" lang="en-US" altLang="en-US" sz="1200" b="1" i="0" u="sng" strike="noStrike" cap="none" normalizeH="0" baseline="0" dirty="0" smtClean="0">
                <a:ln>
                  <a:noFill/>
                </a:ln>
                <a:solidFill>
                  <a:srgbClr val="0070C0"/>
                </a:solidFill>
                <a:effectLst/>
                <a:ea typeface="Calibri" panose="020F0502020204030204" pitchFamily="34" charset="0"/>
                <a:cs typeface="Cordia New" panose="020B0304020202020204" pitchFamily="34" charset="-34"/>
              </a:rPr>
              <a:t>Reviewing plans, policies and urban management with structure ad non-structure measures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ea typeface="Times New Roman" panose="02020603050405020304" pitchFamily="18" charset="0"/>
                <a:cs typeface="Cordia New" panose="020B0304020202020204" pitchFamily="34" charset="-34"/>
              </a:rPr>
              <a:t>1.1  Collect land use and building use data, including plan, policy and ordinance regulations for analyzing and estimating.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70C0"/>
                </a:solidFill>
                <a:effectLst/>
                <a:ea typeface="Times New Roman" panose="02020603050405020304" pitchFamily="18" charset="0"/>
                <a:cs typeface="Cordia New" panose="020B0304020202020204" pitchFamily="34" charset="-34"/>
              </a:rPr>
              <a:t>1.2  Collect water management data and guidelines, including plan, policy and ordinance regulations for analyzing and estimating.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70C0"/>
              </a:solidFill>
              <a:effectLst/>
              <a:ea typeface="Calibri" panose="020F0502020204030204" pitchFamily="34" charset="0"/>
              <a:cs typeface="Cordia New" panose="020B0304020202020204"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70C0"/>
                </a:solidFill>
                <a:effectLst/>
                <a:ea typeface="Calibri" panose="020F0502020204030204" pitchFamily="34" charset="0"/>
                <a:cs typeface="Cordia New" panose="020B0304020202020204" pitchFamily="34" charset="-34"/>
              </a:rPr>
              <a:t>1.3  Analysis of potential and limitations of each plan and/or policy</a:t>
            </a:r>
            <a:r>
              <a:rPr kumimoji="0" lang="en-US" altLang="en-US" sz="1200" b="1" i="0" u="none" strike="noStrike" cap="none" normalizeH="0" baseline="0" dirty="0" smtClean="0">
                <a:ln>
                  <a:noFill/>
                </a:ln>
                <a:solidFill>
                  <a:srgbClr val="0070C0"/>
                </a:solidFill>
                <a:effectLst/>
              </a:rPr>
              <a:t> </a:t>
            </a:r>
          </a:p>
        </p:txBody>
      </p:sp>
      <p:sp>
        <p:nvSpPr>
          <p:cNvPr id="5" name="Rectangle 2"/>
          <p:cNvSpPr>
            <a:spLocks noChangeArrowheads="1"/>
          </p:cNvSpPr>
          <p:nvPr/>
        </p:nvSpPr>
        <p:spPr bwMode="auto">
          <a:xfrm>
            <a:off x="404750" y="1172185"/>
            <a:ext cx="13064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ea typeface="Calibri" panose="020F0502020204030204" pitchFamily="34" charset="0"/>
                <a:cs typeface="Cordia New" panose="020B0304020202020204" pitchFamily="34" charset="-34"/>
              </a:rPr>
              <a:t>PROBLEM PART</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rotWithShape="1">
          <a:blip r:embed="rId4" cstate="print">
            <a:extLst>
              <a:ext uri="{28A0092B-C50C-407E-A947-70E740481C1C}">
                <a14:useLocalDpi xmlns:a14="http://schemas.microsoft.com/office/drawing/2010/main" val="0"/>
              </a:ext>
            </a:extLst>
          </a:blip>
          <a:srcRect t="1581" b="80401"/>
          <a:stretch/>
        </p:blipFill>
        <p:spPr bwMode="auto">
          <a:xfrm>
            <a:off x="300248" y="3685593"/>
            <a:ext cx="5239385" cy="140208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5399660" y="3581089"/>
            <a:ext cx="6609805" cy="2921697"/>
          </a:xfrm>
          <a:prstGeom prst="rect">
            <a:avLst/>
          </a:prstGeom>
        </p:spPr>
        <p:txBody>
          <a:bodyPr wrap="square">
            <a:spAutoFit/>
          </a:bodyPr>
          <a:lstStyle/>
          <a:p>
            <a:pPr algn="just">
              <a:lnSpc>
                <a:spcPct val="107000"/>
              </a:lnSpc>
              <a:spcAft>
                <a:spcPts val="800"/>
              </a:spcAft>
            </a:pPr>
            <a:r>
              <a:rPr lang="en-US" sz="1200" b="1" dirty="0">
                <a:solidFill>
                  <a:srgbClr val="0070C0"/>
                </a:solidFill>
                <a:ea typeface="Calibri" panose="020F0502020204030204" pitchFamily="34" charset="0"/>
                <a:cs typeface="Cordia New" panose="020B0304020202020204" pitchFamily="34" charset="-34"/>
              </a:rPr>
              <a:t>PART   2:  </a:t>
            </a:r>
            <a:r>
              <a:rPr lang="en-US" sz="1200" b="1" u="sng" dirty="0">
                <a:solidFill>
                  <a:srgbClr val="0070C0"/>
                </a:solidFill>
                <a:ea typeface="Calibri" panose="020F0502020204030204" pitchFamily="34" charset="0"/>
                <a:cs typeface="Cordia New" panose="020B0304020202020204" pitchFamily="34" charset="-34"/>
              </a:rPr>
              <a:t>Assessing non-structural measure</a:t>
            </a:r>
            <a:endParaRPr lang="en-US" sz="1200" dirty="0">
              <a:solidFill>
                <a:srgbClr val="0070C0"/>
              </a:solidFill>
              <a:ea typeface="Calibri" panose="020F0502020204030204" pitchFamily="34" charset="0"/>
              <a:cs typeface="Cordia New" panose="020B0304020202020204" pitchFamily="34" charset="-34"/>
            </a:endParaRPr>
          </a:p>
          <a:p>
            <a:pPr algn="just">
              <a:spcAft>
                <a:spcPts val="0"/>
              </a:spcAft>
            </a:pPr>
            <a:r>
              <a:rPr lang="en-US" sz="1200" dirty="0" smtClean="0">
                <a:ea typeface="Times New Roman" panose="02020603050405020304" pitchFamily="18" charset="0"/>
                <a:cs typeface="Cordia New" panose="020B0304020202020204" pitchFamily="34" charset="-34"/>
              </a:rPr>
              <a:t>2.1  Assessing </a:t>
            </a:r>
            <a:r>
              <a:rPr lang="en-US" sz="1200" dirty="0">
                <a:ea typeface="Times New Roman" panose="02020603050405020304" pitchFamily="18" charset="0"/>
                <a:cs typeface="Cordia New" panose="020B0304020202020204" pitchFamily="34" charset="-34"/>
              </a:rPr>
              <a:t>the relative importance of structural &amp; non-structural causes</a:t>
            </a:r>
          </a:p>
          <a:p>
            <a:pPr algn="just">
              <a:spcAft>
                <a:spcPts val="0"/>
              </a:spcAft>
            </a:pPr>
            <a:r>
              <a:rPr lang="en-US" sz="1200" dirty="0" smtClean="0">
                <a:solidFill>
                  <a:srgbClr val="0070C0"/>
                </a:solidFill>
                <a:ea typeface="Times New Roman" panose="02020603050405020304" pitchFamily="18" charset="0"/>
                <a:cs typeface="Cordia New" panose="020B0304020202020204" pitchFamily="34" charset="-34"/>
              </a:rPr>
              <a:t>2.2 Assessing </a:t>
            </a:r>
            <a:r>
              <a:rPr lang="en-US" sz="1200" dirty="0">
                <a:solidFill>
                  <a:srgbClr val="0070C0"/>
                </a:solidFill>
                <a:ea typeface="Times New Roman" panose="02020603050405020304" pitchFamily="18" charset="0"/>
                <a:cs typeface="Cordia New" panose="020B0304020202020204" pitchFamily="34" charset="-34"/>
              </a:rPr>
              <a:t>the potential for removing or at least alleviating these causes for </a:t>
            </a:r>
            <a:r>
              <a:rPr lang="en-US" sz="1200" dirty="0" smtClean="0">
                <a:solidFill>
                  <a:srgbClr val="0070C0"/>
                </a:solidFill>
                <a:ea typeface="Times New Roman" panose="02020603050405020304" pitchFamily="18" charset="0"/>
                <a:cs typeface="Cordia New" panose="020B0304020202020204" pitchFamily="34" charset="-34"/>
              </a:rPr>
              <a:t>adaptive  </a:t>
            </a:r>
            <a:r>
              <a:rPr lang="en-US" sz="1200" dirty="0">
                <a:solidFill>
                  <a:srgbClr val="0070C0"/>
                </a:solidFill>
                <a:ea typeface="Times New Roman" panose="02020603050405020304" pitchFamily="18" charset="0"/>
                <a:cs typeface="Cordia New" panose="020B0304020202020204" pitchFamily="34" charset="-34"/>
              </a:rPr>
              <a:t>actions with a focus on non-structural aspects</a:t>
            </a:r>
          </a:p>
          <a:p>
            <a:pPr algn="just">
              <a:spcAft>
                <a:spcPts val="0"/>
              </a:spcAft>
            </a:pPr>
            <a:r>
              <a:rPr lang="en-US" sz="1200" dirty="0">
                <a:ea typeface="Times New Roman" panose="02020603050405020304" pitchFamily="18" charset="0"/>
                <a:cs typeface="Cordia New" panose="020B0304020202020204" pitchFamily="34" charset="-34"/>
              </a:rPr>
              <a:t>2.2.1. Cause-specific problems. The flooding in the inner city of Bangkok.</a:t>
            </a:r>
          </a:p>
          <a:p>
            <a:pPr algn="just">
              <a:spcAft>
                <a:spcPts val="0"/>
              </a:spcAft>
            </a:pPr>
            <a:r>
              <a:rPr lang="en-US" sz="1200" dirty="0">
                <a:ea typeface="Times New Roman" panose="02020603050405020304" pitchFamily="18" charset="0"/>
                <a:cs typeface="Cordia New" panose="020B0304020202020204" pitchFamily="34" charset="-34"/>
              </a:rPr>
              <a:t>2.2.2. Review all non-structural measures used in flood management in Bangkok.</a:t>
            </a:r>
          </a:p>
          <a:p>
            <a:pPr algn="just">
              <a:spcAft>
                <a:spcPts val="0"/>
              </a:spcAft>
            </a:pPr>
            <a:r>
              <a:rPr lang="en-US" sz="1200" dirty="0">
                <a:ea typeface="Times New Roman" panose="02020603050405020304" pitchFamily="18" charset="0"/>
                <a:cs typeface="Cordia New" panose="020B0304020202020204" pitchFamily="34" charset="-34"/>
              </a:rPr>
              <a:t>2.2.3. Analyze/assess the potential to find solutions. The focus is on the use of non-structural measures Comply with Structural elements are available in Bangkok.</a:t>
            </a:r>
          </a:p>
          <a:p>
            <a:pPr>
              <a:spcAft>
                <a:spcPts val="0"/>
              </a:spcAft>
            </a:pPr>
            <a:r>
              <a:rPr lang="en-US" sz="1200" dirty="0">
                <a:ea typeface="Times New Roman" panose="02020603050405020304" pitchFamily="18" charset="0"/>
                <a:cs typeface="Cordia New" panose="020B0304020202020204" pitchFamily="34" charset="-34"/>
              </a:rPr>
              <a:t> </a:t>
            </a:r>
          </a:p>
          <a:p>
            <a:pPr algn="just">
              <a:lnSpc>
                <a:spcPct val="107000"/>
              </a:lnSpc>
              <a:spcAft>
                <a:spcPts val="800"/>
              </a:spcAft>
            </a:pPr>
            <a:r>
              <a:rPr lang="en-US" sz="1200" b="1" dirty="0">
                <a:solidFill>
                  <a:srgbClr val="0070C0"/>
                </a:solidFill>
                <a:ea typeface="Calibri" panose="020F0502020204030204" pitchFamily="34" charset="0"/>
                <a:cs typeface="Cordia New" panose="020B0304020202020204" pitchFamily="34" charset="-34"/>
              </a:rPr>
              <a:t>PART   3: </a:t>
            </a:r>
            <a:r>
              <a:rPr lang="en-US" sz="1200" b="1" u="sng" dirty="0">
                <a:solidFill>
                  <a:srgbClr val="0070C0"/>
                </a:solidFill>
                <a:ea typeface="Calibri" panose="020F0502020204030204" pitchFamily="34" charset="0"/>
                <a:cs typeface="Cordia New" panose="020B0304020202020204" pitchFamily="34" charset="-34"/>
              </a:rPr>
              <a:t>Propose which non-structural measures improvements should be achieved to enforce an efficient flood prevention policy in BMA.</a:t>
            </a:r>
            <a:r>
              <a:rPr lang="en-US" sz="1200" b="1" dirty="0">
                <a:solidFill>
                  <a:srgbClr val="0070C0"/>
                </a:solidFill>
                <a:ea typeface="Calibri" panose="020F0502020204030204" pitchFamily="34" charset="0"/>
                <a:cs typeface="Cordia New" panose="020B0304020202020204" pitchFamily="34" charset="-34"/>
              </a:rPr>
              <a:t> </a:t>
            </a:r>
            <a:endParaRPr lang="en-US" sz="1200" dirty="0">
              <a:solidFill>
                <a:srgbClr val="0070C0"/>
              </a:solidFill>
              <a:ea typeface="Calibri" panose="020F0502020204030204" pitchFamily="34" charset="0"/>
              <a:cs typeface="Cordia New" panose="020B0304020202020204" pitchFamily="34" charset="-34"/>
            </a:endParaRPr>
          </a:p>
          <a:p>
            <a:pPr>
              <a:spcAft>
                <a:spcPts val="0"/>
              </a:spcAft>
            </a:pPr>
            <a:r>
              <a:rPr lang="en-US" sz="1200" dirty="0" smtClean="0">
                <a:solidFill>
                  <a:srgbClr val="0070C0"/>
                </a:solidFill>
                <a:ea typeface="Times New Roman" panose="02020603050405020304" pitchFamily="18" charset="0"/>
                <a:cs typeface="Cordia New" panose="020B0304020202020204" pitchFamily="34" charset="-34"/>
              </a:rPr>
              <a:t>3.1  The </a:t>
            </a:r>
            <a:r>
              <a:rPr lang="en-US" sz="1200" dirty="0">
                <a:solidFill>
                  <a:srgbClr val="0070C0"/>
                </a:solidFill>
                <a:ea typeface="Times New Roman" panose="02020603050405020304" pitchFamily="18" charset="0"/>
                <a:cs typeface="Cordia New" panose="020B0304020202020204" pitchFamily="34" charset="-34"/>
              </a:rPr>
              <a:t>first scenario: Develop Zoning and Building code in risk area zones</a:t>
            </a:r>
          </a:p>
          <a:p>
            <a:pPr>
              <a:spcAft>
                <a:spcPts val="0"/>
              </a:spcAft>
            </a:pPr>
            <a:r>
              <a:rPr lang="en-US" sz="1200" dirty="0" smtClean="0">
                <a:solidFill>
                  <a:srgbClr val="0070C0"/>
                </a:solidFill>
                <a:ea typeface="Times New Roman" panose="02020603050405020304" pitchFamily="18" charset="0"/>
                <a:cs typeface="Cordia New" panose="020B0304020202020204" pitchFamily="34" charset="-34"/>
              </a:rPr>
              <a:t>3.2  The </a:t>
            </a:r>
            <a:r>
              <a:rPr lang="en-US" sz="1200" dirty="0">
                <a:solidFill>
                  <a:srgbClr val="0070C0"/>
                </a:solidFill>
                <a:ea typeface="Times New Roman" panose="02020603050405020304" pitchFamily="18" charset="0"/>
                <a:cs typeface="Cordia New" panose="020B0304020202020204" pitchFamily="34" charset="-34"/>
              </a:rPr>
              <a:t>second scenario: Defined catchment and drainage and add more permeability surface </a:t>
            </a:r>
          </a:p>
          <a:p>
            <a:pPr>
              <a:spcAft>
                <a:spcPts val="0"/>
              </a:spcAft>
            </a:pPr>
            <a:r>
              <a:rPr lang="en-US" sz="1200" dirty="0" smtClean="0">
                <a:solidFill>
                  <a:srgbClr val="0070C0"/>
                </a:solidFill>
                <a:ea typeface="Times New Roman" panose="02020603050405020304" pitchFamily="18" charset="0"/>
                <a:cs typeface="Cordia New" panose="020B0304020202020204" pitchFamily="34" charset="-34"/>
              </a:rPr>
              <a:t>3.3  The </a:t>
            </a:r>
            <a:r>
              <a:rPr lang="en-US" sz="1200" dirty="0">
                <a:solidFill>
                  <a:srgbClr val="0070C0"/>
                </a:solidFill>
                <a:ea typeface="Times New Roman" panose="02020603050405020304" pitchFamily="18" charset="0"/>
                <a:cs typeface="Cordia New" panose="020B0304020202020204" pitchFamily="34" charset="-34"/>
              </a:rPr>
              <a:t>third scenario: Propose develop some of nonstructural measures</a:t>
            </a:r>
            <a:endParaRPr lang="en-US" sz="1200" dirty="0">
              <a:solidFill>
                <a:srgbClr val="0070C0"/>
              </a:solidFill>
              <a:effectLst/>
              <a:ea typeface="Times New Roman" panose="02020603050405020304" pitchFamily="18" charset="0"/>
              <a:cs typeface="Cordia New" panose="020B0304020202020204" pitchFamily="34" charset="-34"/>
            </a:endParaRPr>
          </a:p>
        </p:txBody>
      </p:sp>
      <p:sp>
        <p:nvSpPr>
          <p:cNvPr id="16" name="Rectangle 2"/>
          <p:cNvSpPr>
            <a:spLocks noChangeArrowheads="1"/>
          </p:cNvSpPr>
          <p:nvPr/>
        </p:nvSpPr>
        <p:spPr bwMode="auto">
          <a:xfrm>
            <a:off x="404749" y="3494755"/>
            <a:ext cx="13064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smtClean="0">
                <a:ea typeface="Calibri" panose="020F0502020204030204" pitchFamily="34" charset="0"/>
                <a:cs typeface="Cordia New" panose="020B0304020202020204" pitchFamily="34" charset="-34"/>
              </a:rPr>
              <a:t>SOLUTION </a:t>
            </a:r>
            <a:r>
              <a:rPr kumimoji="0" lang="en-US" altLang="en-US" sz="1000" b="1" i="0" u="none" strike="noStrike" cap="none" normalizeH="0" baseline="0" dirty="0" smtClean="0">
                <a:ln>
                  <a:noFill/>
                </a:ln>
                <a:solidFill>
                  <a:schemeClr val="tx1"/>
                </a:solidFill>
                <a:effectLst/>
                <a:ea typeface="Calibri" panose="020F0502020204030204" pitchFamily="34" charset="0"/>
                <a:cs typeface="Cordia New" panose="020B0304020202020204" pitchFamily="34" charset="-34"/>
              </a:rPr>
              <a:t> PART</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589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0248" y="293923"/>
            <a:ext cx="5063322" cy="571626"/>
          </a:xfrm>
        </p:spPr>
        <p:txBody>
          <a:bodyPr>
            <a:noAutofit/>
          </a:bodyPr>
          <a:lstStyle/>
          <a:p>
            <a:pPr algn="l"/>
            <a:r>
              <a:rPr lang="en-US" sz="2400" b="1" dirty="0"/>
              <a:t>V. DATA ANALYSIS </a:t>
            </a:r>
            <a:r>
              <a:rPr lang="en-US" sz="2400" dirty="0"/>
              <a:t/>
            </a:r>
            <a:br>
              <a:rPr lang="en-US" sz="2400" dirty="0"/>
            </a:br>
            <a:endParaRPr lang="en-US" sz="2200" dirty="0"/>
          </a:p>
        </p:txBody>
      </p:sp>
      <p:sp>
        <p:nvSpPr>
          <p:cNvPr id="6" name="Rectangle 3"/>
          <p:cNvSpPr>
            <a:spLocks noChangeArrowheads="1"/>
          </p:cNvSpPr>
          <p:nvPr/>
        </p:nvSpPr>
        <p:spPr bwMode="auto">
          <a:xfrm>
            <a:off x="3779867" y="307223"/>
            <a:ext cx="84643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ea typeface="Calibri" panose="020F0502020204030204" pitchFamily="34" charset="0"/>
                <a:cs typeface="Cordia New" panose="020B0304020202020204" pitchFamily="34" charset="-34"/>
              </a:rPr>
              <a:t>PART 1: </a:t>
            </a:r>
            <a:r>
              <a:rPr kumimoji="0" lang="en-US" altLang="en-US" sz="1200" b="1" i="0" u="sng" strike="noStrike" cap="none" normalizeH="0" baseline="0" dirty="0" smtClean="0">
                <a:ln>
                  <a:noFill/>
                </a:ln>
                <a:solidFill>
                  <a:schemeClr val="tx1"/>
                </a:solidFill>
                <a:effectLst/>
                <a:ea typeface="Calibri" panose="020F0502020204030204" pitchFamily="34" charset="0"/>
                <a:cs typeface="Cordia New" panose="020B0304020202020204" pitchFamily="34" charset="-34"/>
              </a:rPr>
              <a:t>Reviewing plans, policies and urban management with structure ad non-structure measures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ea typeface="Times New Roman" panose="02020603050405020304" pitchFamily="18" charset="0"/>
                <a:cs typeface="Cordia New" panose="020B0304020202020204" pitchFamily="34" charset="-34"/>
              </a:rPr>
              <a:t>1.2  Collect water management data and guidelines, including plan, policy and ordinance regulations for analyzing and estimating.</a:t>
            </a:r>
          </a:p>
        </p:txBody>
      </p:sp>
      <p:grpSp>
        <p:nvGrpSpPr>
          <p:cNvPr id="3" name="Group 2"/>
          <p:cNvGrpSpPr/>
          <p:nvPr/>
        </p:nvGrpSpPr>
        <p:grpSpPr>
          <a:xfrm>
            <a:off x="741728" y="1706646"/>
            <a:ext cx="4908450" cy="4989344"/>
            <a:chOff x="15502" y="938536"/>
            <a:chExt cx="5639301" cy="573224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274" y="938831"/>
              <a:ext cx="3686529" cy="29510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274" y="3681907"/>
              <a:ext cx="3686529" cy="2951097"/>
            </a:xfrm>
            <a:prstGeom prst="rect">
              <a:avLst/>
            </a:prstGeom>
          </p:spPr>
        </p:pic>
        <p:sp>
          <p:nvSpPr>
            <p:cNvPr id="11" name="Rectangle 10"/>
            <p:cNvSpPr/>
            <p:nvPr/>
          </p:nvSpPr>
          <p:spPr>
            <a:xfrm>
              <a:off x="1884616" y="3482994"/>
              <a:ext cx="1744443" cy="295258"/>
            </a:xfrm>
            <a:prstGeom prst="rect">
              <a:avLst/>
            </a:prstGeom>
          </p:spPr>
          <p:txBody>
            <a:bodyPr wrap="none">
              <a:spAutoFit/>
            </a:bodyPr>
            <a:lstStyle/>
            <a:p>
              <a:pPr marL="171450" lvl="0" indent="-171450" algn="just">
                <a:lnSpc>
                  <a:spcPct val="107000"/>
                </a:lnSpc>
                <a:spcAft>
                  <a:spcPts val="800"/>
                </a:spcAft>
                <a:buFont typeface="Arial" panose="020B0604020202020204" pitchFamily="34" charset="0"/>
                <a:buChar char="•"/>
              </a:pPr>
              <a:r>
                <a:rPr lang="en-US" sz="1000" dirty="0">
                  <a:latin typeface="Calibri" panose="020F0502020204030204" pitchFamily="34" charset="0"/>
                  <a:ea typeface="Calibri" panose="020F0502020204030204" pitchFamily="34" charset="0"/>
                  <a:cs typeface="Cordia New" panose="020B0304020202020204" pitchFamily="34" charset="-34"/>
                </a:rPr>
                <a:t>Ditch / Irrigation canal</a:t>
              </a:r>
              <a:endParaRPr lang="en-US" sz="10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17" name="Rectangle 16"/>
            <p:cNvSpPr/>
            <p:nvPr/>
          </p:nvSpPr>
          <p:spPr>
            <a:xfrm>
              <a:off x="1931679" y="6387894"/>
              <a:ext cx="2254591" cy="282882"/>
            </a:xfrm>
            <a:prstGeom prst="rect">
              <a:avLst/>
            </a:prstGeom>
          </p:spPr>
          <p:txBody>
            <a:bodyPr wrap="none">
              <a:spAutoFit/>
            </a:bodyPr>
            <a:lstStyle/>
            <a:p>
              <a:pPr marL="171450" indent="-171450">
                <a:buFont typeface="Arial" panose="020B0604020202020204" pitchFamily="34" charset="0"/>
                <a:buChar char="•"/>
              </a:pPr>
              <a:r>
                <a:rPr lang="en-US" sz="1000" dirty="0"/>
                <a:t>Flood protection (Cut-off wall</a:t>
              </a:r>
              <a:r>
                <a:rPr lang="en-US" sz="1000" dirty="0" smtClean="0"/>
                <a:t>)</a:t>
              </a:r>
              <a:endParaRPr lang="en-US" sz="1000" dirty="0"/>
            </a:p>
          </p:txBody>
        </p:sp>
        <p:pic>
          <p:nvPicPr>
            <p:cNvPr id="21" name="Picture 20"/>
            <p:cNvPicPr/>
            <p:nvPr/>
          </p:nvPicPr>
          <p:blipFill>
            <a:blip r:embed="rId5" cstate="print">
              <a:extLst>
                <a:ext uri="{28A0092B-C50C-407E-A947-70E740481C1C}">
                  <a14:useLocalDpi xmlns:a14="http://schemas.microsoft.com/office/drawing/2010/main" val="0"/>
                </a:ext>
              </a:extLst>
            </a:blip>
            <a:stretch>
              <a:fillRect/>
            </a:stretch>
          </p:blipFill>
          <p:spPr>
            <a:xfrm>
              <a:off x="15502" y="3703363"/>
              <a:ext cx="1956288" cy="1120105"/>
            </a:xfrm>
            <a:prstGeom prst="rect">
              <a:avLst/>
            </a:prstGeom>
          </p:spPr>
        </p:pic>
        <p:sp>
          <p:nvSpPr>
            <p:cNvPr id="12" name="Rectangle 11"/>
            <p:cNvSpPr/>
            <p:nvPr/>
          </p:nvSpPr>
          <p:spPr>
            <a:xfrm>
              <a:off x="15503" y="3011998"/>
              <a:ext cx="1952772" cy="461665"/>
            </a:xfrm>
            <a:prstGeom prst="rect">
              <a:avLst/>
            </a:prstGeom>
          </p:spPr>
          <p:txBody>
            <a:bodyPr wrap="square">
              <a:spAutoFit/>
            </a:bodyPr>
            <a:lstStyle/>
            <a:p>
              <a:r>
                <a:rPr lang="en-US" sz="1200" dirty="0" smtClean="0">
                  <a:solidFill>
                    <a:srgbClr val="FF0000"/>
                  </a:solidFill>
                  <a:ea typeface="Calibri" panose="020F0502020204030204" pitchFamily="34" charset="0"/>
                  <a:cs typeface="Cordia New" panose="020B0304020202020204" pitchFamily="34" charset="-34"/>
                </a:rPr>
                <a:t>1. Flood </a:t>
              </a:r>
              <a:r>
                <a:rPr lang="en-US" sz="1200" dirty="0">
                  <a:solidFill>
                    <a:srgbClr val="FF0000"/>
                  </a:solidFill>
                  <a:ea typeface="Calibri" panose="020F0502020204030204" pitchFamily="34" charset="0"/>
                  <a:cs typeface="Cordia New" panose="020B0304020202020204" pitchFamily="34" charset="-34"/>
                </a:rPr>
                <a:t>Protection System By </a:t>
              </a:r>
              <a:r>
                <a:rPr lang="en-US" sz="1200" dirty="0" smtClean="0">
                  <a:solidFill>
                    <a:srgbClr val="FF0000"/>
                  </a:solidFill>
                  <a:ea typeface="Calibri" panose="020F0502020204030204" pitchFamily="34" charset="0"/>
                  <a:cs typeface="Cordia New" panose="020B0304020202020204" pitchFamily="34" charset="-34"/>
                </a:rPr>
                <a:t>barrier due to high tide</a:t>
              </a:r>
              <a:endParaRPr lang="en-US" sz="1200" dirty="0">
                <a:solidFill>
                  <a:srgbClr val="FF0000"/>
                </a:solidFill>
              </a:endParaRPr>
            </a:p>
          </p:txBody>
        </p:sp>
        <p:sp>
          <p:nvSpPr>
            <p:cNvPr id="14" name="Rectangle 13"/>
            <p:cNvSpPr/>
            <p:nvPr/>
          </p:nvSpPr>
          <p:spPr>
            <a:xfrm>
              <a:off x="15502" y="938536"/>
              <a:ext cx="5639301" cy="56736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774726" y="1724883"/>
            <a:ext cx="5694468" cy="5159742"/>
            <a:chOff x="5654803" y="934668"/>
            <a:chExt cx="6542354" cy="5928009"/>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0628" y="938536"/>
              <a:ext cx="3686529" cy="295578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5129" y="3692488"/>
              <a:ext cx="3686529" cy="2951097"/>
            </a:xfrm>
            <a:prstGeom prst="rect">
              <a:avLst/>
            </a:prstGeom>
          </p:spPr>
        </p:pic>
        <p:sp>
          <p:nvSpPr>
            <p:cNvPr id="19" name="Rectangle 18"/>
            <p:cNvSpPr/>
            <p:nvPr/>
          </p:nvSpPr>
          <p:spPr>
            <a:xfrm>
              <a:off x="8366417" y="3493476"/>
              <a:ext cx="3652428" cy="621237"/>
            </a:xfrm>
            <a:prstGeom prst="rect">
              <a:avLst/>
            </a:prstGeom>
          </p:spPr>
          <p:txBody>
            <a:bodyPr wrap="none">
              <a:spAutoFit/>
            </a:bodyPr>
            <a:lstStyle/>
            <a:p>
              <a:pPr marL="171450" indent="-171450" algn="just">
                <a:lnSpc>
                  <a:spcPct val="107000"/>
                </a:lnSpc>
                <a:spcAft>
                  <a:spcPts val="800"/>
                </a:spcAft>
                <a:buFont typeface="Arial" panose="020B0604020202020204" pitchFamily="34" charset="0"/>
                <a:buChar char="•"/>
              </a:pPr>
              <a:r>
                <a:rPr lang="en-US" sz="1000" dirty="0"/>
                <a:t>Pumping station + floodgate + Monkey Cheek Project</a:t>
              </a:r>
            </a:p>
            <a:p>
              <a:pPr lvl="0" algn="just">
                <a:lnSpc>
                  <a:spcPct val="107000"/>
                </a:lnSpc>
                <a:spcAft>
                  <a:spcPts val="800"/>
                </a:spcAft>
              </a:pP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20" name="Rectangle 19"/>
            <p:cNvSpPr/>
            <p:nvPr/>
          </p:nvSpPr>
          <p:spPr>
            <a:xfrm>
              <a:off x="8484886" y="6385313"/>
              <a:ext cx="1387157" cy="477364"/>
            </a:xfrm>
            <a:prstGeom prst="rect">
              <a:avLst/>
            </a:prstGeom>
          </p:spPr>
          <p:txBody>
            <a:bodyPr wrap="none">
              <a:spAutoFit/>
            </a:bodyPr>
            <a:lstStyle/>
            <a:p>
              <a:pPr marL="171450" indent="-171450">
                <a:buFont typeface="Arial" panose="020B0604020202020204" pitchFamily="34" charset="0"/>
                <a:buChar char="•"/>
              </a:pPr>
              <a:r>
                <a:rPr lang="en-US" sz="1000" dirty="0"/>
                <a:t>Drainage tunnel</a:t>
              </a:r>
            </a:p>
            <a:p>
              <a:endParaRPr lang="en-US" sz="1100" dirty="0"/>
            </a:p>
          </p:txBody>
        </p:sp>
        <p:pic>
          <p:nvPicPr>
            <p:cNvPr id="22" name="Picture 21"/>
            <p:cNvPicPr/>
            <p:nvPr/>
          </p:nvPicPr>
          <p:blipFill>
            <a:blip r:embed="rId8" cstate="print">
              <a:extLst>
                <a:ext uri="{28A0092B-C50C-407E-A947-70E740481C1C}">
                  <a14:useLocalDpi xmlns:a14="http://schemas.microsoft.com/office/drawing/2010/main" val="0"/>
                </a:ext>
              </a:extLst>
            </a:blip>
            <a:stretch>
              <a:fillRect/>
            </a:stretch>
          </p:blipFill>
          <p:spPr>
            <a:xfrm>
              <a:off x="5654803" y="3689788"/>
              <a:ext cx="2840327" cy="2191421"/>
            </a:xfrm>
            <a:prstGeom prst="rect">
              <a:avLst/>
            </a:prstGeom>
          </p:spPr>
        </p:pic>
        <p:sp>
          <p:nvSpPr>
            <p:cNvPr id="23" name="Rectangle 22"/>
            <p:cNvSpPr/>
            <p:nvPr/>
          </p:nvSpPr>
          <p:spPr>
            <a:xfrm>
              <a:off x="5764951" y="3010258"/>
              <a:ext cx="2755419" cy="530405"/>
            </a:xfrm>
            <a:prstGeom prst="rect">
              <a:avLst/>
            </a:prstGeom>
          </p:spPr>
          <p:txBody>
            <a:bodyPr wrap="square">
              <a:spAutoFit/>
            </a:bodyPr>
            <a:lstStyle/>
            <a:p>
              <a:r>
                <a:rPr lang="en-US" sz="1200" dirty="0" smtClean="0">
                  <a:solidFill>
                    <a:srgbClr val="FFC000"/>
                  </a:solidFill>
                </a:rPr>
                <a:t>2. The </a:t>
              </a:r>
              <a:r>
                <a:rPr lang="en-US" sz="1200" dirty="0">
                  <a:solidFill>
                    <a:srgbClr val="FFC000"/>
                  </a:solidFill>
                </a:rPr>
                <a:t>drainage system to solve flooding due to rainwater. </a:t>
              </a:r>
            </a:p>
          </p:txBody>
        </p:sp>
        <p:sp>
          <p:nvSpPr>
            <p:cNvPr id="26" name="Rectangle 25"/>
            <p:cNvSpPr/>
            <p:nvPr/>
          </p:nvSpPr>
          <p:spPr>
            <a:xfrm>
              <a:off x="5666096" y="934668"/>
              <a:ext cx="6512047" cy="567361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392484" y="6625995"/>
            <a:ext cx="12958551" cy="369332"/>
          </a:xfrm>
          <a:prstGeom prst="rect">
            <a:avLst/>
          </a:prstGeom>
        </p:spPr>
        <p:txBody>
          <a:bodyPr wrap="square">
            <a:spAutoFit/>
          </a:bodyPr>
          <a:lstStyle/>
          <a:p>
            <a:pPr algn="ctr"/>
            <a:r>
              <a:rPr lang="en-US" sz="900" dirty="0">
                <a:latin typeface="Calibri" panose="020F0502020204030204" pitchFamily="34" charset="0"/>
                <a:ea typeface="Times New Roman" panose="02020603050405020304" pitchFamily="18" charset="0"/>
                <a:cs typeface="Cordia New" panose="020B0304020202020204" pitchFamily="34" charset="-34"/>
              </a:rPr>
              <a:t>Source: Infographic  </a:t>
            </a:r>
            <a:r>
              <a:rPr lang="en-US" sz="900" u="sng" dirty="0">
                <a:solidFill>
                  <a:srgbClr val="0563C1"/>
                </a:solidFill>
                <a:latin typeface="Calibri" panose="020F0502020204030204" pitchFamily="34" charset="0"/>
                <a:ea typeface="Times New Roman" panose="02020603050405020304" pitchFamily="18" charset="0"/>
                <a:cs typeface="Cordia New" panose="020B0304020202020204" pitchFamily="34" charset="-34"/>
                <a:hlinkClick r:id="rId9"/>
              </a:rPr>
              <a:t>http://www.realist.co.th/blog</a:t>
            </a:r>
            <a:r>
              <a:rPr lang="en-US" sz="900" u="sng" dirty="0" smtClean="0">
                <a:solidFill>
                  <a:srgbClr val="0563C1"/>
                </a:solidFill>
                <a:latin typeface="Calibri" panose="020F0502020204030204" pitchFamily="34" charset="0"/>
                <a:ea typeface="Times New Roman" panose="02020603050405020304" pitchFamily="18" charset="0"/>
                <a:cs typeface="Cordia New" panose="020B0304020202020204" pitchFamily="34" charset="-34"/>
                <a:hlinkClick r:id="rId9"/>
              </a:rPr>
              <a:t>/</a:t>
            </a:r>
            <a:r>
              <a:rPr lang="en-US" sz="900" dirty="0" smtClean="0">
                <a:latin typeface="Calibri" panose="020F0502020204030204" pitchFamily="34" charset="0"/>
                <a:ea typeface="Times New Roman" panose="02020603050405020304" pitchFamily="18" charset="0"/>
                <a:cs typeface="Cordia New" panose="020B0304020202020204" pitchFamily="34" charset="-34"/>
              </a:rPr>
              <a:t> and Information </a:t>
            </a:r>
            <a:r>
              <a:rPr lang="en-US" sz="900" dirty="0" smtClean="0"/>
              <a:t>“Action </a:t>
            </a:r>
            <a:r>
              <a:rPr lang="en-US" sz="900" dirty="0"/>
              <a:t>plan Prevent and solve flooding problems in Bangkok due to rain and flooding in the year </a:t>
            </a:r>
            <a:r>
              <a:rPr lang="en-US" sz="900" dirty="0" smtClean="0"/>
              <a:t>2017”, Department  of Drainage and Sewerage under BMA</a:t>
            </a:r>
            <a:r>
              <a:rPr lang="th-TH" sz="900" dirty="0" smtClean="0"/>
              <a:t> </a:t>
            </a:r>
            <a:r>
              <a:rPr lang="en-US" sz="900" dirty="0">
                <a:hlinkClick r:id="rId10"/>
              </a:rPr>
              <a:t>http://dds.bangkok.go.th</a:t>
            </a:r>
            <a:r>
              <a:rPr lang="en-US" sz="800" dirty="0" smtClean="0">
                <a:hlinkClick r:id="rId10"/>
              </a:rPr>
              <a:t>/</a:t>
            </a:r>
            <a:endParaRPr lang="th-TH" sz="800" dirty="0" smtClean="0"/>
          </a:p>
          <a:p>
            <a:pPr algn="ctr">
              <a:spcAft>
                <a:spcPts val="0"/>
              </a:spcAft>
            </a:pPr>
            <a:endParaRPr lang="en-US" sz="900" dirty="0">
              <a:effectLst/>
              <a:latin typeface="Calibri" panose="020F0502020204030204" pitchFamily="34" charset="0"/>
              <a:ea typeface="Times New Roman" panose="02020603050405020304" pitchFamily="18" charset="0"/>
              <a:cs typeface="Cordia New" panose="020B0304020202020204" pitchFamily="34" charset="-34"/>
            </a:endParaRPr>
          </a:p>
        </p:txBody>
      </p:sp>
      <p:sp>
        <p:nvSpPr>
          <p:cNvPr id="10" name="Rectangle 9"/>
          <p:cNvSpPr/>
          <p:nvPr/>
        </p:nvSpPr>
        <p:spPr>
          <a:xfrm>
            <a:off x="741728" y="972230"/>
            <a:ext cx="10710915" cy="685188"/>
          </a:xfrm>
          <a:prstGeom prst="rect">
            <a:avLst/>
          </a:prstGeom>
        </p:spPr>
        <p:txBody>
          <a:bodyPr wrap="square">
            <a:spAutoFit/>
          </a:bodyPr>
          <a:lstStyle/>
          <a:p>
            <a:pPr algn="just">
              <a:lnSpc>
                <a:spcPct val="107000"/>
              </a:lnSpc>
              <a:spcAft>
                <a:spcPts val="800"/>
              </a:spcAft>
            </a:pPr>
            <a:r>
              <a:rPr lang="en-US" sz="1200" dirty="0">
                <a:latin typeface="Calibri" panose="020F0502020204030204" pitchFamily="34" charset="0"/>
                <a:ea typeface="Calibri" panose="020F0502020204030204" pitchFamily="34" charset="0"/>
                <a:cs typeface="Cordia New" panose="020B0304020202020204" pitchFamily="34" charset="-34"/>
              </a:rPr>
              <a:t>Bangkok has 2 type is structure measure and non-structure follow as 1. </a:t>
            </a:r>
            <a:r>
              <a:rPr lang="en-US" sz="1200" dirty="0">
                <a:solidFill>
                  <a:srgbClr val="FF0000"/>
                </a:solidFill>
                <a:latin typeface="Calibri" panose="020F0502020204030204" pitchFamily="34" charset="0"/>
                <a:ea typeface="Calibri" panose="020F0502020204030204" pitchFamily="34" charset="0"/>
                <a:cs typeface="Cordia New" panose="020B0304020202020204" pitchFamily="34" charset="-34"/>
              </a:rPr>
              <a:t>Flood management and drainage infrastructure </a:t>
            </a:r>
            <a:r>
              <a:rPr lang="en-US" sz="1200" dirty="0" smtClean="0">
                <a:solidFill>
                  <a:srgbClr val="FF0000"/>
                </a:solidFill>
                <a:latin typeface="Calibri" panose="020F0502020204030204" pitchFamily="34" charset="0"/>
                <a:ea typeface="Calibri" panose="020F0502020204030204" pitchFamily="34" charset="0"/>
                <a:cs typeface="Cordia New" panose="020B0304020202020204" pitchFamily="34" charset="-34"/>
              </a:rPr>
              <a:t>improvement </a:t>
            </a:r>
            <a:r>
              <a:rPr lang="en-US" sz="1200" dirty="0" smtClean="0">
                <a:latin typeface="Calibri" panose="020F0502020204030204" pitchFamily="34" charset="0"/>
                <a:ea typeface="Calibri" panose="020F0502020204030204" pitchFamily="34" charset="0"/>
                <a:cs typeface="Cordia New" panose="020B0304020202020204" pitchFamily="34" charset="-34"/>
              </a:rPr>
              <a:t>/ </a:t>
            </a:r>
            <a:r>
              <a:rPr lang="en-US" sz="1200" dirty="0" smtClean="0">
                <a:solidFill>
                  <a:srgbClr val="FFC000"/>
                </a:solidFill>
                <a:latin typeface="Calibri" panose="020F0502020204030204" pitchFamily="34" charset="0"/>
                <a:ea typeface="Calibri" panose="020F0502020204030204" pitchFamily="34" charset="0"/>
                <a:cs typeface="Cordia New" panose="020B0304020202020204" pitchFamily="34" charset="-34"/>
              </a:rPr>
              <a:t>2. Natural buffers (e.g., wetlands, </a:t>
            </a:r>
            <a:r>
              <a:rPr lang="en-US" sz="1200" dirty="0">
                <a:solidFill>
                  <a:srgbClr val="FFC000"/>
                </a:solidFill>
                <a:latin typeface="Calibri" panose="020F0502020204030204" pitchFamily="34" charset="0"/>
                <a:ea typeface="Calibri" panose="020F0502020204030204" pitchFamily="34" charset="0"/>
                <a:cs typeface="Cordia New" panose="020B0304020202020204" pitchFamily="34" charset="-34"/>
              </a:rPr>
              <a:t>retention ponds) </a:t>
            </a:r>
            <a:r>
              <a:rPr lang="en-US" sz="1200" dirty="0">
                <a:latin typeface="Calibri" panose="020F0502020204030204" pitchFamily="34" charset="0"/>
                <a:ea typeface="Calibri" panose="020F0502020204030204" pitchFamily="34" charset="0"/>
                <a:cs typeface="Cordia New" panose="020B0304020202020204" pitchFamily="34" charset="-34"/>
              </a:rPr>
              <a:t>/ 3. Groundwater management and rainwater harvesting / 4. Reducing social vulnerability / 5. Land use planning and zoning / 6. Building codes for flood proofing / 7. Early warning systems / 8. Emergency planning and rescue / 9. Awareness campaigns</a:t>
            </a:r>
            <a:endParaRPr lang="en-US" sz="12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247380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0248" y="293923"/>
            <a:ext cx="5063322" cy="571626"/>
          </a:xfrm>
        </p:spPr>
        <p:txBody>
          <a:bodyPr>
            <a:noAutofit/>
          </a:bodyPr>
          <a:lstStyle/>
          <a:p>
            <a:pPr algn="l"/>
            <a:r>
              <a:rPr lang="en-US" sz="2400" b="1" dirty="0"/>
              <a:t>V. DATA ANALYSIS </a:t>
            </a:r>
            <a:r>
              <a:rPr lang="en-US" sz="2400" dirty="0"/>
              <a:t/>
            </a:r>
            <a:br>
              <a:rPr lang="en-US" sz="2400" dirty="0"/>
            </a:br>
            <a:endParaRPr lang="en-US" sz="2200" dirty="0"/>
          </a:p>
        </p:txBody>
      </p:sp>
      <p:sp>
        <p:nvSpPr>
          <p:cNvPr id="6" name="Rectangle 3"/>
          <p:cNvSpPr>
            <a:spLocks noChangeArrowheads="1"/>
          </p:cNvSpPr>
          <p:nvPr/>
        </p:nvSpPr>
        <p:spPr bwMode="auto">
          <a:xfrm>
            <a:off x="3779867" y="288215"/>
            <a:ext cx="84643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ea typeface="Calibri" panose="020F0502020204030204" pitchFamily="34" charset="0"/>
                <a:cs typeface="Cordia New" panose="020B0304020202020204" pitchFamily="34" charset="-34"/>
              </a:rPr>
              <a:t>PART 1: </a:t>
            </a:r>
            <a:r>
              <a:rPr kumimoji="0" lang="en-US" altLang="en-US" sz="1200" b="1" i="0" u="sng" strike="noStrike" cap="none" normalizeH="0" baseline="0" dirty="0" smtClean="0">
                <a:ln>
                  <a:noFill/>
                </a:ln>
                <a:solidFill>
                  <a:schemeClr val="tx1"/>
                </a:solidFill>
                <a:effectLst/>
                <a:ea typeface="Calibri" panose="020F0502020204030204" pitchFamily="34" charset="0"/>
                <a:cs typeface="Cordia New" panose="020B0304020202020204" pitchFamily="34" charset="-34"/>
              </a:rPr>
              <a:t>Reviewing plans, policies and urban management with structure ad non-structure measures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ea typeface="Calibri" panose="020F0502020204030204" pitchFamily="34" charset="0"/>
                <a:cs typeface="Cordia New" panose="020B0304020202020204" pitchFamily="34" charset="-34"/>
              </a:rPr>
              <a:t>1.3  Analysis of potential and limitations of each plan and/or policy</a:t>
            </a:r>
            <a:r>
              <a:rPr kumimoji="0" lang="en-US" altLang="en-US" sz="1200" b="1" i="0" u="none" strike="noStrike" cap="none" normalizeH="0" baseline="0" dirty="0" smtClean="0">
                <a:ln>
                  <a:noFill/>
                </a:ln>
                <a:solidFill>
                  <a:schemeClr val="tx1"/>
                </a:solidFill>
                <a:effectLst/>
              </a:rPr>
              <a:t> </a:t>
            </a: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b="13294"/>
          <a:stretch/>
        </p:blipFill>
        <p:spPr>
          <a:xfrm>
            <a:off x="1589017" y="1369968"/>
            <a:ext cx="8872337" cy="2845086"/>
          </a:xfrm>
          <a:prstGeom prst="rect">
            <a:avLst/>
          </a:prstGeom>
        </p:spPr>
      </p:pic>
      <p:pic>
        <p:nvPicPr>
          <p:cNvPr id="10" name="Picture 9"/>
          <p:cNvPicPr/>
          <p:nvPr/>
        </p:nvPicPr>
        <p:blipFill rotWithShape="1">
          <a:blip r:embed="rId3" cstate="print">
            <a:extLst>
              <a:ext uri="{28A0092B-C50C-407E-A947-70E740481C1C}">
                <a14:useLocalDpi xmlns:a14="http://schemas.microsoft.com/office/drawing/2010/main" val="0"/>
              </a:ext>
            </a:extLst>
          </a:blip>
          <a:srcRect t="89628" r="61633" b="3147"/>
          <a:stretch/>
        </p:blipFill>
        <p:spPr>
          <a:xfrm>
            <a:off x="1760199" y="4168560"/>
            <a:ext cx="3404038" cy="233689"/>
          </a:xfrm>
          <a:prstGeom prst="rect">
            <a:avLst/>
          </a:prstGeom>
        </p:spPr>
      </p:pic>
      <p:sp>
        <p:nvSpPr>
          <p:cNvPr id="3" name="Rectangle 2"/>
          <p:cNvSpPr/>
          <p:nvPr/>
        </p:nvSpPr>
        <p:spPr>
          <a:xfrm>
            <a:off x="3048000" y="2921810"/>
            <a:ext cx="6096000" cy="322845"/>
          </a:xfrm>
          <a:prstGeom prst="rect">
            <a:avLst/>
          </a:prstGeom>
        </p:spPr>
        <p:txBody>
          <a:bodyPr>
            <a:spAutoFit/>
          </a:bodyPr>
          <a:lstStyle/>
          <a:p>
            <a:pPr algn="just">
              <a:lnSpc>
                <a:spcPct val="107000"/>
              </a:lnSpc>
              <a:spcAft>
                <a:spcPts val="800"/>
              </a:spcAft>
            </a:pPr>
            <a:endParaRPr lang="en-US" sz="1400" dirty="0">
              <a:effectLst/>
              <a:ea typeface="Calibri" panose="020F0502020204030204" pitchFamily="34" charset="0"/>
              <a:cs typeface="Cordia New" panose="020B0304020202020204" pitchFamily="34" charset="-34"/>
            </a:endParaRPr>
          </a:p>
        </p:txBody>
      </p:sp>
      <p:sp>
        <p:nvSpPr>
          <p:cNvPr id="16" name="Rectangle 15"/>
          <p:cNvSpPr/>
          <p:nvPr/>
        </p:nvSpPr>
        <p:spPr>
          <a:xfrm>
            <a:off x="1648599" y="4385825"/>
            <a:ext cx="10021625" cy="507831"/>
          </a:xfrm>
          <a:prstGeom prst="rect">
            <a:avLst/>
          </a:prstGeom>
        </p:spPr>
        <p:txBody>
          <a:bodyPr wrap="square">
            <a:spAutoFit/>
          </a:bodyPr>
          <a:lstStyle/>
          <a:p>
            <a:r>
              <a:rPr lang="en-US" sz="900" dirty="0"/>
              <a:t>Source </a:t>
            </a:r>
            <a:r>
              <a:rPr lang="en-US" sz="900" b="1" i="1" dirty="0"/>
              <a:t>: </a:t>
            </a:r>
            <a:r>
              <a:rPr lang="en-US" sz="900" dirty="0"/>
              <a:t> </a:t>
            </a:r>
            <a:r>
              <a:rPr lang="en-US" sz="900" dirty="0" err="1"/>
              <a:t>Nuanchan</a:t>
            </a:r>
            <a:r>
              <a:rPr lang="en-US" sz="900" dirty="0"/>
              <a:t> S., (2017), International Journal of Disaster Risk Reduction :  </a:t>
            </a:r>
            <a:r>
              <a:rPr lang="en-US" sz="900" dirty="0" smtClean="0"/>
              <a:t>Flood </a:t>
            </a:r>
            <a:r>
              <a:rPr lang="en-US" sz="900" dirty="0"/>
              <a:t>risk management in Thailand: Shifting from a passive </a:t>
            </a:r>
            <a:r>
              <a:rPr lang="en-US" sz="900" dirty="0" smtClean="0"/>
              <a:t>to a </a:t>
            </a:r>
            <a:r>
              <a:rPr lang="en-US" sz="900" dirty="0"/>
              <a:t>progressive </a:t>
            </a:r>
            <a:r>
              <a:rPr lang="en-US" sz="900" dirty="0" smtClean="0"/>
              <a:t>paradigm, Volume </a:t>
            </a:r>
            <a:r>
              <a:rPr lang="en-US" sz="900" dirty="0"/>
              <a:t>25, 92p.-100p., </a:t>
            </a:r>
            <a:r>
              <a:rPr lang="en-US" sz="900" u="sng" dirty="0">
                <a:hlinkClick r:id="rId4"/>
              </a:rPr>
              <a:t>http://dx.doi.org/10.1016/j.ijdrr.2017.08.003</a:t>
            </a:r>
            <a:endParaRPr lang="en-US" sz="900" dirty="0"/>
          </a:p>
          <a:p>
            <a:pPr>
              <a:spcAft>
                <a:spcPts val="0"/>
              </a:spcAft>
            </a:pPr>
            <a:endParaRPr lang="en-US" sz="900" dirty="0">
              <a:effectLst/>
              <a:latin typeface="Calibri" panose="020F0502020204030204" pitchFamily="34" charset="0"/>
              <a:ea typeface="Times New Roman" panose="02020603050405020304" pitchFamily="18" charset="0"/>
              <a:cs typeface="Cordia New" panose="020B0304020202020204" pitchFamily="34" charset="-34"/>
            </a:endParaRPr>
          </a:p>
        </p:txBody>
      </p:sp>
      <p:sp>
        <p:nvSpPr>
          <p:cNvPr id="18" name="Rectangle 17"/>
          <p:cNvSpPr/>
          <p:nvPr/>
        </p:nvSpPr>
        <p:spPr>
          <a:xfrm>
            <a:off x="1530935" y="1174665"/>
            <a:ext cx="10806305" cy="281231"/>
          </a:xfrm>
          <a:prstGeom prst="rect">
            <a:avLst/>
          </a:prstGeom>
        </p:spPr>
        <p:txBody>
          <a:bodyPr wrap="square">
            <a:spAutoFit/>
          </a:bodyPr>
          <a:lstStyle/>
          <a:p>
            <a:pPr algn="just">
              <a:lnSpc>
                <a:spcPct val="107000"/>
              </a:lnSpc>
              <a:spcAft>
                <a:spcPts val="800"/>
              </a:spcAft>
            </a:pPr>
            <a:r>
              <a:rPr lang="en-US" sz="1200" dirty="0" smtClean="0">
                <a:ea typeface="Calibri" panose="020F0502020204030204" pitchFamily="34" charset="0"/>
                <a:cs typeface="Cordia New" panose="020B0304020202020204" pitchFamily="34" charset="-34"/>
              </a:rPr>
              <a:t>Table .1 </a:t>
            </a:r>
            <a:r>
              <a:rPr lang="en-US" sz="1200" dirty="0"/>
              <a:t> Existing plans and proposed framework and their characteristics relevant to flood risk management for the Chao </a:t>
            </a:r>
            <a:r>
              <a:rPr lang="en-US" sz="1200" dirty="0" smtClean="0"/>
              <a:t>Phraya </a:t>
            </a:r>
            <a:r>
              <a:rPr lang="en-US" sz="1200" dirty="0"/>
              <a:t>River Basin.</a:t>
            </a:r>
            <a:endParaRPr lang="en-US" sz="1200" dirty="0">
              <a:ea typeface="Calibri" panose="020F0502020204030204" pitchFamily="34" charset="0"/>
              <a:cs typeface="Cordia New" panose="020B0304020202020204" pitchFamily="34" charset="-34"/>
            </a:endParaRPr>
          </a:p>
        </p:txBody>
      </p:sp>
      <p:sp>
        <p:nvSpPr>
          <p:cNvPr id="25" name="Rectangle 24"/>
          <p:cNvSpPr/>
          <p:nvPr/>
        </p:nvSpPr>
        <p:spPr>
          <a:xfrm>
            <a:off x="346742" y="4799809"/>
            <a:ext cx="11520255" cy="1954381"/>
          </a:xfrm>
          <a:prstGeom prst="rect">
            <a:avLst/>
          </a:prstGeom>
        </p:spPr>
        <p:txBody>
          <a:bodyPr wrap="square">
            <a:spAutoFit/>
          </a:bodyPr>
          <a:lstStyle/>
          <a:p>
            <a:pPr algn="just"/>
            <a:r>
              <a:rPr lang="en-US" sz="1100" b="1" dirty="0"/>
              <a:t>Master plan flood management in Bangkok </a:t>
            </a:r>
          </a:p>
          <a:p>
            <a:pPr algn="just"/>
            <a:r>
              <a:rPr lang="en-US" sz="1100" dirty="0"/>
              <a:t>(a) There are no concrete proposals on how to compensate farmers in floodplain areas</a:t>
            </a:r>
          </a:p>
          <a:p>
            <a:pPr algn="just"/>
            <a:r>
              <a:rPr lang="en-US" sz="1100" dirty="0"/>
              <a:t>(b) Inadequate attention to the complex long-term issues of fragmented water management and required institutional changes in integrated water management to cope with extreme weather conditions, plus the appropriate combination of a single command authority and decentralization.</a:t>
            </a:r>
          </a:p>
          <a:p>
            <a:pPr algn="just"/>
            <a:endParaRPr lang="en-US" sz="1100" dirty="0"/>
          </a:p>
          <a:p>
            <a:pPr algn="just"/>
            <a:r>
              <a:rPr lang="en-US" sz="1100" b="1" dirty="0"/>
              <a:t>Major flood management measures in Bangkok</a:t>
            </a:r>
          </a:p>
          <a:p>
            <a:pPr algn="just"/>
            <a:r>
              <a:rPr lang="en-US" sz="1100" dirty="0"/>
              <a:t>(c) None of the measures have explicitly taken climate change into account in their analyses or the design of the interventions. Whether climate considerations are incorporated appropriately – is not yet relevant in Bangkok. </a:t>
            </a:r>
          </a:p>
          <a:p>
            <a:pPr algn="just"/>
            <a:r>
              <a:rPr lang="en-US" sz="1100" dirty="0"/>
              <a:t>(d) None of The specific measure match along with problem criteria of Bangkok flood condition and effectiveness of the flood-related measures. Only general measures to cope with the flood which not success for long-term.</a:t>
            </a:r>
          </a:p>
          <a:p>
            <a:pPr algn="just"/>
            <a:r>
              <a:rPr lang="en-US" sz="1100" dirty="0"/>
              <a:t>(e) The absence of active public participation impedes the efficiency.</a:t>
            </a:r>
          </a:p>
        </p:txBody>
      </p:sp>
    </p:spTree>
    <p:extLst>
      <p:ext uri="{BB962C8B-B14F-4D97-AF65-F5344CB8AC3E}">
        <p14:creationId xmlns:p14="http://schemas.microsoft.com/office/powerpoint/2010/main" val="3320925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4764</TotalTime>
  <Words>3008</Words>
  <Application>Microsoft Office PowerPoint</Application>
  <PresentationFormat>Widescreen</PresentationFormat>
  <Paragraphs>238</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Schoolbook</vt:lpstr>
      <vt:lpstr>Corbel</vt:lpstr>
      <vt:lpstr>Cordia New</vt:lpstr>
      <vt:lpstr>Symbol</vt:lpstr>
      <vt:lpstr>Times New Roman</vt:lpstr>
      <vt:lpstr>Headlines</vt:lpstr>
      <vt:lpstr>PowerPoint Presentation</vt:lpstr>
      <vt:lpstr>The potential  of selected  Non-structural measures for improving Flood management in  Bangkok Inner Zone </vt:lpstr>
      <vt:lpstr>TABLE OF CONTENTS  </vt:lpstr>
      <vt:lpstr>A. Background and Situation  </vt:lpstr>
      <vt:lpstr>C. Problem statement and Cause of flood in Bangkok inner zone  </vt:lpstr>
      <vt:lpstr>G. Research questions and Hypotheses   </vt:lpstr>
      <vt:lpstr>V. DATA ANALYSIS  </vt:lpstr>
      <vt:lpstr>V. DATA ANALYSIS  </vt:lpstr>
      <vt:lpstr>V. DATA ANALYSIS  </vt:lpstr>
      <vt:lpstr>PowerPoint Presentation</vt:lpstr>
      <vt:lpstr>PowerPoint Presentation</vt:lpstr>
      <vt:lpstr>PowerPoint Presentation</vt:lpstr>
      <vt:lpstr>PowerPoint Presentation</vt:lpstr>
      <vt:lpstr>PowerPoint Presentation</vt:lpstr>
      <vt:lpstr>PowerPoint Presentation</vt:lpstr>
      <vt:lpstr>V. SUMMARY AND CONCLUSION </vt:lpstr>
      <vt:lpstr>V. SUMMARY AND CONCLUSION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Improvement non-structural measure of  Flood Management in Bangkok Thailand</dc:title>
  <dc:creator>WINDOWS8</dc:creator>
  <cp:lastModifiedBy>WINDOWS8</cp:lastModifiedBy>
  <cp:revision>184</cp:revision>
  <dcterms:created xsi:type="dcterms:W3CDTF">2018-02-04T20:09:01Z</dcterms:created>
  <dcterms:modified xsi:type="dcterms:W3CDTF">2018-06-17T13:00:37Z</dcterms:modified>
</cp:coreProperties>
</file>