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  <p:sldMasterId id="2147483678" r:id="rId2"/>
    <p:sldMasterId id="2147483679" r:id="rId3"/>
  </p:sldMasterIdLst>
  <p:notesMasterIdLst>
    <p:notesMasterId r:id="rId8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</p:sldIdLst>
  <p:sldSz cx="9144000" cy="5143500" type="screen16x9"/>
  <p:notesSz cx="6858000" cy="9144000"/>
  <p:embeddedFontLst>
    <p:embeddedFont>
      <p:font typeface="Karla" panose="020B0604020202020204" charset="0"/>
      <p:regular r:id="rId83"/>
      <p:bold r:id="rId84"/>
      <p:italic r:id="rId85"/>
      <p:boldItalic r:id="rId86"/>
    </p:embeddedFont>
    <p:embeddedFont>
      <p:font typeface="Raleway" panose="020B0604020202020204" charset="0"/>
      <p:regular r:id="rId87"/>
      <p:bold r:id="rId88"/>
      <p:italic r:id="rId89"/>
      <p:boldItalic r:id="rId90"/>
    </p:embeddedFont>
    <p:embeddedFont>
      <p:font typeface="Calibri" panose="020F0502020204030204" pitchFamily="34" charset="0"/>
      <p:regular r:id="rId91"/>
      <p:bold r:id="rId92"/>
      <p:italic r:id="rId93"/>
      <p:boldItalic r:id="rId94"/>
    </p:embeddedFont>
    <p:embeddedFont>
      <p:font typeface="Economica" panose="020B0604020202020204" charset="0"/>
      <p:regular r:id="rId95"/>
      <p:bold r:id="rId96"/>
      <p:italic r:id="rId97"/>
      <p:boldItalic r:id="rId9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27C78C8B-4A58-4B73-9B34-7D603F9FDA26}">
  <a:tblStyle styleId="{27C78C8B-4A58-4B73-9B34-7D603F9FDA2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3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font" Target="fonts/font2.fntdata"/><Relationship Id="rId89" Type="http://schemas.openxmlformats.org/officeDocument/2006/relationships/font" Target="fonts/font7.fntdata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font" Target="fonts/font5.fntdata"/><Relationship Id="rId102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notesMaster" Target="notesMasters/notesMaster1.xml"/><Relationship Id="rId90" Type="http://schemas.openxmlformats.org/officeDocument/2006/relationships/font" Target="fonts/font8.fntdata"/><Relationship Id="rId95" Type="http://schemas.openxmlformats.org/officeDocument/2006/relationships/font" Target="fonts/font13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font" Target="fonts/font3.fntdata"/><Relationship Id="rId93" Type="http://schemas.openxmlformats.org/officeDocument/2006/relationships/font" Target="fonts/font11.fntdata"/><Relationship Id="rId98" Type="http://schemas.openxmlformats.org/officeDocument/2006/relationships/font" Target="fonts/font1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microsoft.com/office/2015/10/relationships/revisionInfo" Target="revisionInfo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font" Target="fonts/font1.fntdata"/><Relationship Id="rId88" Type="http://schemas.openxmlformats.org/officeDocument/2006/relationships/font" Target="fonts/font6.fntdata"/><Relationship Id="rId91" Type="http://schemas.openxmlformats.org/officeDocument/2006/relationships/font" Target="fonts/font9.fntdata"/><Relationship Id="rId96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font" Target="fonts/font4.fntdata"/><Relationship Id="rId94" Type="http://schemas.openxmlformats.org/officeDocument/2006/relationships/font" Target="fonts/font12.fntdata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Shape 3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Shape 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Shape 3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Shape 3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Shape 3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Shape 3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Shape 4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Shape 4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Shape 4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Shape 4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Shape 4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Shape 4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Shape 4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Shape 4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2" name="Shape 4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hape 4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Shape 5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Shape 5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Shape 5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Shape 5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Shape 5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Shape 5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pe 5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Shape 5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Shape 5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hape 5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Shape 5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Shape 5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Shape 5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Shape 5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Shape 5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Shape 5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Shape 5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Shape 5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5" name="Shape 5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1" name="Shape 6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hape 6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Shape 6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Shape 6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7" name="Shape 6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Shape 6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" name="Shape 6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hape 6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" name="Shape 6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hape 6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Shape 6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Shape 6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Shape 6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Shape 6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9" name="Shape 6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Shape 6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Shape 6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Shape 7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5" name="Shape 7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6" name="Shape 7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Shape 7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Shape 7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Shape 7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Shape 7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Shape 7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Shape 7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Shape 7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Shape 74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Shape 7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JInwei </a:t>
            </a:r>
            <a:r>
              <a:rPr lang="fr">
                <a:solidFill>
                  <a:srgbClr val="FF00FF"/>
                </a:solidFill>
              </a:rPr>
              <a:t>légende trop petite </a:t>
            </a:r>
            <a:endParaRPr>
              <a:solidFill>
                <a:srgbClr val="FF00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0000FF"/>
                </a:solidFill>
              </a:rPr>
              <a:t>J’ai essayé qqch qu’en pensez vous ? </a:t>
            </a:r>
            <a:endParaRPr>
              <a:solidFill>
                <a:srgbClr val="0000FF"/>
              </a:solidFill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Shape 7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Shape 7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Jinwei</a:t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Shape 7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6" name="Shape 7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Isabelle : </a:t>
            </a:r>
            <a:endParaRPr>
              <a:solidFill>
                <a:srgbClr val="0000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FF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Shape 7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" name="Shape 7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dk1"/>
                </a:solidFill>
              </a:rPr>
              <a:t>Isabelle</a:t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Shape 8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5" name="Shape 8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Julie</a:t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Shape 8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5" name="Shape 8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Aymeric</a:t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Shape 8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Shape 8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Elise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Shape 3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Shape 8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Shape 8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Elise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3X la surface de boisement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plus grande surface agricoles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culture en céréale d’hiver constante </a:t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Shape 8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Shape 8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Aymeric </a:t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Shape 8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4" name="Shape 8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Charles</a:t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Shape 8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Shape 8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Charles</a:t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Shape 9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6" name="Shape 9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Elise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00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Shape 9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6" name="Shape 9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Julie </a:t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Shape 9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1" name="Shape 9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Julie</a:t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Shape 9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0" name="Shape 9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Julie </a:t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Shape 9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Shape 9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Aymeric</a:t>
            </a:r>
            <a:r>
              <a:rPr lang="fr">
                <a:solidFill>
                  <a:srgbClr val="FF00FF"/>
                </a:solidFill>
              </a:rPr>
              <a:t> légende</a:t>
            </a:r>
            <a:r>
              <a:rPr lang="fr"/>
              <a:t> </a:t>
            </a:r>
            <a:r>
              <a:rPr lang="fr">
                <a:solidFill>
                  <a:srgbClr val="FF00FF"/>
                </a:solidFill>
              </a:rPr>
              <a:t>trop petite </a:t>
            </a:r>
            <a:endParaRPr>
              <a:solidFill>
                <a:srgbClr val="FF00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0000FF"/>
                </a:solidFill>
              </a:rPr>
              <a:t>contamination </a:t>
            </a:r>
            <a:r>
              <a:rPr lang="fr" sz="17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aux nitrates ? </a:t>
            </a:r>
            <a:endParaRPr>
              <a:solidFill>
                <a:srgbClr val="0000FF"/>
              </a:solidFill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Shape 9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Shape 9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Aymeric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Shape 9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6" name="Shape 9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Elise </a:t>
            </a:r>
            <a:endParaRPr sz="12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200"/>
              <a:buFont typeface="Karla"/>
              <a:buChar char="➢"/>
            </a:pPr>
            <a:r>
              <a:rPr lang="fr" sz="12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particulièrement les nitrates, phosphates et produits phytosanitaires</a:t>
            </a:r>
            <a:endParaRPr sz="12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200"/>
              <a:buFont typeface="Karla"/>
              <a:buChar char="➢"/>
            </a:pPr>
            <a:r>
              <a:rPr lang="fr" sz="12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MES : matière en suspension </a:t>
            </a:r>
            <a:endParaRPr sz="12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Shape 9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Shape 9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Shape 9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Shape 9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Julie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Shape 9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Shape 9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Isabelle </a:t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Shape 10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Shape 10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Isabelle </a:t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Shape 10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5" name="Shape 10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Shape 10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1" name="Shape 10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ISA hydromorphie </a:t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Shape 10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Shape 10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ELISE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Shape 10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Shape 10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Shape 3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004C5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flipH="1">
            <a:off x="607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11" name="Shape 11"/>
          <p:cNvSpPr/>
          <p:nvPr/>
        </p:nvSpPr>
        <p:spPr>
          <a:xfrm>
            <a:off x="-5900" y="759982"/>
            <a:ext cx="9144000" cy="376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6274"/>
            </a:srgbClr>
          </a:solidFill>
          <a:ln>
            <a:noFill/>
          </a:ln>
        </p:spPr>
      </p:sp>
      <p:sp>
        <p:nvSpPr>
          <p:cNvPr id="12" name="Shape 12"/>
          <p:cNvSpPr/>
          <p:nvPr/>
        </p:nvSpPr>
        <p:spPr>
          <a:xfrm>
            <a:off x="0" y="1351100"/>
            <a:ext cx="9156000" cy="288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1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1C405D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/>
        </p:nvSpPr>
        <p:spPr>
          <a:xfrm flipH="1">
            <a:off x="607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83B3D9">
              <a:alpha val="82750"/>
            </a:srgbClr>
          </a:solidFill>
          <a:ln>
            <a:noFill/>
          </a:ln>
        </p:spPr>
      </p:sp>
      <p:sp>
        <p:nvSpPr>
          <p:cNvPr id="103" name="Shape 103"/>
          <p:cNvSpPr/>
          <p:nvPr/>
        </p:nvSpPr>
        <p:spPr>
          <a:xfrm>
            <a:off x="-5900" y="759982"/>
            <a:ext cx="9144000" cy="376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2B608B">
              <a:alpha val="26670"/>
            </a:srgbClr>
          </a:solidFill>
          <a:ln>
            <a:noFill/>
          </a:ln>
        </p:spPr>
      </p:sp>
      <p:sp>
        <p:nvSpPr>
          <p:cNvPr id="104" name="Shape 104"/>
          <p:cNvSpPr/>
          <p:nvPr/>
        </p:nvSpPr>
        <p:spPr>
          <a:xfrm>
            <a:off x="0" y="1351100"/>
            <a:ext cx="9156000" cy="288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05" name="Shape 105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2 column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904925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4C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2"/>
          </p:nvPr>
        </p:nvSpPr>
        <p:spPr>
          <a:xfrm>
            <a:off x="4679180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4C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0" y="0"/>
            <a:ext cx="8553000" cy="249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11" name="Shape 111"/>
          <p:cNvSpPr/>
          <p:nvPr/>
        </p:nvSpPr>
        <p:spPr>
          <a:xfrm>
            <a:off x="2563450" y="1"/>
            <a:ext cx="6580500" cy="436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99101" y="120000"/>
                </a:lnTo>
                <a:lnTo>
                  <a:pt x="120000" y="23885"/>
                </a:lnTo>
                <a:lnTo>
                  <a:pt x="120000" y="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12" name="Shape 112"/>
          <p:cNvSpPr/>
          <p:nvPr/>
        </p:nvSpPr>
        <p:spPr>
          <a:xfrm>
            <a:off x="-6025" y="3"/>
            <a:ext cx="7298400" cy="436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13" name="Shape 113"/>
          <p:cNvSpPr/>
          <p:nvPr/>
        </p:nvSpPr>
        <p:spPr>
          <a:xfrm>
            <a:off x="3596100" y="4925708"/>
            <a:ext cx="5090700" cy="217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14" name="Shape 114"/>
          <p:cNvSpPr/>
          <p:nvPr/>
        </p:nvSpPr>
        <p:spPr>
          <a:xfrm>
            <a:off x="5525000" y="4925708"/>
            <a:ext cx="3637200" cy="237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15" name="Shape 115"/>
          <p:cNvSpPr/>
          <p:nvPr/>
        </p:nvSpPr>
        <p:spPr>
          <a:xfrm>
            <a:off x="7521475" y="4689764"/>
            <a:ext cx="1634700" cy="47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latin typeface="Arial"/>
                <a:ea typeface="Arial"/>
                <a:cs typeface="Arial"/>
                <a:sym typeface="Arial"/>
              </a:rPr>
              <a:t>‹N°›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0" y="0"/>
            <a:ext cx="2628600" cy="249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20" name="Shape 120"/>
          <p:cNvSpPr/>
          <p:nvPr/>
        </p:nvSpPr>
        <p:spPr>
          <a:xfrm>
            <a:off x="1746032" y="-86591"/>
            <a:ext cx="2160900" cy="561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99101" y="120000"/>
                </a:lnTo>
                <a:lnTo>
                  <a:pt x="120000" y="23885"/>
                </a:lnTo>
                <a:lnTo>
                  <a:pt x="120000" y="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21" name="Shape 121"/>
          <p:cNvSpPr/>
          <p:nvPr/>
        </p:nvSpPr>
        <p:spPr>
          <a:xfrm>
            <a:off x="0" y="-38101"/>
            <a:ext cx="3131100" cy="512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22" name="Shape 122"/>
          <p:cNvSpPr/>
          <p:nvPr/>
        </p:nvSpPr>
        <p:spPr>
          <a:xfrm>
            <a:off x="3596100" y="4925708"/>
            <a:ext cx="5090700" cy="217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23" name="Shape 123"/>
          <p:cNvSpPr/>
          <p:nvPr/>
        </p:nvSpPr>
        <p:spPr>
          <a:xfrm>
            <a:off x="5525000" y="4925708"/>
            <a:ext cx="3637200" cy="237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24" name="Shape 124"/>
          <p:cNvSpPr/>
          <p:nvPr/>
        </p:nvSpPr>
        <p:spPr>
          <a:xfrm>
            <a:off x="7521475" y="4689764"/>
            <a:ext cx="1634700" cy="47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25" name="Shape 1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solidFill>
          <a:srgbClr val="D5E5F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 flipH="1">
            <a:off x="607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ADCCE5"/>
          </a:solidFill>
          <a:ln>
            <a:noFill/>
          </a:ln>
        </p:spPr>
      </p:sp>
      <p:sp>
        <p:nvSpPr>
          <p:cNvPr id="128" name="Shape 128"/>
          <p:cNvSpPr/>
          <p:nvPr/>
        </p:nvSpPr>
        <p:spPr>
          <a:xfrm>
            <a:off x="-5900" y="753950"/>
            <a:ext cx="9144000" cy="376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83B3D9">
              <a:alpha val="26670"/>
            </a:srgbClr>
          </a:solidFill>
          <a:ln>
            <a:noFill/>
          </a:ln>
        </p:spPr>
      </p:sp>
      <p:sp>
        <p:nvSpPr>
          <p:cNvPr id="129" name="Shape 129"/>
          <p:cNvSpPr/>
          <p:nvPr/>
        </p:nvSpPr>
        <p:spPr>
          <a:xfrm>
            <a:off x="0" y="1351100"/>
            <a:ext cx="9156000" cy="288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2B608B"/>
          </a:solidFill>
          <a:ln>
            <a:noFill/>
          </a:ln>
        </p:spPr>
      </p:sp>
      <p:sp>
        <p:nvSpPr>
          <p:cNvPr id="130" name="Shape 130"/>
          <p:cNvSpPr txBox="1">
            <a:spLocks noGrp="1"/>
          </p:cNvSpPr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subTitle" idx="1"/>
          </p:nvPr>
        </p:nvSpPr>
        <p:spPr>
          <a:xfrm>
            <a:off x="1815375" y="3068650"/>
            <a:ext cx="55131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/>
        </p:nvSpPr>
        <p:spPr>
          <a:xfrm>
            <a:off x="602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2B608B"/>
          </a:solidFill>
          <a:ln>
            <a:noFill/>
          </a:ln>
        </p:spPr>
      </p:sp>
      <p:sp>
        <p:nvSpPr>
          <p:cNvPr id="135" name="Shape 135"/>
          <p:cNvSpPr/>
          <p:nvPr/>
        </p:nvSpPr>
        <p:spPr>
          <a:xfrm>
            <a:off x="0" y="1580113"/>
            <a:ext cx="9144000" cy="3341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58956"/>
                </a:lnTo>
                <a:lnTo>
                  <a:pt x="104248" y="119999"/>
                </a:lnTo>
                <a:lnTo>
                  <a:pt x="120000" y="91043"/>
                </a:lnTo>
                <a:lnTo>
                  <a:pt x="120000" y="28956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36" name="Shape 136"/>
          <p:cNvSpPr/>
          <p:nvPr/>
        </p:nvSpPr>
        <p:spPr>
          <a:xfrm>
            <a:off x="-5900" y="410541"/>
            <a:ext cx="9144300" cy="4453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7618"/>
                </a:moveTo>
                <a:lnTo>
                  <a:pt x="28631" y="0"/>
                </a:lnTo>
                <a:lnTo>
                  <a:pt x="0" y="46590"/>
                </a:lnTo>
                <a:lnTo>
                  <a:pt x="0" y="95138"/>
                </a:lnTo>
                <a:lnTo>
                  <a:pt x="79312" y="120000"/>
                </a:lnTo>
                <a:lnTo>
                  <a:pt x="120000" y="91615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1833775" y="2314200"/>
            <a:ext cx="5476500" cy="8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810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◆"/>
              <a:defRPr sz="2400" b="1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◆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◇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●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○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■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●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○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■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/>
          <p:nvPr/>
        </p:nvSpPr>
        <p:spPr>
          <a:xfrm>
            <a:off x="3593400" y="10861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aleway"/>
              <a:buNone/>
            </a:pPr>
            <a:r>
              <a:rPr lang="fr" sz="60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sz="6000" b="1" i="0" u="none" strike="noStrike" cap="non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9" name="Shape 139"/>
          <p:cNvSpPr/>
          <p:nvPr/>
        </p:nvSpPr>
        <p:spPr>
          <a:xfrm>
            <a:off x="4179900" y="1041875"/>
            <a:ext cx="784200" cy="784200"/>
          </a:xfrm>
          <a:prstGeom prst="diamond">
            <a:avLst/>
          </a:prstGeom>
          <a:noFill/>
          <a:ln w="28575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Shape 14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Shape 142"/>
          <p:cNvGrpSpPr/>
          <p:nvPr/>
        </p:nvGrpSpPr>
        <p:grpSpPr>
          <a:xfrm>
            <a:off x="-6025" y="0"/>
            <a:ext cx="9168225" cy="5163164"/>
            <a:chOff x="-6025" y="0"/>
            <a:chExt cx="9168225" cy="5163164"/>
          </a:xfrm>
        </p:grpSpPr>
        <p:sp>
          <p:nvSpPr>
            <p:cNvPr id="143" name="Shape 143"/>
            <p:cNvSpPr/>
            <p:nvPr/>
          </p:nvSpPr>
          <p:spPr>
            <a:xfrm>
              <a:off x="0" y="0"/>
              <a:ext cx="8553000" cy="2493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1C405D"/>
            </a:solidFill>
            <a:ln>
              <a:noFill/>
            </a:ln>
          </p:spPr>
        </p:sp>
        <p:sp>
          <p:nvSpPr>
            <p:cNvPr id="144" name="Shape 144"/>
            <p:cNvSpPr/>
            <p:nvPr/>
          </p:nvSpPr>
          <p:spPr>
            <a:xfrm>
              <a:off x="2563450" y="1"/>
              <a:ext cx="6580500" cy="436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2B608B">
                <a:alpha val="82750"/>
              </a:srgbClr>
            </a:solidFill>
            <a:ln>
              <a:noFill/>
            </a:ln>
          </p:spPr>
        </p:sp>
        <p:sp>
          <p:nvSpPr>
            <p:cNvPr id="145" name="Shape 145"/>
            <p:cNvSpPr/>
            <p:nvPr/>
          </p:nvSpPr>
          <p:spPr>
            <a:xfrm>
              <a:off x="-6025" y="3"/>
              <a:ext cx="7298400" cy="436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DCCE5">
                <a:alpha val="80780"/>
              </a:srgbClr>
            </a:solidFill>
            <a:ln>
              <a:noFill/>
            </a:ln>
          </p:spPr>
        </p:sp>
        <p:sp>
          <p:nvSpPr>
            <p:cNvPr id="146" name="Shape 146"/>
            <p:cNvSpPr/>
            <p:nvPr/>
          </p:nvSpPr>
          <p:spPr>
            <a:xfrm>
              <a:off x="3596100" y="4925708"/>
              <a:ext cx="5090700" cy="21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1C405D"/>
            </a:solidFill>
            <a:ln>
              <a:noFill/>
            </a:ln>
          </p:spPr>
        </p:sp>
        <p:sp>
          <p:nvSpPr>
            <p:cNvPr id="147" name="Shape 147"/>
            <p:cNvSpPr/>
            <p:nvPr/>
          </p:nvSpPr>
          <p:spPr>
            <a:xfrm>
              <a:off x="5525000" y="4925708"/>
              <a:ext cx="3637200" cy="2373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2B608B">
                <a:alpha val="82750"/>
              </a:srgbClr>
            </a:solidFill>
            <a:ln>
              <a:noFill/>
            </a:ln>
          </p:spPr>
        </p:sp>
        <p:sp>
          <p:nvSpPr>
            <p:cNvPr id="148" name="Shape 148"/>
            <p:cNvSpPr/>
            <p:nvPr/>
          </p:nvSpPr>
          <p:spPr>
            <a:xfrm>
              <a:off x="7521475" y="4689764"/>
              <a:ext cx="1634700" cy="473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DCCE5">
                <a:alpha val="80780"/>
              </a:srgbClr>
            </a:solidFill>
            <a:ln>
              <a:noFill/>
            </a:ln>
          </p:spPr>
        </p:sp>
      </p:grpSp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870750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body" idx="2"/>
          </p:nvPr>
        </p:nvSpPr>
        <p:spPr>
          <a:xfrm>
            <a:off x="3357262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body" idx="3"/>
          </p:nvPr>
        </p:nvSpPr>
        <p:spPr>
          <a:xfrm>
            <a:off x="5843773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0" y="0"/>
            <a:ext cx="8553000" cy="249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57" name="Shape 157"/>
          <p:cNvSpPr/>
          <p:nvPr/>
        </p:nvSpPr>
        <p:spPr>
          <a:xfrm>
            <a:off x="2563450" y="1"/>
            <a:ext cx="6580500" cy="436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99101" y="120000"/>
                </a:lnTo>
                <a:lnTo>
                  <a:pt x="120000" y="23885"/>
                </a:lnTo>
                <a:lnTo>
                  <a:pt x="120000" y="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58" name="Shape 158"/>
          <p:cNvSpPr/>
          <p:nvPr/>
        </p:nvSpPr>
        <p:spPr>
          <a:xfrm>
            <a:off x="-6025" y="3"/>
            <a:ext cx="7298400" cy="436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59" name="Shape 159"/>
          <p:cNvSpPr/>
          <p:nvPr/>
        </p:nvSpPr>
        <p:spPr>
          <a:xfrm>
            <a:off x="3596100" y="4925708"/>
            <a:ext cx="5090700" cy="217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60" name="Shape 160"/>
          <p:cNvSpPr/>
          <p:nvPr/>
        </p:nvSpPr>
        <p:spPr>
          <a:xfrm>
            <a:off x="5525000" y="4925708"/>
            <a:ext cx="3637200" cy="237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61" name="Shape 161"/>
          <p:cNvSpPr/>
          <p:nvPr/>
        </p:nvSpPr>
        <p:spPr>
          <a:xfrm>
            <a:off x="7521475" y="4689764"/>
            <a:ext cx="1634700" cy="47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/>
        </p:nvSpPr>
        <p:spPr>
          <a:xfrm>
            <a:off x="0" y="0"/>
            <a:ext cx="8553000" cy="249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66" name="Shape 166"/>
          <p:cNvSpPr/>
          <p:nvPr/>
        </p:nvSpPr>
        <p:spPr>
          <a:xfrm>
            <a:off x="2563450" y="1"/>
            <a:ext cx="6580500" cy="436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99101" y="120000"/>
                </a:lnTo>
                <a:lnTo>
                  <a:pt x="120000" y="23885"/>
                </a:lnTo>
                <a:lnTo>
                  <a:pt x="120000" y="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67" name="Shape 167"/>
          <p:cNvSpPr/>
          <p:nvPr/>
        </p:nvSpPr>
        <p:spPr>
          <a:xfrm>
            <a:off x="-6025" y="3"/>
            <a:ext cx="7298400" cy="436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68" name="Shape 168"/>
          <p:cNvSpPr/>
          <p:nvPr/>
        </p:nvSpPr>
        <p:spPr>
          <a:xfrm>
            <a:off x="3596100" y="4925708"/>
            <a:ext cx="5090700" cy="217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69" name="Shape 169"/>
          <p:cNvSpPr/>
          <p:nvPr/>
        </p:nvSpPr>
        <p:spPr>
          <a:xfrm>
            <a:off x="5525000" y="4925708"/>
            <a:ext cx="3637200" cy="237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70" name="Shape 170"/>
          <p:cNvSpPr/>
          <p:nvPr/>
        </p:nvSpPr>
        <p:spPr>
          <a:xfrm>
            <a:off x="7521475" y="4689764"/>
            <a:ext cx="1634700" cy="47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None/>
              <a:defRPr sz="1400" b="0" i="0" u="none" strike="noStrike" cap="none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0" y="0"/>
            <a:ext cx="2628600" cy="249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76" name="Shape 176"/>
          <p:cNvSpPr/>
          <p:nvPr/>
        </p:nvSpPr>
        <p:spPr>
          <a:xfrm>
            <a:off x="1746032" y="-86591"/>
            <a:ext cx="2160900" cy="561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99101" y="120000"/>
                </a:lnTo>
                <a:lnTo>
                  <a:pt x="120000" y="23885"/>
                </a:lnTo>
                <a:lnTo>
                  <a:pt x="120000" y="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77" name="Shape 177"/>
          <p:cNvSpPr/>
          <p:nvPr/>
        </p:nvSpPr>
        <p:spPr>
          <a:xfrm>
            <a:off x="0" y="-38101"/>
            <a:ext cx="3131100" cy="512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78" name="Shape 178"/>
          <p:cNvSpPr/>
          <p:nvPr/>
        </p:nvSpPr>
        <p:spPr>
          <a:xfrm>
            <a:off x="3596100" y="4925708"/>
            <a:ext cx="5090700" cy="217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1C405D"/>
          </a:solidFill>
          <a:ln>
            <a:noFill/>
          </a:ln>
        </p:spPr>
      </p:sp>
      <p:sp>
        <p:nvSpPr>
          <p:cNvPr id="179" name="Shape 179"/>
          <p:cNvSpPr/>
          <p:nvPr/>
        </p:nvSpPr>
        <p:spPr>
          <a:xfrm>
            <a:off x="5525000" y="4925708"/>
            <a:ext cx="3637200" cy="237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2B608B">
              <a:alpha val="82750"/>
            </a:srgbClr>
          </a:solidFill>
          <a:ln>
            <a:noFill/>
          </a:ln>
        </p:spPr>
      </p:sp>
      <p:sp>
        <p:nvSpPr>
          <p:cNvPr id="180" name="Shape 180"/>
          <p:cNvSpPr/>
          <p:nvPr/>
        </p:nvSpPr>
        <p:spPr>
          <a:xfrm>
            <a:off x="7521475" y="4689764"/>
            <a:ext cx="1634700" cy="47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DCCE5">
              <a:alpha val="80780"/>
            </a:srgbClr>
          </a:solidFill>
          <a:ln>
            <a:noFill/>
          </a:ln>
        </p:spPr>
      </p:sp>
      <p:sp>
        <p:nvSpPr>
          <p:cNvPr id="181" name="Shape 18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Shape 16"/>
          <p:cNvGrpSpPr/>
          <p:nvPr/>
        </p:nvGrpSpPr>
        <p:grpSpPr>
          <a:xfrm>
            <a:off x="-6025" y="0"/>
            <a:ext cx="9168225" cy="5163125"/>
            <a:chOff x="-6025" y="0"/>
            <a:chExt cx="9168225" cy="5163125"/>
          </a:xfrm>
        </p:grpSpPr>
        <p:sp>
          <p:nvSpPr>
            <p:cNvPr id="17" name="Shape 17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18" name="Shape 18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19" name="Shape 19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20" name="Shape 20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1" name="Shape 21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22" name="Shape 22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904925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679180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 1">
    <p:bg>
      <p:bgPr>
        <a:solidFill>
          <a:srgbClr val="004C52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/>
        </p:nvSpPr>
        <p:spPr>
          <a:xfrm flipH="1">
            <a:off x="607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184" name="Shape 184"/>
          <p:cNvSpPr/>
          <p:nvPr/>
        </p:nvSpPr>
        <p:spPr>
          <a:xfrm>
            <a:off x="-5900" y="759982"/>
            <a:ext cx="9144000" cy="376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6270"/>
            </a:srgbClr>
          </a:solidFill>
          <a:ln>
            <a:noFill/>
          </a:ln>
        </p:spPr>
      </p:sp>
      <p:sp>
        <p:nvSpPr>
          <p:cNvPr id="185" name="Shape 185"/>
          <p:cNvSpPr/>
          <p:nvPr/>
        </p:nvSpPr>
        <p:spPr>
          <a:xfrm>
            <a:off x="0" y="1351100"/>
            <a:ext cx="9156000" cy="288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ABE33F">
              <a:alpha val="80780"/>
            </a:srgbClr>
          </a:solidFill>
          <a:ln>
            <a:noFill/>
          </a:ln>
        </p:spPr>
      </p:sp>
      <p:sp>
        <p:nvSpPr>
          <p:cNvPr id="186" name="Shape 186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87" name="Shape 18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004C5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/>
        </p:nvSpPr>
        <p:spPr>
          <a:xfrm flipH="1">
            <a:off x="607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194" name="Shape 194"/>
          <p:cNvSpPr/>
          <p:nvPr/>
        </p:nvSpPr>
        <p:spPr>
          <a:xfrm>
            <a:off x="-5900" y="759982"/>
            <a:ext cx="9144000" cy="376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6270"/>
            </a:srgbClr>
          </a:solidFill>
          <a:ln>
            <a:noFill/>
          </a:ln>
        </p:spPr>
      </p:sp>
      <p:sp>
        <p:nvSpPr>
          <p:cNvPr id="195" name="Shape 195"/>
          <p:cNvSpPr/>
          <p:nvPr/>
        </p:nvSpPr>
        <p:spPr>
          <a:xfrm>
            <a:off x="0" y="1351100"/>
            <a:ext cx="9156000" cy="288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ABE33F">
              <a:alpha val="80780"/>
            </a:srgbClr>
          </a:solidFill>
          <a:ln>
            <a:noFill/>
          </a:ln>
        </p:spPr>
      </p:sp>
      <p:sp>
        <p:nvSpPr>
          <p:cNvPr id="196" name="Shape 196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Raleway"/>
              <a:buNone/>
              <a:defRPr sz="4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Shape 199"/>
          <p:cNvGrpSpPr/>
          <p:nvPr/>
        </p:nvGrpSpPr>
        <p:grpSpPr>
          <a:xfrm>
            <a:off x="-6025" y="0"/>
            <a:ext cx="9168225" cy="5163100"/>
            <a:chOff x="-6025" y="0"/>
            <a:chExt cx="9168225" cy="5163100"/>
          </a:xfrm>
        </p:grpSpPr>
        <p:sp>
          <p:nvSpPr>
            <p:cNvPr id="200" name="Shape 200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01" name="Shape 201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02" name="Shape 202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  <p:sp>
          <p:nvSpPr>
            <p:cNvPr id="203" name="Shape 203"/>
            <p:cNvSpPr/>
            <p:nvPr/>
          </p:nvSpPr>
          <p:spPr>
            <a:xfrm>
              <a:off x="3596100" y="4925750"/>
              <a:ext cx="5102700" cy="21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04" name="Shape 204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05" name="Shape 205"/>
            <p:cNvSpPr/>
            <p:nvPr/>
          </p:nvSpPr>
          <p:spPr>
            <a:xfrm>
              <a:off x="7712775" y="4305700"/>
              <a:ext cx="1443300" cy="857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</p:grpSp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904925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08" name="Shape 208"/>
          <p:cNvSpPr txBox="1">
            <a:spLocks noGrp="1"/>
          </p:cNvSpPr>
          <p:nvPr>
            <p:ph type="body" idx="2"/>
          </p:nvPr>
        </p:nvSpPr>
        <p:spPr>
          <a:xfrm>
            <a:off x="4679180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◆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●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○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■"/>
              <a:defRPr sz="18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/>
        </p:nvSpPr>
        <p:spPr>
          <a:xfrm>
            <a:off x="-2355" y="0"/>
            <a:ext cx="5209500" cy="98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12" name="Shape 212"/>
          <p:cNvSpPr/>
          <p:nvPr/>
        </p:nvSpPr>
        <p:spPr>
          <a:xfrm>
            <a:off x="-6025" y="2"/>
            <a:ext cx="4445400" cy="108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780"/>
            </a:srgbClr>
          </a:solidFill>
          <a:ln>
            <a:noFill/>
          </a:ln>
        </p:spPr>
      </p:sp>
      <p:sp>
        <p:nvSpPr>
          <p:cNvPr id="213" name="Shape 213"/>
          <p:cNvSpPr/>
          <p:nvPr/>
        </p:nvSpPr>
        <p:spPr>
          <a:xfrm>
            <a:off x="6375475" y="4745747"/>
            <a:ext cx="2548800" cy="400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14" name="Shape 214"/>
          <p:cNvSpPr/>
          <p:nvPr/>
        </p:nvSpPr>
        <p:spPr>
          <a:xfrm>
            <a:off x="7341180" y="4767304"/>
            <a:ext cx="1821000" cy="39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215" name="Shape 215"/>
          <p:cNvSpPr/>
          <p:nvPr/>
        </p:nvSpPr>
        <p:spPr>
          <a:xfrm>
            <a:off x="8340717" y="4204075"/>
            <a:ext cx="818400" cy="959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780"/>
            </a:srgbClr>
          </a:solidFill>
          <a:ln>
            <a:noFill/>
          </a:ln>
        </p:spPr>
      </p:sp>
      <p:sp>
        <p:nvSpPr>
          <p:cNvPr id="216" name="Shape 216"/>
          <p:cNvSpPr/>
          <p:nvPr/>
        </p:nvSpPr>
        <p:spPr>
          <a:xfrm>
            <a:off x="1559025" y="-6025"/>
            <a:ext cx="4116900" cy="945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217" name="Shape 21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solidFill>
          <a:srgbClr val="ABE33F"/>
        </a:solid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 flipH="1">
            <a:off x="607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20" name="Shape 220"/>
          <p:cNvSpPr/>
          <p:nvPr/>
        </p:nvSpPr>
        <p:spPr>
          <a:xfrm>
            <a:off x="-5900" y="753950"/>
            <a:ext cx="9144000" cy="376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6270"/>
            </a:srgbClr>
          </a:solidFill>
          <a:ln>
            <a:noFill/>
          </a:ln>
        </p:spPr>
      </p:sp>
      <p:sp>
        <p:nvSpPr>
          <p:cNvPr id="221" name="Shape 221"/>
          <p:cNvSpPr/>
          <p:nvPr/>
        </p:nvSpPr>
        <p:spPr>
          <a:xfrm>
            <a:off x="0" y="1351100"/>
            <a:ext cx="9156000" cy="288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222" name="Shape 222"/>
          <p:cNvSpPr txBox="1">
            <a:spLocks noGrp="1"/>
          </p:cNvSpPr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subTitle" idx="1"/>
          </p:nvPr>
        </p:nvSpPr>
        <p:spPr>
          <a:xfrm>
            <a:off x="1815375" y="3068650"/>
            <a:ext cx="55131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/>
        </p:nvSpPr>
        <p:spPr>
          <a:xfrm>
            <a:off x="602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27" name="Shape 227"/>
          <p:cNvSpPr/>
          <p:nvPr/>
        </p:nvSpPr>
        <p:spPr>
          <a:xfrm>
            <a:off x="0" y="1580113"/>
            <a:ext cx="9144000" cy="3341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58956"/>
                </a:lnTo>
                <a:lnTo>
                  <a:pt x="104248" y="119999"/>
                </a:lnTo>
                <a:lnTo>
                  <a:pt x="120000" y="91043"/>
                </a:lnTo>
                <a:lnTo>
                  <a:pt x="120000" y="28956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228" name="Shape 228"/>
          <p:cNvSpPr/>
          <p:nvPr/>
        </p:nvSpPr>
        <p:spPr>
          <a:xfrm>
            <a:off x="-5900" y="410541"/>
            <a:ext cx="9144300" cy="4453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7618"/>
                </a:moveTo>
                <a:lnTo>
                  <a:pt x="28631" y="0"/>
                </a:lnTo>
                <a:lnTo>
                  <a:pt x="0" y="46590"/>
                </a:lnTo>
                <a:lnTo>
                  <a:pt x="0" y="95138"/>
                </a:lnTo>
                <a:lnTo>
                  <a:pt x="79312" y="120000"/>
                </a:lnTo>
                <a:lnTo>
                  <a:pt x="120000" y="91615"/>
                </a:lnTo>
                <a:close/>
              </a:path>
            </a:pathLst>
          </a:custGeom>
          <a:solidFill>
            <a:srgbClr val="ABE33F">
              <a:alpha val="80780"/>
            </a:srgbClr>
          </a:solidFill>
          <a:ln>
            <a:noFill/>
          </a:ln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1833775" y="2314200"/>
            <a:ext cx="5476500" cy="8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810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◆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◆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◇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●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○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■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●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○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■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30" name="Shape 230"/>
          <p:cNvSpPr txBox="1"/>
          <p:nvPr/>
        </p:nvSpPr>
        <p:spPr>
          <a:xfrm>
            <a:off x="3593400" y="10861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aleway"/>
              <a:buNone/>
            </a:pPr>
            <a:r>
              <a:rPr lang="fr" sz="60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sz="6000" b="1" i="0" u="none" strike="noStrike" cap="non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1" name="Shape 231"/>
          <p:cNvSpPr/>
          <p:nvPr/>
        </p:nvSpPr>
        <p:spPr>
          <a:xfrm>
            <a:off x="4179900" y="1041875"/>
            <a:ext cx="784200" cy="784200"/>
          </a:xfrm>
          <a:prstGeom prst="diamond">
            <a:avLst/>
          </a:prstGeom>
          <a:noFill/>
          <a:ln w="28575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Shape 23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FFFFFF"/>
                </a:solidFill>
              </a:rPr>
              <a:t>‹N°›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Shape 234"/>
          <p:cNvGrpSpPr/>
          <p:nvPr/>
        </p:nvGrpSpPr>
        <p:grpSpPr>
          <a:xfrm>
            <a:off x="-6025" y="0"/>
            <a:ext cx="9168225" cy="5163100"/>
            <a:chOff x="-6025" y="0"/>
            <a:chExt cx="9168225" cy="5163100"/>
          </a:xfrm>
        </p:grpSpPr>
        <p:sp>
          <p:nvSpPr>
            <p:cNvPr id="235" name="Shape 235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36" name="Shape 236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37" name="Shape 237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  <p:sp>
          <p:nvSpPr>
            <p:cNvPr id="238" name="Shape 238"/>
            <p:cNvSpPr/>
            <p:nvPr/>
          </p:nvSpPr>
          <p:spPr>
            <a:xfrm>
              <a:off x="3596100" y="4925700"/>
              <a:ext cx="5090700" cy="21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39" name="Shape 239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40" name="Shape 240"/>
            <p:cNvSpPr/>
            <p:nvPr/>
          </p:nvSpPr>
          <p:spPr>
            <a:xfrm>
              <a:off x="7521475" y="4305700"/>
              <a:ext cx="1634700" cy="857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</p:grpSp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43" name="Shape 24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Shape 245"/>
          <p:cNvGrpSpPr/>
          <p:nvPr/>
        </p:nvGrpSpPr>
        <p:grpSpPr>
          <a:xfrm>
            <a:off x="-6025" y="0"/>
            <a:ext cx="9168225" cy="5163100"/>
            <a:chOff x="-6025" y="0"/>
            <a:chExt cx="9168225" cy="5163100"/>
          </a:xfrm>
        </p:grpSpPr>
        <p:sp>
          <p:nvSpPr>
            <p:cNvPr id="246" name="Shape 246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47" name="Shape 247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48" name="Shape 248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  <p:sp>
          <p:nvSpPr>
            <p:cNvPr id="249" name="Shape 249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50" name="Shape 250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51" name="Shape 251"/>
            <p:cNvSpPr/>
            <p:nvPr/>
          </p:nvSpPr>
          <p:spPr>
            <a:xfrm>
              <a:off x="7521475" y="4305700"/>
              <a:ext cx="1634700" cy="857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</p:grpSp>
      <p:sp>
        <p:nvSpPr>
          <p:cNvPr id="252" name="Shape 252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870750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54" name="Shape 254"/>
          <p:cNvSpPr txBox="1">
            <a:spLocks noGrp="1"/>
          </p:cNvSpPr>
          <p:nvPr>
            <p:ph type="body" idx="2"/>
          </p:nvPr>
        </p:nvSpPr>
        <p:spPr>
          <a:xfrm>
            <a:off x="3357262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55" name="Shape 255"/>
          <p:cNvSpPr txBox="1">
            <a:spLocks noGrp="1"/>
          </p:cNvSpPr>
          <p:nvPr>
            <p:ph type="body" idx="3"/>
          </p:nvPr>
        </p:nvSpPr>
        <p:spPr>
          <a:xfrm>
            <a:off x="5843773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Shape 258"/>
          <p:cNvGrpSpPr/>
          <p:nvPr/>
        </p:nvGrpSpPr>
        <p:grpSpPr>
          <a:xfrm>
            <a:off x="-6025" y="0"/>
            <a:ext cx="9168225" cy="5163100"/>
            <a:chOff x="-6025" y="0"/>
            <a:chExt cx="9168225" cy="5163100"/>
          </a:xfrm>
        </p:grpSpPr>
        <p:sp>
          <p:nvSpPr>
            <p:cNvPr id="259" name="Shape 259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60" name="Shape 260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61" name="Shape 261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  <p:sp>
          <p:nvSpPr>
            <p:cNvPr id="262" name="Shape 262"/>
            <p:cNvSpPr/>
            <p:nvPr/>
          </p:nvSpPr>
          <p:spPr>
            <a:xfrm>
              <a:off x="3596100" y="4876800"/>
              <a:ext cx="5090700" cy="266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63" name="Shape 263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40"/>
              </a:srgbClr>
            </a:solidFill>
            <a:ln>
              <a:noFill/>
            </a:ln>
          </p:spPr>
        </p:sp>
        <p:sp>
          <p:nvSpPr>
            <p:cNvPr id="264" name="Shape 264"/>
            <p:cNvSpPr/>
            <p:nvPr/>
          </p:nvSpPr>
          <p:spPr>
            <a:xfrm>
              <a:off x="7649150" y="4305700"/>
              <a:ext cx="1506900" cy="857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0"/>
              </a:srgbClr>
            </a:solidFill>
            <a:ln>
              <a:noFill/>
            </a:ln>
          </p:spPr>
        </p:sp>
      </p:grpSp>
      <p:sp>
        <p:nvSpPr>
          <p:cNvPr id="265" name="Shape 265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/>
        </p:nvSpPr>
        <p:spPr>
          <a:xfrm>
            <a:off x="-2355" y="0"/>
            <a:ext cx="5209500" cy="98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69" name="Shape 269"/>
          <p:cNvSpPr/>
          <p:nvPr/>
        </p:nvSpPr>
        <p:spPr>
          <a:xfrm>
            <a:off x="-6025" y="2"/>
            <a:ext cx="4445400" cy="108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780"/>
            </a:srgbClr>
          </a:solidFill>
          <a:ln>
            <a:noFill/>
          </a:ln>
        </p:spPr>
      </p:sp>
      <p:sp>
        <p:nvSpPr>
          <p:cNvPr id="270" name="Shape 270"/>
          <p:cNvSpPr/>
          <p:nvPr/>
        </p:nvSpPr>
        <p:spPr>
          <a:xfrm>
            <a:off x="6375475" y="4925900"/>
            <a:ext cx="2548800" cy="220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71" name="Shape 271"/>
          <p:cNvSpPr/>
          <p:nvPr/>
        </p:nvSpPr>
        <p:spPr>
          <a:xfrm>
            <a:off x="7341180" y="4767304"/>
            <a:ext cx="1821000" cy="39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272" name="Shape 272"/>
          <p:cNvSpPr/>
          <p:nvPr/>
        </p:nvSpPr>
        <p:spPr>
          <a:xfrm>
            <a:off x="8340717" y="4204075"/>
            <a:ext cx="818400" cy="959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780"/>
            </a:srgbClr>
          </a:solidFill>
          <a:ln>
            <a:noFill/>
          </a:ln>
        </p:spPr>
      </p:sp>
      <p:sp>
        <p:nvSpPr>
          <p:cNvPr id="273" name="Shape 273"/>
          <p:cNvSpPr/>
          <p:nvPr/>
        </p:nvSpPr>
        <p:spPr>
          <a:xfrm>
            <a:off x="1559025" y="-6025"/>
            <a:ext cx="4116900" cy="945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3140"/>
            </a:srgbClr>
          </a:solidFill>
          <a:ln>
            <a:noFill/>
          </a:ln>
        </p:spPr>
      </p:sp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None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>
            <a:off x="-2355" y="0"/>
            <a:ext cx="5209500" cy="98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9" name="Shape 29"/>
          <p:cNvSpPr/>
          <p:nvPr/>
        </p:nvSpPr>
        <p:spPr>
          <a:xfrm>
            <a:off x="-6025" y="2"/>
            <a:ext cx="4445400" cy="108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30" name="Shape 30"/>
          <p:cNvSpPr/>
          <p:nvPr/>
        </p:nvSpPr>
        <p:spPr>
          <a:xfrm>
            <a:off x="6375475" y="4745747"/>
            <a:ext cx="2548800" cy="400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31" name="Shape 31"/>
          <p:cNvSpPr/>
          <p:nvPr/>
        </p:nvSpPr>
        <p:spPr>
          <a:xfrm>
            <a:off x="7341180" y="4767304"/>
            <a:ext cx="1821000" cy="39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32" name="Shape 32"/>
          <p:cNvSpPr/>
          <p:nvPr/>
        </p:nvSpPr>
        <p:spPr>
          <a:xfrm>
            <a:off x="8340717" y="4204075"/>
            <a:ext cx="818400" cy="959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33" name="Shape 33"/>
          <p:cNvSpPr/>
          <p:nvPr/>
        </p:nvSpPr>
        <p:spPr>
          <a:xfrm>
            <a:off x="1559025" y="-6025"/>
            <a:ext cx="4116900" cy="945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solidFill>
          <a:srgbClr val="ABE33F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 flipH="1">
            <a:off x="607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37" name="Shape 37"/>
          <p:cNvSpPr/>
          <p:nvPr/>
        </p:nvSpPr>
        <p:spPr>
          <a:xfrm>
            <a:off x="-5900" y="753950"/>
            <a:ext cx="9144000" cy="376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6274"/>
            </a:srgbClr>
          </a:solidFill>
          <a:ln>
            <a:noFill/>
          </a:ln>
        </p:spPr>
      </p:sp>
      <p:sp>
        <p:nvSpPr>
          <p:cNvPr id="38" name="Shape 38"/>
          <p:cNvSpPr/>
          <p:nvPr/>
        </p:nvSpPr>
        <p:spPr>
          <a:xfrm>
            <a:off x="0" y="1351100"/>
            <a:ext cx="9156000" cy="288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39" name="Shape 39"/>
          <p:cNvSpPr txBox="1">
            <a:spLocks noGrp="1"/>
          </p:cNvSpPr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ubTitle" idx="1"/>
          </p:nvPr>
        </p:nvSpPr>
        <p:spPr>
          <a:xfrm>
            <a:off x="1815375" y="3068650"/>
            <a:ext cx="55131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  <a:defRPr sz="18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6025" y="301575"/>
            <a:ext cx="9150000" cy="449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44" name="Shape 44"/>
          <p:cNvSpPr/>
          <p:nvPr/>
        </p:nvSpPr>
        <p:spPr>
          <a:xfrm>
            <a:off x="0" y="1580113"/>
            <a:ext cx="9144000" cy="3341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58956"/>
                </a:lnTo>
                <a:lnTo>
                  <a:pt x="104248" y="119999"/>
                </a:lnTo>
                <a:lnTo>
                  <a:pt x="120000" y="91043"/>
                </a:lnTo>
                <a:lnTo>
                  <a:pt x="120000" y="28956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45" name="Shape 45"/>
          <p:cNvSpPr/>
          <p:nvPr/>
        </p:nvSpPr>
        <p:spPr>
          <a:xfrm>
            <a:off x="-5900" y="410541"/>
            <a:ext cx="9144300" cy="4453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7618"/>
                </a:moveTo>
                <a:lnTo>
                  <a:pt x="28631" y="0"/>
                </a:lnTo>
                <a:lnTo>
                  <a:pt x="0" y="46590"/>
                </a:lnTo>
                <a:lnTo>
                  <a:pt x="0" y="95138"/>
                </a:lnTo>
                <a:lnTo>
                  <a:pt x="79312" y="120000"/>
                </a:lnTo>
                <a:lnTo>
                  <a:pt x="120000" y="91615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833775" y="2314200"/>
            <a:ext cx="5476500" cy="8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810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◆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◆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◇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●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○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■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●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○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■"/>
              <a:defRPr sz="24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/>
          <p:nvPr/>
        </p:nvSpPr>
        <p:spPr>
          <a:xfrm>
            <a:off x="3593400" y="10861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aleway"/>
              <a:buNone/>
            </a:pPr>
            <a:r>
              <a:rPr lang="fr" sz="60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sz="6000" b="1" i="0" u="none" strike="noStrike" cap="non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8" name="Shape 48"/>
          <p:cNvSpPr/>
          <p:nvPr/>
        </p:nvSpPr>
        <p:spPr>
          <a:xfrm>
            <a:off x="4179900" y="1041875"/>
            <a:ext cx="784200" cy="784200"/>
          </a:xfrm>
          <a:prstGeom prst="diamond">
            <a:avLst/>
          </a:prstGeom>
          <a:noFill/>
          <a:ln w="28575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FFFFFF"/>
                </a:solidFill>
              </a:rPr>
              <a:t>‹N°›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Shape 51"/>
          <p:cNvGrpSpPr/>
          <p:nvPr/>
        </p:nvGrpSpPr>
        <p:grpSpPr>
          <a:xfrm>
            <a:off x="-6025" y="0"/>
            <a:ext cx="9168225" cy="5163125"/>
            <a:chOff x="-6025" y="0"/>
            <a:chExt cx="9168225" cy="5163125"/>
          </a:xfrm>
        </p:grpSpPr>
        <p:sp>
          <p:nvSpPr>
            <p:cNvPr id="52" name="Shape 52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53" name="Shape 53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54" name="Shape 54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55" name="Shape 55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56" name="Shape 56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57" name="Shape 57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Shape 62"/>
          <p:cNvGrpSpPr/>
          <p:nvPr/>
        </p:nvGrpSpPr>
        <p:grpSpPr>
          <a:xfrm>
            <a:off x="-6025" y="0"/>
            <a:ext cx="9168225" cy="5163125"/>
            <a:chOff x="-6025" y="0"/>
            <a:chExt cx="9168225" cy="5163125"/>
          </a:xfrm>
        </p:grpSpPr>
        <p:sp>
          <p:nvSpPr>
            <p:cNvPr id="63" name="Shape 63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64" name="Shape 64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65" name="Shape 65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66" name="Shape 66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67" name="Shape 67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68" name="Shape 68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870750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2"/>
          </p:nvPr>
        </p:nvSpPr>
        <p:spPr>
          <a:xfrm>
            <a:off x="3357262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3"/>
          </p:nvPr>
        </p:nvSpPr>
        <p:spPr>
          <a:xfrm>
            <a:off x="5843773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◆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●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○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Char char="■"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Shape 75"/>
          <p:cNvGrpSpPr/>
          <p:nvPr/>
        </p:nvGrpSpPr>
        <p:grpSpPr>
          <a:xfrm>
            <a:off x="-6025" y="0"/>
            <a:ext cx="9168225" cy="5163125"/>
            <a:chOff x="-6025" y="0"/>
            <a:chExt cx="9168225" cy="5163125"/>
          </a:xfrm>
        </p:grpSpPr>
        <p:sp>
          <p:nvSpPr>
            <p:cNvPr id="76" name="Shape 76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77" name="Shape 77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78" name="Shape 78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79" name="Shape 79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80" name="Shape 80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81" name="Shape 81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-2355" y="0"/>
            <a:ext cx="5209500" cy="98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86" name="Shape 86"/>
          <p:cNvSpPr/>
          <p:nvPr/>
        </p:nvSpPr>
        <p:spPr>
          <a:xfrm>
            <a:off x="-6025" y="2"/>
            <a:ext cx="4445400" cy="108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87" name="Shape 87"/>
          <p:cNvSpPr/>
          <p:nvPr/>
        </p:nvSpPr>
        <p:spPr>
          <a:xfrm>
            <a:off x="6375475" y="4745747"/>
            <a:ext cx="2548800" cy="400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88" name="Shape 88"/>
          <p:cNvSpPr/>
          <p:nvPr/>
        </p:nvSpPr>
        <p:spPr>
          <a:xfrm>
            <a:off x="7341180" y="4767304"/>
            <a:ext cx="1821000" cy="395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89" name="Shape 89"/>
          <p:cNvSpPr/>
          <p:nvPr/>
        </p:nvSpPr>
        <p:spPr>
          <a:xfrm>
            <a:off x="8340717" y="4204075"/>
            <a:ext cx="818400" cy="959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90" name="Shape 90"/>
          <p:cNvSpPr/>
          <p:nvPr/>
        </p:nvSpPr>
        <p:spPr>
          <a:xfrm>
            <a:off x="1559025" y="-6025"/>
            <a:ext cx="4116900" cy="945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None/>
              <a:defRPr sz="1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 sz="13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‹N°›</a:t>
            </a:fld>
            <a:endParaRPr sz="13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 sz="13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‹N°›</a:t>
            </a:fld>
            <a:endParaRPr sz="13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 sz="13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‹N°›</a:t>
            </a:fld>
            <a:endParaRPr sz="13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tisphere.com" TargetMode="External"/><Relationship Id="rId3" Type="http://schemas.openxmlformats.org/officeDocument/2006/relationships/image" Target="../media/image40.jpg"/><Relationship Id="rId7" Type="http://schemas.openxmlformats.org/officeDocument/2006/relationships/hyperlink" Target="http://www.terre.net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agriculturebiodiversite.fr" TargetMode="External"/><Relationship Id="rId5" Type="http://schemas.openxmlformats.org/officeDocument/2006/relationships/image" Target="../media/image42.jpg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7.jpg"/><Relationship Id="rId11" Type="http://schemas.openxmlformats.org/officeDocument/2006/relationships/image" Target="../media/image72.jpg"/><Relationship Id="rId5" Type="http://schemas.openxmlformats.org/officeDocument/2006/relationships/image" Target="../media/image66.jpg"/><Relationship Id="rId10" Type="http://schemas.openxmlformats.org/officeDocument/2006/relationships/image" Target="../media/image71.jp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4.png"/><Relationship Id="rId4" Type="http://schemas.openxmlformats.org/officeDocument/2006/relationships/image" Target="../media/image8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04.png"/><Relationship Id="rId4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La Manse</a:t>
            </a:r>
            <a:endParaRPr/>
          </a:p>
        </p:txBody>
      </p:sp>
      <p:sp>
        <p:nvSpPr>
          <p:cNvPr id="281" name="Shape 281"/>
          <p:cNvSpPr txBox="1"/>
          <p:nvPr/>
        </p:nvSpPr>
        <p:spPr>
          <a:xfrm>
            <a:off x="2519425" y="3923500"/>
            <a:ext cx="4105200" cy="1055400"/>
          </a:xfrm>
          <a:prstGeom prst="rect">
            <a:avLst/>
          </a:prstGeom>
          <a:noFill/>
          <a:ln w="38100" cap="flat" cmpd="sng">
            <a:solidFill>
              <a:srgbClr val="ABE33F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Ecole Polytechnique de l’Université de Tours Spécialité Génie de l’Aménagement et de l’Environnement  Filière Ingénierie des Milieux Aquatiques – Année 4</a:t>
            </a:r>
            <a:endParaRPr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82" name="Shape 282" descr="PolytechTours-D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800" y="132450"/>
            <a:ext cx="3326800" cy="99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Shape 283" descr="Université_de_Tours_(logo).sv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1175" y="132446"/>
            <a:ext cx="1779550" cy="1252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Shape 28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Travaux d’aménagements sur le bassin versant</a:t>
            </a:r>
            <a:endParaRPr/>
          </a:p>
        </p:txBody>
      </p:sp>
      <p:pic>
        <p:nvPicPr>
          <p:cNvPr id="357" name="Shape 3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900" y="1871425"/>
            <a:ext cx="3970964" cy="241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Shape 3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4450" y="1871413"/>
            <a:ext cx="3774150" cy="241517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Shape 359"/>
          <p:cNvSpPr txBox="1"/>
          <p:nvPr/>
        </p:nvSpPr>
        <p:spPr>
          <a:xfrm>
            <a:off x="2021538" y="4351750"/>
            <a:ext cx="827700" cy="2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Avant</a:t>
            </a:r>
            <a:endParaRPr/>
          </a:p>
        </p:txBody>
      </p:sp>
      <p:sp>
        <p:nvSpPr>
          <p:cNvPr id="360" name="Shape 360"/>
          <p:cNvSpPr txBox="1"/>
          <p:nvPr/>
        </p:nvSpPr>
        <p:spPr>
          <a:xfrm>
            <a:off x="6107663" y="4351750"/>
            <a:ext cx="827700" cy="2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Après</a:t>
            </a:r>
            <a:endParaRPr/>
          </a:p>
        </p:txBody>
      </p:sp>
      <p:sp>
        <p:nvSpPr>
          <p:cNvPr id="361" name="Shape 361"/>
          <p:cNvSpPr txBox="1"/>
          <p:nvPr/>
        </p:nvSpPr>
        <p:spPr>
          <a:xfrm>
            <a:off x="449900" y="1492900"/>
            <a:ext cx="63594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Aménagement sur le Montgoger (Source : bulletin du syndicat de la Manse)</a:t>
            </a:r>
            <a:endParaRPr/>
          </a:p>
        </p:txBody>
      </p:sp>
      <p:sp>
        <p:nvSpPr>
          <p:cNvPr id="362" name="Shape 36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8" name="Shape 3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575" y="1816975"/>
            <a:ext cx="4311700" cy="233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Shape 3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2425" y="1816975"/>
            <a:ext cx="4098021" cy="233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Shape 370"/>
          <p:cNvSpPr txBox="1"/>
          <p:nvPr/>
        </p:nvSpPr>
        <p:spPr>
          <a:xfrm>
            <a:off x="1955563" y="4155775"/>
            <a:ext cx="827700" cy="2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Avant</a:t>
            </a:r>
            <a:endParaRPr/>
          </a:p>
        </p:txBody>
      </p:sp>
      <p:sp>
        <p:nvSpPr>
          <p:cNvPr id="371" name="Shape 371"/>
          <p:cNvSpPr txBox="1"/>
          <p:nvPr/>
        </p:nvSpPr>
        <p:spPr>
          <a:xfrm>
            <a:off x="6497588" y="4155775"/>
            <a:ext cx="827700" cy="2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Après</a:t>
            </a:r>
            <a:endParaRPr/>
          </a:p>
        </p:txBody>
      </p:sp>
      <p:sp>
        <p:nvSpPr>
          <p:cNvPr id="372" name="Shape 372"/>
          <p:cNvSpPr txBox="1"/>
          <p:nvPr/>
        </p:nvSpPr>
        <p:spPr>
          <a:xfrm>
            <a:off x="340025" y="1489625"/>
            <a:ext cx="6985200" cy="2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Aménagement sur le Rainsserand </a:t>
            </a:r>
            <a:r>
              <a:rPr lang="fr">
                <a:solidFill>
                  <a:schemeClr val="dk1"/>
                </a:solidFill>
              </a:rPr>
              <a:t>(Source : bulletin du syndicat de la Manse)</a:t>
            </a:r>
            <a:r>
              <a:rPr lang="fr"/>
              <a:t> </a:t>
            </a:r>
            <a:endParaRPr/>
          </a:p>
        </p:txBody>
      </p:sp>
      <p:sp>
        <p:nvSpPr>
          <p:cNvPr id="373" name="Shape 37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Conclusion</a:t>
            </a:r>
            <a:endParaRPr/>
          </a:p>
        </p:txBody>
      </p:sp>
      <p:sp>
        <p:nvSpPr>
          <p:cNvPr id="379" name="Shape 37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12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>
            <a:spLocks noGrp="1"/>
          </p:cNvSpPr>
          <p:nvPr>
            <p:ph type="ctrTitle"/>
          </p:nvPr>
        </p:nvSpPr>
        <p:spPr>
          <a:xfrm>
            <a:off x="1719025" y="1458525"/>
            <a:ext cx="5706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1C405D"/>
                </a:solidFill>
              </a:rPr>
              <a:t>Le Montgoger et </a:t>
            </a:r>
            <a:r>
              <a:rPr lang="fr"/>
              <a:t>son bassin versant</a:t>
            </a:r>
            <a:endParaRPr>
              <a:solidFill>
                <a:srgbClr val="1C405D"/>
              </a:solidFill>
            </a:endParaRPr>
          </a:p>
        </p:txBody>
      </p:sp>
      <p:sp>
        <p:nvSpPr>
          <p:cNvPr id="385" name="Shape 38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13</a:t>
            </a:fld>
            <a:endParaRPr/>
          </a:p>
        </p:txBody>
      </p:sp>
      <p:pic>
        <p:nvPicPr>
          <p:cNvPr id="386" name="Shape 3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77200" y="61825"/>
            <a:ext cx="1491174" cy="1159800"/>
          </a:xfrm>
          <a:prstGeom prst="rect">
            <a:avLst/>
          </a:prstGeom>
          <a:noFill/>
          <a:ln w="28575" cap="flat" cmpd="sng">
            <a:solidFill>
              <a:srgbClr val="CFE2F3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87" name="Shape 3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175" y="61825"/>
            <a:ext cx="2717575" cy="847900"/>
          </a:xfrm>
          <a:prstGeom prst="rect">
            <a:avLst/>
          </a:prstGeom>
          <a:noFill/>
          <a:ln w="28575" cap="flat" cmpd="sng">
            <a:solidFill>
              <a:srgbClr val="CFE2F3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88" name="Shape 388"/>
          <p:cNvSpPr txBox="1"/>
          <p:nvPr/>
        </p:nvSpPr>
        <p:spPr>
          <a:xfrm>
            <a:off x="2519400" y="3115857"/>
            <a:ext cx="4105200" cy="10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" b="1" dirty="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Ecole Polytechnique de l’Université de Tours Spécialité Génie de l’Aménagement et de l’Environnement  Filière Ingénierie des Milieux Aquatiques – Année 4</a:t>
            </a:r>
            <a:endParaRPr b="1" dirty="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389" name="Shape 389"/>
          <p:cNvSpPr txBox="1"/>
          <p:nvPr/>
        </p:nvSpPr>
        <p:spPr>
          <a:xfrm>
            <a:off x="1944625" y="4515950"/>
            <a:ext cx="52548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FFFFFF"/>
                </a:solidFill>
              </a:rPr>
              <a:t>BONDU Valentin - BONNAFOUX Thomas - JEAN Gaëlle - MARCHESIN Joséphine - STANKE Tabea - VERVYNCK Louis - WANG Zhi</a:t>
            </a:r>
            <a:endParaRPr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>
            <a:spLocks noGrp="1"/>
          </p:cNvSpPr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Partie 1 : Diagnostic</a:t>
            </a:r>
            <a:endParaRPr/>
          </a:p>
        </p:txBody>
      </p:sp>
      <p:sp>
        <p:nvSpPr>
          <p:cNvPr id="395" name="Shape 39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>
            <a:spLocks noGrp="1"/>
          </p:cNvSpPr>
          <p:nvPr>
            <p:ph type="title"/>
          </p:nvPr>
        </p:nvSpPr>
        <p:spPr>
          <a:xfrm>
            <a:off x="886650" y="347700"/>
            <a:ext cx="7370700" cy="4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Localisation</a:t>
            </a:r>
            <a:endParaRPr>
              <a:solidFill>
                <a:srgbClr val="1C405D"/>
              </a:solidFill>
            </a:endParaRPr>
          </a:p>
        </p:txBody>
      </p:sp>
      <p:sp>
        <p:nvSpPr>
          <p:cNvPr id="401" name="Shape 401"/>
          <p:cNvSpPr txBox="1">
            <a:spLocks noGrp="1"/>
          </p:cNvSpPr>
          <p:nvPr>
            <p:ph type="body" idx="1"/>
          </p:nvPr>
        </p:nvSpPr>
        <p:spPr>
          <a:xfrm>
            <a:off x="6691675" y="1467475"/>
            <a:ext cx="2148600" cy="34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fr" sz="1400"/>
              <a:t>Le bassin versant du Montgoger      s’étend sur 30.5 km²</a:t>
            </a:r>
            <a:endParaRPr sz="1400"/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-3429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fr" sz="1400"/>
              <a:t>Situé dans le périmètre de la commune de Saint-Epain</a:t>
            </a:r>
            <a:endParaRPr/>
          </a:p>
        </p:txBody>
      </p:sp>
      <p:sp>
        <p:nvSpPr>
          <p:cNvPr id="402" name="Shape 40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15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03" name="Shape 4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975" y="1091050"/>
            <a:ext cx="6148076" cy="374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>
            <a:spLocks noGrp="1"/>
          </p:cNvSpPr>
          <p:nvPr>
            <p:ph type="title"/>
          </p:nvPr>
        </p:nvSpPr>
        <p:spPr>
          <a:xfrm>
            <a:off x="686825" y="498675"/>
            <a:ext cx="7370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073763"/>
                </a:solidFill>
              </a:rPr>
              <a:t>Réseau hydrographique</a:t>
            </a:r>
            <a:endParaRPr>
              <a:solidFill>
                <a:srgbClr val="073763"/>
              </a:solidFill>
            </a:endParaRPr>
          </a:p>
        </p:txBody>
      </p:sp>
      <p:sp>
        <p:nvSpPr>
          <p:cNvPr id="409" name="Shape 409"/>
          <p:cNvSpPr txBox="1">
            <a:spLocks noGrp="1"/>
          </p:cNvSpPr>
          <p:nvPr>
            <p:ph type="body" idx="1"/>
          </p:nvPr>
        </p:nvSpPr>
        <p:spPr>
          <a:xfrm>
            <a:off x="5617675" y="1973938"/>
            <a:ext cx="3209700" cy="23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fr" sz="1400">
                <a:solidFill>
                  <a:srgbClr val="073763"/>
                </a:solidFill>
              </a:rPr>
              <a:t>Il possède trois affluents principaux (permanents) situés en rive droite et plusieurs affluents temporaires</a:t>
            </a:r>
            <a:endParaRPr sz="1400">
              <a:solidFill>
                <a:srgbClr val="073763"/>
              </a:solidFill>
            </a:endParaRPr>
          </a:p>
          <a:p>
            <a:pPr marL="457200" lvl="0" indent="-317500" rtl="0"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400"/>
              <a:buChar char="●"/>
            </a:pPr>
            <a:r>
              <a:rPr lang="fr" sz="1400">
                <a:solidFill>
                  <a:srgbClr val="073763"/>
                </a:solidFill>
              </a:rPr>
              <a:t>Linéaire de 10 km </a:t>
            </a:r>
            <a:endParaRPr sz="1400">
              <a:solidFill>
                <a:srgbClr val="073763"/>
              </a:solidFill>
            </a:endParaRPr>
          </a:p>
        </p:txBody>
      </p:sp>
      <p:sp>
        <p:nvSpPr>
          <p:cNvPr id="410" name="Shape 4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16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11" name="Shape 411"/>
          <p:cNvPicPr preferRelativeResize="0"/>
          <p:nvPr/>
        </p:nvPicPr>
        <p:blipFill rotWithShape="1">
          <a:blip r:embed="rId3">
            <a:alphaModFix/>
          </a:blip>
          <a:srcRect l="3008" t="2808" r="3279"/>
          <a:stretch/>
        </p:blipFill>
        <p:spPr>
          <a:xfrm>
            <a:off x="392950" y="1300129"/>
            <a:ext cx="5224726" cy="3354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 txBox="1">
            <a:spLocks noGrp="1"/>
          </p:cNvSpPr>
          <p:nvPr>
            <p:ph type="title"/>
          </p:nvPr>
        </p:nvSpPr>
        <p:spPr>
          <a:xfrm>
            <a:off x="439075" y="3247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Patrimoine lié au bassin versant du Montgoger</a:t>
            </a:r>
            <a:endParaRPr/>
          </a:p>
        </p:txBody>
      </p:sp>
      <p:sp>
        <p:nvSpPr>
          <p:cNvPr id="417" name="Shape 417"/>
          <p:cNvSpPr txBox="1">
            <a:spLocks noGrp="1"/>
          </p:cNvSpPr>
          <p:nvPr>
            <p:ph type="body" idx="1"/>
          </p:nvPr>
        </p:nvSpPr>
        <p:spPr>
          <a:xfrm>
            <a:off x="439075" y="1094650"/>
            <a:ext cx="4304400" cy="371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fr" sz="1800"/>
              <a:t>Patrimoine culturel</a:t>
            </a:r>
            <a:endParaRPr sz="1800"/>
          </a:p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Château de Montgoger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Souterrains refuges et caves troglodytes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Ancienne voie romaine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Shape 41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17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19" name="Shape 4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4150" y="1045525"/>
            <a:ext cx="2303625" cy="15294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20" name="Shape 420"/>
          <p:cNvSpPr txBox="1"/>
          <p:nvPr/>
        </p:nvSpPr>
        <p:spPr>
          <a:xfrm>
            <a:off x="5655800" y="2340150"/>
            <a:ext cx="1859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>
                <a:solidFill>
                  <a:srgbClr val="F3F3F3"/>
                </a:solidFill>
              </a:rPr>
              <a:t>Source : http://www.saint-epain.fr</a:t>
            </a:r>
            <a:endParaRPr sz="600">
              <a:solidFill>
                <a:srgbClr val="F3F3F3"/>
              </a:solidFill>
            </a:endParaRPr>
          </a:p>
        </p:txBody>
      </p:sp>
      <p:pic>
        <p:nvPicPr>
          <p:cNvPr id="421" name="Shape 4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3468" y="2813925"/>
            <a:ext cx="1440700" cy="20559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22" name="Shape 4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76425" y="1977500"/>
            <a:ext cx="1790700" cy="23812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23" name="Shape 423"/>
          <p:cNvSpPr txBox="1"/>
          <p:nvPr/>
        </p:nvSpPr>
        <p:spPr>
          <a:xfrm>
            <a:off x="4952125" y="4680300"/>
            <a:ext cx="1859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/>
              <a:t>Source : http://www.saint-epain.fr</a:t>
            </a:r>
            <a:endParaRPr sz="600"/>
          </a:p>
        </p:txBody>
      </p:sp>
      <p:sp>
        <p:nvSpPr>
          <p:cNvPr id="424" name="Shape 424"/>
          <p:cNvSpPr txBox="1"/>
          <p:nvPr/>
        </p:nvSpPr>
        <p:spPr>
          <a:xfrm>
            <a:off x="7693775" y="4136125"/>
            <a:ext cx="1859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>
                <a:solidFill>
                  <a:srgbClr val="F3F3F3"/>
                </a:solidFill>
              </a:rPr>
              <a:t>Source : http://www.saint-epain.fr</a:t>
            </a:r>
            <a:endParaRPr sz="600">
              <a:solidFill>
                <a:srgbClr val="F3F3F3"/>
              </a:solidFill>
            </a:endParaRPr>
          </a:p>
        </p:txBody>
      </p:sp>
      <p:sp>
        <p:nvSpPr>
          <p:cNvPr id="425" name="Shape 425"/>
          <p:cNvSpPr txBox="1"/>
          <p:nvPr/>
        </p:nvSpPr>
        <p:spPr>
          <a:xfrm>
            <a:off x="4952125" y="2477100"/>
            <a:ext cx="2119200" cy="1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/>
              <a:t>Château de Montgoger</a:t>
            </a:r>
            <a:endParaRPr sz="1100"/>
          </a:p>
        </p:txBody>
      </p:sp>
      <p:sp>
        <p:nvSpPr>
          <p:cNvPr id="426" name="Shape 426"/>
          <p:cNvSpPr txBox="1"/>
          <p:nvPr/>
        </p:nvSpPr>
        <p:spPr>
          <a:xfrm>
            <a:off x="6125850" y="4557225"/>
            <a:ext cx="1440600" cy="5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Maison troglodyte</a:t>
            </a:r>
            <a:endParaRPr sz="1200"/>
          </a:p>
        </p:txBody>
      </p:sp>
      <p:sp>
        <p:nvSpPr>
          <p:cNvPr id="427" name="Shape 427"/>
          <p:cNvSpPr txBox="1"/>
          <p:nvPr/>
        </p:nvSpPr>
        <p:spPr>
          <a:xfrm>
            <a:off x="7642200" y="4297725"/>
            <a:ext cx="1501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/>
              <a:t>Voie romaine</a:t>
            </a:r>
            <a:endParaRPr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>
            <a:spLocks noGrp="1"/>
          </p:cNvSpPr>
          <p:nvPr>
            <p:ph type="title"/>
          </p:nvPr>
        </p:nvSpPr>
        <p:spPr>
          <a:xfrm>
            <a:off x="439075" y="3247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Patrimoine lié au bassin versant du Montgoger</a:t>
            </a:r>
            <a:endParaRPr/>
          </a:p>
        </p:txBody>
      </p:sp>
      <p:sp>
        <p:nvSpPr>
          <p:cNvPr id="433" name="Shape 433"/>
          <p:cNvSpPr txBox="1">
            <a:spLocks noGrp="1"/>
          </p:cNvSpPr>
          <p:nvPr>
            <p:ph type="body" idx="1"/>
          </p:nvPr>
        </p:nvSpPr>
        <p:spPr>
          <a:xfrm>
            <a:off x="439075" y="1094650"/>
            <a:ext cx="4592100" cy="371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2400"/>
              <a:buChar char="•"/>
            </a:pPr>
            <a:r>
              <a:rPr lang="fr" sz="1800">
                <a:solidFill>
                  <a:srgbClr val="1C405D"/>
                </a:solidFill>
              </a:rPr>
              <a:t>Patrimoine naturel</a:t>
            </a:r>
            <a:endParaRPr sz="1800">
              <a:solidFill>
                <a:srgbClr val="1C405D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1C405D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Forêt domaniale de Montgoger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Nombreux espaces boisés de part et d’autre du cours d’eau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Zone naturelle 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Continuité écologique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Shape 43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18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35" name="Shape 435"/>
          <p:cNvPicPr preferRelativeResize="0"/>
          <p:nvPr/>
        </p:nvPicPr>
        <p:blipFill rotWithShape="1">
          <a:blip r:embed="rId3">
            <a:alphaModFix/>
          </a:blip>
          <a:srcRect l="1961" t="27074" r="3269" b="1527"/>
          <a:stretch/>
        </p:blipFill>
        <p:spPr>
          <a:xfrm>
            <a:off x="5143500" y="828000"/>
            <a:ext cx="3655875" cy="3898325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Shape 436"/>
          <p:cNvSpPr txBox="1"/>
          <p:nvPr/>
        </p:nvSpPr>
        <p:spPr>
          <a:xfrm>
            <a:off x="7645950" y="4386475"/>
            <a:ext cx="13752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i="1">
                <a:solidFill>
                  <a:schemeClr val="dk1"/>
                </a:solidFill>
              </a:rPr>
              <a:t>Source : datagouv, Via ArcGis</a:t>
            </a:r>
            <a:endParaRPr sz="6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 txBox="1">
            <a:spLocks noGrp="1"/>
          </p:cNvSpPr>
          <p:nvPr>
            <p:ph type="title"/>
          </p:nvPr>
        </p:nvSpPr>
        <p:spPr>
          <a:xfrm>
            <a:off x="886650" y="325476"/>
            <a:ext cx="7370700" cy="63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Les acteurs </a:t>
            </a:r>
            <a:endParaRPr/>
          </a:p>
        </p:txBody>
      </p:sp>
      <p:sp>
        <p:nvSpPr>
          <p:cNvPr id="442" name="Shape 442"/>
          <p:cNvSpPr txBox="1">
            <a:spLocks noGrp="1"/>
          </p:cNvSpPr>
          <p:nvPr>
            <p:ph type="body" idx="1"/>
          </p:nvPr>
        </p:nvSpPr>
        <p:spPr>
          <a:xfrm>
            <a:off x="886650" y="1719175"/>
            <a:ext cx="5379600" cy="34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fr" sz="1800">
                <a:solidFill>
                  <a:srgbClr val="1C405D"/>
                </a:solidFill>
              </a:rPr>
              <a:t>Présence d’un verger expérimental</a:t>
            </a:r>
            <a:endParaRPr sz="1800"/>
          </a:p>
          <a:p>
            <a:pPr marL="4572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fr" sz="1800"/>
              <a:t>Dominance de l’agriculture </a:t>
            </a:r>
            <a:endParaRPr sz="1800"/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Diminution du nombre d’exploitations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Augmentation de la SAU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Remembrement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Suppression de la continuité écologique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3B3D9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Zone vulnérable par rapport à la directive nitrate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Shape 44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19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44" name="Shape 4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5847" y="1942225"/>
            <a:ext cx="3096928" cy="19803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45" name="Shape 445"/>
          <p:cNvSpPr txBox="1"/>
          <p:nvPr/>
        </p:nvSpPr>
        <p:spPr>
          <a:xfrm>
            <a:off x="886650" y="912075"/>
            <a:ext cx="7171500" cy="8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800"/>
              <a:buChar char="•"/>
            </a:pPr>
            <a:r>
              <a:rPr lang="fr" sz="1800">
                <a:solidFill>
                  <a:srgbClr val="1C405D"/>
                </a:solidFill>
              </a:rPr>
              <a:t>Croissance démographique de 12% de 1999 à 2014</a:t>
            </a:r>
            <a:endParaRPr sz="1800">
              <a:solidFill>
                <a:srgbClr val="1C405D"/>
              </a:solidFill>
            </a:endParaRPr>
          </a:p>
          <a:p>
            <a:pPr marL="4572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05D"/>
              </a:buClr>
              <a:buSzPts val="1800"/>
              <a:buChar char="•"/>
            </a:pPr>
            <a:r>
              <a:rPr lang="fr" sz="1800">
                <a:solidFill>
                  <a:srgbClr val="1C405D"/>
                </a:solidFill>
              </a:rPr>
              <a:t>Absence d’industries et d’AAPPMA</a:t>
            </a:r>
            <a:endParaRPr sz="1800">
              <a:solidFill>
                <a:srgbClr val="1C405D"/>
              </a:solidFill>
            </a:endParaRPr>
          </a:p>
        </p:txBody>
      </p:sp>
      <p:sp>
        <p:nvSpPr>
          <p:cNvPr id="446" name="Shape 446"/>
          <p:cNvSpPr txBox="1"/>
          <p:nvPr/>
        </p:nvSpPr>
        <p:spPr>
          <a:xfrm>
            <a:off x="7964350" y="3733075"/>
            <a:ext cx="1347300" cy="2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 i="1">
                <a:solidFill>
                  <a:schemeClr val="dk1"/>
                </a:solidFill>
              </a:rPr>
              <a:t>Source : INSEE</a:t>
            </a:r>
            <a:endParaRPr sz="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Localisation</a:t>
            </a:r>
            <a:endParaRPr/>
          </a:p>
        </p:txBody>
      </p:sp>
      <p:pic>
        <p:nvPicPr>
          <p:cNvPr id="290" name="Shape 290"/>
          <p:cNvPicPr preferRelativeResize="0"/>
          <p:nvPr/>
        </p:nvPicPr>
        <p:blipFill rotWithShape="1">
          <a:blip r:embed="rId3">
            <a:alphaModFix/>
          </a:blip>
          <a:srcRect r="1351" b="3390"/>
          <a:stretch/>
        </p:blipFill>
        <p:spPr>
          <a:xfrm>
            <a:off x="1128725" y="866200"/>
            <a:ext cx="6886550" cy="422842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91" name="Shape 29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</a:t>
            </a:fld>
            <a:endParaRPr/>
          </a:p>
        </p:txBody>
      </p:sp>
      <p:sp>
        <p:nvSpPr>
          <p:cNvPr id="292" name="Shape 292"/>
          <p:cNvSpPr txBox="1"/>
          <p:nvPr/>
        </p:nvSpPr>
        <p:spPr>
          <a:xfrm>
            <a:off x="5257350" y="4876825"/>
            <a:ext cx="3000000" cy="2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i="1">
                <a:solidFill>
                  <a:schemeClr val="dk1"/>
                </a:solidFill>
              </a:rPr>
              <a:t>Source : IGNF_BDTOPOr_2-1, Via ArcGIS</a:t>
            </a:r>
            <a:endParaRPr sz="600" i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 txBox="1">
            <a:spLocks noGrp="1"/>
          </p:cNvSpPr>
          <p:nvPr>
            <p:ph type="title"/>
          </p:nvPr>
        </p:nvSpPr>
        <p:spPr>
          <a:xfrm>
            <a:off x="886650" y="325476"/>
            <a:ext cx="7370700" cy="63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Les acteurs </a:t>
            </a:r>
            <a:endParaRPr/>
          </a:p>
        </p:txBody>
      </p:sp>
      <p:sp>
        <p:nvSpPr>
          <p:cNvPr id="452" name="Shape 45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20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53" name="Shape 4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425" y="901525"/>
            <a:ext cx="7625799" cy="3761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54" name="Shape 454"/>
          <p:cNvSpPr txBox="1"/>
          <p:nvPr/>
        </p:nvSpPr>
        <p:spPr>
          <a:xfrm>
            <a:off x="886650" y="4617225"/>
            <a:ext cx="6939900" cy="3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Schéma récapitulatif des pressions ponctuelles ou diffuses qui s'exercer sur le cours d’eau</a:t>
            </a:r>
            <a:endParaRPr sz="1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>
            <a:spLocks noGrp="1"/>
          </p:cNvSpPr>
          <p:nvPr>
            <p:ph type="title"/>
          </p:nvPr>
        </p:nvSpPr>
        <p:spPr>
          <a:xfrm>
            <a:off x="886650" y="41945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1C405D"/>
                </a:solidFill>
              </a:rPr>
              <a:t>Topographie </a:t>
            </a:r>
            <a:endParaRPr>
              <a:solidFill>
                <a:srgbClr val="1C405D"/>
              </a:solidFill>
            </a:endParaRPr>
          </a:p>
        </p:txBody>
      </p:sp>
      <p:sp>
        <p:nvSpPr>
          <p:cNvPr id="460" name="Shape 46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21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61" name="Shape 461"/>
          <p:cNvPicPr preferRelativeResize="0"/>
          <p:nvPr/>
        </p:nvPicPr>
        <p:blipFill rotWithShape="1">
          <a:blip r:embed="rId3">
            <a:alphaModFix/>
          </a:blip>
          <a:srcRect l="1491" t="1569" r="1023" b="2165"/>
          <a:stretch/>
        </p:blipFill>
        <p:spPr>
          <a:xfrm>
            <a:off x="1674250" y="912200"/>
            <a:ext cx="5668449" cy="3957627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Shape 462"/>
          <p:cNvSpPr txBox="1"/>
          <p:nvPr/>
        </p:nvSpPr>
        <p:spPr>
          <a:xfrm>
            <a:off x="5556650" y="32067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/>
              <a:t>Source : IGNF_BDTOPOr_2-1, via ArcGIS</a:t>
            </a:r>
            <a:endParaRPr sz="600"/>
          </a:p>
        </p:txBody>
      </p:sp>
      <p:sp>
        <p:nvSpPr>
          <p:cNvPr id="463" name="Shape 463"/>
          <p:cNvSpPr/>
          <p:nvPr/>
        </p:nvSpPr>
        <p:spPr>
          <a:xfrm>
            <a:off x="5556650" y="1206950"/>
            <a:ext cx="336600" cy="182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Géologie du bassin versant du Montgoger</a:t>
            </a:r>
            <a:endParaRPr/>
          </a:p>
        </p:txBody>
      </p:sp>
      <p:sp>
        <p:nvSpPr>
          <p:cNvPr id="469" name="Shape 469"/>
          <p:cNvSpPr txBox="1">
            <a:spLocks noGrp="1"/>
          </p:cNvSpPr>
          <p:nvPr>
            <p:ph type="body" idx="1"/>
          </p:nvPr>
        </p:nvSpPr>
        <p:spPr>
          <a:xfrm>
            <a:off x="4659350" y="978550"/>
            <a:ext cx="4215600" cy="171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fr" sz="1800"/>
              <a:t>Quaternaire : limon des plateaux</a:t>
            </a:r>
            <a:endParaRPr sz="1800"/>
          </a:p>
          <a:p>
            <a:pPr marL="457200" lvl="0" indent="-342900" rtl="0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fr" sz="1800"/>
              <a:t>Tertiaire : argiles blanches à silex et spongiaires</a:t>
            </a:r>
            <a:endParaRPr sz="1800"/>
          </a:p>
          <a:p>
            <a:pPr marL="457200" lvl="0" indent="-342900" rtl="0">
              <a:spcBef>
                <a:spcPts val="1000"/>
              </a:spcBef>
              <a:spcAft>
                <a:spcPts val="1000"/>
              </a:spcAft>
              <a:buSzPts val="1800"/>
              <a:buChar char="•"/>
            </a:pPr>
            <a:r>
              <a:rPr lang="fr" sz="1800"/>
              <a:t>Secondaire : Tuffeaux et calcaires</a:t>
            </a:r>
            <a:endParaRPr sz="1800"/>
          </a:p>
        </p:txBody>
      </p:sp>
      <p:sp>
        <p:nvSpPr>
          <p:cNvPr id="470" name="Shape 47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22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71" name="Shape 4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475" y="928650"/>
            <a:ext cx="3903450" cy="37345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72" name="Shape 4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2323" y="2695150"/>
            <a:ext cx="2259625" cy="16553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73" name="Shape 473"/>
          <p:cNvSpPr txBox="1"/>
          <p:nvPr/>
        </p:nvSpPr>
        <p:spPr>
          <a:xfrm>
            <a:off x="2512100" y="4441775"/>
            <a:ext cx="1957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 BRGM, Via arcgis</a:t>
            </a:r>
            <a:endParaRPr sz="6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Pédologie du bassin versant du Montgoger</a:t>
            </a:r>
            <a:endParaRPr/>
          </a:p>
        </p:txBody>
      </p:sp>
      <p:sp>
        <p:nvSpPr>
          <p:cNvPr id="479" name="Shape 47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23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80" name="Shape 480"/>
          <p:cNvPicPr preferRelativeResize="0"/>
          <p:nvPr/>
        </p:nvPicPr>
        <p:blipFill rotWithShape="1">
          <a:blip r:embed="rId3">
            <a:alphaModFix/>
          </a:blip>
          <a:srcRect l="2970" t="4360" r="2116" b="4232"/>
          <a:stretch/>
        </p:blipFill>
        <p:spPr>
          <a:xfrm>
            <a:off x="1410450" y="895200"/>
            <a:ext cx="5904401" cy="4020274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Shape 481"/>
          <p:cNvSpPr txBox="1"/>
          <p:nvPr/>
        </p:nvSpPr>
        <p:spPr>
          <a:xfrm>
            <a:off x="2238450" y="4694400"/>
            <a:ext cx="5164500" cy="3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CARTE DES SOLS DE LA RÉGION CENTRE IGN-INRA-Chambre d’agriculture de l’Indre-et-Loire - 1989, Via ARCGIS</a:t>
            </a:r>
            <a:endParaRPr sz="6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hape 486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Pédologie du bassin versant du Montgoger</a:t>
            </a:r>
            <a:endParaRPr/>
          </a:p>
        </p:txBody>
      </p:sp>
      <p:sp>
        <p:nvSpPr>
          <p:cNvPr id="487" name="Shape 48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24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88" name="Shape 488"/>
          <p:cNvPicPr preferRelativeResize="0"/>
          <p:nvPr/>
        </p:nvPicPr>
        <p:blipFill rotWithShape="1">
          <a:blip r:embed="rId3">
            <a:alphaModFix/>
          </a:blip>
          <a:srcRect l="2747" t="3722" r="1850" b="4137"/>
          <a:stretch/>
        </p:blipFill>
        <p:spPr>
          <a:xfrm>
            <a:off x="1643038" y="870125"/>
            <a:ext cx="5857925" cy="3999726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Shape 489"/>
          <p:cNvSpPr txBox="1"/>
          <p:nvPr/>
        </p:nvSpPr>
        <p:spPr>
          <a:xfrm>
            <a:off x="2743475" y="4638425"/>
            <a:ext cx="4897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CARTE DES SOLS DE LA RÉGION CENTRE IGN-INRA-Chambre d’agriculture de l’Indre-et-Loire - 1989, Via ARCGIS</a:t>
            </a:r>
            <a:endParaRPr sz="600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Pédologie du bassin versant du Montgoger</a:t>
            </a:r>
            <a:endParaRPr/>
          </a:p>
        </p:txBody>
      </p:sp>
      <p:sp>
        <p:nvSpPr>
          <p:cNvPr id="495" name="Shape 49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25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496" name="Shape 496"/>
          <p:cNvPicPr preferRelativeResize="0"/>
          <p:nvPr/>
        </p:nvPicPr>
        <p:blipFill rotWithShape="1">
          <a:blip r:embed="rId3">
            <a:alphaModFix/>
          </a:blip>
          <a:srcRect l="2753" t="3592" r="1981" b="4283"/>
          <a:stretch/>
        </p:blipFill>
        <p:spPr>
          <a:xfrm>
            <a:off x="1649387" y="845025"/>
            <a:ext cx="5845222" cy="3996724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Shape 497"/>
          <p:cNvSpPr txBox="1"/>
          <p:nvPr/>
        </p:nvSpPr>
        <p:spPr>
          <a:xfrm>
            <a:off x="2568225" y="4603150"/>
            <a:ext cx="51084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CARTE DES SOLS DE LA RÉGION CENTRE IGN-INRA-Chambre d’agriculture de l’Indre-et-Loire - 1989, Via ARCGIS</a:t>
            </a:r>
            <a:endParaRPr sz="6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Occupation des sols</a:t>
            </a:r>
            <a:endParaRPr/>
          </a:p>
        </p:txBody>
      </p:sp>
      <p:sp>
        <p:nvSpPr>
          <p:cNvPr id="503" name="Shape 50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26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04" name="Shape 504"/>
          <p:cNvPicPr preferRelativeResize="0"/>
          <p:nvPr/>
        </p:nvPicPr>
        <p:blipFill rotWithShape="1">
          <a:blip r:embed="rId3">
            <a:alphaModFix/>
          </a:blip>
          <a:srcRect l="6399" t="4777" r="4090" b="4912"/>
          <a:stretch/>
        </p:blipFill>
        <p:spPr>
          <a:xfrm>
            <a:off x="1667625" y="744050"/>
            <a:ext cx="5808772" cy="4143723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Shape 505"/>
          <p:cNvSpPr txBox="1"/>
          <p:nvPr/>
        </p:nvSpPr>
        <p:spPr>
          <a:xfrm>
            <a:off x="4985500" y="4645300"/>
            <a:ext cx="24909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Source: IGNF_BDTOPOr_2-1, RPG ,  via ArcGIS</a:t>
            </a:r>
            <a:endParaRPr sz="600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Shape 510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Erosion  </a:t>
            </a:r>
            <a:endParaRPr/>
          </a:p>
        </p:txBody>
      </p:sp>
      <p:sp>
        <p:nvSpPr>
          <p:cNvPr id="511" name="Shape 511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Shape 5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27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13" name="Shape 513"/>
          <p:cNvPicPr preferRelativeResize="0"/>
          <p:nvPr/>
        </p:nvPicPr>
        <p:blipFill rotWithShape="1">
          <a:blip r:embed="rId3">
            <a:alphaModFix/>
          </a:blip>
          <a:srcRect l="1111" t="1343" r="1355" b="2696"/>
          <a:stretch/>
        </p:blipFill>
        <p:spPr>
          <a:xfrm>
            <a:off x="1712550" y="947000"/>
            <a:ext cx="5718902" cy="3978673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Shape 514"/>
          <p:cNvSpPr txBox="1"/>
          <p:nvPr/>
        </p:nvSpPr>
        <p:spPr>
          <a:xfrm>
            <a:off x="6133950" y="4628971"/>
            <a:ext cx="1297500" cy="2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/>
              <a:t>Source : RPG, CLC, via ArcGIS</a:t>
            </a:r>
            <a:endParaRPr sz="6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Erosion</a:t>
            </a:r>
            <a:endParaRPr/>
          </a:p>
        </p:txBody>
      </p:sp>
      <p:sp>
        <p:nvSpPr>
          <p:cNvPr id="520" name="Shape 520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Shape 5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28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22" name="Shape 522"/>
          <p:cNvPicPr preferRelativeResize="0"/>
          <p:nvPr/>
        </p:nvPicPr>
        <p:blipFill rotWithShape="1">
          <a:blip r:embed="rId3">
            <a:alphaModFix/>
          </a:blip>
          <a:srcRect l="1309" t="1343" r="957" b="2705"/>
          <a:stretch/>
        </p:blipFill>
        <p:spPr>
          <a:xfrm>
            <a:off x="1716062" y="961050"/>
            <a:ext cx="5711877" cy="3964624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Shape 523"/>
          <p:cNvSpPr txBox="1"/>
          <p:nvPr/>
        </p:nvSpPr>
        <p:spPr>
          <a:xfrm>
            <a:off x="4659250" y="4623550"/>
            <a:ext cx="2768700" cy="2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/>
              <a:t>Source : CARTE DES SOLS DE LA RÉGION CENTRE IGN-INRA-Chambre d’agriculture de l’Indre-et-Loire - 1989, via ArcGIS</a:t>
            </a:r>
            <a:endParaRPr sz="6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hape 528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Erosion</a:t>
            </a:r>
            <a:endParaRPr/>
          </a:p>
        </p:txBody>
      </p:sp>
      <p:sp>
        <p:nvSpPr>
          <p:cNvPr id="529" name="Shape 529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Shape 53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29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31" name="Shape 531"/>
          <p:cNvPicPr preferRelativeResize="0"/>
          <p:nvPr/>
        </p:nvPicPr>
        <p:blipFill rotWithShape="1">
          <a:blip r:embed="rId3">
            <a:alphaModFix/>
          </a:blip>
          <a:srcRect l="1412" t="1454" r="1207" b="2225"/>
          <a:stretch/>
        </p:blipFill>
        <p:spPr>
          <a:xfrm>
            <a:off x="1747625" y="975075"/>
            <a:ext cx="5648748" cy="3950600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Shape 532"/>
          <p:cNvSpPr txBox="1"/>
          <p:nvPr/>
        </p:nvSpPr>
        <p:spPr>
          <a:xfrm>
            <a:off x="4511950" y="32407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>
                <a:solidFill>
                  <a:schemeClr val="dk1"/>
                </a:solidFill>
              </a:rPr>
              <a:t>Source : CARTE DES SOLS DE LA RÉGION CENTRE IGN-INRA-Chambre d’agriculture de l’Indre-et-Loire - 1989, via ArcGIS</a:t>
            </a:r>
            <a:endParaRPr sz="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Réseau hydrologique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Shape 29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3</a:t>
            </a:fld>
            <a:endParaRPr/>
          </a:p>
        </p:txBody>
      </p:sp>
      <p:pic>
        <p:nvPicPr>
          <p:cNvPr id="299" name="Shape 299"/>
          <p:cNvPicPr preferRelativeResize="0"/>
          <p:nvPr/>
        </p:nvPicPr>
        <p:blipFill rotWithShape="1">
          <a:blip r:embed="rId3">
            <a:alphaModFix/>
          </a:blip>
          <a:srcRect l="5312" t="14522" r="14552" b="13514"/>
          <a:stretch/>
        </p:blipFill>
        <p:spPr>
          <a:xfrm>
            <a:off x="1297150" y="914175"/>
            <a:ext cx="6549699" cy="4158427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Shape 300"/>
          <p:cNvSpPr txBox="1"/>
          <p:nvPr/>
        </p:nvSpPr>
        <p:spPr>
          <a:xfrm>
            <a:off x="5332550" y="4865275"/>
            <a:ext cx="3000000" cy="2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i="1">
                <a:solidFill>
                  <a:schemeClr val="dk1"/>
                </a:solidFill>
              </a:rPr>
              <a:t>Source : IGNF_BDTOPOr_2-1, Via ArcGIS</a:t>
            </a:r>
            <a:endParaRPr sz="600" i="1">
              <a:solidFill>
                <a:schemeClr val="dk1"/>
              </a:solidFill>
            </a:endParaRPr>
          </a:p>
        </p:txBody>
      </p:sp>
      <p:sp>
        <p:nvSpPr>
          <p:cNvPr id="301" name="Shape 301"/>
          <p:cNvSpPr txBox="1"/>
          <p:nvPr/>
        </p:nvSpPr>
        <p:spPr>
          <a:xfrm>
            <a:off x="2293525" y="1571625"/>
            <a:ext cx="4331400" cy="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Erosion</a:t>
            </a:r>
            <a:endParaRPr/>
          </a:p>
        </p:txBody>
      </p:sp>
      <p:sp>
        <p:nvSpPr>
          <p:cNvPr id="538" name="Shape 538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Shape 53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30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40" name="Shape 540"/>
          <p:cNvPicPr preferRelativeResize="0"/>
          <p:nvPr/>
        </p:nvPicPr>
        <p:blipFill rotWithShape="1">
          <a:blip r:embed="rId3">
            <a:alphaModFix/>
          </a:blip>
          <a:srcRect l="1469" t="1543" r="1245" b="2560"/>
          <a:stretch/>
        </p:blipFill>
        <p:spPr>
          <a:xfrm>
            <a:off x="1747625" y="989100"/>
            <a:ext cx="5648727" cy="3936576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Shape 541"/>
          <p:cNvSpPr txBox="1"/>
          <p:nvPr/>
        </p:nvSpPr>
        <p:spPr>
          <a:xfrm>
            <a:off x="4462850" y="4652050"/>
            <a:ext cx="2891400" cy="3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 i="1">
                <a:solidFill>
                  <a:schemeClr val="dk1"/>
                </a:solidFill>
              </a:rPr>
              <a:t>Source : IGNF_BDTOPOr_2-1, RPG, RGA, BRGM , Via ArcGIS</a:t>
            </a:r>
            <a:endParaRPr sz="600" i="1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hape 546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Erosion</a:t>
            </a:r>
            <a:endParaRPr/>
          </a:p>
        </p:txBody>
      </p:sp>
      <p:sp>
        <p:nvSpPr>
          <p:cNvPr id="547" name="Shape 547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Shape 54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31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49" name="Shape 549"/>
          <p:cNvPicPr preferRelativeResize="0"/>
          <p:nvPr/>
        </p:nvPicPr>
        <p:blipFill rotWithShape="1">
          <a:blip r:embed="rId3">
            <a:alphaModFix/>
          </a:blip>
          <a:srcRect l="1217" t="1530" r="1373" b="2195"/>
          <a:stretch/>
        </p:blipFill>
        <p:spPr>
          <a:xfrm>
            <a:off x="1730100" y="954025"/>
            <a:ext cx="5683799" cy="3971650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Shape 550"/>
          <p:cNvSpPr txBox="1"/>
          <p:nvPr/>
        </p:nvSpPr>
        <p:spPr>
          <a:xfrm>
            <a:off x="4462850" y="4652050"/>
            <a:ext cx="2891400" cy="3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i="1">
                <a:solidFill>
                  <a:schemeClr val="dk1"/>
                </a:solidFill>
              </a:rPr>
              <a:t>Source : IGNF_BDTOPOr_2-1, RPG, RGA, BRGM , Via ArcGIS</a:t>
            </a:r>
            <a:endParaRPr sz="600" i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 555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Erosion</a:t>
            </a:r>
            <a:endParaRPr/>
          </a:p>
        </p:txBody>
      </p:sp>
      <p:sp>
        <p:nvSpPr>
          <p:cNvPr id="556" name="Shape 556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Shape 55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32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58" name="Shape 558"/>
          <p:cNvPicPr preferRelativeResize="0"/>
          <p:nvPr/>
        </p:nvPicPr>
        <p:blipFill rotWithShape="1">
          <a:blip r:embed="rId3">
            <a:alphaModFix/>
          </a:blip>
          <a:srcRect l="1463" t="1678" r="985" b="2379"/>
          <a:stretch/>
        </p:blipFill>
        <p:spPr>
          <a:xfrm>
            <a:off x="1714825" y="1017775"/>
            <a:ext cx="5714350" cy="3907899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Shape 559"/>
          <p:cNvSpPr txBox="1"/>
          <p:nvPr/>
        </p:nvSpPr>
        <p:spPr>
          <a:xfrm>
            <a:off x="4462850" y="4652050"/>
            <a:ext cx="2891400" cy="3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i="1">
                <a:solidFill>
                  <a:schemeClr val="dk1"/>
                </a:solidFill>
              </a:rPr>
              <a:t>Source : IGNF_BDTOPOr_2-1, RPG, RGA, BRGM , Via ArcGIS</a:t>
            </a:r>
            <a:endParaRPr sz="600" i="1"/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Erosion</a:t>
            </a:r>
            <a:endParaRPr/>
          </a:p>
        </p:txBody>
      </p:sp>
      <p:sp>
        <p:nvSpPr>
          <p:cNvPr id="565" name="Shape 565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Shape 56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33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67" name="Shape 567"/>
          <p:cNvPicPr preferRelativeResize="0"/>
          <p:nvPr/>
        </p:nvPicPr>
        <p:blipFill rotWithShape="1">
          <a:blip r:embed="rId3">
            <a:alphaModFix/>
          </a:blip>
          <a:srcRect l="1317" t="1734" r="1093" b="1907"/>
          <a:stretch/>
        </p:blipFill>
        <p:spPr>
          <a:xfrm>
            <a:off x="1782725" y="1031200"/>
            <a:ext cx="5578552" cy="3894476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Shape 568"/>
          <p:cNvSpPr txBox="1"/>
          <p:nvPr/>
        </p:nvSpPr>
        <p:spPr>
          <a:xfrm>
            <a:off x="4462850" y="4652050"/>
            <a:ext cx="2891400" cy="3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i="1">
                <a:solidFill>
                  <a:schemeClr val="dk1"/>
                </a:solidFill>
              </a:rPr>
              <a:t>Source : IGNF_BDTOPOr_2-1, RPG, RGA, BRGM , Via ArcGIS</a:t>
            </a:r>
            <a:endParaRPr sz="600" i="1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Shape 573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Qualité eau</a:t>
            </a:r>
            <a:endParaRPr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Shape 574"/>
          <p:cNvSpPr txBox="1">
            <a:spLocks noGrp="1"/>
          </p:cNvSpPr>
          <p:nvPr>
            <p:ph type="body" idx="1"/>
          </p:nvPr>
        </p:nvSpPr>
        <p:spPr>
          <a:xfrm>
            <a:off x="185525" y="1438475"/>
            <a:ext cx="4903200" cy="305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800"/>
              <a:buFont typeface="Arial"/>
              <a:buChar char="●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Échantillonnage de l’eau sur 7 stations.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05D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Pas de problème majeur relevé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rtl="0"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1C405D"/>
              </a:solidFill>
            </a:endParaRPr>
          </a:p>
          <a:p>
            <a:pPr marL="457200" lvl="0" indent="0" rtl="0"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1C405D"/>
              </a:solidFill>
            </a:endParaRPr>
          </a:p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1C405D"/>
              </a:buClr>
              <a:buSzPts val="1800"/>
              <a:buFont typeface="Arial"/>
              <a:buChar char="●"/>
            </a:pPr>
            <a:r>
              <a:rPr lang="fr" sz="1800"/>
              <a:t>Analyse</a:t>
            </a: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 d</a:t>
            </a:r>
            <a:r>
              <a:rPr lang="fr" sz="1800"/>
              <a:t>es </a:t>
            </a: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IPR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05D"/>
              </a:buClr>
              <a:buSzPts val="1800"/>
              <a:buFont typeface="Arial"/>
              <a:buChar char="→"/>
            </a:pPr>
            <a:r>
              <a:rPr lang="fr" sz="1800">
                <a:solidFill>
                  <a:srgbClr val="1C405D"/>
                </a:solidFill>
                <a:latin typeface="Arial"/>
                <a:ea typeface="Arial"/>
                <a:cs typeface="Arial"/>
                <a:sym typeface="Arial"/>
              </a:rPr>
              <a:t>Amélioration de la diversité piscicole</a:t>
            </a:r>
            <a:endParaRPr sz="1800">
              <a:solidFill>
                <a:srgbClr val="1C405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Shape 57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34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576" name="Shape 576"/>
          <p:cNvPicPr preferRelativeResize="0"/>
          <p:nvPr/>
        </p:nvPicPr>
        <p:blipFill rotWithShape="1">
          <a:blip r:embed="rId3">
            <a:alphaModFix/>
          </a:blip>
          <a:srcRect l="9575" t="13292" r="8858"/>
          <a:stretch/>
        </p:blipFill>
        <p:spPr>
          <a:xfrm>
            <a:off x="5088725" y="1080475"/>
            <a:ext cx="3892300" cy="28842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77" name="Shape 577"/>
          <p:cNvSpPr txBox="1"/>
          <p:nvPr/>
        </p:nvSpPr>
        <p:spPr>
          <a:xfrm>
            <a:off x="6854775" y="3761175"/>
            <a:ext cx="21894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Open Street Map, Via ArcGis</a:t>
            </a:r>
            <a:endParaRPr sz="600">
              <a:solidFill>
                <a:schemeClr val="dk1"/>
              </a:solidFill>
            </a:endParaRPr>
          </a:p>
          <a:p>
            <a:pPr marL="0" lvl="0" indent="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Shape 578"/>
          <p:cNvSpPr txBox="1"/>
          <p:nvPr/>
        </p:nvSpPr>
        <p:spPr>
          <a:xfrm>
            <a:off x="5607175" y="4009000"/>
            <a:ext cx="3589800" cy="5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Localisation des stations de prélèvement</a:t>
            </a:r>
            <a:endParaRPr sz="12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hape 583"/>
          <p:cNvSpPr txBox="1">
            <a:spLocks noGrp="1"/>
          </p:cNvSpPr>
          <p:nvPr>
            <p:ph type="title"/>
          </p:nvPr>
        </p:nvSpPr>
        <p:spPr>
          <a:xfrm>
            <a:off x="886650" y="325476"/>
            <a:ext cx="7370700" cy="50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Diagnostic</a:t>
            </a:r>
            <a:endParaRPr/>
          </a:p>
        </p:txBody>
      </p:sp>
      <p:sp>
        <p:nvSpPr>
          <p:cNvPr id="584" name="Shape 58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latin typeface="Karla"/>
                <a:ea typeface="Karla"/>
                <a:cs typeface="Karla"/>
                <a:sym typeface="Karla"/>
              </a:rPr>
              <a:t>35</a:t>
            </a:fld>
            <a:endParaRPr>
              <a:latin typeface="Karla"/>
              <a:ea typeface="Karla"/>
              <a:cs typeface="Karla"/>
              <a:sym typeface="Karla"/>
            </a:endParaRPr>
          </a:p>
        </p:txBody>
      </p:sp>
      <p:graphicFrame>
        <p:nvGraphicFramePr>
          <p:cNvPr id="585" name="Shape 585"/>
          <p:cNvGraphicFramePr/>
          <p:nvPr/>
        </p:nvGraphicFramePr>
        <p:xfrm>
          <a:off x="919575" y="1119025"/>
          <a:ext cx="7304850" cy="3609515"/>
        </p:xfrm>
        <a:graphic>
          <a:graphicData uri="http://schemas.openxmlformats.org/drawingml/2006/table">
            <a:tbl>
              <a:tblPr>
                <a:noFill/>
                <a:tableStyleId>{27C78C8B-4A58-4B73-9B34-7D603F9FDA26}</a:tableStyleId>
              </a:tblPr>
              <a:tblGrid>
                <a:gridCol w="3685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97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800" b="1"/>
                        <a:t>ATOUTS</a:t>
                      </a:r>
                      <a:endParaRPr sz="1800"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800" b="1"/>
                        <a:t>CONTRAINTES</a:t>
                      </a:r>
                      <a:endParaRPr sz="1800"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8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4575"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➤Topographie variée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➤Patrimoine naturel et culturel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➤Verger expérimental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➤Point d’eau (étang) et aire de jeu attrayante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➤Ruissellement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➤Ripisylve discontinue voire absente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➤Absence de zones tampon sur certains secteurs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➤Erodibilité (pour agriculteurs)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800" b="1"/>
                        <a:t>OPPORTUNITÉS</a:t>
                      </a:r>
                      <a:endParaRPr sz="1800"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800" b="1"/>
                        <a:t>MENACES</a:t>
                      </a:r>
                      <a:endParaRPr sz="1800"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8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5650"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➤Espaces boisés et corridor écologique sur le bassin versant</a:t>
                      </a:r>
                      <a:endParaRPr/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➤Développement du tourisme vert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➤Pollutions agricoles et érodibilité (pour l’environnement)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</a:rPr>
                        <a:t>➤Risque de pollution de la nappe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 txBox="1">
            <a:spLocks noGrp="1"/>
          </p:cNvSpPr>
          <p:nvPr>
            <p:ph type="title"/>
          </p:nvPr>
        </p:nvSpPr>
        <p:spPr>
          <a:xfrm>
            <a:off x="886650" y="325477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Hiérarchisation des enjeux de gestion </a:t>
            </a:r>
            <a:endParaRPr/>
          </a:p>
        </p:txBody>
      </p:sp>
      <p:sp>
        <p:nvSpPr>
          <p:cNvPr id="591" name="Shape 59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36</a:t>
            </a:fld>
            <a:endParaRPr/>
          </a:p>
        </p:txBody>
      </p:sp>
      <p:pic>
        <p:nvPicPr>
          <p:cNvPr id="592" name="Shape 5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3675" y="965050"/>
            <a:ext cx="5152475" cy="385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004C52"/>
                </a:solidFill>
              </a:rPr>
              <a:t>37</a:t>
            </a:fld>
            <a:endParaRPr>
              <a:solidFill>
                <a:srgbClr val="004C52"/>
              </a:solidFill>
            </a:endParaRPr>
          </a:p>
        </p:txBody>
      </p:sp>
      <p:sp>
        <p:nvSpPr>
          <p:cNvPr id="598" name="Shape 598"/>
          <p:cNvSpPr txBox="1">
            <a:spLocks noGrp="1"/>
          </p:cNvSpPr>
          <p:nvPr>
            <p:ph type="ctrTitle"/>
          </p:nvPr>
        </p:nvSpPr>
        <p:spPr>
          <a:xfrm>
            <a:off x="1815375" y="1880575"/>
            <a:ext cx="5513100" cy="18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Partie 2 : Propositions d’aménagements</a:t>
            </a:r>
            <a:br>
              <a:rPr lang="fr"/>
            </a:b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Shape 603"/>
          <p:cNvSpPr txBox="1">
            <a:spLocks noGrp="1"/>
          </p:cNvSpPr>
          <p:nvPr>
            <p:ph type="title"/>
          </p:nvPr>
        </p:nvSpPr>
        <p:spPr>
          <a:xfrm>
            <a:off x="886650" y="363075"/>
            <a:ext cx="7091400" cy="87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Première proposition d’aménagement : la mise en place de zones tampons </a:t>
            </a:r>
            <a:endParaRPr/>
          </a:p>
        </p:txBody>
      </p:sp>
      <p:sp>
        <p:nvSpPr>
          <p:cNvPr id="604" name="Shape 604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75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"/>
              <a:t>Qu’est-ce qu’une zone tampon? </a:t>
            </a:r>
            <a:endParaRPr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Shape 60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38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606" name="Shape 606"/>
          <p:cNvSpPr txBox="1"/>
          <p:nvPr/>
        </p:nvSpPr>
        <p:spPr>
          <a:xfrm>
            <a:off x="7491625" y="3682675"/>
            <a:ext cx="667200" cy="3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Haie </a:t>
            </a:r>
            <a:endParaRPr sz="900"/>
          </a:p>
        </p:txBody>
      </p:sp>
      <p:sp>
        <p:nvSpPr>
          <p:cNvPr id="607" name="Shape 607"/>
          <p:cNvSpPr txBox="1"/>
          <p:nvPr/>
        </p:nvSpPr>
        <p:spPr>
          <a:xfrm>
            <a:off x="3767250" y="4311625"/>
            <a:ext cx="28305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Bande enherbée </a:t>
            </a:r>
            <a:endParaRPr sz="900"/>
          </a:p>
        </p:txBody>
      </p:sp>
      <p:sp>
        <p:nvSpPr>
          <p:cNvPr id="608" name="Shape 608"/>
          <p:cNvSpPr txBox="1"/>
          <p:nvPr/>
        </p:nvSpPr>
        <p:spPr>
          <a:xfrm>
            <a:off x="438825" y="4189950"/>
            <a:ext cx="22587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Zone tampon composite </a:t>
            </a:r>
            <a:endParaRPr sz="900"/>
          </a:p>
        </p:txBody>
      </p:sp>
      <p:pic>
        <p:nvPicPr>
          <p:cNvPr id="609" name="Shape 609" descr="Résultat d’images pour bande enherbée" title="Afficher l’image sourc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6463" y="2623599"/>
            <a:ext cx="3071925" cy="1727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10" name="Shape 610" descr="Résultat d’images pour zone tampon haie" title="Afficher l’image source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45100" y="1570325"/>
            <a:ext cx="2693600" cy="21123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11" name="Shape 611" descr="Résultat d’images pour bande enherbée" title="Afficher l’image source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350" y="2404975"/>
            <a:ext cx="2417400" cy="18130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12" name="Shape 612"/>
          <p:cNvSpPr txBox="1"/>
          <p:nvPr/>
        </p:nvSpPr>
        <p:spPr>
          <a:xfrm>
            <a:off x="1213925" y="4023950"/>
            <a:ext cx="15489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rgbClr val="FFFFFF"/>
                </a:solidFill>
              </a:rPr>
              <a:t>Source : </a:t>
            </a:r>
            <a:r>
              <a:rPr lang="fr" sz="600" u="sng">
                <a:solidFill>
                  <a:srgbClr val="FFFFFF"/>
                </a:solidFill>
                <a:hlinkClick r:id="rId6"/>
              </a:rPr>
              <a:t>www.agriculturebiodiversite.fr</a:t>
            </a:r>
            <a:r>
              <a:rPr lang="fr" sz="600">
                <a:solidFill>
                  <a:srgbClr val="FFFFFF"/>
                </a:solidFill>
              </a:rPr>
              <a:t> </a:t>
            </a:r>
            <a:endParaRPr sz="60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600">
              <a:solidFill>
                <a:srgbClr val="FFFFFF"/>
              </a:solidFill>
            </a:endParaRPr>
          </a:p>
        </p:txBody>
      </p:sp>
      <p:sp>
        <p:nvSpPr>
          <p:cNvPr id="613" name="Shape 613"/>
          <p:cNvSpPr txBox="1"/>
          <p:nvPr/>
        </p:nvSpPr>
        <p:spPr>
          <a:xfrm>
            <a:off x="5079575" y="4133500"/>
            <a:ext cx="1382400" cy="2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rgbClr val="FFFFFF"/>
                </a:solidFill>
              </a:rPr>
              <a:t>Source : </a:t>
            </a:r>
            <a:r>
              <a:rPr lang="fr" sz="600" u="sng">
                <a:solidFill>
                  <a:srgbClr val="FFFFFF"/>
                </a:solidFill>
                <a:hlinkClick r:id="rId7"/>
              </a:rPr>
              <a:t>www.terre.net</a:t>
            </a:r>
            <a:endParaRPr sz="600">
              <a:solidFill>
                <a:srgbClr val="FFFFFF"/>
              </a:solidFill>
            </a:endParaRPr>
          </a:p>
        </p:txBody>
      </p:sp>
      <p:sp>
        <p:nvSpPr>
          <p:cNvPr id="614" name="Shape 614"/>
          <p:cNvSpPr txBox="1"/>
          <p:nvPr/>
        </p:nvSpPr>
        <p:spPr>
          <a:xfrm>
            <a:off x="7851925" y="3473450"/>
            <a:ext cx="19584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rgbClr val="FFFFFF"/>
                </a:solidFill>
              </a:rPr>
              <a:t>Source : </a:t>
            </a:r>
            <a:r>
              <a:rPr lang="fr" sz="600" u="sng">
                <a:solidFill>
                  <a:srgbClr val="FFFFFF"/>
                </a:solidFill>
                <a:hlinkClick r:id="rId8"/>
              </a:rPr>
              <a:t>www.vitisphere.com</a:t>
            </a:r>
            <a:endParaRPr sz="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 txBox="1">
            <a:spLocks noGrp="1"/>
          </p:cNvSpPr>
          <p:nvPr>
            <p:ph type="title"/>
          </p:nvPr>
        </p:nvSpPr>
        <p:spPr>
          <a:xfrm>
            <a:off x="820025" y="333650"/>
            <a:ext cx="7370700" cy="10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Première proposition d’aménagement : la mise en place de zones tampons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Shape 620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4200">
              <a:latin typeface="Economica"/>
              <a:ea typeface="Economica"/>
              <a:cs typeface="Economica"/>
              <a:sym typeface="Economica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Shape 6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latin typeface="Karla"/>
                <a:ea typeface="Karla"/>
                <a:cs typeface="Karla"/>
                <a:sym typeface="Karla"/>
              </a:rPr>
              <a:t>39</a:t>
            </a:fld>
            <a:endParaRPr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622" name="Shape 6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4575" y="1314100"/>
            <a:ext cx="6054851" cy="3570425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Shape 623"/>
          <p:cNvSpPr txBox="1"/>
          <p:nvPr/>
        </p:nvSpPr>
        <p:spPr>
          <a:xfrm>
            <a:off x="562213" y="1507204"/>
            <a:ext cx="2148600" cy="18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Shape 624"/>
          <p:cNvSpPr txBox="1"/>
          <p:nvPr/>
        </p:nvSpPr>
        <p:spPr>
          <a:xfrm>
            <a:off x="6263325" y="4525600"/>
            <a:ext cx="1287000" cy="8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IGNF_BDTOPOr_2-1, Via ArcGis</a:t>
            </a:r>
            <a:endParaRPr sz="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Les acteurs </a:t>
            </a:r>
            <a:endParaRPr/>
          </a:p>
        </p:txBody>
      </p:sp>
      <p:sp>
        <p:nvSpPr>
          <p:cNvPr id="307" name="Shape 30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4</a:t>
            </a:fld>
            <a:endParaRPr/>
          </a:p>
        </p:txBody>
      </p:sp>
      <p:pic>
        <p:nvPicPr>
          <p:cNvPr id="308" name="Shape 3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350" y="1065600"/>
            <a:ext cx="8212152" cy="379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Shape 309"/>
          <p:cNvSpPr/>
          <p:nvPr/>
        </p:nvSpPr>
        <p:spPr>
          <a:xfrm>
            <a:off x="2984000" y="4357300"/>
            <a:ext cx="1672200" cy="4527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Shape 310"/>
          <p:cNvSpPr/>
          <p:nvPr/>
        </p:nvSpPr>
        <p:spPr>
          <a:xfrm>
            <a:off x="5676500" y="3577800"/>
            <a:ext cx="1672200" cy="2931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 txBox="1">
            <a:spLocks noGrp="1"/>
          </p:cNvSpPr>
          <p:nvPr>
            <p:ph type="title"/>
          </p:nvPr>
        </p:nvSpPr>
        <p:spPr>
          <a:xfrm>
            <a:off x="256325" y="1265726"/>
            <a:ext cx="1164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/>
              <a:t>Zone 1  </a:t>
            </a:r>
            <a:endParaRPr sz="1800"/>
          </a:p>
        </p:txBody>
      </p:sp>
      <p:sp>
        <p:nvSpPr>
          <p:cNvPr id="630" name="Shape 630"/>
          <p:cNvSpPr txBox="1">
            <a:spLocks noGrp="1"/>
          </p:cNvSpPr>
          <p:nvPr>
            <p:ph type="body" idx="1"/>
          </p:nvPr>
        </p:nvSpPr>
        <p:spPr>
          <a:xfrm>
            <a:off x="4480725" y="1182875"/>
            <a:ext cx="45603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631" name="Shape 6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325" y="1670050"/>
            <a:ext cx="3839776" cy="258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Shape 6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50550" y="3037275"/>
            <a:ext cx="1193450" cy="1456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3" name="Shape 633"/>
          <p:cNvCxnSpPr/>
          <p:nvPr/>
        </p:nvCxnSpPr>
        <p:spPr>
          <a:xfrm>
            <a:off x="1361300" y="2477025"/>
            <a:ext cx="1883400" cy="754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graphicFrame>
        <p:nvGraphicFramePr>
          <p:cNvPr id="634" name="Shape 634"/>
          <p:cNvGraphicFramePr/>
          <p:nvPr/>
        </p:nvGraphicFramePr>
        <p:xfrm>
          <a:off x="4480713" y="1379825"/>
          <a:ext cx="4694925" cy="1843980"/>
        </p:xfrm>
        <a:graphic>
          <a:graphicData uri="http://schemas.openxmlformats.org/drawingml/2006/table">
            <a:tbl>
              <a:tblPr>
                <a:noFill/>
                <a:tableStyleId>{27C78C8B-4A58-4B73-9B34-7D603F9FDA26}</a:tableStyleId>
              </a:tblPr>
              <a:tblGrid>
                <a:gridCol w="1564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4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42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/>
                        <a:t>Contraintes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/>
                        <a:t>Problèmes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/>
                        <a:t>Réponse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742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-Forte pente</a:t>
                      </a: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-Agriculture intensive </a:t>
                      </a: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-Erodibilité importante</a:t>
                      </a:r>
                      <a:endParaRPr sz="11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-Écoulements de MES</a:t>
                      </a: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-Apparition de rigoles et ravines</a:t>
                      </a: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-Zone tampon composite </a:t>
                      </a: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35" name="Shape 635"/>
          <p:cNvSpPr/>
          <p:nvPr/>
        </p:nvSpPr>
        <p:spPr>
          <a:xfrm>
            <a:off x="3244700" y="3231425"/>
            <a:ext cx="1164900" cy="1252500"/>
          </a:xfrm>
          <a:prstGeom prst="rect">
            <a:avLst/>
          </a:prstGeom>
          <a:noFill/>
          <a:ln w="190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Shape 63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latin typeface="Karla"/>
                <a:ea typeface="Karla"/>
                <a:cs typeface="Karla"/>
                <a:sym typeface="Karla"/>
              </a:rPr>
              <a:t>40</a:t>
            </a:fld>
            <a:endParaRPr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637" name="Shape 637"/>
          <p:cNvSpPr txBox="1"/>
          <p:nvPr/>
        </p:nvSpPr>
        <p:spPr>
          <a:xfrm>
            <a:off x="388425" y="280675"/>
            <a:ext cx="7295100" cy="5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2400" b="1">
                <a:solidFill>
                  <a:srgbClr val="1C405D"/>
                </a:solidFill>
              </a:rPr>
              <a:t>Première proposition d’aménagement : la mise en place de zones tampons </a:t>
            </a:r>
            <a:endParaRPr sz="2400" b="1">
              <a:solidFill>
                <a:srgbClr val="1C405D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Shape 638"/>
          <p:cNvSpPr txBox="1"/>
          <p:nvPr/>
        </p:nvSpPr>
        <p:spPr>
          <a:xfrm>
            <a:off x="1011463" y="4209500"/>
            <a:ext cx="23295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IGNF_BDTOPOr_2-1 ,Via ArcGis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Shape 643"/>
          <p:cNvSpPr txBox="1">
            <a:spLocks noGrp="1"/>
          </p:cNvSpPr>
          <p:nvPr>
            <p:ph type="title"/>
          </p:nvPr>
        </p:nvSpPr>
        <p:spPr>
          <a:xfrm>
            <a:off x="224700" y="1490550"/>
            <a:ext cx="1620900" cy="4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/>
              <a:t>Zones 2 &amp; 4 </a:t>
            </a:r>
            <a:endParaRPr sz="1800"/>
          </a:p>
        </p:txBody>
      </p:sp>
      <p:graphicFrame>
        <p:nvGraphicFramePr>
          <p:cNvPr id="644" name="Shape 644"/>
          <p:cNvGraphicFramePr/>
          <p:nvPr/>
        </p:nvGraphicFramePr>
        <p:xfrm>
          <a:off x="4698563" y="1596863"/>
          <a:ext cx="4308525" cy="1858650"/>
        </p:xfrm>
        <a:graphic>
          <a:graphicData uri="http://schemas.openxmlformats.org/drawingml/2006/table">
            <a:tbl>
              <a:tblPr>
                <a:noFill/>
                <a:tableStyleId>{27C78C8B-4A58-4B73-9B34-7D603F9FDA26}</a:tableStyleId>
              </a:tblPr>
              <a:tblGrid>
                <a:gridCol w="1436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6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08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/>
                        <a:t>Contraintes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/>
                        <a:t>Problèmes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/>
                        <a:t>Réponse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785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</a:t>
                      </a:r>
                      <a:r>
                        <a:rPr lang="fr" sz="1100">
                          <a:solidFill>
                            <a:schemeClr val="dk1"/>
                          </a:solidFill>
                        </a:rPr>
                        <a:t>Proximité avec le cours d’eau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-Agriculture intensive </a:t>
                      </a: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-Apport de MES aux affluents du Montgoger</a:t>
                      </a: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/>
                        <a:t>-Zone boisée composée de ligneux</a:t>
                      </a:r>
                      <a:endParaRPr sz="110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45" name="Shape 6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525" y="1910850"/>
            <a:ext cx="3823251" cy="256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Shape 646"/>
          <p:cNvPicPr preferRelativeResize="0"/>
          <p:nvPr/>
        </p:nvPicPr>
        <p:blipFill rotWithShape="1">
          <a:blip r:embed="rId4">
            <a:alphaModFix/>
          </a:blip>
          <a:srcRect r="22142"/>
          <a:stretch/>
        </p:blipFill>
        <p:spPr>
          <a:xfrm>
            <a:off x="3361700" y="2612850"/>
            <a:ext cx="1210625" cy="92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Shape 6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0175" y="3759813"/>
            <a:ext cx="1239300" cy="11897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8" name="Shape 648"/>
          <p:cNvCxnSpPr/>
          <p:nvPr/>
        </p:nvCxnSpPr>
        <p:spPr>
          <a:xfrm>
            <a:off x="1705150" y="3248900"/>
            <a:ext cx="1410300" cy="5262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649" name="Shape 649"/>
          <p:cNvCxnSpPr/>
          <p:nvPr/>
        </p:nvCxnSpPr>
        <p:spPr>
          <a:xfrm rot="10800000" flipH="1">
            <a:off x="2217400" y="2603375"/>
            <a:ext cx="1150800" cy="21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650" name="Shape 650"/>
          <p:cNvSpPr/>
          <p:nvPr/>
        </p:nvSpPr>
        <p:spPr>
          <a:xfrm>
            <a:off x="3100175" y="3759775"/>
            <a:ext cx="1239300" cy="1189800"/>
          </a:xfrm>
          <a:prstGeom prst="rect">
            <a:avLst/>
          </a:prstGeom>
          <a:noFill/>
          <a:ln w="190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Shape 651"/>
          <p:cNvSpPr/>
          <p:nvPr/>
        </p:nvSpPr>
        <p:spPr>
          <a:xfrm>
            <a:off x="3361775" y="2612813"/>
            <a:ext cx="1210500" cy="926100"/>
          </a:xfrm>
          <a:prstGeom prst="rect">
            <a:avLst/>
          </a:prstGeom>
          <a:noFill/>
          <a:ln w="190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Shape 65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latin typeface="Karla"/>
                <a:ea typeface="Karla"/>
                <a:cs typeface="Karla"/>
                <a:sym typeface="Karla"/>
              </a:rPr>
              <a:t>41</a:t>
            </a:fld>
            <a:endParaRPr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653" name="Shape 653"/>
          <p:cNvSpPr txBox="1"/>
          <p:nvPr/>
        </p:nvSpPr>
        <p:spPr>
          <a:xfrm>
            <a:off x="343425" y="305250"/>
            <a:ext cx="7108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>
                <a:solidFill>
                  <a:srgbClr val="1C405D"/>
                </a:solidFill>
              </a:rPr>
              <a:t>Première proposition d’aménagement : la mise en place de zones tampons </a:t>
            </a:r>
            <a:endParaRPr sz="2400" b="1">
              <a:solidFill>
                <a:srgbClr val="1C405D"/>
              </a:solidFill>
            </a:endParaRPr>
          </a:p>
        </p:txBody>
      </p:sp>
      <p:sp>
        <p:nvSpPr>
          <p:cNvPr id="654" name="Shape 654"/>
          <p:cNvSpPr txBox="1"/>
          <p:nvPr/>
        </p:nvSpPr>
        <p:spPr>
          <a:xfrm>
            <a:off x="1003100" y="4399625"/>
            <a:ext cx="2126100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IGNF_BDTOPOr_2-1 ,Via ArcGis</a:t>
            </a:r>
            <a:endParaRPr sz="6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Shape 659"/>
          <p:cNvSpPr txBox="1">
            <a:spLocks noGrp="1"/>
          </p:cNvSpPr>
          <p:nvPr>
            <p:ph type="title"/>
          </p:nvPr>
        </p:nvSpPr>
        <p:spPr>
          <a:xfrm>
            <a:off x="234075" y="1290075"/>
            <a:ext cx="1008000" cy="42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/>
              <a:t>Zone 3 </a:t>
            </a:r>
            <a:endParaRPr sz="1800"/>
          </a:p>
        </p:txBody>
      </p:sp>
      <p:pic>
        <p:nvPicPr>
          <p:cNvPr id="660" name="Shape 6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25" y="1704450"/>
            <a:ext cx="4081400" cy="273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Shape 6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6725" y="3806588"/>
            <a:ext cx="1211900" cy="9433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62" name="Shape 662"/>
          <p:cNvCxnSpPr/>
          <p:nvPr/>
        </p:nvCxnSpPr>
        <p:spPr>
          <a:xfrm>
            <a:off x="2448950" y="3185750"/>
            <a:ext cx="1010400" cy="638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663" name="Shape 6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58675" y="1290077"/>
            <a:ext cx="4266299" cy="2647204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Shape 664"/>
          <p:cNvSpPr txBox="1"/>
          <p:nvPr/>
        </p:nvSpPr>
        <p:spPr>
          <a:xfrm>
            <a:off x="2326425" y="325475"/>
            <a:ext cx="2038200" cy="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Shape 665"/>
          <p:cNvSpPr/>
          <p:nvPr/>
        </p:nvSpPr>
        <p:spPr>
          <a:xfrm>
            <a:off x="3446675" y="3806650"/>
            <a:ext cx="1212000" cy="943200"/>
          </a:xfrm>
          <a:prstGeom prst="rect">
            <a:avLst/>
          </a:prstGeom>
          <a:noFill/>
          <a:ln w="190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Shape 66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42</a:t>
            </a:fld>
            <a:endParaRPr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667" name="Shape 667"/>
          <p:cNvSpPr txBox="1"/>
          <p:nvPr/>
        </p:nvSpPr>
        <p:spPr>
          <a:xfrm>
            <a:off x="596450" y="0"/>
            <a:ext cx="7087200" cy="14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>
                <a:solidFill>
                  <a:srgbClr val="1C405D"/>
                </a:solidFill>
              </a:rPr>
              <a:t>Première proposition d’aménagement : la mise en place de zones tampons </a:t>
            </a:r>
            <a:endParaRPr sz="2400" b="1">
              <a:solidFill>
                <a:srgbClr val="1C405D"/>
              </a:solidFill>
            </a:endParaRPr>
          </a:p>
        </p:txBody>
      </p:sp>
      <p:sp>
        <p:nvSpPr>
          <p:cNvPr id="668" name="Shape 668"/>
          <p:cNvSpPr txBox="1"/>
          <p:nvPr/>
        </p:nvSpPr>
        <p:spPr>
          <a:xfrm>
            <a:off x="8102175" y="3722600"/>
            <a:ext cx="1087500" cy="3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Géoportail</a:t>
            </a:r>
            <a:endParaRPr sz="600"/>
          </a:p>
        </p:txBody>
      </p:sp>
      <p:sp>
        <p:nvSpPr>
          <p:cNvPr id="669" name="Shape 669"/>
          <p:cNvSpPr txBox="1"/>
          <p:nvPr/>
        </p:nvSpPr>
        <p:spPr>
          <a:xfrm>
            <a:off x="1073600" y="4357600"/>
            <a:ext cx="2469900" cy="3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IGNF_BDTOPOr_2-1 ,Via ArcGis</a:t>
            </a:r>
            <a:endParaRPr sz="6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Shape 674"/>
          <p:cNvSpPr txBox="1">
            <a:spLocks noGrp="1"/>
          </p:cNvSpPr>
          <p:nvPr>
            <p:ph type="title"/>
          </p:nvPr>
        </p:nvSpPr>
        <p:spPr>
          <a:xfrm>
            <a:off x="641050" y="297402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Première proposition d’aménagement : la mise en place de zones tampons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Shape 675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Budgétisation </a:t>
            </a:r>
            <a:endParaRPr/>
          </a:p>
        </p:txBody>
      </p:sp>
      <p:pic>
        <p:nvPicPr>
          <p:cNvPr id="676" name="Shape 6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7750" y="1358338"/>
            <a:ext cx="4812900" cy="132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Shape 6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2950" y="2730850"/>
            <a:ext cx="4688700" cy="1919650"/>
          </a:xfrm>
          <a:prstGeom prst="rect">
            <a:avLst/>
          </a:prstGeom>
          <a:noFill/>
          <a:ln>
            <a:noFill/>
          </a:ln>
        </p:spPr>
      </p:pic>
      <p:sp>
        <p:nvSpPr>
          <p:cNvPr id="678" name="Shape 67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latin typeface="Karla"/>
                <a:ea typeface="Karla"/>
                <a:cs typeface="Karla"/>
                <a:sym typeface="Karla"/>
              </a:rPr>
              <a:t>43</a:t>
            </a:fld>
            <a:endParaRPr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Shape 683"/>
          <p:cNvSpPr txBox="1">
            <a:spLocks noGrp="1"/>
          </p:cNvSpPr>
          <p:nvPr>
            <p:ph type="title"/>
          </p:nvPr>
        </p:nvSpPr>
        <p:spPr>
          <a:xfrm>
            <a:off x="435050" y="398400"/>
            <a:ext cx="78222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Deuxième proposition d’aménagement : Trame verte</a:t>
            </a:r>
            <a:endParaRPr/>
          </a:p>
        </p:txBody>
      </p:sp>
      <p:sp>
        <p:nvSpPr>
          <p:cNvPr id="684" name="Shape 684"/>
          <p:cNvSpPr txBox="1">
            <a:spLocks noGrp="1"/>
          </p:cNvSpPr>
          <p:nvPr>
            <p:ph type="body" idx="1"/>
          </p:nvPr>
        </p:nvSpPr>
        <p:spPr>
          <a:xfrm>
            <a:off x="886650" y="1182875"/>
            <a:ext cx="40815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fr" sz="1800"/>
              <a:t>Connexion entre les différents habitats naturels, optimise le déplacement de la faune et de la flore</a:t>
            </a:r>
            <a:endParaRPr sz="1800"/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fr" sz="1800"/>
              <a:t>Différents acteurs interviennent dans la mise en place des trames vertes</a:t>
            </a:r>
            <a:endParaRPr sz="1800"/>
          </a:p>
        </p:txBody>
      </p:sp>
      <p:sp>
        <p:nvSpPr>
          <p:cNvPr id="685" name="Shape 68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44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686" name="Shape 6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8150" y="1255800"/>
            <a:ext cx="3871050" cy="3048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Shape 691"/>
          <p:cNvSpPr txBox="1">
            <a:spLocks noGrp="1"/>
          </p:cNvSpPr>
          <p:nvPr>
            <p:ph type="title"/>
          </p:nvPr>
        </p:nvSpPr>
        <p:spPr>
          <a:xfrm>
            <a:off x="435050" y="398400"/>
            <a:ext cx="78222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Deuxième proposition d’aménagement : Trame verte</a:t>
            </a:r>
            <a:endParaRPr/>
          </a:p>
        </p:txBody>
      </p:sp>
      <p:sp>
        <p:nvSpPr>
          <p:cNvPr id="692" name="Shape 69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45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693" name="Shape 6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8638" y="925275"/>
            <a:ext cx="6175026" cy="37379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94" name="Shape 694"/>
          <p:cNvSpPr txBox="1"/>
          <p:nvPr/>
        </p:nvSpPr>
        <p:spPr>
          <a:xfrm>
            <a:off x="6009075" y="4602475"/>
            <a:ext cx="1466700" cy="2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Géoportail</a:t>
            </a:r>
            <a:endParaRPr sz="6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 txBox="1">
            <a:spLocks noGrp="1"/>
          </p:cNvSpPr>
          <p:nvPr>
            <p:ph type="title"/>
          </p:nvPr>
        </p:nvSpPr>
        <p:spPr>
          <a:xfrm>
            <a:off x="435050" y="398400"/>
            <a:ext cx="78222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Deuxième proposition d’aménagement : Trame verte</a:t>
            </a:r>
            <a:endParaRPr/>
          </a:p>
        </p:txBody>
      </p:sp>
      <p:sp>
        <p:nvSpPr>
          <p:cNvPr id="700" name="Shape 70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46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701" name="Shape 7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875" y="984650"/>
            <a:ext cx="6350274" cy="38737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02" name="Shape 702"/>
          <p:cNvSpPr txBox="1"/>
          <p:nvPr/>
        </p:nvSpPr>
        <p:spPr>
          <a:xfrm>
            <a:off x="6624200" y="4528600"/>
            <a:ext cx="940200" cy="2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dk1"/>
                </a:solidFill>
              </a:rPr>
              <a:t>Source : Géoportail</a:t>
            </a:r>
            <a:endParaRPr sz="6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Shape 707"/>
          <p:cNvSpPr txBox="1">
            <a:spLocks noGrp="1"/>
          </p:cNvSpPr>
          <p:nvPr>
            <p:ph type="title"/>
          </p:nvPr>
        </p:nvSpPr>
        <p:spPr>
          <a:xfrm>
            <a:off x="435050" y="398400"/>
            <a:ext cx="78222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Deuxième proposition d’aménagement : Trame verte</a:t>
            </a:r>
            <a:endParaRPr/>
          </a:p>
        </p:txBody>
      </p:sp>
      <p:sp>
        <p:nvSpPr>
          <p:cNvPr id="708" name="Shape 708"/>
          <p:cNvSpPr txBox="1">
            <a:spLocks noGrp="1"/>
          </p:cNvSpPr>
          <p:nvPr>
            <p:ph type="body" idx="1"/>
          </p:nvPr>
        </p:nvSpPr>
        <p:spPr>
          <a:xfrm>
            <a:off x="823500" y="1070600"/>
            <a:ext cx="43215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" sz="1800"/>
              <a:t>Aménagements pour les secteurs infranchissables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fr" sz="1800"/>
              <a:t>Ecoduc au dessus de l’autoroute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•"/>
            </a:pPr>
            <a:r>
              <a:rPr lang="fr" sz="1800"/>
              <a:t>Passage souterrain sous la D21</a:t>
            </a:r>
            <a:endParaRPr sz="1800"/>
          </a:p>
        </p:txBody>
      </p:sp>
      <p:sp>
        <p:nvSpPr>
          <p:cNvPr id="709" name="Shape 70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47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710" name="Shape 7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8263" y="1182863"/>
            <a:ext cx="3114675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Shape 7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5888" y="2964050"/>
            <a:ext cx="3067050" cy="1733550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Shape 712"/>
          <p:cNvSpPr txBox="1"/>
          <p:nvPr/>
        </p:nvSpPr>
        <p:spPr>
          <a:xfrm>
            <a:off x="5255900" y="2742100"/>
            <a:ext cx="1193700" cy="2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lt1"/>
                </a:solidFill>
              </a:rPr>
              <a:t>Source : Planète Bruxelles</a:t>
            </a:r>
            <a:endParaRPr sz="600">
              <a:solidFill>
                <a:srgbClr val="FFFFFF"/>
              </a:solidFill>
            </a:endParaRPr>
          </a:p>
        </p:txBody>
      </p:sp>
      <p:sp>
        <p:nvSpPr>
          <p:cNvPr id="713" name="Shape 713"/>
          <p:cNvSpPr txBox="1"/>
          <p:nvPr/>
        </p:nvSpPr>
        <p:spPr>
          <a:xfrm>
            <a:off x="5285450" y="4490900"/>
            <a:ext cx="1446600" cy="10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>
                <a:solidFill>
                  <a:schemeClr val="lt1"/>
                </a:solidFill>
              </a:rPr>
              <a:t>Source : Planète Bruxelles</a:t>
            </a:r>
            <a:endParaRPr sz="6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Shape 718"/>
          <p:cNvSpPr txBox="1">
            <a:spLocks noGrp="1"/>
          </p:cNvSpPr>
          <p:nvPr>
            <p:ph type="title"/>
          </p:nvPr>
        </p:nvSpPr>
        <p:spPr>
          <a:xfrm>
            <a:off x="435050" y="398400"/>
            <a:ext cx="78222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Deuxième proposition d’aménagement : Trame verte</a:t>
            </a:r>
            <a:endParaRPr/>
          </a:p>
        </p:txBody>
      </p:sp>
      <p:sp>
        <p:nvSpPr>
          <p:cNvPr id="719" name="Shape 719"/>
          <p:cNvSpPr txBox="1">
            <a:spLocks noGrp="1"/>
          </p:cNvSpPr>
          <p:nvPr>
            <p:ph type="body" idx="1"/>
          </p:nvPr>
        </p:nvSpPr>
        <p:spPr>
          <a:xfrm>
            <a:off x="886650" y="1182877"/>
            <a:ext cx="7370700" cy="37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"/>
              <a:t>Budgétisation </a:t>
            </a:r>
            <a:endParaRPr/>
          </a:p>
        </p:txBody>
      </p:sp>
      <p:sp>
        <p:nvSpPr>
          <p:cNvPr id="720" name="Shape 72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48</a:t>
            </a:fld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721" name="Shape 7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6638" y="2092250"/>
            <a:ext cx="6810375" cy="192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Shape 726"/>
          <p:cNvSpPr txBox="1">
            <a:spLocks noGrp="1"/>
          </p:cNvSpPr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Conclusion</a:t>
            </a:r>
            <a:endParaRPr/>
          </a:p>
        </p:txBody>
      </p:sp>
      <p:sp>
        <p:nvSpPr>
          <p:cNvPr id="727" name="Shape 72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49</a:t>
            </a:fld>
            <a:endParaRPr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Caractéristiques physiques de la Manse</a:t>
            </a:r>
            <a:endParaRPr/>
          </a:p>
        </p:txBody>
      </p:sp>
      <p:sp>
        <p:nvSpPr>
          <p:cNvPr id="316" name="Shape 31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</a:t>
            </a:fld>
            <a:endParaRPr/>
          </a:p>
        </p:txBody>
      </p:sp>
      <p:pic>
        <p:nvPicPr>
          <p:cNvPr id="317" name="Shape 317"/>
          <p:cNvPicPr preferRelativeResize="0"/>
          <p:nvPr/>
        </p:nvPicPr>
        <p:blipFill rotWithShape="1">
          <a:blip r:embed="rId3">
            <a:alphaModFix/>
          </a:blip>
          <a:srcRect l="5504" t="14375" r="14597" b="13165"/>
          <a:stretch/>
        </p:blipFill>
        <p:spPr>
          <a:xfrm>
            <a:off x="1488900" y="1015175"/>
            <a:ext cx="6151146" cy="3943801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Shape 318"/>
          <p:cNvSpPr txBox="1"/>
          <p:nvPr/>
        </p:nvSpPr>
        <p:spPr>
          <a:xfrm>
            <a:off x="5120950" y="4749850"/>
            <a:ext cx="3000000" cy="2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i="1">
                <a:solidFill>
                  <a:schemeClr val="dk1"/>
                </a:solidFill>
              </a:rPr>
              <a:t>Source : IGNF_BDTOPOr_2-1, Via ArcGIS</a:t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 txBox="1">
            <a:spLocks noGrp="1"/>
          </p:cNvSpPr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Merci de votre attention</a:t>
            </a:r>
            <a:endParaRPr/>
          </a:p>
        </p:txBody>
      </p:sp>
      <p:sp>
        <p:nvSpPr>
          <p:cNvPr id="733" name="Shape 73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50</a:t>
            </a:fld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Shape 738"/>
          <p:cNvSpPr txBox="1">
            <a:spLocks noGrp="1"/>
          </p:cNvSpPr>
          <p:nvPr>
            <p:ph type="ctrTitle"/>
          </p:nvPr>
        </p:nvSpPr>
        <p:spPr>
          <a:xfrm>
            <a:off x="1815450" y="1817063"/>
            <a:ext cx="5513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Le bassin versant du Rainsserand</a:t>
            </a:r>
            <a:endParaRPr/>
          </a:p>
        </p:txBody>
      </p:sp>
      <p:sp>
        <p:nvSpPr>
          <p:cNvPr id="739" name="Shape 739"/>
          <p:cNvSpPr txBox="1">
            <a:spLocks noGrp="1"/>
          </p:cNvSpPr>
          <p:nvPr>
            <p:ph type="subTitle" idx="1"/>
          </p:nvPr>
        </p:nvSpPr>
        <p:spPr>
          <a:xfrm>
            <a:off x="1815450" y="2998438"/>
            <a:ext cx="5513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b="0">
                <a:solidFill>
                  <a:srgbClr val="351C75"/>
                </a:solidFill>
              </a:rPr>
              <a:t>Charles Calvet - Elise Ferlay - Isabelle Serra </a:t>
            </a:r>
            <a:endParaRPr b="0">
              <a:solidFill>
                <a:srgbClr val="351C75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b="0">
                <a:solidFill>
                  <a:srgbClr val="351C75"/>
                </a:solidFill>
              </a:rPr>
              <a:t>Aymeric Le Cavil - Julie Orpel - Jinwei Zhu</a:t>
            </a:r>
            <a:endParaRPr b="0">
              <a:solidFill>
                <a:srgbClr val="351C7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51C75"/>
              </a:solidFill>
            </a:endParaRPr>
          </a:p>
        </p:txBody>
      </p:sp>
      <p:pic>
        <p:nvPicPr>
          <p:cNvPr id="740" name="Shape 740" descr="Université_de_Tours_(logo).sv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75" y="3804796"/>
            <a:ext cx="1779550" cy="125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Shape 7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26525" y="111500"/>
            <a:ext cx="2913571" cy="90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Shape 74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52</a:t>
            </a:fld>
            <a:endParaRPr/>
          </a:p>
        </p:txBody>
      </p:sp>
      <p:sp>
        <p:nvSpPr>
          <p:cNvPr id="747" name="Shape 747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/>
              <a:t>Etat des lieux 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Shape 752"/>
          <p:cNvSpPr txBox="1">
            <a:spLocks noGrp="1"/>
          </p:cNvSpPr>
          <p:nvPr>
            <p:ph type="title"/>
          </p:nvPr>
        </p:nvSpPr>
        <p:spPr>
          <a:xfrm>
            <a:off x="0" y="419925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/>
              <a:t>Localisation</a:t>
            </a:r>
            <a:endParaRPr sz="2000"/>
          </a:p>
        </p:txBody>
      </p:sp>
      <p:sp>
        <p:nvSpPr>
          <p:cNvPr id="753" name="Shape 753"/>
          <p:cNvSpPr txBox="1">
            <a:spLocks noGrp="1"/>
          </p:cNvSpPr>
          <p:nvPr>
            <p:ph type="body" idx="1"/>
          </p:nvPr>
        </p:nvSpPr>
        <p:spPr>
          <a:xfrm>
            <a:off x="1773300" y="5276450"/>
            <a:ext cx="28908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Département: </a:t>
            </a:r>
            <a:endParaRPr sz="1800" b="1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L'indre-et-Loire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Confluence:</a:t>
            </a:r>
            <a:endParaRPr sz="1800" b="1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La Manse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Affluent:</a:t>
            </a:r>
            <a:endParaRPr sz="1800" b="1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Le Houteau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754" name="Shape 75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53</a:t>
            </a:fld>
            <a:endParaRPr/>
          </a:p>
        </p:txBody>
      </p:sp>
      <p:pic>
        <p:nvPicPr>
          <p:cNvPr id="755" name="Shape 755"/>
          <p:cNvPicPr preferRelativeResize="0"/>
          <p:nvPr/>
        </p:nvPicPr>
        <p:blipFill rotWithShape="1">
          <a:blip r:embed="rId3">
            <a:alphaModFix/>
          </a:blip>
          <a:srcRect l="540" t="793" r="1121"/>
          <a:stretch/>
        </p:blipFill>
        <p:spPr>
          <a:xfrm>
            <a:off x="1773300" y="0"/>
            <a:ext cx="7370699" cy="5122422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56" name="Shape 756"/>
          <p:cNvSpPr txBox="1"/>
          <p:nvPr/>
        </p:nvSpPr>
        <p:spPr>
          <a:xfrm>
            <a:off x="0" y="4625800"/>
            <a:ext cx="1773300" cy="517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4546A"/>
                </a:solidFill>
                <a:latin typeface="Karla"/>
                <a:ea typeface="Karla"/>
                <a:cs typeface="Karla"/>
                <a:sym typeface="Karla"/>
              </a:rPr>
              <a:t>Carte de localisation, Source: IGN, 2015, BD Topo, département 37</a:t>
            </a:r>
            <a:endParaRPr sz="1000" i="1">
              <a:solidFill>
                <a:srgbClr val="44546A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757" name="Shape 7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360400"/>
            <a:ext cx="1773300" cy="2265403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Shape 762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Prospection terrain </a:t>
            </a:r>
            <a:endParaRPr/>
          </a:p>
        </p:txBody>
      </p:sp>
      <p:sp>
        <p:nvSpPr>
          <p:cNvPr id="763" name="Shape 76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54</a:t>
            </a:fld>
            <a:endParaRPr/>
          </a:p>
        </p:txBody>
      </p:sp>
      <p:pic>
        <p:nvPicPr>
          <p:cNvPr id="764" name="Shape 7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4925" y="1840375"/>
            <a:ext cx="1730350" cy="2324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" name="Shape 7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1950" y="1727465"/>
            <a:ext cx="1730350" cy="2317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Shape 766" descr="P_20171021_120707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99663" y="1295713"/>
            <a:ext cx="1629275" cy="2861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Shape 767" descr="P_20171021_114753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1025" y="2875675"/>
            <a:ext cx="2689550" cy="152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" name="Shape 7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79500" y="1879525"/>
            <a:ext cx="1689150" cy="2246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Shape 769" descr="4.1(terrain).jp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82125" y="2641750"/>
            <a:ext cx="2448775" cy="183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Shape 770"/>
          <p:cNvPicPr preferRelativeResize="0"/>
          <p:nvPr/>
        </p:nvPicPr>
        <p:blipFill rotWithShape="1">
          <a:blip r:embed="rId9">
            <a:alphaModFix/>
          </a:blip>
          <a:srcRect t="2737" b="11996"/>
          <a:stretch/>
        </p:blipFill>
        <p:spPr>
          <a:xfrm>
            <a:off x="5842525" y="713575"/>
            <a:ext cx="2760726" cy="3331153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71" name="Shape 771"/>
          <p:cNvSpPr/>
          <p:nvPr/>
        </p:nvSpPr>
        <p:spPr>
          <a:xfrm>
            <a:off x="6270625" y="3727400"/>
            <a:ext cx="95400" cy="95400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 cap="flat" cmpd="sng">
            <a:solidFill>
              <a:srgbClr val="98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72" name="Shape 772"/>
          <p:cNvCxnSpPr>
            <a:stCxn id="773" idx="3"/>
            <a:endCxn id="771" idx="1"/>
          </p:cNvCxnSpPr>
          <p:nvPr/>
        </p:nvCxnSpPr>
        <p:spPr>
          <a:xfrm>
            <a:off x="4957613" y="2149598"/>
            <a:ext cx="1336800" cy="16254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74" name="Shape 774"/>
          <p:cNvSpPr/>
          <p:nvPr/>
        </p:nvSpPr>
        <p:spPr>
          <a:xfrm>
            <a:off x="6270625" y="3803600"/>
            <a:ext cx="95400" cy="95400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 cap="flat" cmpd="sng">
            <a:solidFill>
              <a:srgbClr val="98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75" name="Shape 775"/>
          <p:cNvCxnSpPr>
            <a:stCxn id="774" idx="1"/>
            <a:endCxn id="769" idx="3"/>
          </p:cNvCxnSpPr>
          <p:nvPr/>
        </p:nvCxnSpPr>
        <p:spPr>
          <a:xfrm rot="10800000">
            <a:off x="3930775" y="3558500"/>
            <a:ext cx="2363700" cy="2928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76" name="Shape 776"/>
          <p:cNvSpPr/>
          <p:nvPr/>
        </p:nvSpPr>
        <p:spPr>
          <a:xfrm>
            <a:off x="6366025" y="3533850"/>
            <a:ext cx="95400" cy="95400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 cap="flat" cmpd="sng">
            <a:solidFill>
              <a:srgbClr val="98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77" name="Shape 777"/>
          <p:cNvCxnSpPr>
            <a:stCxn id="776" idx="1"/>
            <a:endCxn id="766" idx="3"/>
          </p:cNvCxnSpPr>
          <p:nvPr/>
        </p:nvCxnSpPr>
        <p:spPr>
          <a:xfrm rot="10800000">
            <a:off x="4828975" y="2726550"/>
            <a:ext cx="1560900" cy="8550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78" name="Shape 778"/>
          <p:cNvSpPr/>
          <p:nvPr/>
        </p:nvSpPr>
        <p:spPr>
          <a:xfrm>
            <a:off x="6767875" y="3011200"/>
            <a:ext cx="95400" cy="95400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 cap="flat" cmpd="sng">
            <a:solidFill>
              <a:srgbClr val="98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79" name="Shape 779"/>
          <p:cNvCxnSpPr>
            <a:stCxn id="778" idx="1"/>
            <a:endCxn id="768" idx="3"/>
          </p:cNvCxnSpPr>
          <p:nvPr/>
        </p:nvCxnSpPr>
        <p:spPr>
          <a:xfrm rot="10800000">
            <a:off x="5268625" y="3002800"/>
            <a:ext cx="1523100" cy="561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80" name="Shape 780"/>
          <p:cNvSpPr/>
          <p:nvPr/>
        </p:nvSpPr>
        <p:spPr>
          <a:xfrm>
            <a:off x="7419200" y="1900375"/>
            <a:ext cx="95400" cy="95400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 cap="flat" cmpd="sng">
            <a:solidFill>
              <a:srgbClr val="98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81" name="Shape 781"/>
          <p:cNvCxnSpPr>
            <a:stCxn id="780" idx="1"/>
            <a:endCxn id="765" idx="3"/>
          </p:cNvCxnSpPr>
          <p:nvPr/>
        </p:nvCxnSpPr>
        <p:spPr>
          <a:xfrm flipH="1">
            <a:off x="4642250" y="1948075"/>
            <a:ext cx="2800800" cy="9381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82" name="Shape 782"/>
          <p:cNvSpPr txBox="1"/>
          <p:nvPr/>
        </p:nvSpPr>
        <p:spPr>
          <a:xfrm>
            <a:off x="5849788" y="4116425"/>
            <a:ext cx="2746200" cy="579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Carte du bassin versant du Rainsserand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Source: IGN, 2015, BD Topo, département 37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773" name="Shape 773" descr="3.1(terrain).jp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08563" y="1192600"/>
            <a:ext cx="2549050" cy="1913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Shape 783" descr="3.2(terrain).jp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66624" y="2875675"/>
            <a:ext cx="2019026" cy="152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Shape 788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Hydrologie &amp; Topographie </a:t>
            </a:r>
            <a:endParaRPr/>
          </a:p>
        </p:txBody>
      </p:sp>
      <p:sp>
        <p:nvSpPr>
          <p:cNvPr id="789" name="Shape 789"/>
          <p:cNvSpPr txBox="1">
            <a:spLocks noGrp="1"/>
          </p:cNvSpPr>
          <p:nvPr>
            <p:ph type="body" idx="1"/>
          </p:nvPr>
        </p:nvSpPr>
        <p:spPr>
          <a:xfrm>
            <a:off x="0" y="1327150"/>
            <a:ext cx="6223200" cy="3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❖"/>
            </a:pPr>
            <a:r>
              <a:rPr lang="fr" sz="2000" b="1" dirty="0"/>
              <a:t>Caractéristiques physiques du BV :</a:t>
            </a:r>
            <a:endParaRPr sz="1800" dirty="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 dirty="0"/>
              <a:t>8.5 km²</a:t>
            </a:r>
            <a:endParaRPr sz="1800" dirty="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 dirty="0"/>
              <a:t>114 mètres</a:t>
            </a:r>
            <a:endParaRPr sz="1800" dirty="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600" dirty="0"/>
          </a:p>
          <a:p>
            <a:pPr marL="457200" lvl="0" indent="-3556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Char char="❖"/>
            </a:pPr>
            <a:r>
              <a:rPr lang="fr" sz="2000" b="1" dirty="0"/>
              <a:t>Caractéristiques physiques du Rainsserand :</a:t>
            </a:r>
            <a:endParaRPr sz="2000" b="1" dirty="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 dirty="0"/>
              <a:t>5 km &amp; pente 0,5%</a:t>
            </a:r>
            <a:endParaRPr sz="1800" dirty="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 dirty="0"/>
              <a:t>Alimenté par </a:t>
            </a:r>
            <a:endParaRPr sz="1800" dirty="0"/>
          </a:p>
          <a:p>
            <a: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fr" sz="1800" dirty="0"/>
              <a:t>un affluent temporaire en rive droite</a:t>
            </a:r>
            <a:endParaRPr sz="1800" dirty="0"/>
          </a:p>
          <a:p>
            <a: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fr" sz="1800" dirty="0"/>
              <a:t>de nombreux fossés de drainage</a:t>
            </a:r>
            <a:endParaRPr sz="1800" dirty="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700" dirty="0"/>
          </a:p>
          <a:p>
            <a: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❖"/>
            </a:pPr>
            <a:r>
              <a:rPr lang="fr" sz="2000" b="1" dirty="0"/>
              <a:t>Caractéristiques biologiques:</a:t>
            </a:r>
            <a:endParaRPr sz="2000" b="1" dirty="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 dirty="0"/>
              <a:t>Catégorie piscicole II</a:t>
            </a:r>
            <a:endParaRPr sz="1800" dirty="0"/>
          </a:p>
        </p:txBody>
      </p:sp>
      <p:sp>
        <p:nvSpPr>
          <p:cNvPr id="790" name="Shape 79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55</a:t>
            </a:fld>
            <a:endParaRPr/>
          </a:p>
        </p:txBody>
      </p:sp>
      <p:pic>
        <p:nvPicPr>
          <p:cNvPr id="791" name="Shape 791" descr="F:\BV Chantier école\BV_Chantier_ecole.png"/>
          <p:cNvPicPr preferRelativeResize="0"/>
          <p:nvPr/>
        </p:nvPicPr>
        <p:blipFill rotWithShape="1">
          <a:blip r:embed="rId3">
            <a:alphaModFix/>
          </a:blip>
          <a:srcRect l="6294" t="3581" r="6163" b="3645"/>
          <a:stretch/>
        </p:blipFill>
        <p:spPr>
          <a:xfrm>
            <a:off x="6109988" y="124725"/>
            <a:ext cx="2832225" cy="423367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92" name="Shape 792"/>
          <p:cNvSpPr txBox="1"/>
          <p:nvPr/>
        </p:nvSpPr>
        <p:spPr>
          <a:xfrm>
            <a:off x="6030650" y="4434600"/>
            <a:ext cx="2746200" cy="579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Carte du réseau hydrographique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Source: IGN, 2015, BD Topo, département 37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Shape 79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Qualité physico-chimique &amp; biologique </a:t>
            </a:r>
            <a:endParaRPr/>
          </a:p>
        </p:txBody>
      </p:sp>
      <p:sp>
        <p:nvSpPr>
          <p:cNvPr id="798" name="Shape 798"/>
          <p:cNvSpPr txBox="1">
            <a:spLocks noGrp="1"/>
          </p:cNvSpPr>
          <p:nvPr>
            <p:ph type="body" idx="1"/>
          </p:nvPr>
        </p:nvSpPr>
        <p:spPr>
          <a:xfrm>
            <a:off x="229475" y="1546570"/>
            <a:ext cx="39021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600"/>
              <a:t>4 points de prélèvements</a:t>
            </a:r>
            <a:endParaRPr sz="16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799" name="Shape 79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56</a:t>
            </a:fld>
            <a:endParaRPr/>
          </a:p>
        </p:txBody>
      </p:sp>
      <p:pic>
        <p:nvPicPr>
          <p:cNvPr id="800" name="Shape 8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5275" y="2079349"/>
            <a:ext cx="3190126" cy="2074562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Shape 801"/>
          <p:cNvSpPr txBox="1"/>
          <p:nvPr/>
        </p:nvSpPr>
        <p:spPr>
          <a:xfrm>
            <a:off x="5649074" y="4493525"/>
            <a:ext cx="2691000" cy="393600"/>
          </a:xfrm>
          <a:prstGeom prst="rect">
            <a:avLst/>
          </a:prstGeom>
          <a:solidFill>
            <a:srgbClr val="FF0000">
              <a:alpha val="70770"/>
            </a:srgbClr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Karla"/>
                <a:ea typeface="Karla"/>
                <a:cs typeface="Karla"/>
                <a:sym typeface="Karla"/>
              </a:rPr>
              <a:t>IPR &gt;36:  Qualité très mauvaise</a:t>
            </a:r>
            <a:endParaRPr>
              <a:latin typeface="Karla"/>
              <a:ea typeface="Karla"/>
              <a:cs typeface="Karla"/>
              <a:sym typeface="Karla"/>
            </a:endParaRPr>
          </a:p>
        </p:txBody>
      </p:sp>
      <p:cxnSp>
        <p:nvCxnSpPr>
          <p:cNvPr id="802" name="Shape 802"/>
          <p:cNvCxnSpPr/>
          <p:nvPr/>
        </p:nvCxnSpPr>
        <p:spPr>
          <a:xfrm>
            <a:off x="4572000" y="1669525"/>
            <a:ext cx="0" cy="2993700"/>
          </a:xfrm>
          <a:prstGeom prst="straightConnector1">
            <a:avLst/>
          </a:prstGeom>
          <a:noFill/>
          <a:ln w="38100" cap="flat" cmpd="sng">
            <a:solidFill>
              <a:srgbClr val="00AE9D"/>
            </a:solidFill>
            <a:prstDash val="dot"/>
            <a:round/>
            <a:headEnd type="none" w="lg" len="lg"/>
            <a:tailEnd type="none" w="lg" len="lg"/>
          </a:ln>
        </p:spPr>
      </p:cxnSp>
      <p:sp>
        <p:nvSpPr>
          <p:cNvPr id="803" name="Shape 803"/>
          <p:cNvSpPr/>
          <p:nvPr/>
        </p:nvSpPr>
        <p:spPr>
          <a:xfrm>
            <a:off x="5136175" y="1186450"/>
            <a:ext cx="3782400" cy="393600"/>
          </a:xfrm>
          <a:prstGeom prst="roundRect">
            <a:avLst>
              <a:gd name="adj" fmla="val 16667"/>
            </a:avLst>
          </a:prstGeom>
          <a:solidFill>
            <a:srgbClr val="ABE33F">
              <a:alpha val="36920"/>
            </a:srgbClr>
          </a:solidFill>
          <a:ln w="28575" cap="flat" cmpd="sng">
            <a:solidFill>
              <a:srgbClr val="00AE9D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2000" b="1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Indice Poisson Rivière (IPR)</a:t>
            </a:r>
            <a:endParaRPr/>
          </a:p>
        </p:txBody>
      </p:sp>
      <p:sp>
        <p:nvSpPr>
          <p:cNvPr id="804" name="Shape 804"/>
          <p:cNvSpPr txBox="1"/>
          <p:nvPr/>
        </p:nvSpPr>
        <p:spPr>
          <a:xfrm>
            <a:off x="4758675" y="3932825"/>
            <a:ext cx="4471800" cy="5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666666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Histogramme des captures </a:t>
            </a:r>
            <a:endParaRPr sz="1000">
              <a:solidFill>
                <a:srgbClr val="666666"/>
              </a:solidFill>
              <a:highlight>
                <a:srgbClr val="FFFFFF"/>
              </a:highlight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666666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Source: Données de pêche électrique du Syndicat de la Manse</a:t>
            </a:r>
            <a:endParaRPr sz="1000">
              <a:solidFill>
                <a:srgbClr val="666666"/>
              </a:solidFill>
              <a:highlight>
                <a:srgbClr val="FFFFFF"/>
              </a:highlight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805" name="Shape 805"/>
          <p:cNvSpPr/>
          <p:nvPr/>
        </p:nvSpPr>
        <p:spPr>
          <a:xfrm>
            <a:off x="791725" y="4493525"/>
            <a:ext cx="2906400" cy="393600"/>
          </a:xfrm>
          <a:prstGeom prst="rect">
            <a:avLst/>
          </a:prstGeom>
          <a:solidFill>
            <a:srgbClr val="6AA84F"/>
          </a:solidFill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Karla"/>
                <a:ea typeface="Karla"/>
                <a:cs typeface="Karla"/>
                <a:sym typeface="Karla"/>
              </a:rPr>
              <a:t>Bonne qualité physico-chimique</a:t>
            </a:r>
            <a:r>
              <a:rPr lang="fr"/>
              <a:t> </a:t>
            </a:r>
            <a:endParaRPr/>
          </a:p>
        </p:txBody>
      </p:sp>
      <p:sp>
        <p:nvSpPr>
          <p:cNvPr id="806" name="Shape 806"/>
          <p:cNvSpPr txBox="1"/>
          <p:nvPr/>
        </p:nvSpPr>
        <p:spPr>
          <a:xfrm>
            <a:off x="5012413" y="1598388"/>
            <a:ext cx="4029900" cy="4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❖"/>
            </a:pPr>
            <a:r>
              <a:rPr lang="fr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1</a:t>
            </a:r>
            <a:r>
              <a:rPr lang="fr" sz="16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 seule pêche électrique réalisée</a:t>
            </a:r>
            <a:endParaRPr/>
          </a:p>
        </p:txBody>
      </p:sp>
      <p:sp>
        <p:nvSpPr>
          <p:cNvPr id="807" name="Shape 807"/>
          <p:cNvSpPr/>
          <p:nvPr/>
        </p:nvSpPr>
        <p:spPr>
          <a:xfrm>
            <a:off x="592975" y="1204800"/>
            <a:ext cx="3499500" cy="393600"/>
          </a:xfrm>
          <a:prstGeom prst="roundRect">
            <a:avLst>
              <a:gd name="adj" fmla="val 16667"/>
            </a:avLst>
          </a:prstGeom>
          <a:solidFill>
            <a:srgbClr val="ABE33F">
              <a:alpha val="36920"/>
            </a:srgbClr>
          </a:solidFill>
          <a:ln w="28575" cap="flat" cmpd="sng">
            <a:solidFill>
              <a:srgbClr val="00AE9D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>
                <a:latin typeface="Karla"/>
                <a:ea typeface="Karla"/>
                <a:cs typeface="Karla"/>
                <a:sym typeface="Karla"/>
              </a:rPr>
              <a:t>Physico-chimie</a:t>
            </a:r>
            <a:endParaRPr sz="1800" b="1">
              <a:latin typeface="Karla"/>
              <a:ea typeface="Karla"/>
              <a:cs typeface="Karla"/>
              <a:sym typeface="Karla"/>
            </a:endParaRPr>
          </a:p>
        </p:txBody>
      </p:sp>
      <p:graphicFrame>
        <p:nvGraphicFramePr>
          <p:cNvPr id="808" name="Shape 808"/>
          <p:cNvGraphicFramePr/>
          <p:nvPr/>
        </p:nvGraphicFramePr>
        <p:xfrm>
          <a:off x="420213" y="2111513"/>
          <a:ext cx="3429300" cy="821655"/>
        </p:xfrm>
        <a:graphic>
          <a:graphicData uri="http://schemas.openxmlformats.org/drawingml/2006/table">
            <a:tbl>
              <a:tblPr>
                <a:noFill/>
                <a:tableStyleId>{27C78C8B-4A58-4B73-9B34-7D603F9FDA26}</a:tableStyleId>
              </a:tblPr>
              <a:tblGrid>
                <a:gridCol w="85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7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5925">
                <a:tc gridSpan="5">
                  <a:txBody>
                    <a:bodyPr/>
                    <a:lstStyle/>
                    <a:p>
                      <a:pPr marL="0" lvl="0" indent="0" algn="ctr" rtl="0"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r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Paramètres mesurés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65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200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Alcalinité</a:t>
                      </a:r>
                      <a:endParaRPr sz="1200"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Dureté</a:t>
                      </a:r>
                      <a:endParaRPr sz="1200"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Ca²+</a:t>
                      </a:r>
                      <a:endParaRPr sz="1200"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200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Mg²+</a:t>
                      </a:r>
                      <a:endParaRPr sz="1200"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PO</a:t>
                      </a:r>
                      <a:r>
                        <a:rPr lang="fr" sz="1200" baseline="-25000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4</a:t>
                      </a:r>
                      <a:r>
                        <a:rPr lang="fr" sz="1200" baseline="30000">
                          <a:solidFill>
                            <a:schemeClr val="dk1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3−</a:t>
                      </a:r>
                      <a:endParaRPr sz="1200"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4C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09" name="Shape 809"/>
          <p:cNvSpPr/>
          <p:nvPr/>
        </p:nvSpPr>
        <p:spPr>
          <a:xfrm>
            <a:off x="387475" y="3239750"/>
            <a:ext cx="205500" cy="205500"/>
          </a:xfrm>
          <a:prstGeom prst="mathPlus">
            <a:avLst>
              <a:gd name="adj1" fmla="val 23520"/>
            </a:avLst>
          </a:prstGeom>
          <a:solidFill>
            <a:srgbClr val="ABE33F">
              <a:alpha val="3692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" name="Shape 810"/>
          <p:cNvSpPr txBox="1"/>
          <p:nvPr/>
        </p:nvSpPr>
        <p:spPr>
          <a:xfrm>
            <a:off x="554426" y="3125775"/>
            <a:ext cx="39387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Karla"/>
                <a:ea typeface="Karla"/>
                <a:cs typeface="Karla"/>
                <a:sym typeface="Karla"/>
              </a:rPr>
              <a:t>Nitrates (13 à 30 mg/l) sur le BV de la Manse </a:t>
            </a:r>
            <a:endParaRPr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Karla"/>
                <a:ea typeface="Karla"/>
                <a:cs typeface="Karla"/>
                <a:sym typeface="Karla"/>
              </a:rPr>
              <a:t>       &lt; 50 mg/l de la norme</a:t>
            </a:r>
            <a:endParaRPr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811" name="Shape 811"/>
          <p:cNvSpPr/>
          <p:nvPr/>
        </p:nvSpPr>
        <p:spPr>
          <a:xfrm>
            <a:off x="592975" y="3521950"/>
            <a:ext cx="285900" cy="12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BE33F">
              <a:alpha val="3692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Shape 812"/>
          <p:cNvSpPr txBox="1"/>
          <p:nvPr/>
        </p:nvSpPr>
        <p:spPr>
          <a:xfrm>
            <a:off x="385125" y="3521950"/>
            <a:ext cx="3499500" cy="5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b="1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 MAIS  en  Zone de Vigilance Nitrates</a:t>
            </a:r>
            <a:endParaRPr b="1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Shape 81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Pédologie</a:t>
            </a:r>
            <a:endParaRPr/>
          </a:p>
        </p:txBody>
      </p:sp>
      <p:sp>
        <p:nvSpPr>
          <p:cNvPr id="818" name="Shape 818"/>
          <p:cNvSpPr txBox="1">
            <a:spLocks noGrp="1"/>
          </p:cNvSpPr>
          <p:nvPr>
            <p:ph type="body" idx="1"/>
          </p:nvPr>
        </p:nvSpPr>
        <p:spPr>
          <a:xfrm>
            <a:off x="2942275" y="1293600"/>
            <a:ext cx="33864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Zone hydromorphe</a:t>
            </a:r>
            <a:r>
              <a:rPr lang="fr" sz="1800"/>
              <a:t> installation de drains pour l’activité agricole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Texture limono-sableuse</a:t>
            </a:r>
            <a:r>
              <a:rPr lang="fr" sz="1800"/>
              <a:t> terre battante → sensibilité à l’érosion</a:t>
            </a:r>
            <a:endParaRPr sz="1800"/>
          </a:p>
        </p:txBody>
      </p:sp>
      <p:pic>
        <p:nvPicPr>
          <p:cNvPr id="819" name="Shape 819"/>
          <p:cNvPicPr preferRelativeResize="0"/>
          <p:nvPr/>
        </p:nvPicPr>
        <p:blipFill rotWithShape="1">
          <a:blip r:embed="rId3">
            <a:alphaModFix/>
          </a:blip>
          <a:srcRect l="4241" t="13369" r="4342" b="3379"/>
          <a:stretch/>
        </p:blipFill>
        <p:spPr>
          <a:xfrm>
            <a:off x="305350" y="1006250"/>
            <a:ext cx="2596825" cy="3348551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20" name="Shape 820"/>
          <p:cNvPicPr preferRelativeResize="0"/>
          <p:nvPr/>
        </p:nvPicPr>
        <p:blipFill rotWithShape="1">
          <a:blip r:embed="rId4">
            <a:alphaModFix/>
          </a:blip>
          <a:srcRect l="5404" t="13527" r="5556" b="3787"/>
          <a:stretch/>
        </p:blipFill>
        <p:spPr>
          <a:xfrm>
            <a:off x="6405200" y="80725"/>
            <a:ext cx="2596825" cy="341297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21" name="Shape 821"/>
          <p:cNvSpPr/>
          <p:nvPr/>
        </p:nvSpPr>
        <p:spPr>
          <a:xfrm>
            <a:off x="3139525" y="4131950"/>
            <a:ext cx="647700" cy="361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Shape 822"/>
          <p:cNvSpPr txBox="1">
            <a:spLocks noGrp="1"/>
          </p:cNvSpPr>
          <p:nvPr>
            <p:ph type="body" idx="1"/>
          </p:nvPr>
        </p:nvSpPr>
        <p:spPr>
          <a:xfrm>
            <a:off x="3700275" y="3966700"/>
            <a:ext cx="3076500" cy="78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" sz="1800">
                <a:solidFill>
                  <a:srgbClr val="FF0000"/>
                </a:solidFill>
              </a:rPr>
              <a:t> Apport de particules fines</a:t>
            </a:r>
            <a:endParaRPr sz="1800">
              <a:solidFill>
                <a:srgbClr val="FF0000"/>
              </a:solidFill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" sz="1800" b="1">
                <a:solidFill>
                  <a:srgbClr val="FF0000"/>
                </a:solidFill>
              </a:rPr>
              <a:t>       Envasement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823" name="Shape 823"/>
          <p:cNvSpPr/>
          <p:nvPr/>
        </p:nvSpPr>
        <p:spPr>
          <a:xfrm>
            <a:off x="3412675" y="4464125"/>
            <a:ext cx="647700" cy="361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" name="Shape 824"/>
          <p:cNvSpPr txBox="1"/>
          <p:nvPr/>
        </p:nvSpPr>
        <p:spPr>
          <a:xfrm>
            <a:off x="6192750" y="3543950"/>
            <a:ext cx="2907300" cy="630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Carte des textures superficielles au 1/50 000ème 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Source: Carte des sols de la région Centre, IGN-INRA-CHAMBRE D’AGRICULTURE DE L’INDRE-ET-LOIRE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825" name="Shape 825"/>
          <p:cNvSpPr txBox="1"/>
          <p:nvPr/>
        </p:nvSpPr>
        <p:spPr>
          <a:xfrm>
            <a:off x="233125" y="4424425"/>
            <a:ext cx="2877900" cy="667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Carte des contraintes liées à l’eau au 1/50 000ème Source: Carte des sols de la région Centre, IGN-INRA-CHAMBRE D’AGRICULTURE DE L’INDRE-ET-LOIRE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826" name="Shape 8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0875" y="1381025"/>
            <a:ext cx="167402" cy="34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Shape 8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16900" y="463850"/>
            <a:ext cx="167402" cy="344950"/>
          </a:xfrm>
          <a:prstGeom prst="rect">
            <a:avLst/>
          </a:prstGeom>
          <a:noFill/>
          <a:ln>
            <a:noFill/>
          </a:ln>
        </p:spPr>
      </p:pic>
      <p:sp>
        <p:nvSpPr>
          <p:cNvPr id="828" name="Shape 82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57</a:t>
            </a:fld>
            <a:endParaRPr/>
          </a:p>
        </p:txBody>
      </p:sp>
      <p:sp>
        <p:nvSpPr>
          <p:cNvPr id="829" name="Shape 829"/>
          <p:cNvSpPr txBox="1"/>
          <p:nvPr/>
        </p:nvSpPr>
        <p:spPr>
          <a:xfrm>
            <a:off x="1228725" y="3583250"/>
            <a:ext cx="1673400" cy="77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latin typeface="Karla"/>
                <a:ea typeface="Karla"/>
                <a:cs typeface="Karla"/>
                <a:sym typeface="Karla"/>
              </a:rPr>
              <a:t>  Hydromorphie permanente</a:t>
            </a:r>
            <a:endParaRPr sz="900"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600"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latin typeface="Karla"/>
                <a:ea typeface="Karla"/>
                <a:cs typeface="Karla"/>
                <a:sym typeface="Karla"/>
              </a:rPr>
              <a:t>  Hydromorphie temporaire</a:t>
            </a:r>
            <a:endParaRPr sz="900"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600"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latin typeface="Karla"/>
                <a:ea typeface="Karla"/>
                <a:cs typeface="Karla"/>
                <a:sym typeface="Karla"/>
              </a:rPr>
              <a:t>  Sols sains et favorables</a:t>
            </a:r>
            <a:endParaRPr sz="900"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830" name="Shape 8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95375" y="3680000"/>
            <a:ext cx="231850" cy="571050"/>
          </a:xfrm>
          <a:prstGeom prst="rect">
            <a:avLst/>
          </a:prstGeom>
          <a:noFill/>
          <a:ln>
            <a:noFill/>
          </a:ln>
        </p:spPr>
      </p:pic>
      <p:sp>
        <p:nvSpPr>
          <p:cNvPr id="831" name="Shape 831"/>
          <p:cNvSpPr txBox="1"/>
          <p:nvPr/>
        </p:nvSpPr>
        <p:spPr>
          <a:xfrm>
            <a:off x="7486650" y="2493650"/>
            <a:ext cx="1515300" cy="100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latin typeface="Karla"/>
                <a:ea typeface="Karla"/>
                <a:cs typeface="Karla"/>
                <a:sym typeface="Karla"/>
              </a:rPr>
              <a:t>Limon léger - Limon moyen - Limon moyen sableux</a:t>
            </a:r>
            <a:endParaRPr sz="900">
              <a:latin typeface="Karla"/>
              <a:ea typeface="Karla"/>
              <a:cs typeface="Karla"/>
              <a:sym typeface="Karla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latin typeface="Karla"/>
              <a:ea typeface="Karla"/>
              <a:cs typeface="Karla"/>
              <a:sym typeface="Karla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latin typeface="Karla"/>
                <a:ea typeface="Karla"/>
                <a:cs typeface="Karla"/>
                <a:sym typeface="Karla"/>
              </a:rPr>
              <a:t>Limon léger sableux  - Limon sableux</a:t>
            </a:r>
            <a:endParaRPr sz="900"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832" name="Shape 8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86375" y="2661825"/>
            <a:ext cx="328503" cy="66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Shape 83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Occupation du sol </a:t>
            </a:r>
            <a:endParaRPr/>
          </a:p>
        </p:txBody>
      </p:sp>
      <p:sp>
        <p:nvSpPr>
          <p:cNvPr id="838" name="Shape 83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58</a:t>
            </a:fld>
            <a:endParaRPr/>
          </a:p>
        </p:txBody>
      </p:sp>
      <p:sp>
        <p:nvSpPr>
          <p:cNvPr id="839" name="Shape 839"/>
          <p:cNvSpPr txBox="1"/>
          <p:nvPr/>
        </p:nvSpPr>
        <p:spPr>
          <a:xfrm>
            <a:off x="0" y="4261475"/>
            <a:ext cx="3064800" cy="471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 Occupation du sol du bassin versant du Rainsserand.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 Source : IGN, 2014, RPG 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840" name="Shape 840"/>
          <p:cNvPicPr preferRelativeResize="0"/>
          <p:nvPr/>
        </p:nvPicPr>
        <p:blipFill rotWithShape="1">
          <a:blip r:embed="rId3">
            <a:alphaModFix/>
          </a:blip>
          <a:srcRect l="3484"/>
          <a:stretch/>
        </p:blipFill>
        <p:spPr>
          <a:xfrm>
            <a:off x="191150" y="1457213"/>
            <a:ext cx="2518525" cy="260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1" name="Shape 8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4800" y="3321375"/>
            <a:ext cx="2165525" cy="16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2" name="Shape 8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988" y="1312162"/>
            <a:ext cx="2894025" cy="1952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3" name="Shape 843"/>
          <p:cNvPicPr preferRelativeResize="0"/>
          <p:nvPr/>
        </p:nvPicPr>
        <p:blipFill rotWithShape="1">
          <a:blip r:embed="rId6">
            <a:alphaModFix/>
          </a:blip>
          <a:srcRect t="7070" b="7633"/>
          <a:stretch/>
        </p:blipFill>
        <p:spPr>
          <a:xfrm>
            <a:off x="6019000" y="287125"/>
            <a:ext cx="3064800" cy="397435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44" name="Shape 844"/>
          <p:cNvSpPr txBox="1"/>
          <p:nvPr/>
        </p:nvSpPr>
        <p:spPr>
          <a:xfrm>
            <a:off x="5505475" y="4261475"/>
            <a:ext cx="3600000" cy="471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Carte de l’occupation des sols du bassin versant du Rainsserand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Source: IGN, 2014, BD Ortho, département 37 &amp; RPG 2014 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Shape 849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Occupation du sol 1950</a:t>
            </a:r>
            <a:endParaRPr/>
          </a:p>
        </p:txBody>
      </p:sp>
      <p:sp>
        <p:nvSpPr>
          <p:cNvPr id="850" name="Shape 85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59</a:t>
            </a:fld>
            <a:endParaRPr/>
          </a:p>
        </p:txBody>
      </p:sp>
      <p:pic>
        <p:nvPicPr>
          <p:cNvPr id="851" name="Shape 8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7400" y="1428624"/>
            <a:ext cx="1496600" cy="166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Shape 8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2975" y="66037"/>
            <a:ext cx="2758675" cy="501142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53" name="Shape 853"/>
          <p:cNvSpPr txBox="1"/>
          <p:nvPr/>
        </p:nvSpPr>
        <p:spPr>
          <a:xfrm>
            <a:off x="7647400" y="3094500"/>
            <a:ext cx="1458000" cy="153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Carte de 1950 et 2014 de l’occupation du sol d’une sélection du bassin versant du Rainsserand 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Source: Orthophotographie. g.hirlemann. ArcGIC Online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854" name="Shape 8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5750" y="1255800"/>
            <a:ext cx="2411466" cy="3887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lt1"/>
                </a:solidFill>
              </a:rPr>
              <a:t>Caractéristiques physiques de la Manse</a:t>
            </a:r>
            <a:endParaRPr>
              <a:solidFill>
                <a:schemeClr val="lt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886650" y="1605058"/>
            <a:ext cx="73707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fr"/>
              <a:t>Erosion :  </a:t>
            </a:r>
            <a:endParaRPr/>
          </a:p>
          <a:p>
            <a: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◆"/>
            </a:pPr>
            <a:r>
              <a:rPr lang="fr"/>
              <a:t>curages</a:t>
            </a:r>
            <a:endParaRPr/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◆"/>
            </a:pPr>
            <a:r>
              <a:rPr lang="fr"/>
              <a:t>déboisement</a:t>
            </a:r>
            <a:endParaRPr/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◆"/>
            </a:pPr>
            <a:r>
              <a:rPr lang="fr"/>
              <a:t>fossés</a:t>
            </a:r>
            <a:endParaRPr/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◆"/>
            </a:pPr>
            <a:r>
              <a:rPr lang="fr"/>
              <a:t>parcelles viticoles</a:t>
            </a:r>
            <a:endParaRPr/>
          </a:p>
          <a:p>
            <a:pPr marL="0" lvl="0" indent="457200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Shape 3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</a:t>
            </a:fld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Shape 859"/>
          <p:cNvSpPr txBox="1">
            <a:spLocks noGrp="1"/>
          </p:cNvSpPr>
          <p:nvPr>
            <p:ph type="title"/>
          </p:nvPr>
        </p:nvSpPr>
        <p:spPr>
          <a:xfrm>
            <a:off x="8104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Occupation du sol actuelle </a:t>
            </a:r>
            <a:endParaRPr/>
          </a:p>
        </p:txBody>
      </p:sp>
      <p:pic>
        <p:nvPicPr>
          <p:cNvPr id="860" name="Shape 8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9900" y="1313325"/>
            <a:ext cx="3541651" cy="383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1" name="Shape 8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6125" y="42412"/>
            <a:ext cx="2567350" cy="505867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62" name="Shape 8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47385" y="1428625"/>
            <a:ext cx="1496615" cy="1665875"/>
          </a:xfrm>
          <a:prstGeom prst="rect">
            <a:avLst/>
          </a:prstGeom>
          <a:noFill/>
          <a:ln>
            <a:noFill/>
          </a:ln>
        </p:spPr>
      </p:pic>
      <p:sp>
        <p:nvSpPr>
          <p:cNvPr id="863" name="Shape 86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60</a:t>
            </a:fld>
            <a:endParaRPr/>
          </a:p>
        </p:txBody>
      </p:sp>
      <p:sp>
        <p:nvSpPr>
          <p:cNvPr id="864" name="Shape 864"/>
          <p:cNvSpPr txBox="1"/>
          <p:nvPr/>
        </p:nvSpPr>
        <p:spPr>
          <a:xfrm>
            <a:off x="7702775" y="3158500"/>
            <a:ext cx="1365000" cy="136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Carte 2014 de l’occupation du sol d’une sélection du bassin versant du Rainsserand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Source: IGN,2014,BD Ortho, département 37 &amp; RPG 2014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Shape 869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Carte du paysage </a:t>
            </a:r>
            <a:endParaRPr/>
          </a:p>
        </p:txBody>
      </p:sp>
      <p:sp>
        <p:nvSpPr>
          <p:cNvPr id="870" name="Shape 870"/>
          <p:cNvSpPr txBox="1">
            <a:spLocks noGrp="1"/>
          </p:cNvSpPr>
          <p:nvPr>
            <p:ph type="body" idx="1"/>
          </p:nvPr>
        </p:nvSpPr>
        <p:spPr>
          <a:xfrm>
            <a:off x="483100" y="1322183"/>
            <a:ext cx="73707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>
                <a:solidFill>
                  <a:srgbClr val="004C52"/>
                </a:solidFill>
              </a:rPr>
              <a:t>Haies localisées au Nord et à l’Ouest </a:t>
            </a:r>
            <a:endParaRPr sz="1800">
              <a:solidFill>
                <a:srgbClr val="004C52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>
                <a:solidFill>
                  <a:srgbClr val="004C52"/>
                </a:solidFill>
              </a:rPr>
              <a:t>BE : axes routiers et cours d’eau</a:t>
            </a:r>
            <a:endParaRPr sz="1800">
              <a:solidFill>
                <a:srgbClr val="004C52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>
                <a:solidFill>
                  <a:srgbClr val="004C52"/>
                </a:solidFill>
              </a:rPr>
              <a:t>Partie basse du BV : BE + Forêts </a:t>
            </a:r>
            <a:endParaRPr sz="1800">
              <a:solidFill>
                <a:srgbClr val="004C52"/>
              </a:solidFill>
            </a:endParaRPr>
          </a:p>
        </p:txBody>
      </p:sp>
      <p:sp>
        <p:nvSpPr>
          <p:cNvPr id="871" name="Shape 87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61</a:t>
            </a:fld>
            <a:endParaRPr/>
          </a:p>
        </p:txBody>
      </p:sp>
      <p:sp>
        <p:nvSpPr>
          <p:cNvPr id="872" name="Shape 872"/>
          <p:cNvSpPr txBox="1"/>
          <p:nvPr/>
        </p:nvSpPr>
        <p:spPr>
          <a:xfrm>
            <a:off x="4923375" y="4397725"/>
            <a:ext cx="4220700" cy="444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Carte identifiant les zones sensibles.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Source: IGN,2015, BD Topo &amp; IGN, 2014,Orthophotographies numériques</a:t>
            </a:r>
            <a:r>
              <a:rPr lang="fr" sz="10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  <a:endParaRPr sz="1000">
              <a:solidFill>
                <a:srgbClr val="999999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873" name="Shape 873"/>
          <p:cNvPicPr preferRelativeResize="0"/>
          <p:nvPr/>
        </p:nvPicPr>
        <p:blipFill rotWithShape="1">
          <a:blip r:embed="rId3">
            <a:alphaModFix/>
          </a:blip>
          <a:srcRect l="3224" t="4127" r="1664" b="1426"/>
          <a:stretch/>
        </p:blipFill>
        <p:spPr>
          <a:xfrm>
            <a:off x="5724525" y="417200"/>
            <a:ext cx="2847975" cy="391152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74" name="Shape 874"/>
          <p:cNvSpPr/>
          <p:nvPr/>
        </p:nvSpPr>
        <p:spPr>
          <a:xfrm>
            <a:off x="819975" y="1322175"/>
            <a:ext cx="3895800" cy="2628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4C5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800" u="sng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Zone 1:</a:t>
            </a:r>
            <a:r>
              <a:rPr lang="fr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  </a:t>
            </a:r>
            <a:endParaRPr sz="18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❖"/>
            </a:pPr>
            <a:r>
              <a:rPr lang="fr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Grande surface  agricole</a:t>
            </a:r>
            <a:endParaRPr sz="18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❖"/>
            </a:pPr>
            <a:r>
              <a:rPr lang="fr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Peu de haies </a:t>
            </a:r>
            <a:endParaRPr sz="18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Char char="❖"/>
            </a:pPr>
            <a:r>
              <a:rPr lang="fr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Peu de bandes enherbées</a:t>
            </a:r>
            <a:r>
              <a:rPr lang="fr">
                <a:solidFill>
                  <a:schemeClr val="dk1"/>
                </a:solidFill>
              </a:rPr>
              <a:t> </a:t>
            </a:r>
            <a:endParaRPr/>
          </a:p>
        </p:txBody>
      </p:sp>
      <p:cxnSp>
        <p:nvCxnSpPr>
          <p:cNvPr id="875" name="Shape 875"/>
          <p:cNvCxnSpPr>
            <a:endCxn id="874" idx="3"/>
          </p:cNvCxnSpPr>
          <p:nvPr/>
        </p:nvCxnSpPr>
        <p:spPr>
          <a:xfrm flipH="1">
            <a:off x="4715775" y="2246025"/>
            <a:ext cx="2000100" cy="3906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004C52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876" name="Shape 876"/>
          <p:cNvCxnSpPr>
            <a:endCxn id="877" idx="3"/>
          </p:cNvCxnSpPr>
          <p:nvPr/>
        </p:nvCxnSpPr>
        <p:spPr>
          <a:xfrm flipH="1">
            <a:off x="5165312" y="1693651"/>
            <a:ext cx="2292900" cy="8781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004C52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878" name="Shape 878"/>
          <p:cNvCxnSpPr>
            <a:endCxn id="879" idx="3"/>
          </p:cNvCxnSpPr>
          <p:nvPr/>
        </p:nvCxnSpPr>
        <p:spPr>
          <a:xfrm flipH="1">
            <a:off x="4843571" y="1517523"/>
            <a:ext cx="2627100" cy="13779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004C52"/>
            </a:solidFill>
            <a:prstDash val="solid"/>
            <a:round/>
            <a:headEnd type="none" w="lg" len="lg"/>
            <a:tailEnd type="stealth" w="lg" len="lg"/>
          </a:ln>
        </p:spPr>
      </p:cxnSp>
      <p:pic>
        <p:nvPicPr>
          <p:cNvPr id="880" name="Shape 8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119" y="1598913"/>
            <a:ext cx="5137156" cy="1939463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77" name="Shape 8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0438" y="1602026"/>
            <a:ext cx="4794875" cy="193945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79" name="Shape 879"/>
          <p:cNvPicPr preferRelativeResize="0"/>
          <p:nvPr/>
        </p:nvPicPr>
        <p:blipFill rotWithShape="1">
          <a:blip r:embed="rId6">
            <a:alphaModFix/>
          </a:blip>
          <a:srcRect r="21954" b="20647"/>
          <a:stretch/>
        </p:blipFill>
        <p:spPr>
          <a:xfrm>
            <a:off x="839825" y="1255800"/>
            <a:ext cx="4003746" cy="327924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881" name="Shape 881"/>
          <p:cNvCxnSpPr>
            <a:endCxn id="880" idx="3"/>
          </p:cNvCxnSpPr>
          <p:nvPr/>
        </p:nvCxnSpPr>
        <p:spPr>
          <a:xfrm flipH="1">
            <a:off x="5410275" y="1617345"/>
            <a:ext cx="2324100" cy="9513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004C52"/>
            </a:solidFill>
            <a:prstDash val="solid"/>
            <a:round/>
            <a:headEnd type="none" w="lg" len="lg"/>
            <a:tailEnd type="stealth" w="lg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Shape 886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/>
              <a:t>Acteurs </a:t>
            </a:r>
            <a:endParaRPr/>
          </a:p>
        </p:txBody>
      </p:sp>
      <p:pic>
        <p:nvPicPr>
          <p:cNvPr id="887" name="Shape 887"/>
          <p:cNvPicPr preferRelativeResize="0"/>
          <p:nvPr/>
        </p:nvPicPr>
        <p:blipFill rotWithShape="1">
          <a:blip r:embed="rId3">
            <a:alphaModFix/>
          </a:blip>
          <a:srcRect l="29510" t="8148" r="11348" b="6352"/>
          <a:stretch/>
        </p:blipFill>
        <p:spPr>
          <a:xfrm>
            <a:off x="5440150" y="513663"/>
            <a:ext cx="3627599" cy="37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8" name="Shape 888"/>
          <p:cNvPicPr preferRelativeResize="0"/>
          <p:nvPr/>
        </p:nvPicPr>
        <p:blipFill rotWithShape="1">
          <a:blip r:embed="rId4">
            <a:alphaModFix/>
          </a:blip>
          <a:srcRect l="3437" t="2808" r="89270" b="87198"/>
          <a:stretch/>
        </p:blipFill>
        <p:spPr>
          <a:xfrm>
            <a:off x="5501375" y="535800"/>
            <a:ext cx="329799" cy="629025"/>
          </a:xfrm>
          <a:prstGeom prst="rect">
            <a:avLst/>
          </a:prstGeom>
          <a:noFill/>
          <a:ln>
            <a:noFill/>
          </a:ln>
        </p:spPr>
      </p:pic>
      <p:sp>
        <p:nvSpPr>
          <p:cNvPr id="889" name="Shape 889"/>
          <p:cNvSpPr txBox="1"/>
          <p:nvPr/>
        </p:nvSpPr>
        <p:spPr>
          <a:xfrm>
            <a:off x="5498200" y="4307950"/>
            <a:ext cx="3511500" cy="441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Carte des zones classées vulnérables en Indre et Loire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Source : DREAL, 2017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890" name="Shape 890"/>
          <p:cNvSpPr/>
          <p:nvPr/>
        </p:nvSpPr>
        <p:spPr>
          <a:xfrm>
            <a:off x="5501375" y="2329300"/>
            <a:ext cx="442200" cy="5454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91" name="Shape 891"/>
          <p:cNvPicPr preferRelativeResize="0"/>
          <p:nvPr/>
        </p:nvPicPr>
        <p:blipFill rotWithShape="1">
          <a:blip r:embed="rId3">
            <a:alphaModFix/>
          </a:blip>
          <a:srcRect l="62232" t="94659"/>
          <a:stretch/>
        </p:blipFill>
        <p:spPr>
          <a:xfrm>
            <a:off x="6751150" y="3943575"/>
            <a:ext cx="2316600" cy="231475"/>
          </a:xfrm>
          <a:prstGeom prst="rect">
            <a:avLst/>
          </a:prstGeom>
          <a:noFill/>
          <a:ln>
            <a:noFill/>
          </a:ln>
        </p:spPr>
      </p:pic>
      <p:sp>
        <p:nvSpPr>
          <p:cNvPr id="892" name="Shape 89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62</a:t>
            </a:fld>
            <a:endParaRPr/>
          </a:p>
        </p:txBody>
      </p:sp>
      <p:sp>
        <p:nvSpPr>
          <p:cNvPr id="893" name="Shape 893"/>
          <p:cNvSpPr txBox="1">
            <a:spLocks noGrp="1"/>
          </p:cNvSpPr>
          <p:nvPr>
            <p:ph type="body" idx="1"/>
          </p:nvPr>
        </p:nvSpPr>
        <p:spPr>
          <a:xfrm>
            <a:off x="0" y="1451399"/>
            <a:ext cx="7370700" cy="36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Pollution industrielle :</a:t>
            </a:r>
            <a:r>
              <a:rPr lang="fr" sz="1800"/>
              <a:t> non concernés 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Agriculture : </a:t>
            </a:r>
            <a:endParaRPr sz="1800" b="1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Polyculture et polyélevage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Vigilance nitrates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ICPE agricole sur Bossée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/>
              <a:t>Assainissement : non concernés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Shape 898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Acteurs </a:t>
            </a:r>
            <a:endParaRPr/>
          </a:p>
        </p:txBody>
      </p:sp>
      <p:pic>
        <p:nvPicPr>
          <p:cNvPr id="899" name="Shape 899"/>
          <p:cNvPicPr preferRelativeResize="0"/>
          <p:nvPr/>
        </p:nvPicPr>
        <p:blipFill rotWithShape="1">
          <a:blip r:embed="rId3">
            <a:alphaModFix/>
          </a:blip>
          <a:srcRect t="15146"/>
          <a:stretch/>
        </p:blipFill>
        <p:spPr>
          <a:xfrm>
            <a:off x="5440075" y="76200"/>
            <a:ext cx="3627725" cy="4364601"/>
          </a:xfrm>
          <a:prstGeom prst="rect">
            <a:avLst/>
          </a:prstGeom>
          <a:noFill/>
          <a:ln>
            <a:noFill/>
          </a:ln>
        </p:spPr>
      </p:pic>
      <p:sp>
        <p:nvSpPr>
          <p:cNvPr id="900" name="Shape 900"/>
          <p:cNvSpPr txBox="1"/>
          <p:nvPr/>
        </p:nvSpPr>
        <p:spPr>
          <a:xfrm>
            <a:off x="5440075" y="4440800"/>
            <a:ext cx="3627600" cy="5925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Carte des Stations de Traitement des Eaux Usées des communes majoritaires du bassin versant du Rainsserand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Source: IGN, 2015, BD Topo, département 37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901" name="Shape 901"/>
          <p:cNvPicPr preferRelativeResize="0"/>
          <p:nvPr/>
        </p:nvPicPr>
        <p:blipFill rotWithShape="1">
          <a:blip r:embed="rId4">
            <a:alphaModFix/>
          </a:blip>
          <a:srcRect l="3437" t="2808" r="89270" b="87198"/>
          <a:stretch/>
        </p:blipFill>
        <p:spPr>
          <a:xfrm>
            <a:off x="5557500" y="111700"/>
            <a:ext cx="329799" cy="629025"/>
          </a:xfrm>
          <a:prstGeom prst="rect">
            <a:avLst/>
          </a:prstGeom>
          <a:noFill/>
          <a:ln>
            <a:noFill/>
          </a:ln>
        </p:spPr>
      </p:pic>
      <p:sp>
        <p:nvSpPr>
          <p:cNvPr id="902" name="Shape 902"/>
          <p:cNvSpPr txBox="1">
            <a:spLocks noGrp="1"/>
          </p:cNvSpPr>
          <p:nvPr>
            <p:ph type="sldNum" idx="12"/>
          </p:nvPr>
        </p:nvSpPr>
        <p:spPr>
          <a:xfrm>
            <a:off x="845493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63</a:t>
            </a:fld>
            <a:endParaRPr/>
          </a:p>
        </p:txBody>
      </p:sp>
      <p:sp>
        <p:nvSpPr>
          <p:cNvPr id="903" name="Shape 903"/>
          <p:cNvSpPr txBox="1">
            <a:spLocks noGrp="1"/>
          </p:cNvSpPr>
          <p:nvPr>
            <p:ph type="body" idx="1"/>
          </p:nvPr>
        </p:nvSpPr>
        <p:spPr>
          <a:xfrm>
            <a:off x="0" y="1451349"/>
            <a:ext cx="7370700" cy="36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Pollution industrielle :</a:t>
            </a:r>
            <a:r>
              <a:rPr lang="fr" sz="1800"/>
              <a:t> non concernés 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Agriculture : </a:t>
            </a:r>
            <a:endParaRPr sz="1800" b="1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Polyculture et polyélevage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Vigilance nitrates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ICPE agricole sur Bossée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Assainissement :</a:t>
            </a:r>
            <a:r>
              <a:rPr lang="fr" sz="1800"/>
              <a:t> non concernés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Shape 908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Acteurs </a:t>
            </a:r>
            <a:endParaRPr/>
          </a:p>
        </p:txBody>
      </p:sp>
      <p:pic>
        <p:nvPicPr>
          <p:cNvPr id="909" name="Shape 909"/>
          <p:cNvPicPr preferRelativeResize="0"/>
          <p:nvPr/>
        </p:nvPicPr>
        <p:blipFill rotWithShape="1">
          <a:blip r:embed="rId3">
            <a:alphaModFix/>
          </a:blip>
          <a:srcRect l="62232" t="94659"/>
          <a:stretch/>
        </p:blipFill>
        <p:spPr>
          <a:xfrm>
            <a:off x="6751150" y="4182175"/>
            <a:ext cx="2316600" cy="231475"/>
          </a:xfrm>
          <a:prstGeom prst="rect">
            <a:avLst/>
          </a:prstGeom>
          <a:noFill/>
          <a:ln>
            <a:noFill/>
          </a:ln>
        </p:spPr>
      </p:pic>
      <p:sp>
        <p:nvSpPr>
          <p:cNvPr id="910" name="Shape 9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64</a:t>
            </a:fld>
            <a:endParaRPr/>
          </a:p>
        </p:txBody>
      </p:sp>
      <p:sp>
        <p:nvSpPr>
          <p:cNvPr id="911" name="Shape 911"/>
          <p:cNvSpPr txBox="1">
            <a:spLocks noGrp="1"/>
          </p:cNvSpPr>
          <p:nvPr>
            <p:ph type="body" idx="1"/>
          </p:nvPr>
        </p:nvSpPr>
        <p:spPr>
          <a:xfrm>
            <a:off x="0" y="1396624"/>
            <a:ext cx="7370700" cy="36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/>
              <a:t>Pollution industrielle : non concernés 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/>
              <a:t>Agriculture : 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fr" sz="1800"/>
              <a:t>Polyculture et polyélevage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fr" sz="1800"/>
              <a:t>Vigilance nitrates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fr" sz="1800"/>
              <a:t>ICPE agricole sur Bossée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/>
              <a:t>Assainissement : non concernés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/>
              <a:t>Jeu d’acteurs locaux  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912" name="Shape 9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836604"/>
            <a:ext cx="9144001" cy="3577042"/>
          </a:xfrm>
          <a:prstGeom prst="rect">
            <a:avLst/>
          </a:prstGeom>
          <a:noFill/>
          <a:ln>
            <a:noFill/>
          </a:ln>
        </p:spPr>
      </p:pic>
      <p:sp>
        <p:nvSpPr>
          <p:cNvPr id="913" name="Shape 913"/>
          <p:cNvSpPr txBox="1"/>
          <p:nvPr/>
        </p:nvSpPr>
        <p:spPr>
          <a:xfrm>
            <a:off x="6054850" y="4247225"/>
            <a:ext cx="3089100" cy="611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Karla"/>
                <a:ea typeface="Karla"/>
                <a:cs typeface="Karla"/>
                <a:sym typeface="Karla"/>
              </a:rPr>
              <a:t>Schéma des impacts positifs en vert et négatifs en rouge dans la gestion du cours d’eau, Source : Enquêtes et questionnaire</a:t>
            </a:r>
            <a:endParaRPr sz="1000" i="1"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Shape 918"/>
          <p:cNvSpPr txBox="1">
            <a:spLocks noGrp="1"/>
          </p:cNvSpPr>
          <p:nvPr>
            <p:ph type="title"/>
          </p:nvPr>
        </p:nvSpPr>
        <p:spPr>
          <a:xfrm>
            <a:off x="1093750" y="383725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Synthèse</a:t>
            </a:r>
            <a:endParaRPr/>
          </a:p>
        </p:txBody>
      </p:sp>
      <p:graphicFrame>
        <p:nvGraphicFramePr>
          <p:cNvPr id="919" name="Shape 919"/>
          <p:cNvGraphicFramePr/>
          <p:nvPr/>
        </p:nvGraphicFramePr>
        <p:xfrm>
          <a:off x="1069725" y="914313"/>
          <a:ext cx="7418750" cy="3994860"/>
        </p:xfrm>
        <a:graphic>
          <a:graphicData uri="http://schemas.openxmlformats.org/drawingml/2006/table">
            <a:tbl>
              <a:tblPr>
                <a:noFill/>
                <a:tableStyleId>{27C78C8B-4A58-4B73-9B34-7D603F9FDA26}</a:tableStyleId>
              </a:tblPr>
              <a:tblGrid>
                <a:gridCol w="370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9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82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ATOUTS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ABE33F">
                        <a:alpha val="8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CONTRAINTES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EA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6300">
                <a:tc>
                  <a:txBody>
                    <a:bodyPr/>
                    <a:lstStyle/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Font typeface="Karla"/>
                        <a:buChar char="❖"/>
                      </a:pP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Bonne potentialité agricole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Font typeface="Karla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Bonne qualité chimique du cours d’eau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Char char="❖"/>
                      </a:pP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Patrimoine induisant un </a:t>
                      </a: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potentiel attractif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Font typeface="Karla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Nombre d’acteurs importants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Hydromorphie importante </a:t>
                      </a: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→ drains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Apports potentiels de particules fines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Impact sur la biodiversité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Sensibilité face à l’érosion</a:t>
                      </a: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 (texture du sol, pente)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Font typeface="Karla"/>
                        <a:buChar char="❖"/>
                      </a:pP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Ruissellement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Font typeface="Karla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Surface agricole importante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Zones tampons peu présentes </a:t>
                      </a: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dans certaines zones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Font typeface="Karla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Concertation nécessaire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20" name="Shape 920"/>
          <p:cNvSpPr/>
          <p:nvPr/>
        </p:nvSpPr>
        <p:spPr>
          <a:xfrm>
            <a:off x="5063125" y="1827363"/>
            <a:ext cx="3118200" cy="2331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1" name="Shape 921"/>
          <p:cNvSpPr/>
          <p:nvPr/>
        </p:nvSpPr>
        <p:spPr>
          <a:xfrm>
            <a:off x="5719675" y="2378750"/>
            <a:ext cx="1805100" cy="228600"/>
          </a:xfrm>
          <a:prstGeom prst="ellipse">
            <a:avLst/>
          </a:prstGeom>
          <a:gradFill>
            <a:gsLst>
              <a:gs pos="0">
                <a:srgbClr val="FFF6DB"/>
              </a:gs>
              <a:gs pos="100000">
                <a:srgbClr val="FAD25C"/>
              </a:gs>
            </a:gsLst>
            <a:lin ang="5400012" scaled="0"/>
          </a:gra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Envasement</a:t>
            </a:r>
            <a:endParaRPr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922" name="Shape 922"/>
          <p:cNvSpPr/>
          <p:nvPr/>
        </p:nvSpPr>
        <p:spPr>
          <a:xfrm>
            <a:off x="5536225" y="2849125"/>
            <a:ext cx="2172000" cy="305400"/>
          </a:xfrm>
          <a:prstGeom prst="rect">
            <a:avLst/>
          </a:prstGeom>
          <a:noFill/>
          <a:ln w="9525" cap="flat" cmpd="sng">
            <a:solidFill>
              <a:srgbClr val="ABE33F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23" name="Shape 923"/>
          <p:cNvCxnSpPr>
            <a:stCxn id="920" idx="2"/>
            <a:endCxn id="921" idx="0"/>
          </p:cNvCxnSpPr>
          <p:nvPr/>
        </p:nvCxnSpPr>
        <p:spPr>
          <a:xfrm>
            <a:off x="6622225" y="2060463"/>
            <a:ext cx="0" cy="318300"/>
          </a:xfrm>
          <a:prstGeom prst="straightConnector1">
            <a:avLst/>
          </a:prstGeom>
          <a:noFill/>
          <a:ln w="9525" cap="flat" cmpd="sng">
            <a:solidFill>
              <a:srgbClr val="00AE9D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924" name="Shape 924"/>
          <p:cNvCxnSpPr>
            <a:stCxn id="921" idx="4"/>
            <a:endCxn id="922" idx="0"/>
          </p:cNvCxnSpPr>
          <p:nvPr/>
        </p:nvCxnSpPr>
        <p:spPr>
          <a:xfrm>
            <a:off x="6622225" y="2607350"/>
            <a:ext cx="0" cy="241800"/>
          </a:xfrm>
          <a:prstGeom prst="straightConnector1">
            <a:avLst/>
          </a:prstGeom>
          <a:noFill/>
          <a:ln w="9525" cap="flat" cmpd="sng">
            <a:solidFill>
              <a:srgbClr val="00AE9D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925" name="Shape 925"/>
          <p:cNvCxnSpPr/>
          <p:nvPr/>
        </p:nvCxnSpPr>
        <p:spPr>
          <a:xfrm>
            <a:off x="6618300" y="1621550"/>
            <a:ext cx="4200" cy="2061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926" name="Shape 926"/>
          <p:cNvCxnSpPr/>
          <p:nvPr/>
        </p:nvCxnSpPr>
        <p:spPr>
          <a:xfrm rot="-5400000" flipH="1">
            <a:off x="7357300" y="2408750"/>
            <a:ext cx="1332600" cy="6534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FF9900"/>
            </a:solidFill>
            <a:prstDash val="solid"/>
            <a:round/>
            <a:headEnd type="triangle" w="lg" len="lg"/>
            <a:tailEnd type="none" w="lg" len="lg"/>
          </a:ln>
        </p:spPr>
      </p:cxnSp>
      <p:cxnSp>
        <p:nvCxnSpPr>
          <p:cNvPr id="927" name="Shape 927"/>
          <p:cNvCxnSpPr/>
          <p:nvPr/>
        </p:nvCxnSpPr>
        <p:spPr>
          <a:xfrm rot="-5400000">
            <a:off x="4241400" y="2707075"/>
            <a:ext cx="1789500" cy="4989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928" name="Shape 92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65</a:t>
            </a:fld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Shape 933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Synthèse</a:t>
            </a:r>
            <a:endParaRPr/>
          </a:p>
        </p:txBody>
      </p:sp>
      <p:graphicFrame>
        <p:nvGraphicFramePr>
          <p:cNvPr id="934" name="Shape 934"/>
          <p:cNvGraphicFramePr/>
          <p:nvPr/>
        </p:nvGraphicFramePr>
        <p:xfrm>
          <a:off x="634150" y="1637063"/>
          <a:ext cx="8087950" cy="2322200"/>
        </p:xfrm>
        <a:graphic>
          <a:graphicData uri="http://schemas.openxmlformats.org/drawingml/2006/table">
            <a:tbl>
              <a:tblPr>
                <a:noFill/>
                <a:tableStyleId>{27C78C8B-4A58-4B73-9B34-7D603F9FDA26}</a:tableStyleId>
              </a:tblPr>
              <a:tblGrid>
                <a:gridCol w="4043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3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OPPORTUNITÉS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9FC5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MENACES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F9C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9725">
                <a:tc>
                  <a:txBody>
                    <a:bodyPr/>
                    <a:lstStyle/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Présence d’espaces naturels</a:t>
                      </a: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 sur le bassin versant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Corridors</a:t>
                      </a: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 à proximité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          Développement de l’attractivité possible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         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         Liaison entre ces espaces possible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Risque de pollution</a:t>
                      </a:r>
                      <a:r>
                        <a:rPr lang="fr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 </a:t>
                      </a:r>
                      <a:endParaRPr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  <a:p>
                      <a:pPr marL="457200" lvl="0" indent="-31750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C52"/>
                        </a:buClr>
                        <a:buSzPts val="1400"/>
                        <a:buFont typeface="Karla"/>
                        <a:buChar char="❖"/>
                      </a:pPr>
                      <a:r>
                        <a:rPr lang="fr" b="1">
                          <a:solidFill>
                            <a:srgbClr val="004C52"/>
                          </a:solidFill>
                          <a:latin typeface="Karla"/>
                          <a:ea typeface="Karla"/>
                          <a:cs typeface="Karla"/>
                          <a:sym typeface="Karla"/>
                        </a:rPr>
                        <a:t>Erosion</a:t>
                      </a:r>
                      <a:endParaRPr b="1">
                        <a:solidFill>
                          <a:srgbClr val="004C52"/>
                        </a:solidFill>
                        <a:latin typeface="Karla"/>
                        <a:ea typeface="Karla"/>
                        <a:cs typeface="Karla"/>
                        <a:sym typeface="Karla"/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35" name="Shape 935"/>
          <p:cNvSpPr/>
          <p:nvPr/>
        </p:nvSpPr>
        <p:spPr>
          <a:xfrm>
            <a:off x="634150" y="3174175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AE9D">
              <a:alpha val="26270"/>
            </a:srgbClr>
          </a:solidFill>
          <a:ln w="9525" cap="flat" cmpd="sng">
            <a:solidFill>
              <a:srgbClr val="004C5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6" name="Shape 936"/>
          <p:cNvSpPr/>
          <p:nvPr/>
        </p:nvSpPr>
        <p:spPr>
          <a:xfrm>
            <a:off x="634150" y="3520450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AE9D">
              <a:alpha val="26270"/>
            </a:srgbClr>
          </a:solidFill>
          <a:ln w="9525" cap="flat" cmpd="sng">
            <a:solidFill>
              <a:srgbClr val="004C5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Shape 93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66</a:t>
            </a:fld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Shape 94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67</a:t>
            </a:fld>
            <a:endParaRPr/>
          </a:p>
        </p:txBody>
      </p:sp>
      <p:sp>
        <p:nvSpPr>
          <p:cNvPr id="943" name="Shape 943"/>
          <p:cNvSpPr txBox="1">
            <a:spLocks noGrp="1"/>
          </p:cNvSpPr>
          <p:nvPr>
            <p:ph type="ctrTitle"/>
          </p:nvPr>
        </p:nvSpPr>
        <p:spPr>
          <a:xfrm>
            <a:off x="756475" y="1792200"/>
            <a:ext cx="7800300" cy="155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Projets d’aménagement </a:t>
            </a: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Shape 948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Aménagement de bandes enherbées </a:t>
            </a:r>
            <a:endParaRPr/>
          </a:p>
        </p:txBody>
      </p:sp>
      <p:sp>
        <p:nvSpPr>
          <p:cNvPr id="949" name="Shape 949"/>
          <p:cNvSpPr txBox="1">
            <a:spLocks noGrp="1"/>
          </p:cNvSpPr>
          <p:nvPr>
            <p:ph type="body" idx="1"/>
          </p:nvPr>
        </p:nvSpPr>
        <p:spPr>
          <a:xfrm>
            <a:off x="264750" y="1573200"/>
            <a:ext cx="40422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700"/>
              <a:buChar char="❖"/>
            </a:pPr>
            <a:r>
              <a:rPr lang="fr" sz="1700" b="1"/>
              <a:t>Objectifs : </a:t>
            </a:r>
            <a:endParaRPr sz="1700" b="1"/>
          </a:p>
          <a:p>
            <a:pPr marL="914400" lvl="1" indent="-3365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700"/>
              <a:buChar char="➢"/>
            </a:pPr>
            <a:r>
              <a:rPr lang="fr" sz="1700"/>
              <a:t>Ralentissement et dispersion des écoulements</a:t>
            </a:r>
            <a:endParaRPr sz="1700"/>
          </a:p>
          <a:p>
            <a:pPr marL="914400" lvl="1" indent="-3365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700"/>
              <a:buChar char="➢"/>
            </a:pPr>
            <a:r>
              <a:rPr lang="fr" sz="1700"/>
              <a:t>Augmentation de l’infiltration </a:t>
            </a:r>
            <a:endParaRPr sz="1700"/>
          </a:p>
          <a:p>
            <a:pPr marL="914400" lvl="1" indent="-3365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700"/>
              <a:buChar char="➢"/>
            </a:pPr>
            <a:r>
              <a:rPr lang="fr" sz="1700"/>
              <a:t>Protection directe contre la contamination </a:t>
            </a:r>
            <a:endParaRPr sz="1700"/>
          </a:p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700"/>
          </a:p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700"/>
          </a:p>
        </p:txBody>
      </p:sp>
      <p:sp>
        <p:nvSpPr>
          <p:cNvPr id="950" name="Shape 95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68</a:t>
            </a:fld>
            <a:endParaRPr/>
          </a:p>
        </p:txBody>
      </p:sp>
      <p:pic>
        <p:nvPicPr>
          <p:cNvPr id="951" name="Shape 951"/>
          <p:cNvPicPr preferRelativeResize="0"/>
          <p:nvPr/>
        </p:nvPicPr>
        <p:blipFill rotWithShape="1">
          <a:blip r:embed="rId3">
            <a:alphaModFix/>
          </a:blip>
          <a:srcRect r="50007"/>
          <a:stretch/>
        </p:blipFill>
        <p:spPr>
          <a:xfrm>
            <a:off x="7295150" y="927300"/>
            <a:ext cx="1810326" cy="3469583"/>
          </a:xfrm>
          <a:prstGeom prst="rect">
            <a:avLst/>
          </a:prstGeom>
          <a:noFill/>
          <a:ln>
            <a:noFill/>
          </a:ln>
        </p:spPr>
      </p:pic>
      <p:sp>
        <p:nvSpPr>
          <p:cNvPr id="952" name="Shape 952"/>
          <p:cNvSpPr txBox="1"/>
          <p:nvPr/>
        </p:nvSpPr>
        <p:spPr>
          <a:xfrm>
            <a:off x="4431900" y="4373600"/>
            <a:ext cx="4712400" cy="320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Localisation de la zone 4 avant aménagement, Source :IGN,2015, BD Topo &amp;Géoportail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953" name="Shape 953"/>
          <p:cNvPicPr preferRelativeResize="0"/>
          <p:nvPr/>
        </p:nvPicPr>
        <p:blipFill rotWithShape="1">
          <a:blip r:embed="rId4">
            <a:alphaModFix/>
          </a:blip>
          <a:srcRect l="5816" t="3971" r="5112" b="11354"/>
          <a:stretch/>
        </p:blipFill>
        <p:spPr>
          <a:xfrm>
            <a:off x="4718924" y="927300"/>
            <a:ext cx="2561625" cy="34463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54" name="Shape 954"/>
          <p:cNvCxnSpPr/>
          <p:nvPr/>
        </p:nvCxnSpPr>
        <p:spPr>
          <a:xfrm rot="10800000" flipH="1">
            <a:off x="6404400" y="1527275"/>
            <a:ext cx="876300" cy="3204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004C52"/>
            </a:solidFill>
            <a:prstDash val="solid"/>
            <a:round/>
            <a:headEnd type="none" w="lg" len="lg"/>
            <a:tailEnd type="stealth" w="lg" len="lg"/>
          </a:ln>
        </p:spPr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Shape 959"/>
          <p:cNvSpPr txBox="1">
            <a:spLocks noGrp="1"/>
          </p:cNvSpPr>
          <p:nvPr>
            <p:ph type="title"/>
          </p:nvPr>
        </p:nvSpPr>
        <p:spPr>
          <a:xfrm>
            <a:off x="47810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lt1"/>
                </a:solidFill>
              </a:rPr>
              <a:t>Aménagement de bandes enherbées </a:t>
            </a:r>
            <a:endParaRPr>
              <a:solidFill>
                <a:schemeClr val="lt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0" name="Shape 960"/>
          <p:cNvSpPr txBox="1">
            <a:spLocks noGrp="1"/>
          </p:cNvSpPr>
          <p:nvPr>
            <p:ph type="body" idx="1"/>
          </p:nvPr>
        </p:nvSpPr>
        <p:spPr>
          <a:xfrm>
            <a:off x="50450" y="1297275"/>
            <a:ext cx="47631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Méthodes : </a:t>
            </a:r>
            <a:endParaRPr sz="1800" b="1"/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580 m linéaire </a:t>
            </a:r>
            <a:endParaRPr sz="1800"/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largeur minimale de 5 mètres</a:t>
            </a:r>
            <a:endParaRPr sz="1800"/>
          </a:p>
          <a:p>
            <a:pPr marL="45720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Coût : </a:t>
            </a:r>
            <a:r>
              <a:rPr lang="fr" sz="1800"/>
              <a:t>200 € </a:t>
            </a:r>
            <a:endParaRPr sz="1800"/>
          </a:p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/>
          </a:p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Echelle du BV</a:t>
            </a:r>
            <a:r>
              <a:rPr lang="fr" sz="1800"/>
              <a:t> : rétention des matières en suspension </a:t>
            </a:r>
            <a:endParaRPr sz="1800"/>
          </a:p>
        </p:txBody>
      </p:sp>
      <p:sp>
        <p:nvSpPr>
          <p:cNvPr id="961" name="Shape 96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69</a:t>
            </a:fld>
            <a:endParaRPr/>
          </a:p>
        </p:txBody>
      </p:sp>
      <p:sp>
        <p:nvSpPr>
          <p:cNvPr id="962" name="Shape 962"/>
          <p:cNvSpPr txBox="1"/>
          <p:nvPr/>
        </p:nvSpPr>
        <p:spPr>
          <a:xfrm>
            <a:off x="4752150" y="4666050"/>
            <a:ext cx="3969000" cy="393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Montage photo de la situation avant aménagement (gauche) et après aménagement (droite).Source : Géoportail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963" name="Shape 9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52150" y="833925"/>
            <a:ext cx="4204449" cy="383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Occupation du sol </a:t>
            </a:r>
            <a:endParaRPr/>
          </a:p>
        </p:txBody>
      </p:sp>
      <p:sp>
        <p:nvSpPr>
          <p:cNvPr id="331" name="Shape 3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</a:t>
            </a:fld>
            <a:endParaRPr/>
          </a:p>
        </p:txBody>
      </p:sp>
      <p:pic>
        <p:nvPicPr>
          <p:cNvPr id="332" name="Shape 332"/>
          <p:cNvPicPr preferRelativeResize="0"/>
          <p:nvPr/>
        </p:nvPicPr>
        <p:blipFill rotWithShape="1">
          <a:blip r:embed="rId3">
            <a:alphaModFix/>
          </a:blip>
          <a:srcRect r="57013" b="51378"/>
          <a:stretch/>
        </p:blipFill>
        <p:spPr>
          <a:xfrm>
            <a:off x="75650" y="902325"/>
            <a:ext cx="6615902" cy="420920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Shape 333"/>
          <p:cNvSpPr txBox="1"/>
          <p:nvPr/>
        </p:nvSpPr>
        <p:spPr>
          <a:xfrm>
            <a:off x="-337075" y="4749850"/>
            <a:ext cx="1585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600" i="1">
                <a:solidFill>
                  <a:schemeClr val="dk1"/>
                </a:solidFill>
              </a:rPr>
              <a:t>Source : CLC, Via ArcGIS</a:t>
            </a:r>
            <a:endParaRPr/>
          </a:p>
        </p:txBody>
      </p:sp>
      <p:sp>
        <p:nvSpPr>
          <p:cNvPr id="334" name="Shape 334"/>
          <p:cNvSpPr txBox="1"/>
          <p:nvPr/>
        </p:nvSpPr>
        <p:spPr>
          <a:xfrm>
            <a:off x="6762775" y="3031475"/>
            <a:ext cx="2342700" cy="15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" sz="18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⅔ surface agricole</a:t>
            </a:r>
            <a:endParaRPr sz="18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335" name="Shape 3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91550" y="902325"/>
            <a:ext cx="2452450" cy="19953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Shape 968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Aménagement d’ une haie</a:t>
            </a:r>
            <a:endParaRPr/>
          </a:p>
        </p:txBody>
      </p:sp>
      <p:sp>
        <p:nvSpPr>
          <p:cNvPr id="969" name="Shape 969"/>
          <p:cNvSpPr txBox="1">
            <a:spLocks noGrp="1"/>
          </p:cNvSpPr>
          <p:nvPr>
            <p:ph type="body" idx="1"/>
          </p:nvPr>
        </p:nvSpPr>
        <p:spPr>
          <a:xfrm>
            <a:off x="75650" y="1104525"/>
            <a:ext cx="5370600" cy="418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 b="1">
                <a:solidFill>
                  <a:srgbClr val="004C52"/>
                </a:solidFill>
              </a:rPr>
              <a:t>Objectifs : </a:t>
            </a:r>
            <a:endParaRPr sz="1800" b="1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Capter les effluents agricoles</a:t>
            </a:r>
            <a:endParaRPr sz="1800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Limiter les </a:t>
            </a:r>
            <a:r>
              <a:rPr lang="fr" sz="1800"/>
              <a:t>matières en suspension</a:t>
            </a:r>
            <a:endParaRPr sz="1800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Continuité écologique</a:t>
            </a:r>
            <a:endParaRPr sz="1800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Limiter l’érosion</a:t>
            </a:r>
            <a:endParaRPr sz="1800">
              <a:solidFill>
                <a:srgbClr val="004C52"/>
              </a:solidFill>
            </a:endParaRPr>
          </a:p>
          <a:p>
            <a:pPr marL="4572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 b="1">
                <a:solidFill>
                  <a:srgbClr val="004C52"/>
                </a:solidFill>
              </a:rPr>
              <a:t>Méthodes : </a:t>
            </a:r>
            <a:endParaRPr sz="1800" b="1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Plantation d’espèces</a:t>
            </a:r>
            <a:r>
              <a:rPr lang="fr" sz="1800"/>
              <a:t> </a:t>
            </a:r>
            <a:r>
              <a:rPr lang="fr" sz="1800">
                <a:solidFill>
                  <a:srgbClr val="004C52"/>
                </a:solidFill>
              </a:rPr>
              <a:t>indigènes</a:t>
            </a:r>
            <a:endParaRPr sz="1800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Linéaire parallèle au cours d’eau </a:t>
            </a:r>
            <a:endParaRPr sz="1800"/>
          </a:p>
          <a:p>
            <a:pPr marL="4572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 b="1">
                <a:solidFill>
                  <a:srgbClr val="004C52"/>
                </a:solidFill>
              </a:rPr>
              <a:t>Coût :</a:t>
            </a:r>
            <a:r>
              <a:rPr lang="fr" sz="1800">
                <a:solidFill>
                  <a:srgbClr val="004C52"/>
                </a:solidFill>
              </a:rPr>
              <a:t> 3 815 - 5 061 € </a:t>
            </a:r>
            <a:endParaRPr sz="1800">
              <a:solidFill>
                <a:srgbClr val="004C52"/>
              </a:solidFill>
            </a:endParaRPr>
          </a:p>
        </p:txBody>
      </p:sp>
      <p:sp>
        <p:nvSpPr>
          <p:cNvPr id="970" name="Shape 97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70</a:t>
            </a:fld>
            <a:endParaRPr/>
          </a:p>
        </p:txBody>
      </p:sp>
      <p:pic>
        <p:nvPicPr>
          <p:cNvPr id="971" name="Shape 971"/>
          <p:cNvPicPr preferRelativeResize="0"/>
          <p:nvPr/>
        </p:nvPicPr>
        <p:blipFill rotWithShape="1">
          <a:blip r:embed="rId3">
            <a:alphaModFix/>
          </a:blip>
          <a:srcRect l="6573" t="4329" r="6013" b="8910"/>
          <a:stretch/>
        </p:blipFill>
        <p:spPr>
          <a:xfrm>
            <a:off x="5297800" y="96650"/>
            <a:ext cx="3258973" cy="45780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72" name="Shape 972"/>
          <p:cNvSpPr/>
          <p:nvPr/>
        </p:nvSpPr>
        <p:spPr>
          <a:xfrm rot="1826955">
            <a:off x="6471982" y="2397853"/>
            <a:ext cx="320852" cy="547445"/>
          </a:xfrm>
          <a:prstGeom prst="ellipse">
            <a:avLst/>
          </a:prstGeom>
          <a:noFill/>
          <a:ln w="28575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Shape 973"/>
          <p:cNvSpPr txBox="1"/>
          <p:nvPr/>
        </p:nvSpPr>
        <p:spPr>
          <a:xfrm>
            <a:off x="5297800" y="4749850"/>
            <a:ext cx="3258900" cy="393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Localisation de la zone 1,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Source :IGN,2015, BD Topo &amp;Géoportail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Shape 978"/>
          <p:cNvSpPr txBox="1">
            <a:spLocks noGrp="1"/>
          </p:cNvSpPr>
          <p:nvPr>
            <p:ph type="title"/>
          </p:nvPr>
        </p:nvSpPr>
        <p:spPr>
          <a:xfrm>
            <a:off x="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Zones tampons humides artificielles </a:t>
            </a:r>
            <a:endParaRPr/>
          </a:p>
        </p:txBody>
      </p:sp>
      <p:sp>
        <p:nvSpPr>
          <p:cNvPr id="979" name="Shape 979"/>
          <p:cNvSpPr txBox="1">
            <a:spLocks noGrp="1"/>
          </p:cNvSpPr>
          <p:nvPr>
            <p:ph type="body" idx="1"/>
          </p:nvPr>
        </p:nvSpPr>
        <p:spPr>
          <a:xfrm>
            <a:off x="79825" y="1255808"/>
            <a:ext cx="73707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 b="1">
                <a:solidFill>
                  <a:srgbClr val="004C52"/>
                </a:solidFill>
              </a:rPr>
              <a:t>Objectifs : </a:t>
            </a:r>
            <a:endParaRPr sz="1800" b="1">
              <a:solidFill>
                <a:srgbClr val="004C52"/>
              </a:solidFill>
            </a:endParaRPr>
          </a:p>
          <a:p>
            <a:pPr marL="9144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Réduire la contamination phytosanitaire</a:t>
            </a:r>
            <a:endParaRPr sz="1800"/>
          </a:p>
          <a:p>
            <a:pPr marL="9144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Renforcer les berges contre l’érosion </a:t>
            </a:r>
            <a:endParaRPr sz="1800"/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Méthodes : </a:t>
            </a:r>
            <a:endParaRPr sz="1800" b="1"/>
          </a:p>
          <a:p>
            <a:pPr marL="9144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Diagnostic</a:t>
            </a:r>
            <a:endParaRPr sz="1800"/>
          </a:p>
          <a:p>
            <a:pPr marL="9144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Demande d’autorisation à la DDT</a:t>
            </a:r>
            <a:endParaRPr sz="1800"/>
          </a:p>
          <a:p>
            <a:pPr marL="9144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Entretien</a:t>
            </a:r>
            <a:endParaRPr sz="1800"/>
          </a:p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 b="1">
                <a:solidFill>
                  <a:srgbClr val="004C52"/>
                </a:solidFill>
              </a:rPr>
              <a:t>Coût :</a:t>
            </a:r>
            <a:r>
              <a:rPr lang="fr" sz="1800">
                <a:solidFill>
                  <a:srgbClr val="004C52"/>
                </a:solidFill>
              </a:rPr>
              <a:t> </a:t>
            </a:r>
            <a:r>
              <a:rPr lang="fr" sz="1800"/>
              <a:t>144 euros/ha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80" name="Shape 980"/>
          <p:cNvPicPr preferRelativeResize="0"/>
          <p:nvPr/>
        </p:nvPicPr>
        <p:blipFill rotWithShape="1">
          <a:blip r:embed="rId3">
            <a:alphaModFix/>
          </a:blip>
          <a:srcRect l="6626" t="7809" r="6635" b="10155"/>
          <a:stretch/>
        </p:blipFill>
        <p:spPr>
          <a:xfrm>
            <a:off x="5899760" y="0"/>
            <a:ext cx="3244240" cy="474985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81" name="Shape 981"/>
          <p:cNvSpPr txBox="1"/>
          <p:nvPr/>
        </p:nvSpPr>
        <p:spPr>
          <a:xfrm>
            <a:off x="5899750" y="4749850"/>
            <a:ext cx="2795700" cy="393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Localisation des zones 2 et 3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Source : IGN,2015, BD Topo &amp; Géoportail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982" name="Shape 982"/>
          <p:cNvSpPr txBox="1">
            <a:spLocks noGrp="1"/>
          </p:cNvSpPr>
          <p:nvPr>
            <p:ph type="sldNum" idx="12"/>
          </p:nvPr>
        </p:nvSpPr>
        <p:spPr>
          <a:xfrm>
            <a:off x="8556774" y="4749850"/>
            <a:ext cx="6021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71</a:t>
            </a:fld>
            <a:endParaRPr/>
          </a:p>
        </p:txBody>
      </p:sp>
      <p:pic>
        <p:nvPicPr>
          <p:cNvPr id="983" name="Shape 983" descr="http://zonestampons.onema.fr/sites/default/files/upload/images/strategies_ztha_web.bmp"/>
          <p:cNvPicPr preferRelativeResize="0"/>
          <p:nvPr/>
        </p:nvPicPr>
        <p:blipFill rotWithShape="1">
          <a:blip r:embed="rId4">
            <a:alphaModFix/>
          </a:blip>
          <a:srcRect l="49689" t="36487" r="17322"/>
          <a:stretch/>
        </p:blipFill>
        <p:spPr>
          <a:xfrm>
            <a:off x="5899752" y="2301263"/>
            <a:ext cx="3244250" cy="2448589"/>
          </a:xfrm>
          <a:prstGeom prst="rect">
            <a:avLst/>
          </a:prstGeom>
          <a:noFill/>
          <a:ln>
            <a:noFill/>
          </a:ln>
        </p:spPr>
      </p:pic>
      <p:sp>
        <p:nvSpPr>
          <p:cNvPr id="984" name="Shape 984"/>
          <p:cNvSpPr txBox="1"/>
          <p:nvPr/>
        </p:nvSpPr>
        <p:spPr>
          <a:xfrm>
            <a:off x="5999600" y="4362350"/>
            <a:ext cx="602100" cy="312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ONEMA</a:t>
            </a:r>
            <a:endParaRPr sz="1000" i="1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Shape 989"/>
          <p:cNvSpPr txBox="1">
            <a:spLocks noGrp="1"/>
          </p:cNvSpPr>
          <p:nvPr>
            <p:ph type="title"/>
          </p:nvPr>
        </p:nvSpPr>
        <p:spPr>
          <a:xfrm>
            <a:off x="-80250" y="337100"/>
            <a:ext cx="8880600" cy="66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FFFF"/>
                </a:solidFill>
              </a:rPr>
              <a:t>Raccordement du bassin versant aux corridors à proximité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90" name="Shape 990"/>
          <p:cNvSpPr txBox="1">
            <a:spLocks noGrp="1"/>
          </p:cNvSpPr>
          <p:nvPr>
            <p:ph type="body" idx="1"/>
          </p:nvPr>
        </p:nvSpPr>
        <p:spPr>
          <a:xfrm>
            <a:off x="48450" y="1293600"/>
            <a:ext cx="52254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Objectifs :</a:t>
            </a:r>
            <a:endParaRPr sz="1800" b="1"/>
          </a:p>
          <a:p>
            <a:pPr marL="914400" lvl="1" indent="-342900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Continuité écologique</a:t>
            </a:r>
            <a:endParaRPr sz="1800">
              <a:solidFill>
                <a:srgbClr val="004C52"/>
              </a:solidFill>
            </a:endParaRPr>
          </a:p>
          <a:p>
            <a:pPr marL="1371600" marR="0" lvl="2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■"/>
            </a:pPr>
            <a:r>
              <a:rPr lang="fr" sz="1800"/>
              <a:t>zones de refuge </a:t>
            </a:r>
            <a:endParaRPr sz="1800"/>
          </a:p>
          <a:p>
            <a:pPr marL="1371600" marR="0" lvl="2" indent="-3429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■"/>
            </a:pPr>
            <a:r>
              <a:rPr lang="fr" sz="1800"/>
              <a:t>diversification des habitats</a:t>
            </a:r>
            <a:endParaRPr sz="1800">
              <a:solidFill>
                <a:srgbClr val="004C52"/>
              </a:solidFill>
            </a:endParaRPr>
          </a:p>
          <a:p>
            <a:pPr marL="1371600" lvl="2" indent="-342900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■"/>
            </a:pPr>
            <a:r>
              <a:rPr lang="fr" sz="1800"/>
              <a:t>mobilité</a:t>
            </a:r>
            <a:endParaRPr sz="1800"/>
          </a:p>
          <a:p>
            <a:pPr marL="457200" lvl="0" indent="0" rtl="0">
              <a:lnSpc>
                <a:spcPct val="107916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Méthodes :</a:t>
            </a:r>
            <a:endParaRPr sz="1800" b="1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Création des différentes strates </a:t>
            </a:r>
            <a:endParaRPr sz="1800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Liaison </a:t>
            </a:r>
            <a:endParaRPr sz="1800">
              <a:solidFill>
                <a:srgbClr val="004C52"/>
              </a:solidFill>
            </a:endParaRPr>
          </a:p>
          <a:p>
            <a:pPr marL="1371600" lvl="2" indent="-342900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■"/>
            </a:pPr>
            <a:r>
              <a:rPr lang="fr" sz="1800">
                <a:solidFill>
                  <a:srgbClr val="004C52"/>
                </a:solidFill>
              </a:rPr>
              <a:t>aménagements proposés</a:t>
            </a:r>
            <a:endParaRPr sz="1800"/>
          </a:p>
          <a:p>
            <a:pPr marL="1371600" lvl="2" indent="-342900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Char char="■"/>
            </a:pPr>
            <a:r>
              <a:rPr lang="fr" sz="1800">
                <a:solidFill>
                  <a:srgbClr val="004C52"/>
                </a:solidFill>
              </a:rPr>
              <a:t>corridors proches</a:t>
            </a:r>
            <a:endParaRPr sz="1800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Gestion différenciée</a:t>
            </a:r>
            <a:endParaRPr sz="1800">
              <a:solidFill>
                <a:srgbClr val="004C52"/>
              </a:solidFill>
            </a:endParaRPr>
          </a:p>
          <a:p>
            <a:pPr marL="0" lvl="0" indent="0" rtl="0">
              <a:spcBef>
                <a:spcPts val="80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991" name="Shape 991"/>
          <p:cNvPicPr preferRelativeResize="0"/>
          <p:nvPr/>
        </p:nvPicPr>
        <p:blipFill rotWithShape="1">
          <a:blip r:embed="rId3">
            <a:alphaModFix/>
          </a:blip>
          <a:srcRect l="11889" t="8096" r="16487" b="31301"/>
          <a:stretch/>
        </p:blipFill>
        <p:spPr>
          <a:xfrm rot="-5400000">
            <a:off x="5518013" y="644237"/>
            <a:ext cx="3206425" cy="3815451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92" name="Shape 992"/>
          <p:cNvSpPr txBox="1"/>
          <p:nvPr/>
        </p:nvSpPr>
        <p:spPr>
          <a:xfrm>
            <a:off x="5213500" y="4201725"/>
            <a:ext cx="3815400" cy="5016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 Carte des sous-trames des milieux boisés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434343"/>
                </a:solidFill>
                <a:latin typeface="Karla"/>
                <a:ea typeface="Karla"/>
                <a:cs typeface="Karla"/>
                <a:sym typeface="Karla"/>
              </a:rPr>
              <a:t>Source : Schéma de cohérence écologique du Centre, 2014</a:t>
            </a:r>
            <a:endParaRPr sz="1000" i="1">
              <a:solidFill>
                <a:srgbClr val="434343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993" name="Shape 9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3500" y="948750"/>
            <a:ext cx="167500" cy="34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4" name="Shape 9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40175" y="4029300"/>
            <a:ext cx="860175" cy="125875"/>
          </a:xfrm>
          <a:prstGeom prst="rect">
            <a:avLst/>
          </a:prstGeom>
          <a:noFill/>
          <a:ln>
            <a:noFill/>
          </a:ln>
        </p:spPr>
      </p:pic>
      <p:sp>
        <p:nvSpPr>
          <p:cNvPr id="995" name="Shape 99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72</a:t>
            </a:fld>
            <a:endParaRPr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Shape 1000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Sensibilisation des agriculteurs</a:t>
            </a:r>
            <a:endParaRPr/>
          </a:p>
        </p:txBody>
      </p:sp>
      <p:sp>
        <p:nvSpPr>
          <p:cNvPr id="1001" name="Shape 1001"/>
          <p:cNvSpPr txBox="1">
            <a:spLocks noGrp="1"/>
          </p:cNvSpPr>
          <p:nvPr>
            <p:ph type="body" idx="1"/>
          </p:nvPr>
        </p:nvSpPr>
        <p:spPr>
          <a:xfrm>
            <a:off x="170700" y="438050"/>
            <a:ext cx="8802600" cy="403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❖"/>
            </a:pPr>
            <a:r>
              <a:rPr lang="fr" sz="1800" b="1"/>
              <a:t>Objectifs :  </a:t>
            </a:r>
            <a:endParaRPr sz="2200">
              <a:solidFill>
                <a:srgbClr val="00AE9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Sensibilisation aux différentes pressions que l’activité agricole exerce sur le cours d’eau</a:t>
            </a:r>
            <a:endParaRPr sz="1800">
              <a:solidFill>
                <a:srgbClr val="004C52"/>
              </a:solidFill>
            </a:endParaRPr>
          </a:p>
          <a:p>
            <a:pPr marL="457200" lvl="0" indent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>
                <a:solidFill>
                  <a:srgbClr val="004C52"/>
                </a:solidFill>
              </a:rPr>
              <a:t>Concertation entre agriculteurs, syndicat de la Manse &amp; </a:t>
            </a:r>
            <a:r>
              <a:rPr lang="fr" sz="1800"/>
              <a:t>C</a:t>
            </a:r>
            <a:r>
              <a:rPr lang="fr" sz="1800">
                <a:solidFill>
                  <a:srgbClr val="004C52"/>
                </a:solidFill>
              </a:rPr>
              <a:t>hambre d’Agriculture 37</a:t>
            </a:r>
            <a:endParaRPr sz="1800">
              <a:solidFill>
                <a:srgbClr val="004C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00AE9D"/>
              </a:solidFill>
            </a:endParaRPr>
          </a:p>
        </p:txBody>
      </p:sp>
      <p:sp>
        <p:nvSpPr>
          <p:cNvPr id="1002" name="Shape 100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73</a:t>
            </a:fld>
            <a:endParaRPr/>
          </a:p>
        </p:txBody>
      </p:sp>
      <p:pic>
        <p:nvPicPr>
          <p:cNvPr id="1003" name="Shape 10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4387" y="3496900"/>
            <a:ext cx="3493725" cy="164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Shape 1008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Sensibilisation des agriculteurs</a:t>
            </a:r>
            <a:endParaRPr/>
          </a:p>
        </p:txBody>
      </p:sp>
      <p:sp>
        <p:nvSpPr>
          <p:cNvPr id="1009" name="Shape 1009"/>
          <p:cNvSpPr txBox="1">
            <a:spLocks noGrp="1"/>
          </p:cNvSpPr>
          <p:nvPr>
            <p:ph type="body" idx="1"/>
          </p:nvPr>
        </p:nvSpPr>
        <p:spPr>
          <a:xfrm>
            <a:off x="105000" y="239925"/>
            <a:ext cx="8685300" cy="403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1800"/>
              <a:buChar char="❖"/>
            </a:pPr>
            <a:r>
              <a:rPr lang="fr" sz="1800" b="1"/>
              <a:t>Méthodes         2 conditions primordiales :</a:t>
            </a:r>
            <a:endParaRPr sz="1800" b="1"/>
          </a:p>
          <a:p>
            <a:pPr marL="914400" lvl="1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 b="1">
                <a:solidFill>
                  <a:srgbClr val="004C52"/>
                </a:solidFill>
              </a:rPr>
              <a:t>Communication :</a:t>
            </a:r>
            <a:r>
              <a:rPr lang="fr" sz="1800">
                <a:solidFill>
                  <a:srgbClr val="004C52"/>
                </a:solidFill>
              </a:rPr>
              <a:t> </a:t>
            </a:r>
            <a:endParaRPr sz="1800">
              <a:solidFill>
                <a:srgbClr val="004C52"/>
              </a:solidFill>
            </a:endParaRPr>
          </a:p>
          <a:p>
            <a:pPr marL="1371600" lvl="2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■"/>
            </a:pPr>
            <a:r>
              <a:rPr lang="fr" sz="1800">
                <a:solidFill>
                  <a:srgbClr val="004C52"/>
                </a:solidFill>
              </a:rPr>
              <a:t>Recenser les supports pédagogiques &amp; évènements locaux existant </a:t>
            </a:r>
            <a:r>
              <a:rPr lang="fr" sz="1800"/>
              <a:t>→</a:t>
            </a:r>
            <a:r>
              <a:rPr lang="fr" sz="1800">
                <a:solidFill>
                  <a:srgbClr val="004C52"/>
                </a:solidFill>
              </a:rPr>
              <a:t> Analyse comparative  </a:t>
            </a:r>
            <a:endParaRPr sz="1800"/>
          </a:p>
          <a:p>
            <a:pPr marL="1371600" lvl="2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■"/>
            </a:pPr>
            <a:r>
              <a:rPr lang="fr" sz="1800"/>
              <a:t>O</a:t>
            </a:r>
            <a:r>
              <a:rPr lang="fr" sz="1800">
                <a:solidFill>
                  <a:srgbClr val="004C52"/>
                </a:solidFill>
              </a:rPr>
              <a:t>utils-d’autodiagnostic </a:t>
            </a:r>
            <a:endParaRPr sz="1800">
              <a:solidFill>
                <a:srgbClr val="004C5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004C52"/>
              </a:solidFill>
            </a:endParaRPr>
          </a:p>
          <a:p>
            <a:pPr marL="9144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 b="1"/>
              <a:t>A</a:t>
            </a:r>
            <a:r>
              <a:rPr lang="fr" sz="1800" b="1">
                <a:solidFill>
                  <a:srgbClr val="004C52"/>
                </a:solidFill>
              </a:rPr>
              <a:t>nimation</a:t>
            </a:r>
            <a:r>
              <a:rPr lang="fr" sz="1800" b="1"/>
              <a:t> </a:t>
            </a:r>
            <a:r>
              <a:rPr lang="fr" sz="1800" b="1">
                <a:solidFill>
                  <a:srgbClr val="004C52"/>
                </a:solidFill>
              </a:rPr>
              <a:t>:</a:t>
            </a:r>
            <a:r>
              <a:rPr lang="fr" sz="1800">
                <a:solidFill>
                  <a:srgbClr val="004C52"/>
                </a:solidFill>
              </a:rPr>
              <a:t> </a:t>
            </a:r>
            <a:endParaRPr sz="1800">
              <a:solidFill>
                <a:srgbClr val="004C52"/>
              </a:solidFill>
            </a:endParaRPr>
          </a:p>
          <a:p>
            <a:pPr marL="1371600" lvl="2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■"/>
            </a:pPr>
            <a:r>
              <a:rPr lang="fr" sz="1800">
                <a:solidFill>
                  <a:srgbClr val="004C52"/>
                </a:solidFill>
              </a:rPr>
              <a:t>Médiateurs pertinents au regard des exploitants        </a:t>
            </a:r>
            <a:endParaRPr sz="1800">
              <a:solidFill>
                <a:srgbClr val="004C52"/>
              </a:solidFill>
            </a:endParaRPr>
          </a:p>
          <a:p>
            <a:pPr marL="1371600" lvl="2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■"/>
            </a:pPr>
            <a:r>
              <a:rPr lang="fr" sz="1800"/>
              <a:t>R</a:t>
            </a:r>
            <a:r>
              <a:rPr lang="fr" sz="1800">
                <a:solidFill>
                  <a:srgbClr val="004C52"/>
                </a:solidFill>
              </a:rPr>
              <a:t>éunions trimestrielles</a:t>
            </a:r>
            <a:endParaRPr sz="1800">
              <a:solidFill>
                <a:srgbClr val="004C52"/>
              </a:solidFill>
            </a:endParaRPr>
          </a:p>
          <a:p>
            <a:pPr marL="45720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004C52"/>
              </a:solidFill>
            </a:endParaRPr>
          </a:p>
          <a:p>
            <a:pPr marL="45720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00AE9D"/>
              </a:solidFill>
            </a:endParaRPr>
          </a:p>
        </p:txBody>
      </p:sp>
      <p:sp>
        <p:nvSpPr>
          <p:cNvPr id="1010" name="Shape 10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74</a:t>
            </a:fld>
            <a:endParaRPr/>
          </a:p>
        </p:txBody>
      </p:sp>
      <p:pic>
        <p:nvPicPr>
          <p:cNvPr id="1011" name="Shape 1011"/>
          <p:cNvPicPr preferRelativeResize="0"/>
          <p:nvPr/>
        </p:nvPicPr>
        <p:blipFill rotWithShape="1">
          <a:blip r:embed="rId3">
            <a:alphaModFix/>
          </a:blip>
          <a:srcRect l="9757" t="3697" r="21669"/>
          <a:stretch/>
        </p:blipFill>
        <p:spPr>
          <a:xfrm>
            <a:off x="7072075" y="3680575"/>
            <a:ext cx="1230625" cy="108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Shape 1012"/>
          <p:cNvSpPr/>
          <p:nvPr/>
        </p:nvSpPr>
        <p:spPr>
          <a:xfrm>
            <a:off x="1804975" y="1464250"/>
            <a:ext cx="285900" cy="12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BE33F">
              <a:alpha val="3692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Shape 101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75</a:t>
            </a:fld>
            <a:endParaRPr/>
          </a:p>
        </p:txBody>
      </p:sp>
      <p:sp>
        <p:nvSpPr>
          <p:cNvPr id="1018" name="Shape 1018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Conclusion</a:t>
            </a:r>
            <a:endParaRPr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Shape 1023"/>
          <p:cNvSpPr txBox="1">
            <a:spLocks noGrp="1"/>
          </p:cNvSpPr>
          <p:nvPr>
            <p:ph type="title"/>
          </p:nvPr>
        </p:nvSpPr>
        <p:spPr>
          <a:xfrm>
            <a:off x="2015625" y="239025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Bilan du chantier école </a:t>
            </a:r>
            <a:endParaRPr sz="3000"/>
          </a:p>
        </p:txBody>
      </p:sp>
      <p:sp>
        <p:nvSpPr>
          <p:cNvPr id="1024" name="Shape 10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76</a:t>
            </a:fld>
            <a:endParaRPr/>
          </a:p>
        </p:txBody>
      </p:sp>
      <p:sp>
        <p:nvSpPr>
          <p:cNvPr id="1025" name="Shape 1025"/>
          <p:cNvSpPr txBox="1">
            <a:spLocks noGrp="1"/>
          </p:cNvSpPr>
          <p:nvPr>
            <p:ph type="body" idx="1"/>
          </p:nvPr>
        </p:nvSpPr>
        <p:spPr>
          <a:xfrm>
            <a:off x="2407125" y="1554575"/>
            <a:ext cx="6587700" cy="13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Drainage de surface et souterrain : nombreux rejets </a:t>
            </a:r>
            <a:endParaRPr sz="1800"/>
          </a:p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Erosion</a:t>
            </a:r>
            <a:endParaRPr sz="1800"/>
          </a:p>
        </p:txBody>
      </p:sp>
      <p:sp>
        <p:nvSpPr>
          <p:cNvPr id="1026" name="Shape 1026"/>
          <p:cNvSpPr txBox="1"/>
          <p:nvPr/>
        </p:nvSpPr>
        <p:spPr>
          <a:xfrm>
            <a:off x="176500" y="1872150"/>
            <a:ext cx="2773500" cy="5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>
                <a:latin typeface="Karla"/>
                <a:ea typeface="Karla"/>
                <a:cs typeface="Karla"/>
                <a:sym typeface="Karla"/>
              </a:rPr>
              <a:t>Pressions majeures</a:t>
            </a:r>
            <a:endParaRPr sz="1800" b="1"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027" name="Shape 1027"/>
          <p:cNvSpPr txBox="1"/>
          <p:nvPr/>
        </p:nvSpPr>
        <p:spPr>
          <a:xfrm>
            <a:off x="210775" y="3274650"/>
            <a:ext cx="2773500" cy="5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>
                <a:latin typeface="Karla"/>
                <a:ea typeface="Karla"/>
                <a:cs typeface="Karla"/>
                <a:sym typeface="Karla"/>
              </a:rPr>
              <a:t>Solutions proposées</a:t>
            </a:r>
            <a:endParaRPr sz="1800" b="1"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028" name="Shape 1028"/>
          <p:cNvSpPr txBox="1">
            <a:spLocks noGrp="1"/>
          </p:cNvSpPr>
          <p:nvPr>
            <p:ph type="body" idx="1"/>
          </p:nvPr>
        </p:nvSpPr>
        <p:spPr>
          <a:xfrm>
            <a:off x="2418275" y="3274650"/>
            <a:ext cx="4039800" cy="61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42900" rtl="0"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Char char="➢"/>
            </a:pPr>
            <a:r>
              <a:rPr lang="fr" sz="1800"/>
              <a:t>4 aménagements </a:t>
            </a:r>
            <a:endParaRPr sz="1800"/>
          </a:p>
        </p:txBody>
      </p:sp>
      <p:sp>
        <p:nvSpPr>
          <p:cNvPr id="1029" name="Shape 1029"/>
          <p:cNvSpPr txBox="1"/>
          <p:nvPr/>
        </p:nvSpPr>
        <p:spPr>
          <a:xfrm>
            <a:off x="858450" y="4086200"/>
            <a:ext cx="8066100" cy="6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Objectif : Rétablir le bon état écologique </a:t>
            </a:r>
            <a:endParaRPr sz="3000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000"/>
          </a:p>
        </p:txBody>
      </p:sp>
      <p:sp>
        <p:nvSpPr>
          <p:cNvPr id="1030" name="Shape 1030"/>
          <p:cNvSpPr/>
          <p:nvPr/>
        </p:nvSpPr>
        <p:spPr>
          <a:xfrm>
            <a:off x="176500" y="4253000"/>
            <a:ext cx="636600" cy="393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BE33F">
              <a:alpha val="80780"/>
            </a:srgbClr>
          </a:solidFill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BE33F"/>
              </a:solidFill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Shape 1035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Bilan des deux groupes  </a:t>
            </a:r>
            <a:endParaRPr/>
          </a:p>
        </p:txBody>
      </p:sp>
      <p:sp>
        <p:nvSpPr>
          <p:cNvPr id="1036" name="Shape 1036"/>
          <p:cNvSpPr txBox="1">
            <a:spLocks noGrp="1"/>
          </p:cNvSpPr>
          <p:nvPr>
            <p:ph type="body" idx="1"/>
          </p:nvPr>
        </p:nvSpPr>
        <p:spPr>
          <a:xfrm>
            <a:off x="1648500" y="1777650"/>
            <a:ext cx="6312000" cy="2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➢"/>
            </a:pPr>
            <a:r>
              <a:rPr lang="fr" sz="2400" b="1" dirty="0"/>
              <a:t>Approche du diagnostic </a:t>
            </a:r>
            <a:endParaRPr sz="2400" b="1" dirty="0"/>
          </a:p>
          <a:p>
            <a:pPr marL="457200" lvl="0" indent="-3810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fr" sz="2400" b="1" dirty="0"/>
              <a:t>Prise en main d’</a:t>
            </a:r>
            <a:r>
              <a:rPr lang="fr-FR" sz="2400" b="1" dirty="0"/>
              <a:t>outils</a:t>
            </a:r>
          </a:p>
          <a:p>
            <a:pPr marL="457200" lvl="0" indent="-3810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fr" sz="2400" b="1" dirty="0"/>
              <a:t>Prise de contact</a:t>
            </a:r>
            <a:endParaRPr sz="2400" b="1" dirty="0"/>
          </a:p>
          <a:p>
            <a:pPr marL="457200" lvl="0" indent="-3810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fr" sz="2400" b="1" dirty="0"/>
              <a:t>Travail de groupe</a:t>
            </a:r>
            <a:endParaRPr sz="2400" b="1" dirty="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2400" b="1" dirty="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2400" b="1" dirty="0"/>
          </a:p>
        </p:txBody>
      </p:sp>
      <p:sp>
        <p:nvSpPr>
          <p:cNvPr id="1037" name="Shape 103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77</a:t>
            </a:fld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Shape 1042"/>
          <p:cNvSpPr txBox="1">
            <a:spLocks noGrp="1"/>
          </p:cNvSpPr>
          <p:nvPr>
            <p:ph type="ctrTitle"/>
          </p:nvPr>
        </p:nvSpPr>
        <p:spPr>
          <a:xfrm>
            <a:off x="1815450" y="1864075"/>
            <a:ext cx="5513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Merci de votre attention</a:t>
            </a:r>
            <a:endParaRPr/>
          </a:p>
        </p:txBody>
      </p:sp>
      <p:sp>
        <p:nvSpPr>
          <p:cNvPr id="1043" name="Shape 104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78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lt1"/>
                </a:solidFill>
              </a:rPr>
              <a:t>Qualité de l’eau</a:t>
            </a:r>
            <a:endParaRPr/>
          </a:p>
        </p:txBody>
      </p:sp>
      <p:sp>
        <p:nvSpPr>
          <p:cNvPr id="341" name="Shape 341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fr"/>
              <a:t>La qualité est :	</a:t>
            </a:r>
            <a:endParaRPr/>
          </a:p>
          <a:p>
            <a: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◆"/>
            </a:pPr>
            <a:r>
              <a:rPr lang="fr"/>
              <a:t>bonne pour : matière organique et oxydable,   particules en suspension et phytoplancton</a:t>
            </a:r>
            <a:endParaRPr/>
          </a:p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◆"/>
            </a:pPr>
            <a:r>
              <a:rPr lang="fr"/>
              <a:t>passable pour les matières azotées et phosphorées </a:t>
            </a:r>
            <a:endParaRPr/>
          </a:p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Shape 34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Sites remarquables</a:t>
            </a:r>
            <a:endParaRPr/>
          </a:p>
        </p:txBody>
      </p:sp>
      <p:sp>
        <p:nvSpPr>
          <p:cNvPr id="348" name="Shape 34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9</a:t>
            </a:fld>
            <a:endParaRPr/>
          </a:p>
        </p:txBody>
      </p:sp>
      <p:pic>
        <p:nvPicPr>
          <p:cNvPr id="349" name="Shape 3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00" y="1133200"/>
            <a:ext cx="6463473" cy="3030351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Shape 350"/>
          <p:cNvSpPr txBox="1"/>
          <p:nvPr/>
        </p:nvSpPr>
        <p:spPr>
          <a:xfrm>
            <a:off x="206525" y="4137450"/>
            <a:ext cx="4677000" cy="2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Carte des sites remarquables (Source : Chambre d’agriculture Indre et Loire)</a:t>
            </a:r>
            <a:endParaRPr sz="1000"/>
          </a:p>
        </p:txBody>
      </p:sp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5407375" y="1770238"/>
            <a:ext cx="3669900" cy="22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◆"/>
            </a:pPr>
            <a:r>
              <a:rPr lang="fr" sz="1800"/>
              <a:t>2 sites classés en ZNIEFF</a:t>
            </a:r>
            <a:endParaRPr sz="1800"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◆"/>
            </a:pPr>
            <a:r>
              <a:rPr lang="fr" sz="1800"/>
              <a:t>1 zone natura 2000</a:t>
            </a:r>
            <a:endParaRPr sz="1800"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◆"/>
            </a:pPr>
            <a:r>
              <a:rPr lang="fr" sz="1800"/>
              <a:t>1 zone spéciale de conservation (complexe forestier de Chinon et des Landes du Ruchard)</a:t>
            </a:r>
            <a:endParaRPr sz="180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scal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scal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scal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2264</Words>
  <Application>Microsoft Office PowerPoint</Application>
  <PresentationFormat>Affichage à l'écran (16:9)</PresentationFormat>
  <Paragraphs>565</Paragraphs>
  <Slides>78</Slides>
  <Notes>78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78</vt:i4>
      </vt:variant>
    </vt:vector>
  </HeadingPairs>
  <TitlesOfParts>
    <vt:vector size="86" baseType="lpstr">
      <vt:lpstr>Karla</vt:lpstr>
      <vt:lpstr>Arial</vt:lpstr>
      <vt:lpstr>Raleway</vt:lpstr>
      <vt:lpstr>Calibri</vt:lpstr>
      <vt:lpstr>Economica</vt:lpstr>
      <vt:lpstr>Escalus template</vt:lpstr>
      <vt:lpstr>Escalus template</vt:lpstr>
      <vt:lpstr>Escalus template</vt:lpstr>
      <vt:lpstr>La Manse</vt:lpstr>
      <vt:lpstr>Localisation</vt:lpstr>
      <vt:lpstr>Réseau hydrologique </vt:lpstr>
      <vt:lpstr>Les acteurs </vt:lpstr>
      <vt:lpstr>Caractéristiques physiques de la Manse</vt:lpstr>
      <vt:lpstr>Caractéristiques physiques de la Manse </vt:lpstr>
      <vt:lpstr>Occupation du sol </vt:lpstr>
      <vt:lpstr>Qualité de l’eau</vt:lpstr>
      <vt:lpstr>Sites remarquables</vt:lpstr>
      <vt:lpstr>Travaux d’aménagements sur le bassin versant</vt:lpstr>
      <vt:lpstr>Présentation PowerPoint</vt:lpstr>
      <vt:lpstr>Conclusion</vt:lpstr>
      <vt:lpstr>Le Montgoger et son bassin versant</vt:lpstr>
      <vt:lpstr>Partie 1 : Diagnostic</vt:lpstr>
      <vt:lpstr>Localisation</vt:lpstr>
      <vt:lpstr>Réseau hydrographique</vt:lpstr>
      <vt:lpstr>Patrimoine lié au bassin versant du Montgoger</vt:lpstr>
      <vt:lpstr>Patrimoine lié au bassin versant du Montgoger</vt:lpstr>
      <vt:lpstr>Les acteurs </vt:lpstr>
      <vt:lpstr>Les acteurs </vt:lpstr>
      <vt:lpstr>Topographie </vt:lpstr>
      <vt:lpstr>Géologie du bassin versant du Montgoger</vt:lpstr>
      <vt:lpstr>Pédologie du bassin versant du Montgoger</vt:lpstr>
      <vt:lpstr>Pédologie du bassin versant du Montgoger</vt:lpstr>
      <vt:lpstr>Pédologie du bassin versant du Montgoger</vt:lpstr>
      <vt:lpstr>Occupation des sols</vt:lpstr>
      <vt:lpstr>Erosion  </vt:lpstr>
      <vt:lpstr>Erosion</vt:lpstr>
      <vt:lpstr>Erosion</vt:lpstr>
      <vt:lpstr>Erosion</vt:lpstr>
      <vt:lpstr>Erosion</vt:lpstr>
      <vt:lpstr>Erosion</vt:lpstr>
      <vt:lpstr>Erosion</vt:lpstr>
      <vt:lpstr>Qualité eau</vt:lpstr>
      <vt:lpstr>Diagnostic</vt:lpstr>
      <vt:lpstr>Hiérarchisation des enjeux de gestion </vt:lpstr>
      <vt:lpstr>Partie 2 : Propositions d’aménagements </vt:lpstr>
      <vt:lpstr>Première proposition d’aménagement : la mise en place de zones tampons </vt:lpstr>
      <vt:lpstr>Première proposition d’aménagement : la mise en place de zones tampons  </vt:lpstr>
      <vt:lpstr>Zone 1  </vt:lpstr>
      <vt:lpstr>Zones 2 &amp; 4 </vt:lpstr>
      <vt:lpstr>Zone 3 </vt:lpstr>
      <vt:lpstr>Première proposition d’aménagement : la mise en place de zones tampons  </vt:lpstr>
      <vt:lpstr>Deuxième proposition d’aménagement : Trame verte</vt:lpstr>
      <vt:lpstr>Deuxième proposition d’aménagement : Trame verte</vt:lpstr>
      <vt:lpstr>Deuxième proposition d’aménagement : Trame verte</vt:lpstr>
      <vt:lpstr>Deuxième proposition d’aménagement : Trame verte</vt:lpstr>
      <vt:lpstr>Deuxième proposition d’aménagement : Trame verte</vt:lpstr>
      <vt:lpstr>Conclusion</vt:lpstr>
      <vt:lpstr>Merci de votre attention</vt:lpstr>
      <vt:lpstr>Le bassin versant du Rainsserand</vt:lpstr>
      <vt:lpstr>Etat des lieux  </vt:lpstr>
      <vt:lpstr>Localisation</vt:lpstr>
      <vt:lpstr>Prospection terrain </vt:lpstr>
      <vt:lpstr>Hydrologie &amp; Topographie </vt:lpstr>
      <vt:lpstr>Qualité physico-chimique &amp; biologique </vt:lpstr>
      <vt:lpstr>Pédologie</vt:lpstr>
      <vt:lpstr>Occupation du sol </vt:lpstr>
      <vt:lpstr>Occupation du sol 1950</vt:lpstr>
      <vt:lpstr>Occupation du sol actuelle </vt:lpstr>
      <vt:lpstr>Carte du paysage </vt:lpstr>
      <vt:lpstr>Acteurs </vt:lpstr>
      <vt:lpstr>Acteurs </vt:lpstr>
      <vt:lpstr>Acteurs </vt:lpstr>
      <vt:lpstr>Synthèse</vt:lpstr>
      <vt:lpstr>Synthèse</vt:lpstr>
      <vt:lpstr>Projets d’aménagement </vt:lpstr>
      <vt:lpstr>Aménagement de bandes enherbées </vt:lpstr>
      <vt:lpstr>Aménagement de bandes enherbées  </vt:lpstr>
      <vt:lpstr>Aménagement d’ une haie</vt:lpstr>
      <vt:lpstr>Zones tampons humides artificielles </vt:lpstr>
      <vt:lpstr>Raccordement du bassin versant aux corridors à proximité</vt:lpstr>
      <vt:lpstr>Sensibilisation des agriculteurs</vt:lpstr>
      <vt:lpstr>Sensibilisation des agriculteurs</vt:lpstr>
      <vt:lpstr>Conclusion</vt:lpstr>
      <vt:lpstr>Bilan du chantier école </vt:lpstr>
      <vt:lpstr>Bilan des deux groupes  </vt:lpstr>
      <vt:lpstr>Merci de votre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Manse</dc:title>
  <cp:lastModifiedBy>Aymeric Le Cavil</cp:lastModifiedBy>
  <cp:revision>7</cp:revision>
  <dcterms:modified xsi:type="dcterms:W3CDTF">2018-01-17T15:42:19Z</dcterms:modified>
</cp:coreProperties>
</file>