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301" r:id="rId3"/>
    <p:sldId id="323" r:id="rId4"/>
    <p:sldId id="306" r:id="rId5"/>
    <p:sldId id="258" r:id="rId6"/>
    <p:sldId id="269" r:id="rId7"/>
    <p:sldId id="260" r:id="rId8"/>
    <p:sldId id="266" r:id="rId9"/>
    <p:sldId id="265" r:id="rId10"/>
    <p:sldId id="261" r:id="rId11"/>
    <p:sldId id="259" r:id="rId12"/>
    <p:sldId id="316" r:id="rId13"/>
    <p:sldId id="315" r:id="rId14"/>
    <p:sldId id="320" r:id="rId15"/>
    <p:sldId id="317" r:id="rId16"/>
    <p:sldId id="279" r:id="rId17"/>
    <p:sldId id="281" r:id="rId18"/>
    <p:sldId id="272" r:id="rId19"/>
    <p:sldId id="307" r:id="rId20"/>
    <p:sldId id="303" r:id="rId21"/>
    <p:sldId id="312" r:id="rId22"/>
    <p:sldId id="318" r:id="rId23"/>
    <p:sldId id="294" r:id="rId24"/>
    <p:sldId id="295" r:id="rId25"/>
    <p:sldId id="304" r:id="rId26"/>
    <p:sldId id="313" r:id="rId27"/>
    <p:sldId id="296" r:id="rId28"/>
    <p:sldId id="305" r:id="rId29"/>
    <p:sldId id="310" r:id="rId30"/>
    <p:sldId id="324" r:id="rId31"/>
    <p:sldId id="311" r:id="rId32"/>
    <p:sldId id="325" r:id="rId33"/>
    <p:sldId id="2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E6AB04"/>
    <a:srgbClr val="5C8132"/>
    <a:srgbClr val="DFE1DC"/>
    <a:srgbClr val="DEE0DB"/>
    <a:srgbClr val="B15A29"/>
    <a:srgbClr val="15C5EF"/>
    <a:srgbClr val="262626"/>
    <a:srgbClr val="FBBE11"/>
    <a:srgbClr val="110B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32"/>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9025289758374908"/>
          <c:y val="0"/>
          <c:w val="0.5137687826609515"/>
          <c:h val="0.88060257173735634"/>
        </c:manualLayout>
      </c:layout>
      <c:pie3DChart>
        <c:varyColors val="1"/>
        <c:ser>
          <c:idx val="0"/>
          <c:order val="0"/>
          <c:tx>
            <c:strRef>
              <c:f>Sheet1!$B$1</c:f>
              <c:strCache>
                <c:ptCount val="1"/>
                <c:pt idx="0">
                  <c:v>Sales</c:v>
                </c:pt>
              </c:strCache>
            </c:strRef>
          </c:tx>
          <c:dPt>
            <c:idx val="0"/>
            <c:bubble3D val="0"/>
            <c:explosion val="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60149FD8-E337-4EA1-A216-F53D8986FA3C}" type="VALUE">
                      <a:rPr lang="en-US"/>
                      <a:pPr>
                        <a:defRPr sz="1330" b="1" i="0" u="none" strike="noStrike" kern="1200" spc="0" baseline="0">
                          <a:solidFill>
                            <a:schemeClr val="accent1"/>
                          </a:solidFill>
                          <a:latin typeface="+mn-lt"/>
                          <a:ea typeface="+mn-ea"/>
                          <a:cs typeface="+mn-cs"/>
                        </a:defRPr>
                      </a:pPr>
                      <a:t>[VALUE]</a:t>
                    </a:fld>
                    <a:endParaRPr lang="en-US"/>
                  </a:p>
                </c:rich>
              </c:tx>
              <c:spPr>
                <a:noFill/>
                <a:ln>
                  <a:noFill/>
                </a:ln>
                <a:effectLst/>
              </c:spPr>
              <c:dLblPos val="out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1"/>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7A337A24-F752-4025-820C-38D6A120007B}" type="PERCENTAGE">
                      <a:rPr lang="en-US" baseline="0"/>
                      <a:pPr>
                        <a:defRPr sz="1330" b="1" i="0" u="none" strike="noStrike" kern="1200" spc="0" baseline="0">
                          <a:solidFill>
                            <a:schemeClr val="accent1"/>
                          </a:solidFill>
                          <a:latin typeface="+mn-lt"/>
                          <a:ea typeface="+mn-ea"/>
                          <a:cs typeface="+mn-cs"/>
                        </a:defRPr>
                      </a:pPr>
                      <a:t>[PERCENTAGE]</a:t>
                    </a:fld>
                    <a:endParaRPr lang="en-US"/>
                  </a:p>
                </c:rich>
              </c:tx>
              <c:spPr>
                <a:noFill/>
                <a:ln>
                  <a:noFill/>
                </a:ln>
                <a:effectLst/>
              </c:spPr>
              <c:dLblPos val="out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2"/>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fld id="{348C3960-FC8A-4553-932E-E22A7FD381C8}" type="PERCENTAGE">
                      <a:rPr lang="en-US" baseline="0"/>
                      <a:pPr>
                        <a:defRPr sz="1330" b="1" i="0" u="none" strike="noStrike" kern="1200" spc="0" baseline="0">
                          <a:solidFill>
                            <a:schemeClr val="accent1"/>
                          </a:solidFill>
                          <a:latin typeface="+mn-lt"/>
                          <a:ea typeface="+mn-ea"/>
                          <a:cs typeface="+mn-cs"/>
                        </a:defRPr>
                      </a:pPr>
                      <a:t>[PERCENTAGE]</a:t>
                    </a:fld>
                    <a:endParaRPr lang="en-US"/>
                  </a:p>
                </c:rich>
              </c:tx>
              <c:spPr>
                <a:noFill/>
                <a:ln>
                  <a:noFill/>
                </a:ln>
                <a:effectLst/>
              </c:spPr>
              <c:dLblPos val="out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dLbl>
              <c:idx val="3"/>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r>
                      <a:rPr lang="en-US"/>
                      <a:t>14%</a:t>
                    </a:r>
                  </a:p>
                </c:rich>
              </c:tx>
              <c:spPr>
                <a:noFill/>
                <a:ln>
                  <a:noFill/>
                </a:ln>
                <a:effectLst/>
              </c:spPr>
              <c:dLblPos val="outEnd"/>
              <c:showLegendKey val="0"/>
              <c:showVal val="1"/>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ext>
              </c:extLst>
            </c:dLbl>
            <c:spPr>
              <a:solidFill>
                <a:prstClr val="white"/>
              </a:solidFill>
              <a:ln>
                <a:solidFill>
                  <a:srgbClr val="99CB38"/>
                </a:solidFill>
              </a:ln>
              <a:effectLst/>
            </c:sp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Sheet1!$A$2:$A$5</c:f>
              <c:strCache>
                <c:ptCount val="4"/>
                <c:pt idx="0">
                  <c:v>Flood</c:v>
                </c:pt>
                <c:pt idx="1">
                  <c:v>Epidemic</c:v>
                </c:pt>
                <c:pt idx="2">
                  <c:v>Storm</c:v>
                </c:pt>
                <c:pt idx="3">
                  <c:v>Drought</c:v>
                </c:pt>
              </c:strCache>
            </c:strRef>
          </c:cat>
          <c:val>
            <c:numRef>
              <c:f>Sheet1!$B$2:$B$5</c:f>
              <c:numCache>
                <c:formatCode>0%</c:formatCode>
                <c:ptCount val="4"/>
                <c:pt idx="0">
                  <c:v>0.49</c:v>
                </c:pt>
                <c:pt idx="1">
                  <c:v>0.28999999999999998</c:v>
                </c:pt>
                <c:pt idx="2">
                  <c:v>0.09</c:v>
                </c:pt>
                <c:pt idx="3">
                  <c:v>0.16</c:v>
                </c:pt>
              </c:numCache>
            </c:numRef>
          </c:val>
        </c:ser>
        <c:dLbls>
          <c:dLblPos val="outEnd"/>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A020A64-5EDE-4471-96D9-1DAC27A72ADA}"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169472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2855110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757794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70581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2199667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A020A64-5EDE-4471-96D9-1DAC27A72ADA}" type="datetimeFigureOut">
              <a:rPr lang="en-US" smtClean="0"/>
              <a:t>6/17/2018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2362360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A020A64-5EDE-4471-96D9-1DAC27A72ADA}" type="datetimeFigureOut">
              <a:rPr lang="en-US" smtClean="0"/>
              <a:t>6/17/2018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45259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0A64-5EDE-4471-96D9-1DAC27A72ADA}"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1421899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0A64-5EDE-4471-96D9-1DAC27A72ADA}"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36492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020A64-5EDE-4471-96D9-1DAC27A72ADA}"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1859119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020A64-5EDE-4471-96D9-1DAC27A72ADA}" type="datetimeFigureOut">
              <a:rPr lang="en-US" smtClean="0"/>
              <a:t>6/17/2018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545887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242952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020A64-5EDE-4471-96D9-1DAC27A72ADA}" type="datetimeFigureOut">
              <a:rPr lang="en-US" smtClean="0"/>
              <a:t>6/17/2018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1156702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020A64-5EDE-4471-96D9-1DAC27A72ADA}" type="datetimeFigureOut">
              <a:rPr lang="en-US" smtClean="0"/>
              <a:t>6/17/2018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364458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20A64-5EDE-4471-96D9-1DAC27A72ADA}" type="datetimeFigureOut">
              <a:rPr lang="en-US" smtClean="0"/>
              <a:t>6/17/2018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1973364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4958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020A64-5EDE-4471-96D9-1DAC27A72ADA}" type="datetimeFigureOut">
              <a:rPr lang="en-US" smtClean="0"/>
              <a:t>6/17/2018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271C-546E-4AB1-B5F3-F1A75733D418}" type="slidenum">
              <a:rPr lang="en-US" smtClean="0"/>
              <a:t>‹#›</a:t>
            </a:fld>
            <a:endParaRPr lang="en-US"/>
          </a:p>
        </p:txBody>
      </p:sp>
    </p:spTree>
    <p:extLst>
      <p:ext uri="{BB962C8B-B14F-4D97-AF65-F5344CB8AC3E}">
        <p14:creationId xmlns:p14="http://schemas.microsoft.com/office/powerpoint/2010/main" val="353285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3A020A64-5EDE-4471-96D9-1DAC27A72ADA}" type="datetimeFigureOut">
              <a:rPr lang="en-US" smtClean="0"/>
              <a:t>6/17/2018</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DC11271C-546E-4AB1-B5F3-F1A75733D418}" type="slidenum">
              <a:rPr lang="en-US" smtClean="0"/>
              <a:t>‹#›</a:t>
            </a:fld>
            <a:endParaRPr lang="en-US"/>
          </a:p>
        </p:txBody>
      </p:sp>
    </p:spTree>
    <p:extLst>
      <p:ext uri="{BB962C8B-B14F-4D97-AF65-F5344CB8AC3E}">
        <p14:creationId xmlns:p14="http://schemas.microsoft.com/office/powerpoint/2010/main" val="2009442151"/>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hyperlink" Target="http://www.khmertimeskh.com/wp-content/uploads/2017/09/4-1-4.jpg" TargetMode="Externa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eather-and-climate.com/average-monthly-precipitation-Rainfall,Phnom-Penh,Cambodja" TargetMode="Externa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eather-and-climate.com/average-monthly-Rainy-days,Phnom-Penh,Cambodja" TargetMode="Externa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2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9" name="Picture 8" descr="http://www.khmertimeskh.com/wp-content/uploads/2017/09/4-1-4.jpg">
            <a:hlinkClick r:id="rId2"/>
          </p:cNvPr>
          <p:cNvPicPr/>
          <p:nvPr/>
        </p:nvPicPr>
        <p:blipFill rotWithShape="1">
          <a:blip r:embed="rId3">
            <a:grayscl/>
            <a:extLst>
              <a:ext uri="{28A0092B-C50C-407E-A947-70E740481C1C}">
                <a14:useLocalDpi xmlns:a14="http://schemas.microsoft.com/office/drawing/2010/main" val="0"/>
              </a:ext>
            </a:extLst>
          </a:blip>
          <a:srcRect l="5767" t="9226" r="4343" b="20017"/>
          <a:stretch/>
        </p:blipFill>
        <p:spPr bwMode="auto">
          <a:xfrm rot="16200000">
            <a:off x="4396432" y="1854856"/>
            <a:ext cx="6847967" cy="3162324"/>
          </a:xfrm>
          <a:prstGeom prst="rect">
            <a:avLst/>
          </a:prstGeom>
          <a:noFill/>
          <a:ln>
            <a:noFill/>
          </a:ln>
        </p:spPr>
      </p:pic>
      <p:pic>
        <p:nvPicPr>
          <p:cNvPr id="18" name="Picture 17"/>
          <p:cNvPicPr>
            <a:picLocks noChangeAspect="1"/>
          </p:cNvPicPr>
          <p:nvPr/>
        </p:nvPicPr>
        <p:blipFill rotWithShape="1">
          <a:blip r:embed="rId4" cstate="print">
            <a:grayscl/>
            <a:extLst>
              <a:ext uri="{28A0092B-C50C-407E-A947-70E740481C1C}">
                <a14:useLocalDpi xmlns:a14="http://schemas.microsoft.com/office/drawing/2010/main" val="0"/>
              </a:ext>
            </a:extLst>
          </a:blip>
          <a:srcRect t="11702" b="22333"/>
          <a:stretch/>
        </p:blipFill>
        <p:spPr>
          <a:xfrm rot="16200000">
            <a:off x="-1973731" y="1966725"/>
            <a:ext cx="6853121" cy="2919666"/>
          </a:xfrm>
          <a:prstGeom prst="rect">
            <a:avLst/>
          </a:prstGeom>
          <a:solidFill>
            <a:schemeClr val="tx1">
              <a:lumMod val="85000"/>
            </a:schemeClr>
          </a:solidFill>
        </p:spPr>
      </p:pic>
      <p:pic>
        <p:nvPicPr>
          <p:cNvPr id="2" name="Picture 1"/>
          <p:cNvPicPr>
            <a:picLocks noChangeAspect="1"/>
          </p:cNvPicPr>
          <p:nvPr/>
        </p:nvPicPr>
        <p:blipFill rotWithShape="1">
          <a:blip r:embed="rId5">
            <a:grayscl/>
            <a:extLst>
              <a:ext uri="{28A0092B-C50C-407E-A947-70E740481C1C}">
                <a14:useLocalDpi xmlns:a14="http://schemas.microsoft.com/office/drawing/2010/main" val="0"/>
              </a:ext>
            </a:extLst>
          </a:blip>
          <a:srcRect l="930" t="17621" r="-930" b="24002"/>
          <a:stretch/>
        </p:blipFill>
        <p:spPr>
          <a:xfrm rot="16200000">
            <a:off x="1113519" y="1792502"/>
            <a:ext cx="6906124" cy="3204805"/>
          </a:xfrm>
          <a:prstGeom prst="rect">
            <a:avLst/>
          </a:prstGeom>
        </p:spPr>
      </p:pic>
      <p:pic>
        <p:nvPicPr>
          <p:cNvPr id="3" name="Picture 2"/>
          <p:cNvPicPr>
            <a:picLocks noChangeAspect="1"/>
          </p:cNvPicPr>
          <p:nvPr/>
        </p:nvPicPr>
        <p:blipFill rotWithShape="1">
          <a:blip r:embed="rId6">
            <a:grayscl/>
            <a:extLst>
              <a:ext uri="{28A0092B-C50C-407E-A947-70E740481C1C}">
                <a14:useLocalDpi xmlns:a14="http://schemas.microsoft.com/office/drawing/2010/main" val="0"/>
              </a:ext>
            </a:extLst>
          </a:blip>
          <a:srcRect t="12612" b="20395"/>
          <a:stretch/>
        </p:blipFill>
        <p:spPr>
          <a:xfrm rot="16200000">
            <a:off x="7403636" y="2067342"/>
            <a:ext cx="6854993" cy="2730321"/>
          </a:xfrm>
          <a:prstGeom prst="rect">
            <a:avLst/>
          </a:prstGeom>
        </p:spPr>
      </p:pic>
      <p:sp>
        <p:nvSpPr>
          <p:cNvPr id="19" name="Rectangle 18"/>
          <p:cNvSpPr/>
          <p:nvPr/>
        </p:nvSpPr>
        <p:spPr>
          <a:xfrm>
            <a:off x="0" y="347731"/>
            <a:ext cx="12191999" cy="1138773"/>
          </a:xfrm>
          <a:prstGeom prst="rect">
            <a:avLst/>
          </a:prstGeom>
          <a:solidFill>
            <a:srgbClr val="FBBE11">
              <a:alpha val="80000"/>
            </a:srgbClr>
          </a:solidFill>
        </p:spPr>
        <p:txBody>
          <a:bodyPr wrap="square">
            <a:spAutoFit/>
          </a:bodyPr>
          <a:lstStyle/>
          <a:p>
            <a:r>
              <a:rPr lang="en-US" sz="3400" b="1" dirty="0" smtClean="0">
                <a:solidFill>
                  <a:schemeClr val="bg1"/>
                </a:solidFill>
                <a:latin typeface="Arial" panose="020B0604020202020204" pitchFamily="34" charset="0"/>
                <a:cs typeface="Arial" panose="020B0604020202020204" pitchFamily="34" charset="0"/>
              </a:rPr>
              <a:t>Analysis</a:t>
            </a:r>
            <a:r>
              <a:rPr lang="km-KH" sz="3400" b="1" dirty="0" smtClean="0">
                <a:solidFill>
                  <a:schemeClr val="bg1"/>
                </a:solidFill>
                <a:latin typeface="Arial" panose="020B0604020202020204" pitchFamily="34" charset="0"/>
                <a:cs typeface="Arial" panose="020B0604020202020204" pitchFamily="34" charset="0"/>
              </a:rPr>
              <a:t>​</a:t>
            </a:r>
            <a:r>
              <a:rPr lang="en-US" sz="3400" b="1" dirty="0">
                <a:solidFill>
                  <a:schemeClr val="bg1"/>
                </a:solidFill>
                <a:latin typeface="Arial" panose="020B0604020202020204" pitchFamily="34" charset="0"/>
                <a:cs typeface="Arial" panose="020B0604020202020204" pitchFamily="34" charset="0"/>
              </a:rPr>
              <a:t> </a:t>
            </a:r>
            <a:r>
              <a:rPr lang="en-US" sz="3400" b="1" dirty="0" smtClean="0">
                <a:solidFill>
                  <a:schemeClr val="bg1"/>
                </a:solidFill>
                <a:latin typeface="Arial" panose="020B0604020202020204" pitchFamily="34" charset="0"/>
                <a:cs typeface="Arial" panose="020B0604020202020204" pitchFamily="34" charset="0"/>
              </a:rPr>
              <a:t>of the </a:t>
            </a:r>
            <a:r>
              <a:rPr lang="en-US" sz="3400" b="1" dirty="0">
                <a:solidFill>
                  <a:schemeClr val="bg1"/>
                </a:solidFill>
                <a:latin typeface="Arial" panose="020B0604020202020204" pitchFamily="34" charset="0"/>
                <a:cs typeface="Arial" panose="020B0604020202020204" pitchFamily="34" charset="0"/>
              </a:rPr>
              <a:t>impacts of flood and </a:t>
            </a:r>
            <a:r>
              <a:rPr lang="en-US" sz="3400" b="1" dirty="0" smtClean="0">
                <a:solidFill>
                  <a:schemeClr val="bg1"/>
                </a:solidFill>
                <a:latin typeface="Arial" panose="020B0604020202020204" pitchFamily="34" charset="0"/>
                <a:cs typeface="Arial" panose="020B0604020202020204" pitchFamily="34" charset="0"/>
              </a:rPr>
              <a:t>affordable planning </a:t>
            </a:r>
            <a:r>
              <a:rPr lang="en-US" sz="3400" b="1" dirty="0">
                <a:solidFill>
                  <a:schemeClr val="bg1"/>
                </a:solidFill>
                <a:latin typeface="Arial" panose="020B0604020202020204" pitchFamily="34" charset="0"/>
                <a:cs typeface="Arial" panose="020B0604020202020204" pitchFamily="34" charset="0"/>
              </a:rPr>
              <a:t>strategies in Phnom Penh</a:t>
            </a:r>
          </a:p>
        </p:txBody>
      </p:sp>
      <p:sp>
        <p:nvSpPr>
          <p:cNvPr id="8" name="Rectangle 7"/>
          <p:cNvSpPr/>
          <p:nvPr/>
        </p:nvSpPr>
        <p:spPr>
          <a:xfrm>
            <a:off x="8742609" y="5312539"/>
            <a:ext cx="3449390" cy="1569660"/>
          </a:xfrm>
          <a:prstGeom prst="rect">
            <a:avLst/>
          </a:prstGeom>
          <a:solidFill>
            <a:srgbClr val="FBBE11">
              <a:alpha val="78000"/>
            </a:srgbClr>
          </a:solidFill>
        </p:spPr>
        <p:txBody>
          <a:bodyPr wrap="square">
            <a:spAutoFit/>
          </a:bodyPr>
          <a:lstStyle/>
          <a:p>
            <a:r>
              <a:rPr lang="en-US" sz="1600" b="1" dirty="0" err="1" smtClean="0">
                <a:solidFill>
                  <a:schemeClr val="bg1"/>
                </a:solidFill>
                <a:latin typeface="Arial" panose="020B0604020202020204" pitchFamily="34" charset="0"/>
                <a:cs typeface="Arial" panose="020B0604020202020204" pitchFamily="34" charset="0"/>
              </a:rPr>
              <a:t>Bovisal</a:t>
            </a:r>
            <a:r>
              <a:rPr lang="en-US" sz="1600" b="1" dirty="0" smtClean="0">
                <a:solidFill>
                  <a:schemeClr val="bg1"/>
                </a:solidFill>
                <a:latin typeface="Arial" panose="020B0604020202020204" pitchFamily="34" charset="0"/>
                <a:cs typeface="Arial" panose="020B0604020202020204" pitchFamily="34" charset="0"/>
              </a:rPr>
              <a:t> </a:t>
            </a:r>
            <a:r>
              <a:rPr lang="en-US" sz="1600" b="1" dirty="0" err="1" smtClean="0">
                <a:solidFill>
                  <a:schemeClr val="bg1"/>
                </a:solidFill>
                <a:latin typeface="Arial" panose="020B0604020202020204" pitchFamily="34" charset="0"/>
                <a:cs typeface="Arial" panose="020B0604020202020204" pitchFamily="34" charset="0"/>
              </a:rPr>
              <a:t>Sim</a:t>
            </a:r>
            <a:endParaRPr lang="en-US" sz="1600" b="1" dirty="0" smtClean="0">
              <a:solidFill>
                <a:schemeClr val="bg1"/>
              </a:solidFill>
              <a:latin typeface="Arial" panose="020B0604020202020204" pitchFamily="34" charset="0"/>
              <a:cs typeface="Arial" panose="020B0604020202020204" pitchFamily="34" charset="0"/>
            </a:endParaRPr>
          </a:p>
          <a:p>
            <a:r>
              <a:rPr lang="en-US" sz="1600" b="1" dirty="0" err="1" smtClean="0">
                <a:solidFill>
                  <a:schemeClr val="bg1"/>
                </a:solidFill>
                <a:latin typeface="Arial" panose="020B0604020202020204" pitchFamily="34" charset="0"/>
                <a:cs typeface="Arial" panose="020B0604020202020204" pitchFamily="34" charset="0"/>
              </a:rPr>
              <a:t>Polytech</a:t>
            </a:r>
            <a:r>
              <a:rPr lang="en-US" sz="1600" b="1" dirty="0" smtClean="0">
                <a:solidFill>
                  <a:schemeClr val="bg1"/>
                </a:solidFill>
                <a:latin typeface="Arial" panose="020B0604020202020204" pitchFamily="34" charset="0"/>
                <a:cs typeface="Arial" panose="020B0604020202020204" pitchFamily="34" charset="0"/>
              </a:rPr>
              <a:t> Tours</a:t>
            </a:r>
          </a:p>
          <a:p>
            <a:r>
              <a:rPr lang="en-US" sz="1600" b="1" dirty="0" smtClean="0">
                <a:solidFill>
                  <a:schemeClr val="bg1"/>
                </a:solidFill>
                <a:latin typeface="Arial" panose="020B0604020202020204" pitchFamily="34" charset="0"/>
                <a:cs typeface="Arial" panose="020B0604020202020204" pitchFamily="34" charset="0"/>
              </a:rPr>
              <a:t>M2 Planning </a:t>
            </a:r>
            <a:r>
              <a:rPr lang="en-US" sz="1600" b="1" dirty="0">
                <a:solidFill>
                  <a:schemeClr val="bg1"/>
                </a:solidFill>
                <a:latin typeface="Arial" panose="020B0604020202020204" pitchFamily="34" charset="0"/>
                <a:cs typeface="Arial" panose="020B0604020202020204" pitchFamily="34" charset="0"/>
              </a:rPr>
              <a:t>and Sustainability</a:t>
            </a:r>
          </a:p>
          <a:p>
            <a:r>
              <a:rPr lang="en-US" sz="1600" b="1" dirty="0">
                <a:solidFill>
                  <a:schemeClr val="bg1"/>
                </a:solidFill>
                <a:latin typeface="Arial" panose="020B0604020202020204" pitchFamily="34" charset="0"/>
                <a:cs typeface="Arial" panose="020B0604020202020204" pitchFamily="34" charset="0"/>
              </a:rPr>
              <a:t>21 </a:t>
            </a:r>
            <a:r>
              <a:rPr lang="en-US" sz="1600" b="1" dirty="0" err="1">
                <a:solidFill>
                  <a:schemeClr val="bg1"/>
                </a:solidFill>
                <a:latin typeface="Arial" panose="020B0604020202020204" pitchFamily="34" charset="0"/>
                <a:cs typeface="Arial" panose="020B0604020202020204" pitchFamily="34" charset="0"/>
              </a:rPr>
              <a:t>Chistophe</a:t>
            </a:r>
            <a:r>
              <a:rPr lang="en-US" sz="1600" b="1" dirty="0">
                <a:solidFill>
                  <a:schemeClr val="bg1"/>
                </a:solidFill>
                <a:latin typeface="Arial" panose="020B0604020202020204" pitchFamily="34" charset="0"/>
                <a:cs typeface="Arial" panose="020B0604020202020204" pitchFamily="34" charset="0"/>
              </a:rPr>
              <a:t> </a:t>
            </a:r>
            <a:r>
              <a:rPr lang="en-US" sz="1600" b="1" dirty="0" err="1">
                <a:solidFill>
                  <a:schemeClr val="bg1"/>
                </a:solidFill>
                <a:latin typeface="Arial" panose="020B0604020202020204" pitchFamily="34" charset="0"/>
                <a:cs typeface="Arial" panose="020B0604020202020204" pitchFamily="34" charset="0"/>
              </a:rPr>
              <a:t>Colomb</a:t>
            </a:r>
            <a:r>
              <a:rPr lang="en-US" sz="1600" b="1" dirty="0">
                <a:solidFill>
                  <a:schemeClr val="bg1"/>
                </a:solidFill>
                <a:latin typeface="Arial" panose="020B0604020202020204" pitchFamily="34" charset="0"/>
                <a:cs typeface="Arial" panose="020B0604020202020204" pitchFamily="34" charset="0"/>
              </a:rPr>
              <a:t>, Tours</a:t>
            </a:r>
          </a:p>
          <a:p>
            <a:r>
              <a:rPr lang="en-US" sz="1600" b="1" dirty="0" smtClean="0">
                <a:solidFill>
                  <a:schemeClr val="bg1"/>
                </a:solidFill>
                <a:latin typeface="Arial" panose="020B0604020202020204" pitchFamily="34" charset="0"/>
                <a:cs typeface="Arial" panose="020B0604020202020204" pitchFamily="34" charset="0"/>
              </a:rPr>
              <a:t>bovisals@gmail.com</a:t>
            </a:r>
          </a:p>
          <a:p>
            <a:r>
              <a:rPr lang="en-US" sz="1600" b="1" dirty="0" smtClean="0">
                <a:solidFill>
                  <a:schemeClr val="bg1"/>
                </a:solidFill>
                <a:latin typeface="Arial" panose="020B0604020202020204" pitchFamily="34" charset="0"/>
                <a:cs typeface="Arial" panose="020B0604020202020204" pitchFamily="34" charset="0"/>
              </a:rPr>
              <a:t>Supervisor</a:t>
            </a:r>
            <a:r>
              <a:rPr lang="en-US" sz="1600" b="1" dirty="0">
                <a:solidFill>
                  <a:schemeClr val="bg1"/>
                </a:solidFill>
                <a:latin typeface="Arial" panose="020B0604020202020204" pitchFamily="34" charset="0"/>
                <a:cs typeface="Arial" panose="020B0604020202020204" pitchFamily="34" charset="0"/>
              </a:rPr>
              <a:t>: Prof. Vincent </a:t>
            </a:r>
            <a:r>
              <a:rPr lang="en-US" sz="1600" b="1" dirty="0" err="1" smtClean="0">
                <a:solidFill>
                  <a:schemeClr val="bg1"/>
                </a:solidFill>
                <a:latin typeface="Arial" panose="020B0604020202020204" pitchFamily="34" charset="0"/>
                <a:cs typeface="Arial" panose="020B0604020202020204" pitchFamily="34" charset="0"/>
              </a:rPr>
              <a:t>Rotge</a:t>
            </a:r>
            <a:endParaRPr lang="en-US" sz="1600" b="1" dirty="0">
              <a:solidFill>
                <a:schemeClr val="bg1"/>
              </a:solidFill>
              <a:latin typeface="Arial" panose="020B0604020202020204" pitchFamily="34" charset="0"/>
              <a:cs typeface="Arial" panose="020B0604020202020204" pitchFamily="34" charset="0"/>
            </a:endParaRPr>
          </a:p>
        </p:txBody>
      </p:sp>
      <p:pic>
        <p:nvPicPr>
          <p:cNvPr id="10" name="Image 2" descr="Polytech_Tours_c.gif"/>
          <p:cNvPicPr/>
          <p:nvPr/>
        </p:nvPicPr>
        <p:blipFill>
          <a:blip r:embed="rId7">
            <a:extLst>
              <a:ext uri="{28A0092B-C50C-407E-A947-70E740481C1C}">
                <a14:useLocalDpi xmlns:a14="http://schemas.microsoft.com/office/drawing/2010/main" val="0"/>
              </a:ext>
            </a:extLst>
          </a:blip>
          <a:srcRect/>
          <a:stretch>
            <a:fillRect/>
          </a:stretch>
        </p:blipFill>
        <p:spPr bwMode="auto">
          <a:xfrm>
            <a:off x="6865879" y="5553590"/>
            <a:ext cx="1885315" cy="654050"/>
          </a:xfrm>
          <a:prstGeom prst="rect">
            <a:avLst/>
          </a:prstGeom>
          <a:noFill/>
          <a:ln>
            <a:noFill/>
          </a:ln>
        </p:spPr>
      </p:pic>
      <p:pic>
        <p:nvPicPr>
          <p:cNvPr id="11" name="Image 11"/>
          <p:cNvPicPr/>
          <p:nvPr/>
        </p:nvPicPr>
        <p:blipFill>
          <a:blip r:embed="rId8">
            <a:extLst>
              <a:ext uri="{28A0092B-C50C-407E-A947-70E740481C1C}">
                <a14:useLocalDpi xmlns:a14="http://schemas.microsoft.com/office/drawing/2010/main" val="0"/>
              </a:ext>
            </a:extLst>
          </a:blip>
          <a:stretch>
            <a:fillRect/>
          </a:stretch>
        </p:blipFill>
        <p:spPr>
          <a:xfrm>
            <a:off x="7443128" y="6206796"/>
            <a:ext cx="1307065" cy="654050"/>
          </a:xfrm>
          <a:prstGeom prst="rect">
            <a:avLst/>
          </a:prstGeom>
        </p:spPr>
      </p:pic>
      <p:pic>
        <p:nvPicPr>
          <p:cNvPr id="12" name="Picture 11"/>
          <p:cNvPicPr/>
          <p:nvPr/>
        </p:nvPicPr>
        <p:blipFill>
          <a:blip r:embed="rId9" cstate="print">
            <a:extLst>
              <a:ext uri="{28A0092B-C50C-407E-A947-70E740481C1C}">
                <a14:useLocalDpi xmlns:a14="http://schemas.microsoft.com/office/drawing/2010/main" val="0"/>
              </a:ext>
            </a:extLst>
          </a:blip>
          <a:stretch>
            <a:fillRect/>
          </a:stretch>
        </p:blipFill>
        <p:spPr>
          <a:xfrm>
            <a:off x="6839201" y="5056993"/>
            <a:ext cx="1936750" cy="447675"/>
          </a:xfrm>
          <a:prstGeom prst="rect">
            <a:avLst/>
          </a:prstGeom>
        </p:spPr>
      </p:pic>
    </p:spTree>
    <p:extLst>
      <p:ext uri="{BB962C8B-B14F-4D97-AF65-F5344CB8AC3E}">
        <p14:creationId xmlns:p14="http://schemas.microsoft.com/office/powerpoint/2010/main" val="443175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40933" y="0"/>
            <a:ext cx="4618572" cy="384721"/>
          </a:xfrm>
          <a:prstGeom prst="rect">
            <a:avLst/>
          </a:prstGeom>
        </p:spPr>
        <p:txBody>
          <a:bodyPr wrap="none">
            <a:spAutoFit/>
          </a:bodyPr>
          <a:lstStyle/>
          <a:p>
            <a:r>
              <a:rPr lang="en-US" sz="1900" b="1" u="sng" dirty="0" smtClean="0">
                <a:solidFill>
                  <a:srgbClr val="FBBE11"/>
                </a:solidFill>
                <a:latin typeface="Arial" panose="020B0604020202020204" pitchFamily="34" charset="0"/>
                <a:cs typeface="Arial" panose="020B0604020202020204" pitchFamily="34" charset="0"/>
              </a:rPr>
              <a:t>5. Flood analysis,  a. Historical floods</a:t>
            </a:r>
            <a:endParaRPr lang="en-US" sz="1900" b="1" u="sng" dirty="0">
              <a:solidFill>
                <a:srgbClr val="FBBE11"/>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113" t="4767" r="4665" b="5957"/>
          <a:stretch/>
        </p:blipFill>
        <p:spPr>
          <a:xfrm>
            <a:off x="153812" y="3666795"/>
            <a:ext cx="3755567" cy="2696618"/>
          </a:xfrm>
          <a:prstGeom prst="rect">
            <a:avLst/>
          </a:prstGeom>
        </p:spPr>
      </p:pic>
      <p:sp>
        <p:nvSpPr>
          <p:cNvPr id="8" name="Rectangle 7"/>
          <p:cNvSpPr/>
          <p:nvPr/>
        </p:nvSpPr>
        <p:spPr>
          <a:xfrm>
            <a:off x="140933" y="6427808"/>
            <a:ext cx="3138580" cy="276999"/>
          </a:xfrm>
          <a:prstGeom prst="rect">
            <a:avLst/>
          </a:prstGeom>
        </p:spPr>
        <p:txBody>
          <a:bodyPr wrap="square">
            <a:spAutoFit/>
          </a:bodyPr>
          <a:lstStyle/>
          <a:p>
            <a:r>
              <a:rPr lang="en-US" sz="1200" dirty="0" smtClean="0"/>
              <a:t>Figure </a:t>
            </a:r>
            <a:r>
              <a:rPr lang="en-US" sz="1200" dirty="0" smtClean="0"/>
              <a:t>8: </a:t>
            </a:r>
            <a:r>
              <a:rPr lang="en-US" sz="1200" dirty="0" smtClean="0"/>
              <a:t>flood </a:t>
            </a:r>
          </a:p>
        </p:txBody>
      </p:sp>
      <p:sp>
        <p:nvSpPr>
          <p:cNvPr id="9" name="Rectangle 8"/>
          <p:cNvSpPr/>
          <p:nvPr/>
        </p:nvSpPr>
        <p:spPr>
          <a:xfrm>
            <a:off x="140933" y="3634672"/>
            <a:ext cx="1326579" cy="369332"/>
          </a:xfrm>
          <a:prstGeom prst="rect">
            <a:avLst/>
          </a:prstGeom>
        </p:spPr>
        <p:txBody>
          <a:bodyPr wrap="square">
            <a:spAutoFit/>
          </a:bodyPr>
          <a:lstStyle/>
          <a:p>
            <a:r>
              <a:rPr lang="en-US" b="1" dirty="0">
                <a:solidFill>
                  <a:srgbClr val="FBBE11"/>
                </a:solidFill>
                <a:latin typeface="Arial" panose="020B0604020202020204" pitchFamily="34" charset="0"/>
                <a:cs typeface="Arial" panose="020B0604020202020204" pitchFamily="34" charset="0"/>
              </a:rPr>
              <a:t>Unknown</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7864" y="3651212"/>
            <a:ext cx="3840422" cy="2726700"/>
          </a:xfrm>
          <a:prstGeom prst="rect">
            <a:avLst/>
          </a:prstGeom>
        </p:spPr>
      </p:pic>
      <p:sp>
        <p:nvSpPr>
          <p:cNvPr id="11" name="Rectangle 10"/>
          <p:cNvSpPr/>
          <p:nvPr/>
        </p:nvSpPr>
        <p:spPr>
          <a:xfrm>
            <a:off x="3883621" y="6437468"/>
            <a:ext cx="3804537" cy="276999"/>
          </a:xfrm>
          <a:prstGeom prst="rect">
            <a:avLst/>
          </a:prstGeom>
        </p:spPr>
        <p:txBody>
          <a:bodyPr wrap="square">
            <a:spAutoFit/>
          </a:bodyPr>
          <a:lstStyle/>
          <a:p>
            <a:r>
              <a:rPr lang="en-US" sz="1200" dirty="0"/>
              <a:t>Figure </a:t>
            </a:r>
            <a:r>
              <a:rPr lang="en-US" sz="1200" dirty="0" smtClean="0"/>
              <a:t>9: </a:t>
            </a:r>
            <a:r>
              <a:rPr lang="en-US" sz="1200" dirty="0" smtClean="0"/>
              <a:t>flood 1990s </a:t>
            </a:r>
          </a:p>
        </p:txBody>
      </p:sp>
      <p:sp>
        <p:nvSpPr>
          <p:cNvPr id="12" name="Rectangle 11"/>
          <p:cNvSpPr/>
          <p:nvPr/>
        </p:nvSpPr>
        <p:spPr>
          <a:xfrm>
            <a:off x="3883621" y="3563763"/>
            <a:ext cx="1424313" cy="369332"/>
          </a:xfrm>
          <a:prstGeom prst="rect">
            <a:avLst/>
          </a:prstGeom>
        </p:spPr>
        <p:txBody>
          <a:bodyPr wrap="square">
            <a:spAutoFit/>
          </a:bodyPr>
          <a:lstStyle/>
          <a:p>
            <a:r>
              <a:rPr lang="en-US" b="1" dirty="0" smtClean="0">
                <a:solidFill>
                  <a:srgbClr val="FBBE11"/>
                </a:solidFill>
                <a:latin typeface="Arial" panose="020B0604020202020204" pitchFamily="34" charset="0"/>
                <a:cs typeface="Arial" panose="020B0604020202020204" pitchFamily="34" charset="0"/>
              </a:rPr>
              <a:t>1990s</a:t>
            </a:r>
            <a:endParaRPr lang="en-US" b="1" dirty="0">
              <a:solidFill>
                <a:srgbClr val="FBBE11"/>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2491" r="10012"/>
          <a:stretch/>
        </p:blipFill>
        <p:spPr>
          <a:xfrm>
            <a:off x="7688158" y="3655649"/>
            <a:ext cx="4211920" cy="2707764"/>
          </a:xfrm>
          <a:prstGeom prst="rect">
            <a:avLst/>
          </a:prstGeom>
        </p:spPr>
      </p:pic>
      <p:sp>
        <p:nvSpPr>
          <p:cNvPr id="16" name="Rectangle 15"/>
          <p:cNvSpPr/>
          <p:nvPr/>
        </p:nvSpPr>
        <p:spPr>
          <a:xfrm>
            <a:off x="7688158" y="6444885"/>
            <a:ext cx="3921786" cy="276999"/>
          </a:xfrm>
          <a:prstGeom prst="rect">
            <a:avLst/>
          </a:prstGeom>
        </p:spPr>
        <p:txBody>
          <a:bodyPr wrap="square">
            <a:spAutoFit/>
          </a:bodyPr>
          <a:lstStyle/>
          <a:p>
            <a:r>
              <a:rPr lang="en-US" sz="1200" dirty="0" smtClean="0"/>
              <a:t>Figure </a:t>
            </a:r>
            <a:r>
              <a:rPr lang="en-US" sz="1200" dirty="0" smtClean="0"/>
              <a:t>10: </a:t>
            </a:r>
            <a:r>
              <a:rPr lang="en-US" sz="1200" dirty="0" smtClean="0"/>
              <a:t>flood in 2017</a:t>
            </a:r>
          </a:p>
        </p:txBody>
      </p:sp>
      <p:sp>
        <p:nvSpPr>
          <p:cNvPr id="17" name="Rectangle 16"/>
          <p:cNvSpPr/>
          <p:nvPr/>
        </p:nvSpPr>
        <p:spPr>
          <a:xfrm>
            <a:off x="7754528" y="3592351"/>
            <a:ext cx="756423" cy="369332"/>
          </a:xfrm>
          <a:prstGeom prst="rect">
            <a:avLst/>
          </a:prstGeom>
        </p:spPr>
        <p:txBody>
          <a:bodyPr wrap="square">
            <a:spAutoFit/>
          </a:bodyPr>
          <a:lstStyle/>
          <a:p>
            <a:r>
              <a:rPr lang="en-US" b="1" dirty="0" smtClean="0">
                <a:solidFill>
                  <a:srgbClr val="FBBE11"/>
                </a:solidFill>
                <a:latin typeface="Arial" panose="020B0604020202020204" pitchFamily="34" charset="0"/>
                <a:cs typeface="Arial" panose="020B0604020202020204" pitchFamily="34" charset="0"/>
              </a:rPr>
              <a:t>2017</a:t>
            </a:r>
            <a:endParaRPr lang="en-US" b="1" dirty="0">
              <a:solidFill>
                <a:srgbClr val="FBBE11"/>
              </a:solidFill>
              <a:latin typeface="Arial" panose="020B0604020202020204" pitchFamily="34" charset="0"/>
              <a:cs typeface="Arial" panose="020B0604020202020204"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738551052"/>
              </p:ext>
            </p:extLst>
          </p:nvPr>
        </p:nvGraphicFramePr>
        <p:xfrm>
          <a:off x="166691" y="316673"/>
          <a:ext cx="11694752" cy="3217341"/>
        </p:xfrm>
        <a:graphic>
          <a:graphicData uri="http://schemas.openxmlformats.org/drawingml/2006/table">
            <a:tbl>
              <a:tblPr firstRow="1" bandRow="1">
                <a:tableStyleId>{5C22544A-7EE6-4342-B048-85BDC9FD1C3A}</a:tableStyleId>
              </a:tblPr>
              <a:tblGrid>
                <a:gridCol w="1770619"/>
                <a:gridCol w="1553659"/>
                <a:gridCol w="1997559"/>
                <a:gridCol w="3036083"/>
                <a:gridCol w="3336832"/>
              </a:tblGrid>
              <a:tr h="329401">
                <a:tc>
                  <a:txBody>
                    <a:bodyPr/>
                    <a:lstStyle/>
                    <a:p>
                      <a:pPr algn="ctr"/>
                      <a:r>
                        <a:rPr lang="en-US" sz="1400" dirty="0" smtClean="0">
                          <a:latin typeface="Arial" panose="020B0604020202020204" pitchFamily="34" charset="0"/>
                          <a:cs typeface="Arial" panose="020B0604020202020204" pitchFamily="34" charset="0"/>
                        </a:rPr>
                        <a:t>Year</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killed</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victims</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Homes damaged</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Crop damaged</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1996</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1.3 mil</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50,000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600,000</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1999</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37</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527</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491</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17,732</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277</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2.7 mil</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2001</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62</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2.1 mil</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429,698</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2002</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29</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1.44 mil</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296,234</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40,000</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2006</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18</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700,000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800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40,000</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2011</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247</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 mil</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46,400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2013</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152</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418,770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300,500</a:t>
                      </a: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2014</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45</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11,500</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dirty="0">
                        <a:latin typeface="Arial" panose="020B0604020202020204" pitchFamily="34" charset="0"/>
                        <a:cs typeface="Arial" panose="020B0604020202020204" pitchFamily="34" charset="0"/>
                      </a:endParaRPr>
                    </a:p>
                  </a:txBody>
                  <a:tcPr marL="75433" marR="75433" marT="37717" marB="37717"/>
                </a:tc>
              </a:tr>
              <a:tr h="275026">
                <a:tc>
                  <a:txBody>
                    <a:bodyPr/>
                    <a:lstStyle/>
                    <a:p>
                      <a:pPr algn="ctr"/>
                      <a:r>
                        <a:rPr lang="en-US" sz="1400" dirty="0" smtClean="0">
                          <a:latin typeface="Arial" panose="020B0604020202020204" pitchFamily="34" charset="0"/>
                          <a:cs typeface="Arial" panose="020B0604020202020204" pitchFamily="34" charset="0"/>
                        </a:rPr>
                        <a:t>2016</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3</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a:latin typeface="Arial" panose="020B0604020202020204" pitchFamily="34" charset="0"/>
                        <a:cs typeface="Arial" panose="020B0604020202020204" pitchFamily="34" charset="0"/>
                      </a:endParaRPr>
                    </a:p>
                  </a:txBody>
                  <a:tcPr marL="75433" marR="75433" marT="37717" marB="37717"/>
                </a:tc>
                <a:tc>
                  <a:txBody>
                    <a:bodyPr/>
                    <a:lstStyle/>
                    <a:p>
                      <a:pPr algn="ctr"/>
                      <a:r>
                        <a:rPr lang="en-US" sz="1400" dirty="0" smtClean="0">
                          <a:latin typeface="Arial" panose="020B0604020202020204" pitchFamily="34" charset="0"/>
                          <a:cs typeface="Arial" panose="020B0604020202020204" pitchFamily="34" charset="0"/>
                        </a:rPr>
                        <a:t>9,546</a:t>
                      </a:r>
                      <a:endParaRPr lang="en-US" sz="1400" dirty="0">
                        <a:latin typeface="Arial" panose="020B0604020202020204" pitchFamily="34" charset="0"/>
                        <a:cs typeface="Arial" panose="020B0604020202020204" pitchFamily="34" charset="0"/>
                      </a:endParaRPr>
                    </a:p>
                  </a:txBody>
                  <a:tcPr marL="75433" marR="75433" marT="37717" marB="37717"/>
                </a:tc>
                <a:tc>
                  <a:txBody>
                    <a:bodyPr/>
                    <a:lstStyle/>
                    <a:p>
                      <a:pPr algn="ctr"/>
                      <a:endParaRPr lang="en-US" sz="1400" dirty="0">
                        <a:latin typeface="Arial" panose="020B0604020202020204" pitchFamily="34" charset="0"/>
                        <a:cs typeface="Arial" panose="020B0604020202020204" pitchFamily="34" charset="0"/>
                      </a:endParaRPr>
                    </a:p>
                  </a:txBody>
                  <a:tcPr marL="75433" marR="75433" marT="37717" marB="37717"/>
                </a:tc>
              </a:tr>
            </a:tbl>
          </a:graphicData>
        </a:graphic>
      </p:graphicFrame>
      <p:sp>
        <p:nvSpPr>
          <p:cNvPr id="18" name="Rectangle 17"/>
          <p:cNvSpPr/>
          <p:nvPr/>
        </p:nvSpPr>
        <p:spPr>
          <a:xfrm>
            <a:off x="104842" y="3460718"/>
            <a:ext cx="3138580" cy="276999"/>
          </a:xfrm>
          <a:prstGeom prst="rect">
            <a:avLst/>
          </a:prstGeom>
        </p:spPr>
        <p:txBody>
          <a:bodyPr wrap="square">
            <a:spAutoFit/>
          </a:bodyPr>
          <a:lstStyle/>
          <a:p>
            <a:r>
              <a:rPr lang="en-US" sz="1200" dirty="0" smtClean="0"/>
              <a:t>Table 1: flood history</a:t>
            </a:r>
            <a:endParaRPr lang="en-US" sz="1200" dirty="0" smtClean="0"/>
          </a:p>
        </p:txBody>
      </p:sp>
    </p:spTree>
    <p:extLst>
      <p:ext uri="{BB962C8B-B14F-4D97-AF65-F5344CB8AC3E}">
        <p14:creationId xmlns:p14="http://schemas.microsoft.com/office/powerpoint/2010/main" val="19311198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7672" y="536613"/>
            <a:ext cx="8819359" cy="369332"/>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ADB </a:t>
            </a:r>
            <a:r>
              <a:rPr lang="en-US" b="1" dirty="0" smtClean="0">
                <a:latin typeface="Arial" panose="020B0604020202020204" pitchFamily="34" charset="0"/>
                <a:cs typeface="Arial" panose="020B0604020202020204" pitchFamily="34" charset="0"/>
              </a:rPr>
              <a:t>estimated </a:t>
            </a:r>
            <a:r>
              <a:rPr lang="en-US" b="1" dirty="0">
                <a:latin typeface="Arial" panose="020B0604020202020204" pitchFamily="34" charset="0"/>
                <a:cs typeface="Arial" panose="020B0604020202020204" pitchFamily="34" charset="0"/>
              </a:rPr>
              <a:t>the cost of damage </a:t>
            </a:r>
            <a:r>
              <a:rPr lang="en-US" b="1" dirty="0" smtClean="0">
                <a:latin typeface="Arial" panose="020B0604020202020204" pitchFamily="34" charset="0"/>
                <a:cs typeface="Arial" panose="020B0604020202020204" pitchFamily="34" charset="0"/>
              </a:rPr>
              <a:t>by </a:t>
            </a:r>
            <a:r>
              <a:rPr lang="en-US" b="1" dirty="0">
                <a:latin typeface="Arial" panose="020B0604020202020204" pitchFamily="34" charset="0"/>
                <a:cs typeface="Arial" panose="020B0604020202020204" pitchFamily="34" charset="0"/>
              </a:rPr>
              <a:t>mass floods in </a:t>
            </a:r>
            <a:r>
              <a:rPr lang="en-US" b="1" dirty="0" smtClean="0">
                <a:latin typeface="Arial" panose="020B0604020202020204" pitchFamily="34" charset="0"/>
                <a:cs typeface="Arial" panose="020B0604020202020204" pitchFamily="34" charset="0"/>
              </a:rPr>
              <a:t>2011, whole country</a:t>
            </a:r>
            <a:endParaRPr lang="en-US" b="1" dirty="0">
              <a:latin typeface="Arial" panose="020B0604020202020204" pitchFamily="34" charset="0"/>
              <a:cs typeface="Arial" panose="020B0604020202020204" pitchFamily="34" charset="0"/>
            </a:endParaRPr>
          </a:p>
        </p:txBody>
      </p:sp>
      <p:sp>
        <p:nvSpPr>
          <p:cNvPr id="7" name="Rectangle 6"/>
          <p:cNvSpPr/>
          <p:nvPr/>
        </p:nvSpPr>
        <p:spPr>
          <a:xfrm>
            <a:off x="140933" y="76131"/>
            <a:ext cx="2685351"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b. Economical </a:t>
            </a:r>
            <a:r>
              <a:rPr lang="en-US" b="1" u="sng" dirty="0">
                <a:solidFill>
                  <a:srgbClr val="FBBE11"/>
                </a:solidFill>
                <a:latin typeface="Arial" panose="020B0604020202020204" pitchFamily="34" charset="0"/>
                <a:cs typeface="Arial" panose="020B0604020202020204" pitchFamily="34" charset="0"/>
              </a:rPr>
              <a:t>impacts</a:t>
            </a:r>
          </a:p>
        </p:txBody>
      </p:sp>
      <p:sp>
        <p:nvSpPr>
          <p:cNvPr id="8" name="Rectangle 7"/>
          <p:cNvSpPr/>
          <p:nvPr/>
        </p:nvSpPr>
        <p:spPr>
          <a:xfrm>
            <a:off x="542866" y="1248980"/>
            <a:ext cx="2593623" cy="1200329"/>
          </a:xfrm>
          <a:prstGeom prst="rect">
            <a:avLst/>
          </a:prstGeom>
          <a:solidFill>
            <a:srgbClr val="FBBE11">
              <a:alpha val="65000"/>
            </a:srgbClr>
          </a:solidFill>
        </p:spPr>
        <p:txBody>
          <a:bodyPr wrap="square">
            <a:spAutoFit/>
          </a:bodyPr>
          <a:lstStyle/>
          <a:p>
            <a:pPr algn="ctr"/>
            <a:r>
              <a:rPr lang="en-US" sz="2400" b="1" dirty="0" smtClean="0">
                <a:solidFill>
                  <a:schemeClr val="bg1"/>
                </a:solidFill>
                <a:latin typeface="Arial" panose="020B0604020202020204" pitchFamily="34" charset="0"/>
                <a:cs typeface="Arial" panose="020B0604020202020204" pitchFamily="34" charset="0"/>
              </a:rPr>
              <a:t>Slow economic growth</a:t>
            </a:r>
          </a:p>
          <a:p>
            <a:pPr algn="ctr"/>
            <a:endParaRPr lang="en-US" sz="2400" b="1" dirty="0" smtClean="0">
              <a:solidFill>
                <a:schemeClr val="bg1"/>
              </a:solidFill>
              <a:latin typeface="Arial" panose="020B0604020202020204" pitchFamily="34" charset="0"/>
              <a:cs typeface="Arial" panose="020B0604020202020204" pitchFamily="34" charset="0"/>
            </a:endParaRPr>
          </a:p>
        </p:txBody>
      </p:sp>
      <p:sp>
        <p:nvSpPr>
          <p:cNvPr id="9" name="Rectangle 8"/>
          <p:cNvSpPr/>
          <p:nvPr/>
        </p:nvSpPr>
        <p:spPr>
          <a:xfrm>
            <a:off x="3436623" y="1230485"/>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€ 500 </a:t>
            </a:r>
            <a:r>
              <a:rPr lang="en-US" sz="2400" b="1" dirty="0" smtClean="0">
                <a:solidFill>
                  <a:schemeClr val="bg1"/>
                </a:solidFill>
                <a:latin typeface="Arial" panose="020B0604020202020204" pitchFamily="34" charset="0"/>
                <a:cs typeface="Arial" panose="020B0604020202020204" pitchFamily="34" charset="0"/>
              </a:rPr>
              <a:t>million</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p:txBody>
      </p:sp>
      <p:sp>
        <p:nvSpPr>
          <p:cNvPr id="10" name="Rectangle 9"/>
          <p:cNvSpPr/>
          <p:nvPr/>
        </p:nvSpPr>
        <p:spPr>
          <a:xfrm>
            <a:off x="6330382" y="1230485"/>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241,900 km of national </a:t>
            </a:r>
            <a:r>
              <a:rPr lang="en-US" sz="2400" b="1" dirty="0" smtClean="0">
                <a:solidFill>
                  <a:schemeClr val="bg1"/>
                </a:solidFill>
                <a:latin typeface="Arial" panose="020B0604020202020204" pitchFamily="34" charset="0"/>
                <a:cs typeface="Arial" panose="020B0604020202020204" pitchFamily="34" charset="0"/>
              </a:rPr>
              <a:t>road</a:t>
            </a:r>
          </a:p>
          <a:p>
            <a:endParaRPr lang="en-US" sz="2400" b="1" dirty="0">
              <a:latin typeface="Arial" panose="020B0604020202020204" pitchFamily="34" charset="0"/>
              <a:cs typeface="Arial" panose="020B0604020202020204" pitchFamily="34" charset="0"/>
            </a:endParaRPr>
          </a:p>
        </p:txBody>
      </p:sp>
      <p:sp>
        <p:nvSpPr>
          <p:cNvPr id="11" name="Rectangle 10"/>
          <p:cNvSpPr/>
          <p:nvPr/>
        </p:nvSpPr>
        <p:spPr>
          <a:xfrm>
            <a:off x="9352769" y="1232538"/>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142,900 km of streets and </a:t>
            </a:r>
            <a:r>
              <a:rPr lang="en-US" sz="2400" b="1" dirty="0" smtClean="0">
                <a:solidFill>
                  <a:schemeClr val="bg1"/>
                </a:solidFill>
                <a:latin typeface="Arial" panose="020B0604020202020204" pitchFamily="34" charset="0"/>
                <a:cs typeface="Arial" panose="020B0604020202020204" pitchFamily="34" charset="0"/>
              </a:rPr>
              <a:t>pathways</a:t>
            </a:r>
            <a:endParaRPr lang="en-US" sz="2400" b="1" dirty="0">
              <a:solidFill>
                <a:schemeClr val="bg1"/>
              </a:solidFill>
              <a:latin typeface="Arial" panose="020B0604020202020204" pitchFamily="34" charset="0"/>
              <a:cs typeface="Arial" panose="020B0604020202020204" pitchFamily="34" charset="0"/>
            </a:endParaRPr>
          </a:p>
        </p:txBody>
      </p:sp>
      <p:sp>
        <p:nvSpPr>
          <p:cNvPr id="12" name="Rectangle 11"/>
          <p:cNvSpPr/>
          <p:nvPr/>
        </p:nvSpPr>
        <p:spPr>
          <a:xfrm>
            <a:off x="3436623" y="3241813"/>
            <a:ext cx="2593623" cy="830997"/>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177 </a:t>
            </a:r>
            <a:r>
              <a:rPr lang="en-US" sz="2400" b="1" dirty="0" smtClean="0">
                <a:solidFill>
                  <a:schemeClr val="bg1"/>
                </a:solidFill>
                <a:latin typeface="Arial" panose="020B0604020202020204" pitchFamily="34" charset="0"/>
                <a:cs typeface="Arial" panose="020B0604020202020204" pitchFamily="34" charset="0"/>
              </a:rPr>
              <a:t>bridges</a:t>
            </a:r>
          </a:p>
          <a:p>
            <a:endParaRPr lang="en-US" sz="2400" b="1" dirty="0">
              <a:solidFill>
                <a:schemeClr val="bg1"/>
              </a:solidFill>
              <a:latin typeface="Arial" panose="020B0604020202020204" pitchFamily="34" charset="0"/>
              <a:cs typeface="Arial" panose="020B0604020202020204" pitchFamily="34" charset="0"/>
            </a:endParaRPr>
          </a:p>
        </p:txBody>
      </p:sp>
      <p:sp>
        <p:nvSpPr>
          <p:cNvPr id="13" name="Rectangle 12"/>
          <p:cNvSpPr/>
          <p:nvPr/>
        </p:nvSpPr>
        <p:spPr>
          <a:xfrm>
            <a:off x="542866" y="3246229"/>
            <a:ext cx="2593623" cy="830997"/>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4,470 km of rural </a:t>
            </a:r>
            <a:r>
              <a:rPr lang="en-US" sz="2400" b="1" dirty="0" smtClean="0">
                <a:solidFill>
                  <a:schemeClr val="bg1"/>
                </a:solidFill>
                <a:latin typeface="Arial" panose="020B0604020202020204" pitchFamily="34" charset="0"/>
                <a:cs typeface="Arial" panose="020B0604020202020204" pitchFamily="34" charset="0"/>
              </a:rPr>
              <a:t>road</a:t>
            </a:r>
            <a:endParaRPr lang="en-US" sz="2400" b="1" dirty="0">
              <a:solidFill>
                <a:schemeClr val="bg1"/>
              </a:solidFill>
              <a:latin typeface="Arial" panose="020B0604020202020204" pitchFamily="34" charset="0"/>
              <a:cs typeface="Arial" panose="020B0604020202020204" pitchFamily="34" charset="0"/>
            </a:endParaRPr>
          </a:p>
        </p:txBody>
      </p:sp>
      <p:sp>
        <p:nvSpPr>
          <p:cNvPr id="14" name="Rectangle 13"/>
          <p:cNvSpPr/>
          <p:nvPr/>
        </p:nvSpPr>
        <p:spPr>
          <a:xfrm>
            <a:off x="6375980" y="3241814"/>
            <a:ext cx="2593623" cy="830997"/>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54 km of </a:t>
            </a:r>
            <a:r>
              <a:rPr lang="en-US" sz="2400" b="1" dirty="0" smtClean="0">
                <a:solidFill>
                  <a:schemeClr val="bg1"/>
                </a:solidFill>
                <a:latin typeface="Arial" panose="020B0604020202020204" pitchFamily="34" charset="0"/>
                <a:cs typeface="Arial" panose="020B0604020202020204" pitchFamily="34" charset="0"/>
              </a:rPr>
              <a:t>canal</a:t>
            </a:r>
          </a:p>
          <a:p>
            <a:endParaRPr lang="en-US" sz="2400" b="1" dirty="0">
              <a:latin typeface="Arial" panose="020B0604020202020204" pitchFamily="34" charset="0"/>
              <a:cs typeface="Arial" panose="020B0604020202020204" pitchFamily="34" charset="0"/>
            </a:endParaRPr>
          </a:p>
        </p:txBody>
      </p:sp>
      <p:sp>
        <p:nvSpPr>
          <p:cNvPr id="15" name="Rectangle 14"/>
          <p:cNvSpPr/>
          <p:nvPr/>
        </p:nvSpPr>
        <p:spPr>
          <a:xfrm>
            <a:off x="541241" y="4880125"/>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122 reservoirs </a:t>
            </a:r>
            <a:r>
              <a:rPr lang="en-US" sz="2400" b="1" dirty="0" smtClean="0">
                <a:solidFill>
                  <a:schemeClr val="bg1"/>
                </a:solidFill>
                <a:latin typeface="Arial" panose="020B0604020202020204" pitchFamily="34" charset="0"/>
                <a:cs typeface="Arial" panose="020B0604020202020204" pitchFamily="34" charset="0"/>
              </a:rPr>
              <a:t>embankment</a:t>
            </a:r>
          </a:p>
          <a:p>
            <a:pPr algn="ctr"/>
            <a:endParaRPr lang="en-US" sz="2400" b="1" dirty="0">
              <a:solidFill>
                <a:schemeClr val="bg1"/>
              </a:solidFill>
              <a:latin typeface="Arial" panose="020B0604020202020204" pitchFamily="34" charset="0"/>
              <a:cs typeface="Arial" panose="020B0604020202020204" pitchFamily="34" charset="0"/>
            </a:endParaRPr>
          </a:p>
        </p:txBody>
      </p:sp>
      <p:sp>
        <p:nvSpPr>
          <p:cNvPr id="16" name="Rectangle 15"/>
          <p:cNvSpPr/>
          <p:nvPr/>
        </p:nvSpPr>
        <p:spPr>
          <a:xfrm>
            <a:off x="3436623" y="4879144"/>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6.6% of rice </a:t>
            </a:r>
            <a:r>
              <a:rPr lang="en-US" sz="2400" b="1" dirty="0" smtClean="0">
                <a:solidFill>
                  <a:schemeClr val="bg1"/>
                </a:solidFill>
                <a:latin typeface="Arial" panose="020B0604020202020204" pitchFamily="34" charset="0"/>
                <a:cs typeface="Arial" panose="020B0604020202020204" pitchFamily="34" charset="0"/>
              </a:rPr>
              <a:t>paddy</a:t>
            </a:r>
          </a:p>
          <a:p>
            <a:pPr algn="ctr"/>
            <a:endParaRPr lang="en-US" sz="2400" b="1" dirty="0">
              <a:solidFill>
                <a:schemeClr val="bg1"/>
              </a:solidFill>
              <a:latin typeface="Arial" panose="020B0604020202020204" pitchFamily="34" charset="0"/>
              <a:cs typeface="Arial" panose="020B0604020202020204" pitchFamily="34" charset="0"/>
            </a:endParaRPr>
          </a:p>
        </p:txBody>
      </p:sp>
      <p:sp>
        <p:nvSpPr>
          <p:cNvPr id="17" name="Rectangle 16"/>
          <p:cNvSpPr/>
          <p:nvPr/>
        </p:nvSpPr>
        <p:spPr>
          <a:xfrm>
            <a:off x="9352768" y="3241814"/>
            <a:ext cx="2593623" cy="830997"/>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1,396 </a:t>
            </a:r>
            <a:r>
              <a:rPr lang="en-US" sz="2400" b="1" dirty="0" smtClean="0">
                <a:solidFill>
                  <a:schemeClr val="bg1"/>
                </a:solidFill>
                <a:latin typeface="Arial" panose="020B0604020202020204" pitchFamily="34" charset="0"/>
                <a:cs typeface="Arial" panose="020B0604020202020204" pitchFamily="34" charset="0"/>
              </a:rPr>
              <a:t>schools</a:t>
            </a:r>
          </a:p>
          <a:p>
            <a:endParaRPr lang="en-US" sz="2400" b="1" dirty="0">
              <a:solidFill>
                <a:schemeClr val="bg1"/>
              </a:solidFill>
              <a:latin typeface="Arial" panose="020B0604020202020204" pitchFamily="34" charset="0"/>
              <a:cs typeface="Arial" panose="020B0604020202020204" pitchFamily="34" charset="0"/>
            </a:endParaRPr>
          </a:p>
        </p:txBody>
      </p:sp>
      <p:sp>
        <p:nvSpPr>
          <p:cNvPr id="18" name="Rectangle 17"/>
          <p:cNvSpPr/>
          <p:nvPr/>
        </p:nvSpPr>
        <p:spPr>
          <a:xfrm>
            <a:off x="6375980" y="4879144"/>
            <a:ext cx="2593623" cy="1200329"/>
          </a:xfrm>
          <a:prstGeom prst="rect">
            <a:avLst/>
          </a:prstGeom>
          <a:solidFill>
            <a:srgbClr val="FBBE11">
              <a:alpha val="65000"/>
            </a:srgbClr>
          </a:solidFill>
        </p:spPr>
        <p:txBody>
          <a:bodyPr wrap="square">
            <a:spAutoFit/>
          </a:bodyPr>
          <a:lstStyle/>
          <a:p>
            <a:pPr algn="ctr"/>
            <a:r>
              <a:rPr lang="en-US" sz="2400" b="1" dirty="0">
                <a:solidFill>
                  <a:schemeClr val="bg1"/>
                </a:solidFill>
                <a:latin typeface="Arial" panose="020B0604020202020204" pitchFamily="34" charset="0"/>
                <a:cs typeface="Arial" panose="020B0604020202020204" pitchFamily="34" charset="0"/>
              </a:rPr>
              <a:t>115 health </a:t>
            </a:r>
            <a:r>
              <a:rPr lang="en-US" sz="2400" b="1" dirty="0" smtClean="0">
                <a:solidFill>
                  <a:schemeClr val="bg1"/>
                </a:solidFill>
                <a:latin typeface="Arial" panose="020B0604020202020204" pitchFamily="34" charset="0"/>
                <a:cs typeface="Arial" panose="020B0604020202020204" pitchFamily="34" charset="0"/>
              </a:rPr>
              <a:t>care centers</a:t>
            </a:r>
          </a:p>
          <a:p>
            <a:pPr algn="ctr"/>
            <a:endParaRPr lang="en-US" sz="2400" b="1" dirty="0">
              <a:solidFill>
                <a:schemeClr val="bg1"/>
              </a:solidFill>
              <a:latin typeface="Arial" panose="020B0604020202020204" pitchFamily="34" charset="0"/>
              <a:cs typeface="Arial" panose="020B0604020202020204" pitchFamily="34" charset="0"/>
            </a:endParaRPr>
          </a:p>
        </p:txBody>
      </p:sp>
      <p:sp>
        <p:nvSpPr>
          <p:cNvPr id="19" name="Rectangle 18"/>
          <p:cNvSpPr/>
          <p:nvPr/>
        </p:nvSpPr>
        <p:spPr>
          <a:xfrm>
            <a:off x="9352768" y="4879143"/>
            <a:ext cx="2593623" cy="1200329"/>
          </a:xfrm>
          <a:prstGeom prst="rect">
            <a:avLst/>
          </a:prstGeom>
          <a:solidFill>
            <a:srgbClr val="FBBE11">
              <a:alpha val="65000"/>
            </a:srgbClr>
          </a:solidFill>
        </p:spPr>
        <p:txBody>
          <a:bodyPr wrap="square">
            <a:spAutoFit/>
          </a:bodyPr>
          <a:lstStyle/>
          <a:p>
            <a:pPr algn="ctr"/>
            <a:r>
              <a:rPr lang="en-US" sz="2400" b="1" dirty="0" smtClean="0">
                <a:solidFill>
                  <a:schemeClr val="bg1"/>
                </a:solidFill>
                <a:latin typeface="Arial" panose="020B0604020202020204" pitchFamily="34" charset="0"/>
                <a:cs typeface="Arial" panose="020B0604020202020204" pitchFamily="34" charset="0"/>
              </a:rPr>
              <a:t>Lack of water and power supply</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144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4029825" y="3691357"/>
            <a:ext cx="7779065" cy="25731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029826" y="521024"/>
            <a:ext cx="7779065" cy="25731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16" descr="Average precipitation (rain/snow) in Phnom Penh, Cambodia   Copyright © 2018 www.weather-and-climate.com  ">
            <a:hlinkClick r:id="rId2" tooltip="&quot;Average monthly rainfall, snow, percipitation in celsius in Phnom Penh, Cambodia&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826" y="521025"/>
            <a:ext cx="7779065" cy="2573167"/>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9" descr="Average rainy days (rain/snow) in Phnom Penh, Cambodia   Copyright © 2018 www.weather-and-climate.com  ">
            <a:hlinkClick r:id="rId4" tooltip="&quot;Average monthly rainy days in Phnom Penh, Cambodia&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9827" y="3708059"/>
            <a:ext cx="7779064" cy="25692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8941" y="586599"/>
            <a:ext cx="3810883"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90600" algn="l"/>
              </a:tabLst>
              <a:defRPr>
                <a:solidFill>
                  <a:schemeClr val="tx1"/>
                </a:solidFill>
                <a:latin typeface="Arial" panose="020B0604020202020204" pitchFamily="34" charset="0"/>
              </a:defRPr>
            </a:lvl1pPr>
            <a:lvl2pPr eaLnBrk="0" fontAlgn="base" hangingPunct="0">
              <a:spcBef>
                <a:spcPct val="0"/>
              </a:spcBef>
              <a:spcAft>
                <a:spcPct val="0"/>
              </a:spcAft>
              <a:tabLst>
                <a:tab pos="990600" algn="l"/>
              </a:tabLst>
              <a:defRPr>
                <a:solidFill>
                  <a:schemeClr val="tx1"/>
                </a:solidFill>
                <a:latin typeface="Arial" panose="020B0604020202020204" pitchFamily="34" charset="0"/>
              </a:defRPr>
            </a:lvl2pPr>
            <a:lvl3pPr eaLnBrk="0" fontAlgn="base" hangingPunct="0">
              <a:spcBef>
                <a:spcPct val="0"/>
              </a:spcBef>
              <a:spcAft>
                <a:spcPct val="0"/>
              </a:spcAft>
              <a:tabLst>
                <a:tab pos="990600" algn="l"/>
              </a:tabLst>
              <a:defRPr>
                <a:solidFill>
                  <a:schemeClr val="tx1"/>
                </a:solidFill>
                <a:latin typeface="Arial" panose="020B0604020202020204" pitchFamily="34" charset="0"/>
              </a:defRPr>
            </a:lvl3pPr>
            <a:lvl4pPr eaLnBrk="0" fontAlgn="base" hangingPunct="0">
              <a:spcBef>
                <a:spcPct val="0"/>
              </a:spcBef>
              <a:spcAft>
                <a:spcPct val="0"/>
              </a:spcAft>
              <a:tabLst>
                <a:tab pos="990600" algn="l"/>
              </a:tabLst>
              <a:defRPr>
                <a:solidFill>
                  <a:schemeClr val="tx1"/>
                </a:solidFill>
                <a:latin typeface="Arial" panose="020B0604020202020204" pitchFamily="34" charset="0"/>
              </a:defRPr>
            </a:lvl4pPr>
            <a:lvl5pPr eaLnBrk="0" fontAlgn="base" hangingPunct="0">
              <a:spcBef>
                <a:spcPct val="0"/>
              </a:spcBef>
              <a:spcAft>
                <a:spcPct val="0"/>
              </a:spcAft>
              <a:tabLst>
                <a:tab pos="990600" algn="l"/>
              </a:tabLst>
              <a:defRPr>
                <a:solidFill>
                  <a:schemeClr val="tx1"/>
                </a:solidFill>
                <a:latin typeface="Arial" panose="020B0604020202020204" pitchFamily="34" charset="0"/>
              </a:defRPr>
            </a:lvl5pPr>
            <a:lvl6pPr eaLnBrk="0" fontAlgn="base" hangingPunct="0">
              <a:spcBef>
                <a:spcPct val="0"/>
              </a:spcBef>
              <a:spcAft>
                <a:spcPct val="0"/>
              </a:spcAft>
              <a:tabLst>
                <a:tab pos="990600" algn="l"/>
              </a:tabLst>
              <a:defRPr>
                <a:solidFill>
                  <a:schemeClr val="tx1"/>
                </a:solidFill>
                <a:latin typeface="Arial" panose="020B0604020202020204" pitchFamily="34" charset="0"/>
              </a:defRPr>
            </a:lvl6pPr>
            <a:lvl7pPr eaLnBrk="0" fontAlgn="base" hangingPunct="0">
              <a:spcBef>
                <a:spcPct val="0"/>
              </a:spcBef>
              <a:spcAft>
                <a:spcPct val="0"/>
              </a:spcAft>
              <a:tabLst>
                <a:tab pos="990600" algn="l"/>
              </a:tabLst>
              <a:defRPr>
                <a:solidFill>
                  <a:schemeClr val="tx1"/>
                </a:solidFill>
                <a:latin typeface="Arial" panose="020B0604020202020204" pitchFamily="34" charset="0"/>
              </a:defRPr>
            </a:lvl7pPr>
            <a:lvl8pPr eaLnBrk="0" fontAlgn="base" hangingPunct="0">
              <a:spcBef>
                <a:spcPct val="0"/>
              </a:spcBef>
              <a:spcAft>
                <a:spcPct val="0"/>
              </a:spcAft>
              <a:tabLst>
                <a:tab pos="990600" algn="l"/>
              </a:tabLst>
              <a:defRPr>
                <a:solidFill>
                  <a:schemeClr val="tx1"/>
                </a:solidFill>
                <a:latin typeface="Arial" panose="020B0604020202020204" pitchFamily="34" charset="0"/>
              </a:defRPr>
            </a:lvl8pPr>
            <a:lvl9pPr eaLnBrk="0" fontAlgn="base" hangingPunct="0">
              <a:spcBef>
                <a:spcPct val="0"/>
              </a:spcBef>
              <a:spcAft>
                <a:spcPct val="0"/>
              </a:spcAft>
              <a:tabLst>
                <a:tab pos="990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90600" algn="l"/>
              </a:tabLst>
            </a:pP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90600" algn="l"/>
              </a:tabLst>
            </a:pPr>
            <a:r>
              <a:rPr lang="en-US" b="1" dirty="0">
                <a:solidFill>
                  <a:srgbClr val="FBBE11"/>
                </a:solidFill>
                <a:cs typeface="Arial" panose="020B0604020202020204" pitchFamily="34" charset="0"/>
              </a:rPr>
              <a:t>Phnom Penh has tropical monsoon climate, the annual average rainfall in 2004 to 2013 is 1,487.2 mm/ year and large variation can be seen in annual rainfall from 1,170.9 mm/year (2006) to 1,938.7 mm/year (2008). The average annual rainfall is 1400 mm in the central low land regions.</a:t>
            </a:r>
            <a:r>
              <a:rPr kumimoji="0" lang="en-US" sz="1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90600" algn="l"/>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p:nvPr/>
        </p:nvSpPr>
        <p:spPr>
          <a:xfrm>
            <a:off x="3812146" y="161732"/>
            <a:ext cx="8379854" cy="307777"/>
          </a:xfrm>
          <a:prstGeom prst="rect">
            <a:avLst/>
          </a:prstGeom>
        </p:spPr>
        <p:txBody>
          <a:bodyPr wrap="square">
            <a:spAutoFit/>
          </a:bodyPr>
          <a:lstStyle/>
          <a:p>
            <a:pPr lvl="0" eaLnBrk="0" fontAlgn="base" hangingPunct="0">
              <a:spcBef>
                <a:spcPct val="0"/>
              </a:spcBef>
              <a:spcAft>
                <a:spcPct val="0"/>
              </a:spcAft>
              <a:tabLst>
                <a:tab pos="990600" algn="l"/>
              </a:tabLst>
            </a:pPr>
            <a:r>
              <a:rPr lang="en-US" sz="1400" b="1" dirty="0">
                <a:solidFill>
                  <a:srgbClr val="FBBE11"/>
                </a:solidFill>
                <a:latin typeface="Arial" panose="020B0604020202020204" pitchFamily="34" charset="0"/>
                <a:cs typeface="Arial" panose="020B0604020202020204" pitchFamily="34" charset="0"/>
              </a:rPr>
              <a:t>Average monthly precipitation over the year (rainfall), monthly precipitation, rain. Show in </a:t>
            </a:r>
            <a:r>
              <a:rPr lang="en-US" sz="1400" b="1" dirty="0" smtClean="0">
                <a:solidFill>
                  <a:srgbClr val="FBBE11"/>
                </a:solidFill>
                <a:latin typeface="Arial" panose="020B0604020202020204" pitchFamily="34" charset="0"/>
                <a:cs typeface="Arial" panose="020B0604020202020204" pitchFamily="34" charset="0"/>
              </a:rPr>
              <a:t>inches</a:t>
            </a:r>
            <a:endParaRPr lang="en-US" sz="1400" b="1" dirty="0">
              <a:solidFill>
                <a:srgbClr val="FBBE11"/>
              </a:solidFill>
              <a:latin typeface="Arial" panose="020B0604020202020204" pitchFamily="34" charset="0"/>
              <a:cs typeface="Arial" panose="020B0604020202020204" pitchFamily="34" charset="0"/>
            </a:endParaRPr>
          </a:p>
        </p:txBody>
      </p:sp>
      <p:sp>
        <p:nvSpPr>
          <p:cNvPr id="8" name="Rectangle 7"/>
          <p:cNvSpPr/>
          <p:nvPr/>
        </p:nvSpPr>
        <p:spPr>
          <a:xfrm>
            <a:off x="115910" y="78768"/>
            <a:ext cx="1274708"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c. Climate</a:t>
            </a:r>
            <a:endParaRPr lang="en-US" b="1" u="sng" dirty="0">
              <a:solidFill>
                <a:srgbClr val="FBBE11"/>
              </a:solidFill>
              <a:latin typeface="Arial" panose="020B0604020202020204" pitchFamily="34" charset="0"/>
              <a:cs typeface="Arial" panose="020B0604020202020204" pitchFamily="34" charset="0"/>
            </a:endParaRPr>
          </a:p>
        </p:txBody>
      </p:sp>
      <p:sp>
        <p:nvSpPr>
          <p:cNvPr id="10" name="Rectangle 9"/>
          <p:cNvSpPr/>
          <p:nvPr/>
        </p:nvSpPr>
        <p:spPr>
          <a:xfrm>
            <a:off x="3940936" y="3047008"/>
            <a:ext cx="2618332" cy="279051"/>
          </a:xfrm>
          <a:prstGeom prst="rect">
            <a:avLst/>
          </a:prstGeom>
        </p:spPr>
        <p:txBody>
          <a:bodyPr wrap="square">
            <a:spAutoFit/>
          </a:bodyPr>
          <a:lstStyle/>
          <a:p>
            <a:pPr>
              <a:lnSpc>
                <a:spcPts val="1600"/>
              </a:lnSpc>
              <a:spcAft>
                <a:spcPts val="0"/>
              </a:spcAft>
            </a:pPr>
            <a:r>
              <a:rPr lang="en-US" sz="1000" dirty="0">
                <a:latin typeface="Arial" panose="020B0604020202020204" pitchFamily="34" charset="0"/>
                <a:ea typeface="Calibri" panose="020F0502020204030204" pitchFamily="34" charset="0"/>
                <a:cs typeface="Times New Roman" panose="02020603050405020304" pitchFamily="18" charset="0"/>
              </a:rPr>
              <a:t>Figure: 9 Average </a:t>
            </a:r>
            <a:r>
              <a:rPr lang="en-US" sz="1000" dirty="0" smtClean="0">
                <a:latin typeface="Arial" panose="020B0604020202020204" pitchFamily="34" charset="0"/>
                <a:ea typeface="Calibri" panose="020F0502020204030204" pitchFamily="34" charset="0"/>
                <a:cs typeface="Times New Roman" panose="02020603050405020304" pitchFamily="18" charset="0"/>
              </a:rPr>
              <a:t>precipitation</a:t>
            </a:r>
            <a:endParaRPr lang="en-US" sz="1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3852044" y="3344191"/>
            <a:ext cx="7956848" cy="297517"/>
          </a:xfrm>
          <a:prstGeom prst="rect">
            <a:avLst/>
          </a:prstGeom>
        </p:spPr>
        <p:txBody>
          <a:bodyPr wrap="square">
            <a:spAutoFit/>
          </a:bodyPr>
          <a:lstStyle/>
          <a:p>
            <a:pPr>
              <a:lnSpc>
                <a:spcPts val="1600"/>
              </a:lnSpc>
              <a:spcAft>
                <a:spcPts val="0"/>
              </a:spcAft>
            </a:pPr>
            <a:r>
              <a:rPr lang="en-US" sz="1400" b="1" dirty="0">
                <a:solidFill>
                  <a:srgbClr val="FBBE11"/>
                </a:solidFill>
                <a:latin typeface="Arial" panose="020B0604020202020204" pitchFamily="34" charset="0"/>
                <a:cs typeface="Arial" panose="020B0604020202020204" pitchFamily="34" charset="0"/>
              </a:rPr>
              <a:t>Average monthly rainy days over the year. This is the number of days each month with </a:t>
            </a:r>
            <a:r>
              <a:rPr lang="en-US" sz="1400" b="1" dirty="0" smtClean="0">
                <a:solidFill>
                  <a:srgbClr val="FBBE11"/>
                </a:solidFill>
                <a:latin typeface="Arial" panose="020B0604020202020204" pitchFamily="34" charset="0"/>
                <a:cs typeface="Arial" panose="020B0604020202020204" pitchFamily="34" charset="0"/>
              </a:rPr>
              <a:t>rain</a:t>
            </a:r>
            <a:endParaRPr lang="en-US" sz="1400" b="1" dirty="0">
              <a:solidFill>
                <a:srgbClr val="FBBE11"/>
              </a:solidFill>
              <a:latin typeface="Arial" panose="020B0604020202020204" pitchFamily="34" charset="0"/>
              <a:cs typeface="Arial" panose="020B0604020202020204" pitchFamily="34" charset="0"/>
            </a:endParaRPr>
          </a:p>
        </p:txBody>
      </p:sp>
      <p:sp>
        <p:nvSpPr>
          <p:cNvPr id="13" name="Rectangle 12"/>
          <p:cNvSpPr/>
          <p:nvPr/>
        </p:nvSpPr>
        <p:spPr>
          <a:xfrm>
            <a:off x="3940936" y="6343643"/>
            <a:ext cx="3211132" cy="297517"/>
          </a:xfrm>
          <a:prstGeom prst="rect">
            <a:avLst/>
          </a:prstGeom>
        </p:spPr>
        <p:txBody>
          <a:bodyPr wrap="square">
            <a:spAutoFit/>
          </a:bodyPr>
          <a:lstStyle/>
          <a:p>
            <a:pPr>
              <a:lnSpc>
                <a:spcPts val="1600"/>
              </a:lnSpc>
              <a:spcAft>
                <a:spcPts val="0"/>
              </a:spcAft>
            </a:pPr>
            <a:r>
              <a:rPr lang="en-US" sz="1000" dirty="0">
                <a:latin typeface="Arial" panose="020B0604020202020204" pitchFamily="34" charset="0"/>
                <a:ea typeface="Calibri" panose="020F0502020204030204" pitchFamily="34" charset="0"/>
                <a:cs typeface="Times New Roman" panose="02020603050405020304" pitchFamily="18" charset="0"/>
              </a:rPr>
              <a:t>Figure: </a:t>
            </a:r>
            <a:r>
              <a:rPr lang="en-US" sz="1000" dirty="0" smtClean="0">
                <a:latin typeface="Arial" panose="020B0604020202020204" pitchFamily="34" charset="0"/>
                <a:ea typeface="Calibri" panose="020F0502020204030204" pitchFamily="34" charset="0"/>
                <a:cs typeface="Times New Roman" panose="02020603050405020304" pitchFamily="18" charset="0"/>
              </a:rPr>
              <a:t>11 </a:t>
            </a:r>
            <a:r>
              <a:rPr lang="en-US" sz="1000" dirty="0">
                <a:latin typeface="Arial" panose="020B0604020202020204" pitchFamily="34" charset="0"/>
                <a:ea typeface="Calibri" panose="020F0502020204030204" pitchFamily="34" charset="0"/>
                <a:cs typeface="Times New Roman" panose="02020603050405020304" pitchFamily="18" charset="0"/>
              </a:rPr>
              <a:t>Average monthly rainy </a:t>
            </a:r>
            <a:r>
              <a:rPr lang="en-US" sz="1000" dirty="0" smtClean="0">
                <a:latin typeface="Arial" panose="020B0604020202020204" pitchFamily="34" charset="0"/>
                <a:ea typeface="Calibri" panose="020F0502020204030204" pitchFamily="34" charset="0"/>
                <a:cs typeface="Times New Roman" panose="02020603050405020304" pitchFamily="18" charset="0"/>
              </a:rPr>
              <a:t>days</a:t>
            </a:r>
            <a:endParaRPr lang="en-US" sz="1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8204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87275196"/>
              </p:ext>
            </p:extLst>
          </p:nvPr>
        </p:nvGraphicFramePr>
        <p:xfrm>
          <a:off x="-199625" y="288614"/>
          <a:ext cx="9269475" cy="382618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15910" y="78768"/>
            <a:ext cx="1978427" cy="400110"/>
          </a:xfrm>
          <a:prstGeom prst="rect">
            <a:avLst/>
          </a:prstGeom>
        </p:spPr>
        <p:txBody>
          <a:bodyPr wrap="none">
            <a:spAutoFit/>
          </a:bodyPr>
          <a:lstStyle/>
          <a:p>
            <a:r>
              <a:rPr lang="en-US" sz="2000" b="1" u="sng" dirty="0" smtClean="0">
                <a:solidFill>
                  <a:srgbClr val="FBBE11"/>
                </a:solidFill>
                <a:latin typeface="Arial" panose="020B0604020202020204" pitchFamily="34" charset="0"/>
                <a:cs typeface="Arial" panose="020B0604020202020204" pitchFamily="34" charset="0"/>
              </a:rPr>
              <a:t>Disaster scale </a:t>
            </a:r>
            <a:endParaRPr lang="en-US" sz="2000" b="1" u="sng" dirty="0">
              <a:solidFill>
                <a:srgbClr val="FBBE11"/>
              </a:solidFill>
              <a:latin typeface="Arial" panose="020B0604020202020204" pitchFamily="34" charset="0"/>
              <a:cs typeface="Arial" panose="020B0604020202020204" pitchFamily="34" charset="0"/>
            </a:endParaRPr>
          </a:p>
        </p:txBody>
      </p:sp>
      <p:sp>
        <p:nvSpPr>
          <p:cNvPr id="7" name="Rectangle 6"/>
          <p:cNvSpPr/>
          <p:nvPr/>
        </p:nvSpPr>
        <p:spPr>
          <a:xfrm>
            <a:off x="9475153" y="1378587"/>
            <a:ext cx="1961288" cy="2246769"/>
          </a:xfrm>
          <a:prstGeom prst="rect">
            <a:avLst/>
          </a:prstGeom>
        </p:spPr>
        <p:txBody>
          <a:bodyPr wrap="square">
            <a:spAutoFit/>
          </a:bodyPr>
          <a:lstStyle/>
          <a:p>
            <a:pPr>
              <a:spcAft>
                <a:spcPts val="0"/>
              </a:spcAft>
            </a:pPr>
            <a:r>
              <a:rPr lang="en-US" sz="2000" i="1" dirty="0" smtClean="0">
                <a:latin typeface="Arial" panose="020B0604020202020204" pitchFamily="34" charset="0"/>
                <a:ea typeface="Calibri" panose="020F0502020204030204" pitchFamily="34" charset="0"/>
                <a:cs typeface="Times New Roman" panose="02020603050405020304" pitchFamily="18" charset="0"/>
              </a:rPr>
              <a:t>Flood 49%</a:t>
            </a:r>
          </a:p>
          <a:p>
            <a:pPr>
              <a:spcAft>
                <a:spcPts val="0"/>
              </a:spcAft>
            </a:pPr>
            <a:endParaRPr lang="en-US" sz="2000" i="1" dirty="0" smtClean="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US" sz="2000" i="1" dirty="0" smtClean="0">
                <a:latin typeface="Arial" panose="020B0604020202020204" pitchFamily="34" charset="0"/>
                <a:ea typeface="Calibri" panose="020F0502020204030204" pitchFamily="34" charset="0"/>
                <a:cs typeface="Times New Roman" panose="02020603050405020304" pitchFamily="18" charset="0"/>
              </a:rPr>
              <a:t>Epidemic 28%</a:t>
            </a:r>
          </a:p>
          <a:p>
            <a:pPr>
              <a:spcAft>
                <a:spcPts val="0"/>
              </a:spcAft>
            </a:pPr>
            <a:endParaRPr lang="en-US" sz="2000" i="1" dirty="0" smtClean="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US" sz="2000" i="1" dirty="0" smtClean="0">
                <a:latin typeface="Arial" panose="020B0604020202020204" pitchFamily="34" charset="0"/>
                <a:ea typeface="Calibri" panose="020F0502020204030204" pitchFamily="34" charset="0"/>
                <a:cs typeface="Times New Roman" panose="02020603050405020304" pitchFamily="18" charset="0"/>
              </a:rPr>
              <a:t>Drought 14%</a:t>
            </a:r>
          </a:p>
          <a:p>
            <a:pPr>
              <a:spcAft>
                <a:spcPts val="0"/>
              </a:spcAft>
            </a:pPr>
            <a:endParaRPr lang="en-US" sz="2000" i="1" dirty="0" smtClean="0">
              <a:latin typeface="Arial" panose="020B0604020202020204" pitchFamily="34" charset="0"/>
              <a:ea typeface="Calibri" panose="020F0502020204030204" pitchFamily="34" charset="0"/>
              <a:cs typeface="Times New Roman" panose="02020603050405020304" pitchFamily="18" charset="0"/>
            </a:endParaRPr>
          </a:p>
          <a:p>
            <a:r>
              <a:rPr lang="en-US" sz="2000" i="1" dirty="0">
                <a:latin typeface="Arial" panose="020B0604020202020204" pitchFamily="34" charset="0"/>
                <a:ea typeface="Calibri" panose="020F0502020204030204" pitchFamily="34" charset="0"/>
                <a:cs typeface="Times New Roman" panose="02020603050405020304" pitchFamily="18" charset="0"/>
              </a:rPr>
              <a:t>Storm 9</a:t>
            </a:r>
            <a:r>
              <a:rPr lang="en-US" sz="2000" i="1" dirty="0" smtClean="0">
                <a:latin typeface="Arial" panose="020B0604020202020204" pitchFamily="34" charset="0"/>
                <a:ea typeface="Calibri" panose="020F0502020204030204" pitchFamily="34" charset="0"/>
                <a:cs typeface="Times New Roman" panose="02020603050405020304" pitchFamily="18" charset="0"/>
              </a:rPr>
              <a:t>%</a:t>
            </a:r>
          </a:p>
        </p:txBody>
      </p:sp>
      <p:sp>
        <p:nvSpPr>
          <p:cNvPr id="2" name="Rectangle 1"/>
          <p:cNvSpPr/>
          <p:nvPr/>
        </p:nvSpPr>
        <p:spPr>
          <a:xfrm>
            <a:off x="9092770" y="1473480"/>
            <a:ext cx="270166" cy="2701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92770" y="3276048"/>
            <a:ext cx="270166" cy="27016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092770" y="2074336"/>
            <a:ext cx="270166" cy="27016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92770" y="2675192"/>
            <a:ext cx="270166" cy="270166"/>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25289" y="3876904"/>
            <a:ext cx="4250028" cy="27432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200" i="1" dirty="0">
                <a:solidFill>
                  <a:schemeClr val="bg1"/>
                </a:solidFill>
                <a:latin typeface="Arial" panose="020B0604020202020204" pitchFamily="34" charset="0"/>
                <a:ea typeface="Calibri" panose="020F0502020204030204" pitchFamily="34" charset="0"/>
                <a:cs typeface="Times New Roman" panose="02020603050405020304" pitchFamily="18" charset="0"/>
              </a:rPr>
              <a:t>Flash Flood</a:t>
            </a:r>
            <a:endPar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Flash </a:t>
            </a:r>
            <a:r>
              <a:rPr lang="en-US" sz="2200" dirty="0">
                <a:solidFill>
                  <a:schemeClr val="bg1"/>
                </a:solidFill>
                <a:latin typeface="Arial" panose="020B0604020202020204" pitchFamily="34" charset="0"/>
                <a:ea typeface="Calibri" panose="020F0502020204030204" pitchFamily="34" charset="0"/>
                <a:cs typeface="Times New Roman" panose="02020603050405020304" pitchFamily="18" charset="0"/>
              </a:rPr>
              <a:t>floods describes as usually taking place after less than six hours of rain. Even without heavy rainfall, flash floods can come rushing in unannounced. </a:t>
            </a:r>
            <a:endParaRPr lang="km-KH" sz="2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4920301" y="3876904"/>
            <a:ext cx="4250028" cy="27432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100" i="1" dirty="0">
                <a:solidFill>
                  <a:schemeClr val="bg1"/>
                </a:solidFill>
                <a:latin typeface="Arial" panose="020B0604020202020204" pitchFamily="34" charset="0"/>
                <a:ea typeface="Calibri" panose="020F0502020204030204" pitchFamily="34" charset="0"/>
                <a:cs typeface="Times New Roman" panose="02020603050405020304" pitchFamily="18" charset="0"/>
              </a:rPr>
              <a:t>River Flood</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100" dirty="0">
                <a:solidFill>
                  <a:schemeClr val="bg1"/>
                </a:solidFill>
                <a:latin typeface="Arial" panose="020B0604020202020204" pitchFamily="34" charset="0"/>
                <a:ea typeface="Calibri" panose="020F0502020204030204" pitchFamily="34" charset="0"/>
                <a:cs typeface="Times New Roman" panose="02020603050405020304" pitchFamily="18" charset="0"/>
              </a:rPr>
              <a:t>A river flood occurs when a river fills with water beyond its capacity. The surplus water overflows the banks and runs into adjoining low-lying lands. The most common reason of river flooding is heavy rainfall. </a:t>
            </a:r>
            <a:endParaRPr lang="en-US" sz="2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
        <p:nvSpPr>
          <p:cNvPr id="12" name="Rectangle 11"/>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
        <p:nvSpPr>
          <p:cNvPr id="13" name="Rectangle 12"/>
          <p:cNvSpPr/>
          <p:nvPr/>
        </p:nvSpPr>
        <p:spPr>
          <a:xfrm>
            <a:off x="115910" y="3346159"/>
            <a:ext cx="1922321" cy="400110"/>
          </a:xfrm>
          <a:prstGeom prst="rect">
            <a:avLst/>
          </a:prstGeom>
        </p:spPr>
        <p:txBody>
          <a:bodyPr wrap="none">
            <a:spAutoFit/>
          </a:bodyPr>
          <a:lstStyle/>
          <a:p>
            <a:r>
              <a:rPr lang="en-US" sz="2000" b="1" u="sng" dirty="0" smtClean="0">
                <a:solidFill>
                  <a:srgbClr val="FBBE11"/>
                </a:solidFill>
                <a:latin typeface="Arial" panose="020B0604020202020204" pitchFamily="34" charset="0"/>
                <a:cs typeface="Arial" panose="020B0604020202020204" pitchFamily="34" charset="0"/>
              </a:rPr>
              <a:t>d. Flood types</a:t>
            </a:r>
            <a:endParaRPr lang="en-US" sz="2000" b="1" u="sng" dirty="0">
              <a:solidFill>
                <a:srgbClr val="FBBE1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6638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93465910"/>
              </p:ext>
            </p:extLst>
          </p:nvPr>
        </p:nvGraphicFramePr>
        <p:xfrm>
          <a:off x="0" y="514128"/>
          <a:ext cx="12192000" cy="2235200"/>
        </p:xfrm>
        <a:graphic>
          <a:graphicData uri="http://schemas.openxmlformats.org/drawingml/2006/table">
            <a:tbl>
              <a:tblPr firstRow="1" firstCol="1" bandRow="1">
                <a:tableStyleId>{5C22544A-7EE6-4342-B048-85BDC9FD1C3A}</a:tableStyleId>
              </a:tblPr>
              <a:tblGrid>
                <a:gridCol w="3039414"/>
                <a:gridCol w="3882067"/>
                <a:gridCol w="5270519"/>
              </a:tblGrid>
              <a:tr h="384959">
                <a:tc>
                  <a:txBody>
                    <a:bodyPr/>
                    <a:lstStyle/>
                    <a:p>
                      <a:pPr>
                        <a:lnSpc>
                          <a:spcPts val="1600"/>
                        </a:lnSpc>
                        <a:spcAft>
                          <a:spcPts val="0"/>
                        </a:spcAft>
                      </a:pPr>
                      <a:endPar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ts val="1600"/>
                        </a:lnSpc>
                        <a:spcAft>
                          <a:spcPts val="0"/>
                        </a:spcAft>
                      </a:pP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Meterological</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US" sz="20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Factors</a:t>
                      </a:r>
                    </a:p>
                  </a:txBody>
                  <a:tcPr marL="68580" marR="68580" marT="0" marB="0">
                    <a:solidFill>
                      <a:schemeClr val="tx1">
                        <a:lumMod val="85000"/>
                      </a:schemeClr>
                    </a:solidFill>
                  </a:tcPr>
                </a:tc>
                <a:tc>
                  <a:txBody>
                    <a:bodyPr/>
                    <a:lstStyle/>
                    <a:p>
                      <a:pPr>
                        <a:lnSpc>
                          <a:spcPts val="1600"/>
                        </a:lnSpc>
                        <a:spcAft>
                          <a:spcPts val="0"/>
                        </a:spcAft>
                      </a:pPr>
                      <a:endPar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ts val="1600"/>
                        </a:lnSpc>
                        <a:spcAft>
                          <a:spcPts val="0"/>
                        </a:spcAft>
                      </a:pP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Hydrogical</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US" sz="20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Factors</a:t>
                      </a:r>
                    </a:p>
                  </a:txBody>
                  <a:tcPr marL="68580" marR="68580" marT="0" marB="0">
                    <a:solidFill>
                      <a:schemeClr val="tx1">
                        <a:lumMod val="85000"/>
                      </a:schemeClr>
                    </a:solidFill>
                  </a:tcPr>
                </a:tc>
                <a:tc>
                  <a:txBody>
                    <a:bodyPr/>
                    <a:lstStyle/>
                    <a:p>
                      <a:pPr>
                        <a:lnSpc>
                          <a:spcPts val="1600"/>
                        </a:lnSpc>
                        <a:spcAft>
                          <a:spcPts val="0"/>
                        </a:spcAft>
                      </a:pPr>
                      <a:endPar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ts val="1600"/>
                        </a:lnSpc>
                        <a:spcAft>
                          <a:spcPts val="0"/>
                        </a:spcAft>
                      </a:pP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Human </a:t>
                      </a:r>
                      <a:r>
                        <a:rPr lang="en-US" sz="20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factors</a:t>
                      </a:r>
                    </a:p>
                  </a:txBody>
                  <a:tcPr marL="68580" marR="68580" marT="0" marB="0">
                    <a:solidFill>
                      <a:schemeClr val="tx1">
                        <a:lumMod val="85000"/>
                      </a:schemeClr>
                    </a:solidFill>
                  </a:tcPr>
                </a:tc>
              </a:tr>
              <a:tr h="1702780">
                <a:tc>
                  <a:txBody>
                    <a:bodyPr/>
                    <a:lstStyle/>
                    <a:p>
                      <a:pPr>
                        <a:lnSpc>
                          <a:spcPct val="100000"/>
                        </a:lnSpc>
                        <a:spcAft>
                          <a:spcPts val="0"/>
                        </a:spcAft>
                      </a:pPr>
                      <a:r>
                        <a:rPr lang="en-US" sz="2000"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-Rainfall</a:t>
                      </a:r>
                    </a:p>
                    <a:p>
                      <a:pPr>
                        <a:lnSpc>
                          <a:spcPct val="100000"/>
                        </a:lnSpc>
                        <a:spcAft>
                          <a:spcPts val="0"/>
                        </a:spcAft>
                      </a:pPr>
                      <a:r>
                        <a:rPr lang="en-US" sz="2000"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-Cyclonic storms</a:t>
                      </a:r>
                    </a:p>
                    <a:p>
                      <a:pPr>
                        <a:lnSpc>
                          <a:spcPct val="100000"/>
                        </a:lnSpc>
                        <a:spcAft>
                          <a:spcPts val="0"/>
                        </a:spcAft>
                      </a:pPr>
                      <a:r>
                        <a:rPr lang="en-US" sz="2000"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Temperature</a:t>
                      </a:r>
                      <a:endParaRPr lang="en-US" sz="20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Soil moisture level</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Ground water </a:t>
                      </a:r>
                      <a:r>
                        <a:rPr lang="en-US" sz="15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level before storm</a:t>
                      </a:r>
                      <a:endPar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r>
                        <a:rPr lang="en-US" sz="1500" b="1" kern="12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Natrual</a:t>
                      </a: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surface </a:t>
                      </a:r>
                      <a:r>
                        <a:rPr lang="en-US" sz="15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infiltration </a:t>
                      </a:r>
                      <a:endPar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Presence of permeable cover</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Canal cross section, slope</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Presence or absence of over back </a:t>
                      </a:r>
                      <a:r>
                        <a:rPr lang="en-US" sz="15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flow network</a:t>
                      </a:r>
                      <a:endPar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High tide</a:t>
                      </a:r>
                    </a:p>
                  </a:txBody>
                  <a:tcPr marL="68580" marR="68580" marT="0" marB="0">
                    <a:solidFill>
                      <a:schemeClr val="accent5">
                        <a:lumMod val="60000"/>
                        <a:lumOff val="40000"/>
                      </a:schemeClr>
                    </a:solidFill>
                  </a:tcPr>
                </a:tc>
                <a:tc>
                  <a:txBody>
                    <a:bodyPr/>
                    <a:lstStyle/>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Land use change</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Occupation of flood plain obstruction flows</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Inefficient non maintenance of network</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Climate change affects magnitude and frequency of precipitations and floods</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Lack of flood control measures</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Multiple authorities with non-responsibility</a:t>
                      </a:r>
                    </a:p>
                    <a:p>
                      <a:pPr>
                        <a:lnSpc>
                          <a:spcPct val="100000"/>
                        </a:lnSpc>
                        <a:spcAft>
                          <a:spcPts val="0"/>
                        </a:spcAft>
                      </a:pPr>
                      <a:r>
                        <a:rPr lang="en-US" sz="15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p>
                  </a:txBody>
                  <a:tcPr marL="68580" marR="68580" marT="0" marB="0">
                    <a:solidFill>
                      <a:schemeClr val="accent5">
                        <a:lumMod val="60000"/>
                        <a:lumOff val="40000"/>
                      </a:schemeClr>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830925670"/>
              </p:ext>
            </p:extLst>
          </p:nvPr>
        </p:nvGraphicFramePr>
        <p:xfrm>
          <a:off x="0" y="3129567"/>
          <a:ext cx="12192000" cy="3728434"/>
        </p:xfrm>
        <a:graphic>
          <a:graphicData uri="http://schemas.openxmlformats.org/drawingml/2006/table">
            <a:tbl>
              <a:tblPr firstRow="1" firstCol="1" bandRow="1">
                <a:tableStyleId>{5C22544A-7EE6-4342-B048-85BDC9FD1C3A}</a:tableStyleId>
              </a:tblPr>
              <a:tblGrid>
                <a:gridCol w="3035018"/>
                <a:gridCol w="9156982"/>
              </a:tblGrid>
              <a:tr h="359443">
                <a:tc>
                  <a:txBody>
                    <a:bodyPr/>
                    <a:lstStyle/>
                    <a:p>
                      <a:pPr>
                        <a:lnSpc>
                          <a:spcPts val="1600"/>
                        </a:lnSpc>
                        <a:spcAft>
                          <a:spcPts val="0"/>
                        </a:spcAft>
                      </a:pPr>
                      <a:r>
                        <a:rPr lang="en-US" sz="18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Causes</a:t>
                      </a:r>
                    </a:p>
                  </a:txBody>
                  <a:tcPr marL="43815" marR="73025" marT="45085" marB="0">
                    <a:solidFill>
                      <a:schemeClr val="tx1">
                        <a:lumMod val="65000"/>
                      </a:schemeClr>
                    </a:solidFill>
                  </a:tcPr>
                </a:tc>
                <a:tc>
                  <a:txBody>
                    <a:bodyPr/>
                    <a:lstStyle/>
                    <a:p>
                      <a:pPr>
                        <a:lnSpc>
                          <a:spcPts val="1600"/>
                        </a:lnSpc>
                        <a:spcAft>
                          <a:spcPts val="0"/>
                        </a:spcAft>
                      </a:pPr>
                      <a:r>
                        <a:rPr lang="en-US" sz="18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Effects</a:t>
                      </a:r>
                    </a:p>
                  </a:txBody>
                  <a:tcPr marL="43815" marR="73025" marT="45085" marB="0">
                    <a:solidFill>
                      <a:schemeClr val="tx1">
                        <a:lumMod val="65000"/>
                      </a:schemeClr>
                    </a:solidFill>
                  </a:tcPr>
                </a:tc>
              </a:tr>
              <a:tr h="544320">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Natural vegetation removal</a:t>
                      </a:r>
                    </a:p>
                  </a:txBody>
                  <a:tcPr marL="43815" marR="73025" marT="45085" marB="0">
                    <a:solidFill>
                      <a:schemeClr val="accent5">
                        <a:lumMod val="75000"/>
                      </a:schemeClr>
                    </a:solidFill>
                  </a:tcPr>
                </a:tc>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Higher runoff volumes and peak flows; greater flow velocities; increased soil </a:t>
                      </a:r>
                      <a:r>
                        <a:rPr lang="en-US" sz="17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erosion.</a:t>
                      </a:r>
                      <a:endPar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a:txBody>
                  <a:tcPr marL="43815" marR="73025" marT="45085" marB="0">
                    <a:solidFill>
                      <a:schemeClr val="accent5">
                        <a:lumMod val="75000"/>
                      </a:schemeClr>
                    </a:solidFill>
                  </a:tcPr>
                </a:tc>
              </a:tr>
              <a:tr h="515604">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Increasing of imperviousness rates</a:t>
                      </a:r>
                    </a:p>
                  </a:txBody>
                  <a:tcPr marL="43815" marR="73025" marT="45085" marB="0">
                    <a:solidFill>
                      <a:schemeClr val="accent5">
                        <a:lumMod val="75000"/>
                      </a:schemeClr>
                    </a:solidFill>
                  </a:tcPr>
                </a:tc>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Higher runoff volumes and peak flows; less surface depressions detention and greater velocities of flow.</a:t>
                      </a:r>
                    </a:p>
                  </a:txBody>
                  <a:tcPr marL="43815" marR="73025" marT="45085" marB="0">
                    <a:solidFill>
                      <a:schemeClr val="accent5">
                        <a:lumMod val="75000"/>
                      </a:schemeClr>
                    </a:solidFill>
                  </a:tcPr>
                </a:tc>
              </a:tr>
              <a:tr h="515604">
                <a:tc>
                  <a:txBody>
                    <a:bodyPr/>
                    <a:lstStyle/>
                    <a:p>
                      <a:pPr>
                        <a:lnSpc>
                          <a:spcPct val="100000"/>
                        </a:lnSpc>
                        <a:spcAft>
                          <a:spcPts val="0"/>
                        </a:spcAft>
                      </a:pPr>
                      <a:r>
                        <a:rPr lang="en-US" sz="1700" b="1" kern="1200">
                          <a:solidFill>
                            <a:schemeClr val="bg1"/>
                          </a:solidFill>
                          <a:latin typeface="Arial" panose="020B0604020202020204" pitchFamily="34" charset="0"/>
                          <a:ea typeface="Calibri" panose="020F0502020204030204" pitchFamily="34" charset="0"/>
                          <a:cs typeface="Times New Roman" panose="02020603050405020304" pitchFamily="18" charset="0"/>
                        </a:rPr>
                        <a:t>Construction of an artificial drainage net</a:t>
                      </a:r>
                    </a:p>
                  </a:txBody>
                  <a:tcPr marL="43815" marR="73025" marT="45085" marB="0">
                    <a:solidFill>
                      <a:schemeClr val="accent5">
                        <a:lumMod val="75000"/>
                      </a:schemeClr>
                    </a:solidFill>
                  </a:tcPr>
                </a:tc>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Significant increasing of flow velocities reduction of time to peak.</a:t>
                      </a:r>
                    </a:p>
                  </a:txBody>
                  <a:tcPr marL="43815" marR="73025" marT="45085" marB="0">
                    <a:solidFill>
                      <a:schemeClr val="accent5">
                        <a:lumMod val="75000"/>
                      </a:schemeClr>
                    </a:solidFill>
                  </a:tcPr>
                </a:tc>
              </a:tr>
              <a:tr h="755525">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River banks and flood plain occupation</a:t>
                      </a:r>
                    </a:p>
                  </a:txBody>
                  <a:tcPr marL="43815" marR="73025" marT="45085" marB="0">
                    <a:solidFill>
                      <a:schemeClr val="accent5">
                        <a:lumMod val="75000"/>
                      </a:schemeClr>
                    </a:solidFill>
                  </a:tcPr>
                </a:tc>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Population directly exposed to periodic inundation at natural flooded areas; amplification of the extension of the inundated areas, as there is less space to over bank flows and storage.</a:t>
                      </a:r>
                    </a:p>
                  </a:txBody>
                  <a:tcPr marL="43815" marR="73025" marT="45085" marB="0">
                    <a:solidFill>
                      <a:schemeClr val="accent5">
                        <a:lumMod val="75000"/>
                      </a:schemeClr>
                    </a:solidFill>
                  </a:tcPr>
                </a:tc>
              </a:tr>
              <a:tr h="875856">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Solid waste and wastewater disposal on drainage net</a:t>
                      </a:r>
                    </a:p>
                  </a:txBody>
                  <a:tcPr marL="43815" marR="73025" marT="45085" marB="0">
                    <a:solidFill>
                      <a:schemeClr val="accent5">
                        <a:lumMod val="75000"/>
                      </a:schemeClr>
                    </a:solidFill>
                  </a:tcPr>
                </a:tc>
                <a:tc>
                  <a:txBody>
                    <a:bodyPr/>
                    <a:lstStyle/>
                    <a:p>
                      <a:pPr>
                        <a:lnSpc>
                          <a:spcPct val="100000"/>
                        </a:lnSpc>
                        <a:spcAft>
                          <a:spcPts val="0"/>
                        </a:spcAft>
                      </a:pPr>
                      <a:r>
                        <a:rPr lang="en-US" sz="1700" b="1" kern="1200" dirty="0">
                          <a:solidFill>
                            <a:schemeClr val="bg1"/>
                          </a:solidFill>
                          <a:latin typeface="Arial" panose="020B0604020202020204" pitchFamily="34" charset="0"/>
                          <a:ea typeface="Calibri" panose="020F0502020204030204" pitchFamily="34" charset="0"/>
                          <a:cs typeface="Times New Roman" panose="02020603050405020304" pitchFamily="18" charset="0"/>
                        </a:rPr>
                        <a:t>Water quality degradation; diseases; drainage net obstruction; channel sedimentation</a:t>
                      </a:r>
                    </a:p>
                  </a:txBody>
                  <a:tcPr marL="43815" marR="73025" marT="45085" marB="0">
                    <a:solidFill>
                      <a:schemeClr val="accent5">
                        <a:lumMod val="75000"/>
                      </a:schemeClr>
                    </a:solidFill>
                  </a:tcPr>
                </a:tc>
              </a:tr>
            </a:tbl>
          </a:graphicData>
        </a:graphic>
      </p:graphicFrame>
      <p:sp>
        <p:nvSpPr>
          <p:cNvPr id="7" name="Rectangle 6"/>
          <p:cNvSpPr/>
          <p:nvPr/>
        </p:nvSpPr>
        <p:spPr>
          <a:xfrm>
            <a:off x="0" y="2793573"/>
            <a:ext cx="3531736" cy="369332"/>
          </a:xfrm>
          <a:prstGeom prst="rect">
            <a:avLst/>
          </a:prstGeom>
        </p:spPr>
        <p:txBody>
          <a:bodyPr wrap="none">
            <a:spAutoFit/>
          </a:bodyPr>
          <a:lstStyle/>
          <a:p>
            <a:r>
              <a:rPr lang="en-US" dirty="0">
                <a:latin typeface="Arial" panose="020B0604020202020204" pitchFamily="34" charset="0"/>
                <a:ea typeface="Calibri" panose="020F0502020204030204" pitchFamily="34" charset="0"/>
              </a:rPr>
              <a:t>Urbanization impacts over floods</a:t>
            </a:r>
            <a:endParaRPr lang="en-US" dirty="0"/>
          </a:p>
        </p:txBody>
      </p:sp>
      <p:sp>
        <p:nvSpPr>
          <p:cNvPr id="8" name="Rectangle 7"/>
          <p:cNvSpPr/>
          <p:nvPr/>
        </p:nvSpPr>
        <p:spPr>
          <a:xfrm>
            <a:off x="0" y="115910"/>
            <a:ext cx="1595309" cy="369332"/>
          </a:xfrm>
          <a:prstGeom prst="rect">
            <a:avLst/>
          </a:prstGeom>
        </p:spPr>
        <p:txBody>
          <a:bodyPr wrap="none">
            <a:spAutoFit/>
          </a:bodyPr>
          <a:lstStyle/>
          <a:p>
            <a:r>
              <a:rPr lang="en-US" b="1" u="sng" dirty="0">
                <a:solidFill>
                  <a:srgbClr val="FBBE11"/>
                </a:solidFill>
                <a:latin typeface="Arial" panose="020B0604020202020204" pitchFamily="34" charset="0"/>
                <a:cs typeface="Arial" panose="020B0604020202020204" pitchFamily="34" charset="0"/>
              </a:rPr>
              <a:t>Flood cause </a:t>
            </a:r>
          </a:p>
        </p:txBody>
      </p:sp>
      <p:sp>
        <p:nvSpPr>
          <p:cNvPr id="2" name="Rectangle 1"/>
          <p:cNvSpPr/>
          <p:nvPr/>
        </p:nvSpPr>
        <p:spPr>
          <a:xfrm>
            <a:off x="3893417" y="2829480"/>
            <a:ext cx="1443024" cy="297517"/>
          </a:xfrm>
          <a:prstGeom prst="rect">
            <a:avLst/>
          </a:prstGeom>
        </p:spPr>
        <p:txBody>
          <a:bodyPr wrap="none">
            <a:spAutoFit/>
          </a:bodyPr>
          <a:lstStyle/>
          <a:p>
            <a:pPr>
              <a:lnSpc>
                <a:spcPts val="1600"/>
              </a:lnSpc>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(Sen. D 2018)</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0" y="2516574"/>
            <a:ext cx="3138580" cy="276999"/>
          </a:xfrm>
          <a:prstGeom prst="rect">
            <a:avLst/>
          </a:prstGeom>
        </p:spPr>
        <p:txBody>
          <a:bodyPr wrap="square">
            <a:spAutoFit/>
          </a:bodyPr>
          <a:lstStyle/>
          <a:p>
            <a:r>
              <a:rPr lang="en-US" sz="1200" dirty="0" smtClean="0"/>
              <a:t>Table 2: flood cause</a:t>
            </a:r>
            <a:endParaRPr lang="en-US" sz="1200" dirty="0" smtClean="0"/>
          </a:p>
        </p:txBody>
      </p:sp>
      <p:sp>
        <p:nvSpPr>
          <p:cNvPr id="10" name="Rectangle 9"/>
          <p:cNvSpPr/>
          <p:nvPr/>
        </p:nvSpPr>
        <p:spPr>
          <a:xfrm>
            <a:off x="0" y="6581001"/>
            <a:ext cx="3138580" cy="276999"/>
          </a:xfrm>
          <a:prstGeom prst="rect">
            <a:avLst/>
          </a:prstGeom>
        </p:spPr>
        <p:txBody>
          <a:bodyPr wrap="square">
            <a:spAutoFit/>
          </a:bodyPr>
          <a:lstStyle/>
          <a:p>
            <a:r>
              <a:rPr lang="en-US" sz="1200" dirty="0" smtClean="0"/>
              <a:t>Table 3: flood cause and effects</a:t>
            </a:r>
            <a:endParaRPr lang="en-US" sz="1200" dirty="0" smtClean="0"/>
          </a:p>
        </p:txBody>
      </p:sp>
    </p:spTree>
    <p:extLst>
      <p:ext uri="{BB962C8B-B14F-4D97-AF65-F5344CB8AC3E}">
        <p14:creationId xmlns:p14="http://schemas.microsoft.com/office/powerpoint/2010/main" val="3673974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5" descr="Illustration-of-the-measurement-scale-used-to-assess-damage-severity.ppm"/>
          <p:cNvPicPr>
            <a:picLocks noChangeAspect="1" noChangeArrowheads="1"/>
          </p:cNvPicPr>
          <p:nvPr/>
        </p:nvPicPr>
        <p:blipFill rotWithShape="1">
          <a:blip r:embed="rId2">
            <a:extLst>
              <a:ext uri="{28A0092B-C50C-407E-A947-70E740481C1C}">
                <a14:useLocalDpi xmlns:a14="http://schemas.microsoft.com/office/drawing/2010/main" val="0"/>
              </a:ext>
            </a:extLst>
          </a:blip>
          <a:srcRect l="383" r="768"/>
          <a:stretch/>
        </p:blipFill>
        <p:spPr bwMode="auto">
          <a:xfrm>
            <a:off x="-25758" y="731844"/>
            <a:ext cx="7881870" cy="50636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49879" y="6161254"/>
            <a:ext cx="588396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effectLst/>
                <a:latin typeface="Arial" panose="020B0604020202020204" pitchFamily="34" charset="0"/>
                <a:ea typeface="Calibri" panose="020F0502020204030204" pitchFamily="34" charset="0"/>
                <a:cs typeface="Arial" panose="020B0604020202020204" pitchFamily="34" charset="0"/>
              </a:rPr>
              <a:t>Figure: </a:t>
            </a:r>
            <a:r>
              <a:rPr kumimoji="0" lang="en-US" sz="1000" b="0" i="0" u="none" strike="noStrike" cap="none" normalizeH="0" baseline="0" dirty="0" smtClean="0">
                <a:ln>
                  <a:noFill/>
                </a:ln>
                <a:effectLst/>
                <a:latin typeface="Arial" panose="020B0604020202020204" pitchFamily="34" charset="0"/>
                <a:ea typeface="Calibri" panose="020F0502020204030204" pitchFamily="34" charset="0"/>
                <a:cs typeface="Arial" panose="020B0604020202020204" pitchFamily="34" charset="0"/>
              </a:rPr>
              <a:t>12 </a:t>
            </a:r>
            <a:r>
              <a:rPr kumimoji="0" lang="en-US" sz="1000" b="0" i="0" u="none" strike="noStrike" cap="none" normalizeH="0" baseline="0" dirty="0" smtClean="0">
                <a:ln>
                  <a:noFill/>
                </a:ln>
                <a:effectLst/>
                <a:latin typeface="Arial" panose="020B0604020202020204" pitchFamily="34" charset="0"/>
                <a:ea typeface="Calibri" panose="020F0502020204030204" pitchFamily="34" charset="0"/>
                <a:cs typeface="Arial" panose="020B0604020202020204" pitchFamily="34" charset="0"/>
              </a:rPr>
              <a:t>Flood level</a:t>
            </a:r>
            <a:endParaRPr kumimoji="0" lang="en-US" sz="1100" b="0" i="0" u="none" strike="noStrike" cap="none" normalizeH="0" baseline="0" dirty="0" smtClean="0">
              <a:ln>
                <a:noFill/>
              </a:ln>
              <a:effectLst/>
            </a:endParaRPr>
          </a:p>
        </p:txBody>
      </p:sp>
      <p:sp>
        <p:nvSpPr>
          <p:cNvPr id="6" name="Rectangle 5"/>
          <p:cNvSpPr/>
          <p:nvPr/>
        </p:nvSpPr>
        <p:spPr>
          <a:xfrm>
            <a:off x="263940" y="229396"/>
            <a:ext cx="4993675" cy="298800"/>
          </a:xfrm>
          <a:prstGeom prst="rect">
            <a:avLst/>
          </a:prstGeom>
        </p:spPr>
        <p:txBody>
          <a:bodyPr wrap="none">
            <a:spAutoFit/>
          </a:bodyPr>
          <a:lstStyle/>
          <a:p>
            <a:pPr>
              <a:lnSpc>
                <a:spcPts val="1600"/>
              </a:lnSpc>
              <a:spcAft>
                <a:spcPts val="0"/>
              </a:spcAft>
              <a:tabLst>
                <a:tab pos="990600" algn="l"/>
              </a:tabLst>
            </a:pPr>
            <a:r>
              <a:rPr lang="en-US" b="1" u="sng" dirty="0">
                <a:solidFill>
                  <a:srgbClr val="FBBE11"/>
                </a:solidFill>
                <a:latin typeface="Arial" panose="020B0604020202020204" pitchFamily="34" charset="0"/>
                <a:cs typeface="Arial" panose="020B0604020202020204" pitchFamily="34" charset="0"/>
              </a:rPr>
              <a:t>The rating system for flood-related damage </a:t>
            </a:r>
          </a:p>
        </p:txBody>
      </p:sp>
      <p:graphicFrame>
        <p:nvGraphicFramePr>
          <p:cNvPr id="7" name="Table 6"/>
          <p:cNvGraphicFramePr>
            <a:graphicFrameLocks noGrp="1"/>
          </p:cNvGraphicFramePr>
          <p:nvPr>
            <p:extLst>
              <p:ext uri="{D42A27DB-BD31-4B8C-83A1-F6EECF244321}">
                <p14:modId xmlns:p14="http://schemas.microsoft.com/office/powerpoint/2010/main" val="2083172799"/>
              </p:ext>
            </p:extLst>
          </p:nvPr>
        </p:nvGraphicFramePr>
        <p:xfrm>
          <a:off x="7856113" y="744721"/>
          <a:ext cx="4335888" cy="5852160"/>
        </p:xfrm>
        <a:graphic>
          <a:graphicData uri="http://schemas.openxmlformats.org/drawingml/2006/table">
            <a:tbl>
              <a:tblPr firstRow="1" bandRow="1">
                <a:tableStyleId>{5C22544A-7EE6-4342-B048-85BDC9FD1C3A}</a:tableStyleId>
              </a:tblPr>
              <a:tblGrid>
                <a:gridCol w="4335888"/>
              </a:tblGrid>
              <a:tr h="1161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damage severity correspond to the flooding of an element without the loss of its function. </a:t>
                      </a: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F.g</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 road is flooded but cars can still drive on it   </a:t>
                      </a:r>
                    </a:p>
                  </a:txBody>
                  <a:tcPr>
                    <a:solidFill>
                      <a:schemeClr val="accent6">
                        <a:lumMod val="20000"/>
                        <a:lumOff val="80000"/>
                      </a:schemeClr>
                    </a:solidFill>
                  </a:tcPr>
                </a:tc>
              </a:tr>
              <a:tr h="1196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loss of the element’s function for fewer than 3 days. </a:t>
                      </a: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F.g</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 road is flooded and cars cannot drive on it for a day </a:t>
                      </a:r>
                    </a:p>
                  </a:txBody>
                  <a:tcPr>
                    <a:solidFill>
                      <a:schemeClr val="accent6">
                        <a:lumMod val="40000"/>
                        <a:lumOff val="60000"/>
                      </a:schemeClr>
                    </a:solidFill>
                  </a:tcPr>
                </a:tc>
              </a:tr>
              <a:tr h="14730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indicates an interruption time of the flooded element function longer than 3 days. </a:t>
                      </a: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F.g</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 road is flooded and cars cannot drive on it for a week </a:t>
                      </a:r>
                    </a:p>
                  </a:txBody>
                  <a:tcPr>
                    <a:solidFill>
                      <a:schemeClr val="accent6">
                        <a:lumMod val="60000"/>
                        <a:lumOff val="40000"/>
                      </a:schemeClr>
                    </a:solidFill>
                  </a:tcPr>
                </a:tc>
              </a:tr>
              <a:tr h="1196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destruction of the element by the flood. </a:t>
                      </a:r>
                      <a:r>
                        <a:rPr lang="en-US" sz="2000" b="1" kern="1200" dirty="0" err="1" smtClean="0">
                          <a:solidFill>
                            <a:schemeClr val="bg1"/>
                          </a:solidFill>
                          <a:latin typeface="Arial" panose="020B0604020202020204" pitchFamily="34" charset="0"/>
                          <a:ea typeface="Calibri" panose="020F0502020204030204" pitchFamily="34" charset="0"/>
                          <a:cs typeface="Times New Roman" panose="02020603050405020304" pitchFamily="18" charset="0"/>
                        </a:rPr>
                        <a:t>F.g</a:t>
                      </a:r>
                      <a:r>
                        <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 a road is destroyed by a flood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kern="12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endParaRPr>
                    </a:p>
                  </a:txBody>
                  <a:tcPr>
                    <a:solidFill>
                      <a:schemeClr val="accent6">
                        <a:lumMod val="75000"/>
                      </a:schemeClr>
                    </a:solidFill>
                  </a:tcPr>
                </a:tc>
              </a:tr>
            </a:tbl>
          </a:graphicData>
        </a:graphic>
      </p:graphicFrame>
    </p:spTree>
    <p:extLst>
      <p:ext uri="{BB962C8B-B14F-4D97-AF65-F5344CB8AC3E}">
        <p14:creationId xmlns:p14="http://schemas.microsoft.com/office/powerpoint/2010/main" val="26934161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7262" y="5074276"/>
            <a:ext cx="11578269" cy="1623284"/>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295" y="716333"/>
            <a:ext cx="5798632" cy="3865755"/>
          </a:xfrm>
          <a:prstGeom prst="rect">
            <a:avLst/>
          </a:prstGeom>
        </p:spPr>
      </p:pic>
      <p:sp>
        <p:nvSpPr>
          <p:cNvPr id="4" name="Title 1"/>
          <p:cNvSpPr txBox="1">
            <a:spLocks/>
          </p:cNvSpPr>
          <p:nvPr/>
        </p:nvSpPr>
        <p:spPr>
          <a:xfrm>
            <a:off x="444044" y="29053"/>
            <a:ext cx="1680970" cy="599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u="sng" dirty="0" smtClean="0">
                <a:solidFill>
                  <a:srgbClr val="FBBE11"/>
                </a:solidFill>
                <a:latin typeface="Arial" panose="020B0604020202020204" pitchFamily="34" charset="0"/>
                <a:ea typeface="+mn-ea"/>
                <a:cs typeface="Arial" panose="020B0604020202020204" pitchFamily="34" charset="0"/>
              </a:rPr>
              <a:t>6. Case </a:t>
            </a:r>
            <a:r>
              <a:rPr lang="en-US" sz="1800" b="1" u="sng" dirty="0">
                <a:solidFill>
                  <a:srgbClr val="FBBE11"/>
                </a:solidFill>
                <a:latin typeface="Arial" panose="020B0604020202020204" pitchFamily="34" charset="0"/>
                <a:ea typeface="+mn-ea"/>
                <a:cs typeface="Arial" panose="020B0604020202020204" pitchFamily="34" charset="0"/>
              </a:rPr>
              <a:t>study </a:t>
            </a:r>
          </a:p>
        </p:txBody>
      </p:sp>
      <p:sp>
        <p:nvSpPr>
          <p:cNvPr id="14" name="Rectangle 13"/>
          <p:cNvSpPr/>
          <p:nvPr/>
        </p:nvSpPr>
        <p:spPr>
          <a:xfrm>
            <a:off x="263738" y="5123720"/>
            <a:ext cx="11481793" cy="1502976"/>
          </a:xfrm>
          <a:prstGeom prst="rect">
            <a:avLst/>
          </a:prstGeom>
        </p:spPr>
        <p:txBody>
          <a:bodyPr wrap="square">
            <a:spAutoFit/>
          </a:bodyPr>
          <a:lstStyle/>
          <a:p>
            <a:pPr>
              <a:lnSpc>
                <a:spcPts val="2160"/>
              </a:lnSpc>
            </a:pPr>
            <a:r>
              <a:rPr lang="en-US" b="1" dirty="0">
                <a:solidFill>
                  <a:srgbClr val="FBBE11"/>
                </a:solidFill>
                <a:latin typeface="Arial" panose="020B0604020202020204" pitchFamily="34" charset="0"/>
                <a:cs typeface="Arial" panose="020B0604020202020204" pitchFamily="34" charset="0"/>
              </a:rPr>
              <a:t>At a population density of 7,540 people per square kilometer, the country is </a:t>
            </a:r>
            <a:r>
              <a:rPr lang="en-US" b="1" dirty="0" smtClean="0">
                <a:solidFill>
                  <a:srgbClr val="FBBE11"/>
                </a:solidFill>
                <a:latin typeface="Arial" panose="020B0604020202020204" pitchFamily="34" charset="0"/>
                <a:cs typeface="Arial" panose="020B0604020202020204" pitchFamily="34" charset="0"/>
              </a:rPr>
              <a:t>100</a:t>
            </a:r>
            <a:r>
              <a:rPr lang="en-US" b="1" dirty="0">
                <a:solidFill>
                  <a:srgbClr val="FBBE11"/>
                </a:solidFill>
                <a:latin typeface="Arial" panose="020B0604020202020204" pitchFamily="34" charset="0"/>
                <a:cs typeface="Arial" panose="020B0604020202020204" pitchFamily="34" charset="0"/>
              </a:rPr>
              <a:t>% </a:t>
            </a:r>
            <a:r>
              <a:rPr lang="en-US" b="1" dirty="0" smtClean="0">
                <a:solidFill>
                  <a:srgbClr val="FBBE11"/>
                </a:solidFill>
                <a:latin typeface="Arial" panose="020B0604020202020204" pitchFamily="34" charset="0"/>
                <a:cs typeface="Arial" panose="020B0604020202020204" pitchFamily="34" charset="0"/>
              </a:rPr>
              <a:t>urbanized. Floods </a:t>
            </a:r>
            <a:r>
              <a:rPr lang="en-US" b="1" dirty="0">
                <a:solidFill>
                  <a:srgbClr val="FBBE11"/>
                </a:solidFill>
                <a:latin typeface="Arial" panose="020B0604020202020204" pitchFamily="34" charset="0"/>
                <a:cs typeface="Arial" panose="020B0604020202020204" pitchFamily="34" charset="0"/>
              </a:rPr>
              <a:t>are a common occurrence in </a:t>
            </a:r>
            <a:r>
              <a:rPr lang="en-US" b="1" dirty="0" smtClean="0">
                <a:solidFill>
                  <a:srgbClr val="FBBE11"/>
                </a:solidFill>
                <a:latin typeface="Arial" panose="020B0604020202020204" pitchFamily="34" charset="0"/>
                <a:cs typeface="Arial" panose="020B0604020202020204" pitchFamily="34" charset="0"/>
              </a:rPr>
              <a:t>Singapore. </a:t>
            </a:r>
            <a:r>
              <a:rPr lang="en-US" b="1" dirty="0">
                <a:solidFill>
                  <a:srgbClr val="FBBE11"/>
                </a:solidFill>
                <a:latin typeface="Arial" panose="020B0604020202020204" pitchFamily="34" charset="0"/>
                <a:cs typeface="Arial" panose="020B0604020202020204" pitchFamily="34" charset="0"/>
              </a:rPr>
              <a:t>Most floods in Singapore are flash floods that subside within a few </a:t>
            </a:r>
            <a:r>
              <a:rPr lang="en-US" b="1" dirty="0" smtClean="0">
                <a:solidFill>
                  <a:srgbClr val="FBBE11"/>
                </a:solidFill>
                <a:latin typeface="Arial" panose="020B0604020202020204" pitchFamily="34" charset="0"/>
                <a:cs typeface="Arial" panose="020B0604020202020204" pitchFamily="34" charset="0"/>
              </a:rPr>
              <a:t>hours. Over </a:t>
            </a:r>
            <a:r>
              <a:rPr lang="en-US" b="1" dirty="0">
                <a:solidFill>
                  <a:srgbClr val="FBBE11"/>
                </a:solidFill>
                <a:latin typeface="Arial" panose="020B0604020202020204" pitchFamily="34" charset="0"/>
                <a:cs typeface="Arial" panose="020B0604020202020204" pitchFamily="34" charset="0"/>
              </a:rPr>
              <a:t>the years, </a:t>
            </a:r>
            <a:r>
              <a:rPr lang="en-US" b="1" dirty="0" smtClean="0">
                <a:solidFill>
                  <a:srgbClr val="FBBE11"/>
                </a:solidFill>
                <a:latin typeface="Arial" panose="020B0604020202020204" pitchFamily="34" charset="0"/>
                <a:cs typeface="Arial" panose="020B0604020202020204" pitchFamily="34" charset="0"/>
              </a:rPr>
              <a:t>PUB </a:t>
            </a:r>
            <a:r>
              <a:rPr lang="en-US" b="1" dirty="0">
                <a:solidFill>
                  <a:srgbClr val="FBBE11"/>
                </a:solidFill>
                <a:latin typeface="Arial" panose="020B0604020202020204" pitchFamily="34" charset="0"/>
                <a:cs typeface="Arial" panose="020B0604020202020204" pitchFamily="34" charset="0"/>
              </a:rPr>
              <a:t>takes every flood incident seriously and assesses the cause of any flood. </a:t>
            </a:r>
            <a:r>
              <a:rPr lang="en-US" b="1" dirty="0" smtClean="0">
                <a:solidFill>
                  <a:srgbClr val="FBBE11"/>
                </a:solidFill>
                <a:latin typeface="Arial" panose="020B0604020202020204" pitchFamily="34" charset="0"/>
                <a:cs typeface="Arial" panose="020B0604020202020204" pitchFamily="34" charset="0"/>
              </a:rPr>
              <a:t>PUB engages </a:t>
            </a:r>
            <a:r>
              <a:rPr lang="en-US" b="1" dirty="0">
                <a:solidFill>
                  <a:srgbClr val="FBBE11"/>
                </a:solidFill>
                <a:latin typeface="Arial" panose="020B0604020202020204" pitchFamily="34" charset="0"/>
                <a:cs typeface="Arial" panose="020B0604020202020204" pitchFamily="34" charset="0"/>
              </a:rPr>
              <a:t>building owners on appropriate flood protection measures to protect their developments from floods.</a:t>
            </a:r>
          </a:p>
        </p:txBody>
      </p:sp>
      <p:pic>
        <p:nvPicPr>
          <p:cNvPr id="27" name="Picture 26"/>
          <p:cNvPicPr>
            <a:picLocks noChangeAspect="1"/>
          </p:cNvPicPr>
          <p:nvPr/>
        </p:nvPicPr>
        <p:blipFill rotWithShape="1">
          <a:blip r:embed="rId3">
            <a:extLst>
              <a:ext uri="{28A0092B-C50C-407E-A947-70E740481C1C}">
                <a14:useLocalDpi xmlns:a14="http://schemas.microsoft.com/office/drawing/2010/main" val="0"/>
              </a:ext>
            </a:extLst>
          </a:blip>
          <a:srcRect b="2341"/>
          <a:stretch/>
        </p:blipFill>
        <p:spPr>
          <a:xfrm>
            <a:off x="243087" y="721167"/>
            <a:ext cx="5849506" cy="3863714"/>
          </a:xfrm>
          <a:prstGeom prst="rect">
            <a:avLst/>
          </a:prstGeom>
        </p:spPr>
      </p:pic>
      <p:sp>
        <p:nvSpPr>
          <p:cNvPr id="31" name="Rectangle 30"/>
          <p:cNvSpPr/>
          <p:nvPr/>
        </p:nvSpPr>
        <p:spPr>
          <a:xfrm>
            <a:off x="6079714" y="795817"/>
            <a:ext cx="2020463" cy="323165"/>
          </a:xfrm>
          <a:prstGeom prst="rect">
            <a:avLst/>
          </a:prstGeom>
        </p:spPr>
        <p:txBody>
          <a:bodyPr wrap="square">
            <a:spAutoFit/>
          </a:bodyPr>
          <a:lstStyle/>
          <a:p>
            <a:r>
              <a:rPr lang="en-US" sz="1500" b="1" dirty="0">
                <a:solidFill>
                  <a:srgbClr val="FBBE11"/>
                </a:solidFill>
                <a:latin typeface="Arial" panose="020B0604020202020204" pitchFamily="34" charset="0"/>
                <a:cs typeface="Arial" panose="020B0604020202020204" pitchFamily="34" charset="0"/>
              </a:rPr>
              <a:t>2017 flash flood</a:t>
            </a:r>
          </a:p>
        </p:txBody>
      </p:sp>
      <p:sp>
        <p:nvSpPr>
          <p:cNvPr id="32" name="Rectangle 31"/>
          <p:cNvSpPr/>
          <p:nvPr/>
        </p:nvSpPr>
        <p:spPr>
          <a:xfrm>
            <a:off x="307482" y="729212"/>
            <a:ext cx="1439801" cy="323165"/>
          </a:xfrm>
          <a:prstGeom prst="rect">
            <a:avLst/>
          </a:prstGeom>
        </p:spPr>
        <p:txBody>
          <a:bodyPr wrap="square">
            <a:spAutoFit/>
          </a:bodyPr>
          <a:lstStyle/>
          <a:p>
            <a:r>
              <a:rPr lang="en-US" sz="1500" b="1" dirty="0">
                <a:solidFill>
                  <a:srgbClr val="FBBE11"/>
                </a:solidFill>
                <a:latin typeface="Arial" panose="020B0604020202020204" pitchFamily="34" charset="0"/>
                <a:cs typeface="Arial" panose="020B0604020202020204" pitchFamily="34" charset="0"/>
              </a:rPr>
              <a:t>1969 Flood</a:t>
            </a:r>
          </a:p>
        </p:txBody>
      </p:sp>
      <p:sp>
        <p:nvSpPr>
          <p:cNvPr id="10" name="Rectangle 9"/>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80141" y="4667070"/>
            <a:ext cx="2026517" cy="276999"/>
          </a:xfrm>
          <a:prstGeom prst="rect">
            <a:avLst/>
          </a:prstGeom>
        </p:spPr>
        <p:txBody>
          <a:bodyPr wrap="none">
            <a:spAutoFit/>
          </a:bodyPr>
          <a:lstStyle/>
          <a:p>
            <a:r>
              <a:rPr lang="en-US" sz="1200" dirty="0" smtClean="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13</a:t>
            </a:r>
            <a:r>
              <a:rPr lang="en-US"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flood in </a:t>
            </a:r>
            <a:r>
              <a:rPr lang="en-US" sz="1200" dirty="0" err="1" smtClean="0">
                <a:latin typeface="Arial" panose="020B0604020202020204" pitchFamily="34" charset="0"/>
                <a:cs typeface="Arial" panose="020B0604020202020204" pitchFamily="34" charset="0"/>
              </a:rPr>
              <a:t>Sg</a:t>
            </a:r>
            <a:r>
              <a:rPr lang="en-US" sz="1200" dirty="0" smtClean="0">
                <a:latin typeface="Arial" panose="020B0604020202020204" pitchFamily="34" charset="0"/>
                <a:cs typeface="Arial" panose="020B0604020202020204" pitchFamily="34" charset="0"/>
              </a:rPr>
              <a:t> 1969</a:t>
            </a:r>
          </a:p>
        </p:txBody>
      </p:sp>
      <p:sp>
        <p:nvSpPr>
          <p:cNvPr id="13" name="Rectangle 12"/>
          <p:cNvSpPr/>
          <p:nvPr/>
        </p:nvSpPr>
        <p:spPr>
          <a:xfrm>
            <a:off x="6096295" y="4659870"/>
            <a:ext cx="2026517" cy="276999"/>
          </a:xfrm>
          <a:prstGeom prst="rect">
            <a:avLst/>
          </a:prstGeom>
        </p:spPr>
        <p:txBody>
          <a:bodyPr wrap="none">
            <a:spAutoFit/>
          </a:bodyPr>
          <a:lstStyle/>
          <a:p>
            <a:r>
              <a:rPr lang="en-US" sz="1200" dirty="0" smtClean="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14</a:t>
            </a:r>
            <a:r>
              <a:rPr lang="en-US"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flood in </a:t>
            </a:r>
            <a:r>
              <a:rPr lang="en-US" sz="1200" dirty="0" err="1" smtClean="0">
                <a:latin typeface="Arial" panose="020B0604020202020204" pitchFamily="34" charset="0"/>
                <a:cs typeface="Arial" panose="020B0604020202020204" pitchFamily="34" charset="0"/>
              </a:rPr>
              <a:t>Sg</a:t>
            </a:r>
            <a:r>
              <a:rPr lang="en-US" sz="1200" dirty="0" smtClean="0">
                <a:latin typeface="Arial" panose="020B0604020202020204" pitchFamily="34" charset="0"/>
                <a:cs typeface="Arial" panose="020B0604020202020204" pitchFamily="34" charset="0"/>
              </a:rPr>
              <a:t> 2017</a:t>
            </a:r>
          </a:p>
        </p:txBody>
      </p:sp>
    </p:spTree>
    <p:extLst>
      <p:ext uri="{BB962C8B-B14F-4D97-AF65-F5344CB8AC3E}">
        <p14:creationId xmlns:p14="http://schemas.microsoft.com/office/powerpoint/2010/main" val="3267088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ular Callout 12"/>
          <p:cNvSpPr/>
          <p:nvPr/>
        </p:nvSpPr>
        <p:spPr>
          <a:xfrm>
            <a:off x="6297946" y="632568"/>
            <a:ext cx="5816780" cy="2574623"/>
          </a:xfrm>
          <a:prstGeom prst="wedgeRectCallout">
            <a:avLst>
              <a:gd name="adj1" fmla="val -24563"/>
              <a:gd name="adj2" fmla="val 49782"/>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ular Callout 11"/>
          <p:cNvSpPr/>
          <p:nvPr/>
        </p:nvSpPr>
        <p:spPr>
          <a:xfrm>
            <a:off x="47397" y="645447"/>
            <a:ext cx="6147518" cy="2574623"/>
          </a:xfrm>
          <a:prstGeom prst="wedgeRectCallout">
            <a:avLst>
              <a:gd name="adj1" fmla="val -26649"/>
              <a:gd name="adj2" fmla="val 50342"/>
            </a:avLst>
          </a:prstGeom>
          <a:solidFill>
            <a:schemeClr val="bg1">
              <a:lumMod val="85000"/>
              <a:lumOff val="1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392" r="9366"/>
          <a:stretch/>
        </p:blipFill>
        <p:spPr>
          <a:xfrm>
            <a:off x="47398" y="3406055"/>
            <a:ext cx="4043966" cy="3001403"/>
          </a:xfrm>
          <a:prstGeom prst="rect">
            <a:avLst/>
          </a:prstGeom>
        </p:spPr>
      </p:pic>
      <p:sp>
        <p:nvSpPr>
          <p:cNvPr id="6" name="Title 1"/>
          <p:cNvSpPr txBox="1">
            <a:spLocks/>
          </p:cNvSpPr>
          <p:nvPr/>
        </p:nvSpPr>
        <p:spPr>
          <a:xfrm>
            <a:off x="227705" y="0"/>
            <a:ext cx="2682920" cy="599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u="sng" dirty="0">
                <a:solidFill>
                  <a:srgbClr val="FBBE11"/>
                </a:solidFill>
                <a:latin typeface="Arial" panose="020B0604020202020204" pitchFamily="34" charset="0"/>
                <a:ea typeface="+mn-ea"/>
                <a:cs typeface="Arial" panose="020B0604020202020204" pitchFamily="34" charset="0"/>
              </a:rPr>
              <a:t>Reservoir and Canal</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8656" r="5392"/>
          <a:stretch/>
        </p:blipFill>
        <p:spPr>
          <a:xfrm>
            <a:off x="8341216" y="3406055"/>
            <a:ext cx="3799268" cy="3001403"/>
          </a:xfrm>
          <a:prstGeom prst="rect">
            <a:avLst/>
          </a:prstGeom>
        </p:spPr>
      </p:pic>
      <p:sp>
        <p:nvSpPr>
          <p:cNvPr id="9" name="Rectangle 8"/>
          <p:cNvSpPr/>
          <p:nvPr/>
        </p:nvSpPr>
        <p:spPr>
          <a:xfrm>
            <a:off x="6259310" y="713814"/>
            <a:ext cx="5765878" cy="1200329"/>
          </a:xfrm>
          <a:prstGeom prst="rect">
            <a:avLst/>
          </a:prstGeom>
        </p:spPr>
        <p:txBody>
          <a:bodyPr wrap="square">
            <a:spAutoFit/>
          </a:bodyPr>
          <a:lstStyle/>
          <a:p>
            <a:r>
              <a:rPr lang="en-US" b="1" dirty="0">
                <a:solidFill>
                  <a:srgbClr val="FBBE11"/>
                </a:solidFill>
                <a:latin typeface="Arial" panose="020B0604020202020204" pitchFamily="34" charset="0"/>
                <a:cs typeface="Arial" panose="020B0604020202020204" pitchFamily="34" charset="0"/>
              </a:rPr>
              <a:t>The Stamford Diversion Canal is a new diversion canal to prevent flash floods. It will channel water </a:t>
            </a:r>
            <a:r>
              <a:rPr lang="en-US" b="1" dirty="0" smtClean="0">
                <a:solidFill>
                  <a:srgbClr val="FBBE11"/>
                </a:solidFill>
                <a:latin typeface="Arial" panose="020B0604020202020204" pitchFamily="34" charset="0"/>
                <a:cs typeface="Arial" panose="020B0604020202020204" pitchFamily="34" charset="0"/>
              </a:rPr>
              <a:t>to </a:t>
            </a:r>
            <a:r>
              <a:rPr lang="en-US" b="1" dirty="0">
                <a:solidFill>
                  <a:srgbClr val="FBBE11"/>
                </a:solidFill>
                <a:latin typeface="Arial" panose="020B0604020202020204" pitchFamily="34" charset="0"/>
                <a:cs typeface="Arial" panose="020B0604020202020204" pitchFamily="34" charset="0"/>
              </a:rPr>
              <a:t>the Singapore River, the project will alleviate flooding along a major road during heavy rain. </a:t>
            </a:r>
          </a:p>
        </p:txBody>
      </p:sp>
      <p:sp>
        <p:nvSpPr>
          <p:cNvPr id="11" name="Rectangle 10"/>
          <p:cNvSpPr/>
          <p:nvPr/>
        </p:nvSpPr>
        <p:spPr>
          <a:xfrm>
            <a:off x="98915" y="746685"/>
            <a:ext cx="6160395" cy="1754326"/>
          </a:xfrm>
          <a:prstGeom prst="rect">
            <a:avLst/>
          </a:prstGeom>
        </p:spPr>
        <p:txBody>
          <a:bodyPr wrap="square">
            <a:spAutoFit/>
          </a:bodyPr>
          <a:lstStyle/>
          <a:p>
            <a:r>
              <a:rPr lang="en-US" b="1" dirty="0">
                <a:solidFill>
                  <a:srgbClr val="FBBE11"/>
                </a:solidFill>
                <a:latin typeface="Arial" panose="020B0604020202020204" pitchFamily="34" charset="0"/>
                <a:cs typeface="Arial" panose="020B0604020202020204" pitchFamily="34" charset="0"/>
              </a:rPr>
              <a:t>Singapore does not have any significant, accessible natural aquifers, which are layers of underground rock that are able to hold water. </a:t>
            </a:r>
            <a:r>
              <a:rPr lang="en-US" b="1" dirty="0" smtClean="0">
                <a:solidFill>
                  <a:srgbClr val="FBBE11"/>
                </a:solidFill>
                <a:latin typeface="Arial" panose="020B0604020202020204" pitchFamily="34" charset="0"/>
                <a:cs typeface="Arial" panose="020B0604020202020204" pitchFamily="34" charset="0"/>
              </a:rPr>
              <a:t>Two-thirds </a:t>
            </a:r>
            <a:r>
              <a:rPr lang="en-US" b="1" dirty="0">
                <a:solidFill>
                  <a:srgbClr val="FBBE11"/>
                </a:solidFill>
                <a:latin typeface="Arial" panose="020B0604020202020204" pitchFamily="34" charset="0"/>
                <a:cs typeface="Arial" panose="020B0604020202020204" pitchFamily="34" charset="0"/>
              </a:rPr>
              <a:t>of Singapore's land is used as water catchment. </a:t>
            </a:r>
            <a:r>
              <a:rPr lang="en-US" b="1" dirty="0" smtClean="0">
                <a:solidFill>
                  <a:srgbClr val="FBBE11"/>
                </a:solidFill>
                <a:latin typeface="Arial" panose="020B0604020202020204" pitchFamily="34" charset="0"/>
                <a:cs typeface="Arial" panose="020B0604020202020204" pitchFamily="34" charset="0"/>
              </a:rPr>
              <a:t>There </a:t>
            </a:r>
            <a:r>
              <a:rPr lang="en-US" b="1" dirty="0">
                <a:solidFill>
                  <a:srgbClr val="FBBE11"/>
                </a:solidFill>
                <a:latin typeface="Arial" panose="020B0604020202020204" pitchFamily="34" charset="0"/>
                <a:cs typeface="Arial" panose="020B0604020202020204" pitchFamily="34" charset="0"/>
              </a:rPr>
              <a:t>are 17 reservoirs currently, many of which have adjoining parks with lot of </a:t>
            </a:r>
            <a:r>
              <a:rPr lang="en-US" b="1" dirty="0" smtClean="0">
                <a:solidFill>
                  <a:srgbClr val="FBBE11"/>
                </a:solidFill>
                <a:latin typeface="Arial" panose="020B0604020202020204" pitchFamily="34" charset="0"/>
                <a:cs typeface="Arial" panose="020B0604020202020204" pitchFamily="34" charset="0"/>
              </a:rPr>
              <a:t>activities.  </a:t>
            </a:r>
            <a:endParaRPr lang="en-US" b="1" dirty="0">
              <a:solidFill>
                <a:srgbClr val="FBBE1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1364" y="3406055"/>
            <a:ext cx="4384799" cy="3001403"/>
          </a:xfrm>
          <a:prstGeom prst="rect">
            <a:avLst/>
          </a:prstGeom>
        </p:spPr>
      </p:pic>
      <p:sp>
        <p:nvSpPr>
          <p:cNvPr id="17" name="Rectangle 16"/>
          <p:cNvSpPr/>
          <p:nvPr/>
        </p:nvSpPr>
        <p:spPr>
          <a:xfrm>
            <a:off x="47397" y="6470332"/>
            <a:ext cx="1592103" cy="276999"/>
          </a:xfrm>
          <a:prstGeom prst="rect">
            <a:avLst/>
          </a:prstGeom>
        </p:spPr>
        <p:txBody>
          <a:bodyPr wrap="none">
            <a:spAutoFit/>
          </a:bodyPr>
          <a:lstStyle/>
          <a:p>
            <a:r>
              <a:rPr lang="en-US" sz="1200" dirty="0" smtClean="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15</a:t>
            </a:r>
            <a:r>
              <a:rPr lang="en-US"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reservoirs</a:t>
            </a:r>
          </a:p>
        </p:txBody>
      </p:sp>
      <p:sp>
        <p:nvSpPr>
          <p:cNvPr id="18" name="Rectangle 17"/>
          <p:cNvSpPr/>
          <p:nvPr/>
        </p:nvSpPr>
        <p:spPr>
          <a:xfrm>
            <a:off x="4091364" y="6427536"/>
            <a:ext cx="2521844" cy="276999"/>
          </a:xfrm>
          <a:prstGeom prst="rect">
            <a:avLst/>
          </a:prstGeom>
        </p:spPr>
        <p:txBody>
          <a:bodyPr wrap="none">
            <a:spAutoFit/>
          </a:bodyPr>
          <a:lstStyle/>
          <a:p>
            <a:r>
              <a:rPr lang="en-US" sz="1200" dirty="0" smtClean="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16</a:t>
            </a:r>
            <a:r>
              <a:rPr lang="en-US"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number </a:t>
            </a:r>
            <a:r>
              <a:rPr lang="en-US" sz="1200" dirty="0">
                <a:latin typeface="Arial" panose="020B0604020202020204" pitchFamily="34" charset="0"/>
                <a:cs typeface="Arial" panose="020B0604020202020204" pitchFamily="34" charset="0"/>
              </a:rPr>
              <a:t>of water </a:t>
            </a:r>
            <a:r>
              <a:rPr lang="en-US" sz="1200" dirty="0" smtClean="0">
                <a:latin typeface="Arial" panose="020B0604020202020204" pitchFamily="34" charset="0"/>
                <a:cs typeface="Arial" panose="020B0604020202020204" pitchFamily="34" charset="0"/>
              </a:rPr>
              <a:t>bodies</a:t>
            </a:r>
            <a:endParaRPr lang="en-US" sz="1200" dirty="0">
              <a:latin typeface="Arial" panose="020B0604020202020204" pitchFamily="34" charset="0"/>
              <a:cs typeface="Arial" panose="020B0604020202020204" pitchFamily="34" charset="0"/>
            </a:endParaRPr>
          </a:p>
        </p:txBody>
      </p:sp>
      <p:sp>
        <p:nvSpPr>
          <p:cNvPr id="19" name="Rectangle 18"/>
          <p:cNvSpPr/>
          <p:nvPr/>
        </p:nvSpPr>
        <p:spPr>
          <a:xfrm>
            <a:off x="8476163" y="6389879"/>
            <a:ext cx="1412566" cy="276999"/>
          </a:xfrm>
          <a:prstGeom prst="rect">
            <a:avLst/>
          </a:prstGeom>
        </p:spPr>
        <p:txBody>
          <a:bodyPr wrap="none">
            <a:spAutoFit/>
          </a:bodyPr>
          <a:lstStyle/>
          <a:p>
            <a:r>
              <a:rPr lang="en-US" sz="1200" dirty="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17: </a:t>
            </a:r>
            <a:r>
              <a:rPr lang="en-US" sz="1200" dirty="0">
                <a:latin typeface="Arial" panose="020B0604020202020204" pitchFamily="34" charset="0"/>
                <a:cs typeface="Arial" panose="020B0604020202020204" pitchFamily="34" charset="0"/>
              </a:rPr>
              <a:t>a </a:t>
            </a:r>
            <a:r>
              <a:rPr lang="en-US" sz="1200" dirty="0" smtClean="0">
                <a:latin typeface="Arial" panose="020B0604020202020204" pitchFamily="34" charset="0"/>
                <a:cs typeface="Arial" panose="020B0604020202020204" pitchFamily="34" charset="0"/>
              </a:rPr>
              <a:t>canal</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92912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ICS\Desktop\Map of Phnom Penh with resettlement sites under study marked.jpg"/>
          <p:cNvPicPr/>
          <p:nvPr/>
        </p:nvPicPr>
        <p:blipFill rotWithShape="1">
          <a:blip r:embed="rId2" cstate="print">
            <a:extLst>
              <a:ext uri="{28A0092B-C50C-407E-A947-70E740481C1C}">
                <a14:useLocalDpi xmlns:a14="http://schemas.microsoft.com/office/drawing/2010/main" val="0"/>
              </a:ext>
            </a:extLst>
          </a:blip>
          <a:srcRect l="64633" t="38142" r="5538" b="40791"/>
          <a:stretch/>
        </p:blipFill>
        <p:spPr bwMode="auto">
          <a:xfrm>
            <a:off x="1734345" y="2135694"/>
            <a:ext cx="4277934" cy="4277934"/>
          </a:xfrm>
          <a:prstGeom prst="ellipse">
            <a:avLst/>
          </a:prstGeom>
          <a:noFill/>
          <a:ln>
            <a:noFill/>
          </a:ln>
        </p:spPr>
      </p:pic>
      <p:pic>
        <p:nvPicPr>
          <p:cNvPr id="4" name="Picture 3" descr="C:\Users\ICS\Desktop\Map of Phnom Penh with resettlement sites under study marked.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7831" y="-1"/>
            <a:ext cx="4846321" cy="6858001"/>
          </a:xfrm>
          <a:prstGeom prst="rect">
            <a:avLst/>
          </a:prstGeom>
          <a:noFill/>
          <a:ln>
            <a:noFill/>
          </a:ln>
        </p:spPr>
      </p:pic>
      <p:sp>
        <p:nvSpPr>
          <p:cNvPr id="11" name="Oval 10"/>
          <p:cNvSpPr/>
          <p:nvPr/>
        </p:nvSpPr>
        <p:spPr>
          <a:xfrm>
            <a:off x="10247551" y="2693082"/>
            <a:ext cx="1247854" cy="12478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a:endCxn id="5" idx="0"/>
          </p:cNvCxnSpPr>
          <p:nvPr/>
        </p:nvCxnSpPr>
        <p:spPr>
          <a:xfrm flipH="1" flipV="1">
            <a:off x="3873312" y="2135694"/>
            <a:ext cx="6998167" cy="557390"/>
          </a:xfrm>
          <a:prstGeom prst="line">
            <a:avLst/>
          </a:prstGeom>
          <a:ln w="19050">
            <a:solidFill>
              <a:srgbClr val="FF0000"/>
            </a:solidFill>
          </a:ln>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flipH="1">
            <a:off x="4687910" y="3940936"/>
            <a:ext cx="6183571" cy="2305318"/>
          </a:xfrm>
          <a:prstGeom prst="line">
            <a:avLst/>
          </a:prstGeom>
          <a:ln w="12700">
            <a:solidFill>
              <a:srgbClr val="FF0000"/>
            </a:solidFill>
          </a:ln>
        </p:spPr>
        <p:style>
          <a:lnRef idx="3">
            <a:schemeClr val="dk1"/>
          </a:lnRef>
          <a:fillRef idx="0">
            <a:schemeClr val="dk1"/>
          </a:fillRef>
          <a:effectRef idx="2">
            <a:schemeClr val="dk1"/>
          </a:effectRef>
          <a:fontRef idx="minor">
            <a:schemeClr val="tx1"/>
          </a:fontRef>
        </p:style>
      </p:cxnSp>
      <p:sp>
        <p:nvSpPr>
          <p:cNvPr id="22" name="Rectangle 21"/>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0787" y="445112"/>
            <a:ext cx="2268020" cy="830997"/>
          </a:xfrm>
          <a:prstGeom prst="rect">
            <a:avLst/>
          </a:prstGeom>
          <a:solidFill>
            <a:schemeClr val="bg1">
              <a:lumMod val="95000"/>
              <a:lumOff val="5000"/>
              <a:alpha val="76000"/>
            </a:schemeClr>
          </a:solidFill>
        </p:spPr>
        <p:txBody>
          <a:bodyPr wrap="square">
            <a:spAutoFit/>
          </a:bodyPr>
          <a:lstStyle/>
          <a:p>
            <a:r>
              <a:rPr lang="en-US" sz="2400" b="1" dirty="0">
                <a:solidFill>
                  <a:srgbClr val="FBBE11"/>
                </a:solidFill>
                <a:latin typeface="Arial" panose="020B0604020202020204" pitchFamily="34" charset="0"/>
                <a:cs typeface="Arial" panose="020B0604020202020204" pitchFamily="34" charset="0"/>
              </a:rPr>
              <a:t>11 </a:t>
            </a:r>
            <a:r>
              <a:rPr lang="en-US" sz="2400" b="1" dirty="0" smtClean="0">
                <a:solidFill>
                  <a:srgbClr val="FBBE11"/>
                </a:solidFill>
                <a:latin typeface="Arial" panose="020B0604020202020204" pitchFamily="34" charset="0"/>
                <a:cs typeface="Arial" panose="020B0604020202020204" pitchFamily="34" charset="0"/>
              </a:rPr>
              <a:t>Km2</a:t>
            </a:r>
          </a:p>
          <a:p>
            <a:endParaRPr lang="en-US" sz="2400" b="1" dirty="0">
              <a:solidFill>
                <a:srgbClr val="EEBF12"/>
              </a:solidFill>
              <a:latin typeface="Arial" panose="020B0604020202020204" pitchFamily="34" charset="0"/>
              <a:cs typeface="Arial" panose="020B0604020202020204" pitchFamily="34" charset="0"/>
            </a:endParaRPr>
          </a:p>
        </p:txBody>
      </p:sp>
      <p:sp>
        <p:nvSpPr>
          <p:cNvPr id="15" name="Rectangle 14"/>
          <p:cNvSpPr/>
          <p:nvPr/>
        </p:nvSpPr>
        <p:spPr>
          <a:xfrm>
            <a:off x="20787" y="1335732"/>
            <a:ext cx="2268020" cy="769441"/>
          </a:xfrm>
          <a:prstGeom prst="rect">
            <a:avLst/>
          </a:prstGeom>
          <a:solidFill>
            <a:schemeClr val="bg1">
              <a:lumMod val="95000"/>
              <a:lumOff val="5000"/>
              <a:alpha val="76000"/>
            </a:schemeClr>
          </a:solidFill>
        </p:spPr>
        <p:txBody>
          <a:bodyPr wrap="square">
            <a:spAutoFit/>
          </a:bodyPr>
          <a:lstStyle/>
          <a:p>
            <a:r>
              <a:rPr lang="en-US" sz="2200" b="1" dirty="0">
                <a:solidFill>
                  <a:srgbClr val="FBBE11"/>
                </a:solidFill>
                <a:latin typeface="Arial" panose="020B0604020202020204" pitchFamily="34" charset="0"/>
                <a:cs typeface="Arial" panose="020B0604020202020204" pitchFamily="34" charset="0"/>
              </a:rPr>
              <a:t>local </a:t>
            </a:r>
            <a:r>
              <a:rPr lang="en-US" sz="2200" b="1" dirty="0" smtClean="0">
                <a:solidFill>
                  <a:srgbClr val="FBBE11"/>
                </a:solidFill>
                <a:latin typeface="Arial" panose="020B0604020202020204" pitchFamily="34" charset="0"/>
                <a:cs typeface="Arial" panose="020B0604020202020204" pitchFamily="34" charset="0"/>
              </a:rPr>
              <a:t>residents</a:t>
            </a:r>
          </a:p>
          <a:p>
            <a:endParaRPr lang="en-US" sz="2200" b="1" dirty="0">
              <a:solidFill>
                <a:srgbClr val="FBBE11"/>
              </a:solidFill>
              <a:latin typeface="Arial" panose="020B0604020202020204" pitchFamily="34" charset="0"/>
              <a:cs typeface="Arial" panose="020B0604020202020204" pitchFamily="34" charset="0"/>
            </a:endParaRPr>
          </a:p>
        </p:txBody>
      </p:sp>
      <p:sp>
        <p:nvSpPr>
          <p:cNvPr id="17" name="Rectangle 16"/>
          <p:cNvSpPr/>
          <p:nvPr/>
        </p:nvSpPr>
        <p:spPr>
          <a:xfrm>
            <a:off x="2389034" y="445112"/>
            <a:ext cx="2268020" cy="830997"/>
          </a:xfrm>
          <a:prstGeom prst="rect">
            <a:avLst/>
          </a:prstGeom>
          <a:solidFill>
            <a:schemeClr val="bg1">
              <a:lumMod val="95000"/>
              <a:lumOff val="5000"/>
              <a:alpha val="76000"/>
            </a:schemeClr>
          </a:solidFill>
        </p:spPr>
        <p:txBody>
          <a:bodyPr wrap="square">
            <a:spAutoFit/>
          </a:bodyPr>
          <a:lstStyle/>
          <a:p>
            <a:r>
              <a:rPr lang="en-US" sz="2400" b="1" dirty="0" smtClean="0">
                <a:solidFill>
                  <a:srgbClr val="FBBE11"/>
                </a:solidFill>
                <a:latin typeface="Arial" panose="020B0604020202020204" pitchFamily="34" charset="0"/>
                <a:cs typeface="Arial" panose="020B0604020202020204" pitchFamily="34" charset="0"/>
              </a:rPr>
              <a:t>Embassies</a:t>
            </a:r>
          </a:p>
          <a:p>
            <a:endParaRPr lang="en-US" sz="2400" b="1" dirty="0">
              <a:solidFill>
                <a:srgbClr val="FBBE11"/>
              </a:solidFill>
              <a:latin typeface="Arial" panose="020B0604020202020204" pitchFamily="34" charset="0"/>
              <a:cs typeface="Arial" panose="020B0604020202020204" pitchFamily="34" charset="0"/>
            </a:endParaRPr>
          </a:p>
        </p:txBody>
      </p:sp>
      <p:sp>
        <p:nvSpPr>
          <p:cNvPr id="18" name="Rectangle 17"/>
          <p:cNvSpPr/>
          <p:nvPr/>
        </p:nvSpPr>
        <p:spPr>
          <a:xfrm>
            <a:off x="2389034" y="1335732"/>
            <a:ext cx="2268020" cy="769441"/>
          </a:xfrm>
          <a:prstGeom prst="rect">
            <a:avLst/>
          </a:prstGeom>
          <a:solidFill>
            <a:schemeClr val="bg1">
              <a:lumMod val="95000"/>
              <a:lumOff val="5000"/>
              <a:alpha val="76000"/>
            </a:schemeClr>
          </a:solidFill>
        </p:spPr>
        <p:txBody>
          <a:bodyPr wrap="square">
            <a:spAutoFit/>
          </a:bodyPr>
          <a:lstStyle/>
          <a:p>
            <a:r>
              <a:rPr lang="en-US" sz="2200" b="1" dirty="0" smtClean="0">
                <a:solidFill>
                  <a:srgbClr val="FBBE11"/>
                </a:solidFill>
                <a:latin typeface="Arial" panose="020B0604020202020204" pitchFamily="34" charset="0"/>
                <a:cs typeface="Arial" panose="020B0604020202020204" pitchFamily="34" charset="0"/>
              </a:rPr>
              <a:t>Condominiums</a:t>
            </a:r>
          </a:p>
          <a:p>
            <a:endParaRPr lang="en-US" sz="2200" b="1" dirty="0">
              <a:solidFill>
                <a:srgbClr val="EEBF12"/>
              </a:solidFill>
              <a:latin typeface="Arial" panose="020B0604020202020204" pitchFamily="34" charset="0"/>
              <a:cs typeface="Arial" panose="020B0604020202020204" pitchFamily="34" charset="0"/>
            </a:endParaRPr>
          </a:p>
        </p:txBody>
      </p:sp>
      <p:sp>
        <p:nvSpPr>
          <p:cNvPr id="19" name="Rectangle 18"/>
          <p:cNvSpPr/>
          <p:nvPr/>
        </p:nvSpPr>
        <p:spPr>
          <a:xfrm>
            <a:off x="4757282" y="445112"/>
            <a:ext cx="2141760" cy="830997"/>
          </a:xfrm>
          <a:prstGeom prst="rect">
            <a:avLst/>
          </a:prstGeom>
          <a:solidFill>
            <a:schemeClr val="bg1">
              <a:lumMod val="95000"/>
              <a:lumOff val="5000"/>
              <a:alpha val="76000"/>
            </a:schemeClr>
          </a:solidFill>
        </p:spPr>
        <p:txBody>
          <a:bodyPr wrap="square">
            <a:spAutoFit/>
          </a:bodyPr>
          <a:lstStyle/>
          <a:p>
            <a:r>
              <a:rPr lang="en-US" sz="2400" b="1" dirty="0">
                <a:solidFill>
                  <a:srgbClr val="FBBE11"/>
                </a:solidFill>
                <a:latin typeface="Arial" panose="020B0604020202020204" pitchFamily="34" charset="0"/>
                <a:cs typeface="Arial" panose="020B0604020202020204" pitchFamily="34" charset="0"/>
              </a:rPr>
              <a:t>+200,000 people</a:t>
            </a:r>
          </a:p>
        </p:txBody>
      </p:sp>
      <p:sp>
        <p:nvSpPr>
          <p:cNvPr id="20" name="Rectangle 19"/>
          <p:cNvSpPr/>
          <p:nvPr/>
        </p:nvSpPr>
        <p:spPr>
          <a:xfrm>
            <a:off x="4757281" y="1335731"/>
            <a:ext cx="2141760" cy="769441"/>
          </a:xfrm>
          <a:prstGeom prst="rect">
            <a:avLst/>
          </a:prstGeom>
          <a:solidFill>
            <a:schemeClr val="bg1">
              <a:lumMod val="95000"/>
              <a:lumOff val="5000"/>
              <a:alpha val="76000"/>
            </a:schemeClr>
          </a:solidFill>
        </p:spPr>
        <p:txBody>
          <a:bodyPr wrap="square">
            <a:spAutoFit/>
          </a:bodyPr>
          <a:lstStyle/>
          <a:p>
            <a:r>
              <a:rPr lang="en-US" sz="2200" b="1" dirty="0" smtClean="0">
                <a:solidFill>
                  <a:srgbClr val="FBBE11"/>
                </a:solidFill>
                <a:latin typeface="Arial" panose="020B0604020202020204" pitchFamily="34" charset="0"/>
                <a:cs typeface="Arial" panose="020B0604020202020204" pitchFamily="34" charset="0"/>
              </a:rPr>
              <a:t>Entertainment</a:t>
            </a:r>
          </a:p>
          <a:p>
            <a:endParaRPr lang="en-US" sz="2200" b="1" dirty="0" smtClean="0">
              <a:solidFill>
                <a:srgbClr val="FBBE11"/>
              </a:solidFill>
              <a:latin typeface="Arial" panose="020B0604020202020204" pitchFamily="34" charset="0"/>
              <a:cs typeface="Arial" panose="020B0604020202020204" pitchFamily="34" charset="0"/>
            </a:endParaRPr>
          </a:p>
        </p:txBody>
      </p:sp>
      <p:sp>
        <p:nvSpPr>
          <p:cNvPr id="2" name="Rectangle 1"/>
          <p:cNvSpPr/>
          <p:nvPr/>
        </p:nvSpPr>
        <p:spPr>
          <a:xfrm>
            <a:off x="5127552" y="6581001"/>
            <a:ext cx="1868781" cy="276999"/>
          </a:xfrm>
          <a:prstGeom prst="rect">
            <a:avLst/>
          </a:prstGeom>
        </p:spPr>
        <p:txBody>
          <a:bodyPr wrap="none">
            <a:spAutoFit/>
          </a:bodyPr>
          <a:lstStyle/>
          <a:p>
            <a:r>
              <a:rPr lang="en-US" sz="1200" dirty="0"/>
              <a:t>Figure </a:t>
            </a:r>
            <a:r>
              <a:rPr lang="en-US" sz="1200" dirty="0" smtClean="0"/>
              <a:t>18</a:t>
            </a:r>
            <a:r>
              <a:rPr lang="en-US" sz="1200" dirty="0" smtClean="0"/>
              <a:t>: </a:t>
            </a:r>
            <a:r>
              <a:rPr lang="en-US" sz="1200" dirty="0" smtClean="0"/>
              <a:t>city </a:t>
            </a:r>
            <a:r>
              <a:rPr lang="en-US" sz="1200" dirty="0" err="1" smtClean="0"/>
              <a:t>annalysis</a:t>
            </a:r>
            <a:endParaRPr lang="en-US" sz="1200" dirty="0" smtClean="0"/>
          </a:p>
        </p:txBody>
      </p:sp>
      <p:sp>
        <p:nvSpPr>
          <p:cNvPr id="21" name="Rectangle 20"/>
          <p:cNvSpPr/>
          <p:nvPr/>
        </p:nvSpPr>
        <p:spPr>
          <a:xfrm>
            <a:off x="20787" y="87972"/>
            <a:ext cx="2042547" cy="297517"/>
          </a:xfrm>
          <a:prstGeom prst="rect">
            <a:avLst/>
          </a:prstGeom>
        </p:spPr>
        <p:txBody>
          <a:bodyPr wrap="none">
            <a:spAutoFit/>
          </a:bodyPr>
          <a:lstStyle/>
          <a:p>
            <a:pPr>
              <a:lnSpc>
                <a:spcPts val="1600"/>
              </a:lnSpc>
              <a:spcAft>
                <a:spcPts val="0"/>
              </a:spcAft>
              <a:tabLst>
                <a:tab pos="990600" algn="l"/>
              </a:tabLst>
            </a:pPr>
            <a:r>
              <a:rPr lang="en-US" sz="1900" b="1" u="sng" dirty="0" smtClean="0">
                <a:solidFill>
                  <a:srgbClr val="FBBE11"/>
                </a:solidFill>
                <a:latin typeface="Arial" panose="020B0604020202020204" pitchFamily="34" charset="0"/>
                <a:cs typeface="Arial" panose="020B0604020202020204" pitchFamily="34" charset="0"/>
              </a:rPr>
              <a:t>7. Project, </a:t>
            </a:r>
            <a:r>
              <a:rPr lang="en-US" sz="1900" b="1" u="sng" dirty="0" err="1" smtClean="0">
                <a:solidFill>
                  <a:srgbClr val="FBBE11"/>
                </a:solidFill>
                <a:latin typeface="Arial" panose="020B0604020202020204" pitchFamily="34" charset="0"/>
                <a:cs typeface="Arial" panose="020B0604020202020204" pitchFamily="34" charset="0"/>
              </a:rPr>
              <a:t>a.site</a:t>
            </a:r>
            <a:endParaRPr lang="en-US" sz="1900" b="1" u="sng" dirty="0">
              <a:solidFill>
                <a:srgbClr val="FBBE1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5694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7535" t="4695" r="13909" b="4413"/>
          <a:stretch/>
        </p:blipFill>
        <p:spPr>
          <a:xfrm>
            <a:off x="218940" y="523518"/>
            <a:ext cx="8358389" cy="6233374"/>
          </a:xfrm>
          <a:prstGeom prst="rect">
            <a:avLst/>
          </a:prstGeom>
        </p:spPr>
      </p:pic>
      <p:sp>
        <p:nvSpPr>
          <p:cNvPr id="7" name="Rectangle 6"/>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
        <p:nvSpPr>
          <p:cNvPr id="8" name="Rectangular Callout 7"/>
          <p:cNvSpPr/>
          <p:nvPr/>
        </p:nvSpPr>
        <p:spPr>
          <a:xfrm>
            <a:off x="8577329" y="1136168"/>
            <a:ext cx="3614669" cy="5620724"/>
          </a:xfrm>
          <a:prstGeom prst="wedgeRectCallout">
            <a:avLst>
              <a:gd name="adj1" fmla="val -23536"/>
              <a:gd name="adj2" fmla="val 49884"/>
            </a:avLst>
          </a:prstGeom>
          <a:solidFill>
            <a:srgbClr val="FBBE1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654602" y="1252078"/>
            <a:ext cx="3603507" cy="3785652"/>
          </a:xfrm>
          <a:prstGeom prst="rect">
            <a:avLst/>
          </a:prstGeom>
        </p:spPr>
        <p:txBody>
          <a:bodyPr wrap="square">
            <a:spAutoFit/>
          </a:bodyPr>
          <a:lstStyle/>
          <a:p>
            <a:pPr>
              <a:spcAft>
                <a:spcPts val="0"/>
              </a:spcAft>
            </a:pPr>
            <a:r>
              <a:rPr lang="en-US" sz="2000" b="1" dirty="0" err="1" smtClean="0">
                <a:solidFill>
                  <a:schemeClr val="bg1"/>
                </a:solidFill>
                <a:latin typeface="Arial" panose="020B0604020202020204" pitchFamily="34" charset="0"/>
                <a:cs typeface="Arial" panose="020B0604020202020204" pitchFamily="34" charset="0"/>
              </a:rPr>
              <a:t>Tumpun</a:t>
            </a:r>
            <a:r>
              <a:rPr lang="en-US" sz="2000" b="1" dirty="0" smtClean="0">
                <a:solidFill>
                  <a:schemeClr val="bg1"/>
                </a:solidFill>
                <a:latin typeface="Arial" panose="020B0604020202020204" pitchFamily="34" charset="0"/>
                <a:cs typeface="Arial" panose="020B0604020202020204" pitchFamily="34" charset="0"/>
              </a:rPr>
              <a:t> lake is a big reservoir with 2,572-hectare in total area.</a:t>
            </a:r>
            <a:r>
              <a:rPr lang="en-US" sz="2000" b="1" dirty="0">
                <a:solidFill>
                  <a:schemeClr val="bg1"/>
                </a:solidFill>
                <a:latin typeface="Arial" panose="020B0604020202020204" pitchFamily="34" charset="0"/>
                <a:cs typeface="Arial" panose="020B0604020202020204" pitchFamily="34" charset="0"/>
              </a:rPr>
              <a:t> 8,154 cubic meters of waste water and 2,335 cubic meters of urine and 234 tons of feces, are made come to here every single </a:t>
            </a:r>
            <a:r>
              <a:rPr lang="en-US" sz="2000" b="1" dirty="0" smtClean="0">
                <a:solidFill>
                  <a:schemeClr val="bg1"/>
                </a:solidFill>
                <a:latin typeface="Arial" panose="020B0604020202020204" pitchFamily="34" charset="0"/>
                <a:cs typeface="Arial" panose="020B0604020202020204" pitchFamily="34" charset="0"/>
              </a:rPr>
              <a:t>day</a:t>
            </a:r>
            <a:r>
              <a:rPr lang="en-US" sz="2000" b="1" dirty="0">
                <a:solidFill>
                  <a:schemeClr val="bg1"/>
                </a:solidFill>
                <a:latin typeface="Arial" panose="020B0604020202020204" pitchFamily="34" charset="0"/>
                <a:cs typeface="Arial" panose="020B0604020202020204" pitchFamily="34" charset="0"/>
              </a:rPr>
              <a:t>. It is effectively reducing pollutant loads in Phnom Penh’s wastewater before it reaches the </a:t>
            </a:r>
            <a:r>
              <a:rPr lang="en-US" sz="2000" b="1" dirty="0" err="1">
                <a:solidFill>
                  <a:schemeClr val="bg1"/>
                </a:solidFill>
                <a:latin typeface="Arial" panose="020B0604020202020204" pitchFamily="34" charset="0"/>
                <a:cs typeface="Arial" panose="020B0604020202020204" pitchFamily="34" charset="0"/>
              </a:rPr>
              <a:t>Bassac</a:t>
            </a:r>
            <a:r>
              <a:rPr lang="en-US" sz="2000" b="1" dirty="0">
                <a:solidFill>
                  <a:schemeClr val="bg1"/>
                </a:solidFill>
                <a:latin typeface="Arial" panose="020B0604020202020204" pitchFamily="34" charset="0"/>
                <a:cs typeface="Arial" panose="020B0604020202020204" pitchFamily="34" charset="0"/>
              </a:rPr>
              <a:t> River. </a:t>
            </a:r>
          </a:p>
        </p:txBody>
      </p:sp>
    </p:spTree>
    <p:extLst>
      <p:ext uri="{BB962C8B-B14F-4D97-AF65-F5344CB8AC3E}">
        <p14:creationId xmlns:p14="http://schemas.microsoft.com/office/powerpoint/2010/main" val="10222032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247" y="224296"/>
            <a:ext cx="8111051" cy="5109091"/>
          </a:xfrm>
          <a:prstGeom prst="rect">
            <a:avLst/>
          </a:prstGeom>
        </p:spPr>
        <p:txBody>
          <a:bodyPr wrap="square">
            <a:spAutoFit/>
          </a:bodyPr>
          <a:lstStyle/>
          <a:p>
            <a:r>
              <a:rPr lang="en-US" sz="2000" b="1" dirty="0">
                <a:latin typeface="Arial" panose="020B0604020202020204" pitchFamily="34" charset="0"/>
                <a:cs typeface="Arial" panose="020B0604020202020204" pitchFamily="34" charset="0"/>
              </a:rPr>
              <a:t>Table of content:</a:t>
            </a:r>
            <a:endParaRPr lang="en-US" sz="200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lvl="0"/>
            <a:r>
              <a:rPr lang="en-US" dirty="0" smtClean="0">
                <a:latin typeface="Arial" panose="020B0604020202020204" pitchFamily="34" charset="0"/>
                <a:cs typeface="Arial" panose="020B0604020202020204" pitchFamily="34" charset="0"/>
              </a:rPr>
              <a:t>1. Methodology </a:t>
            </a:r>
            <a:endParaRPr lang="en-US" dirty="0">
              <a:latin typeface="Arial" panose="020B0604020202020204" pitchFamily="34" charset="0"/>
              <a:cs typeface="Arial" panose="020B0604020202020204" pitchFamily="34" charset="0"/>
            </a:endParaRPr>
          </a:p>
          <a:p>
            <a:pPr lvl="0"/>
            <a:r>
              <a:rPr lang="en-US" dirty="0">
                <a:latin typeface="Arial" panose="020B0604020202020204" pitchFamily="34" charset="0"/>
                <a:cs typeface="Arial" panose="020B0604020202020204" pitchFamily="34" charset="0"/>
              </a:rPr>
              <a:t>2</a:t>
            </a:r>
            <a:r>
              <a:rPr lang="en-US" dirty="0" smtClean="0">
                <a:latin typeface="Arial" panose="020B0604020202020204" pitchFamily="34" charset="0"/>
                <a:cs typeface="Arial" panose="020B0604020202020204" pitchFamily="34" charset="0"/>
              </a:rPr>
              <a:t>. Research </a:t>
            </a:r>
            <a:r>
              <a:rPr lang="en-US" dirty="0">
                <a:latin typeface="Arial" panose="020B0604020202020204" pitchFamily="34" charset="0"/>
                <a:cs typeface="Arial" panose="020B0604020202020204" pitchFamily="34" charset="0"/>
              </a:rPr>
              <a:t>questions</a:t>
            </a:r>
          </a:p>
          <a:p>
            <a:pPr lvl="0"/>
            <a:r>
              <a:rPr lang="en-US" dirty="0">
                <a:latin typeface="Arial" panose="020B0604020202020204" pitchFamily="34" charset="0"/>
                <a:cs typeface="Arial" panose="020B0604020202020204" pitchFamily="34" charset="0"/>
              </a:rPr>
              <a:t>3</a:t>
            </a:r>
            <a:r>
              <a:rPr lang="en-US" dirty="0" smtClean="0">
                <a:latin typeface="Arial" panose="020B0604020202020204" pitchFamily="34" charset="0"/>
                <a:cs typeface="Arial" panose="020B0604020202020204" pitchFamily="34" charset="0"/>
              </a:rPr>
              <a:t>. Research </a:t>
            </a:r>
            <a:r>
              <a:rPr lang="en-US" dirty="0">
                <a:latin typeface="Arial" panose="020B0604020202020204" pitchFamily="34" charset="0"/>
                <a:cs typeface="Arial" panose="020B0604020202020204" pitchFamily="34" charset="0"/>
              </a:rPr>
              <a:t>Objectives</a:t>
            </a:r>
          </a:p>
          <a:p>
            <a:pPr lvl="0"/>
            <a:r>
              <a:rPr lang="en-US" dirty="0">
                <a:latin typeface="Arial" panose="020B0604020202020204" pitchFamily="34" charset="0"/>
                <a:cs typeface="Arial" panose="020B0604020202020204" pitchFamily="34" charset="0"/>
              </a:rPr>
              <a:t>4</a:t>
            </a:r>
            <a:r>
              <a:rPr lang="en-US" dirty="0" smtClean="0">
                <a:latin typeface="Arial" panose="020B0604020202020204" pitchFamily="34" charset="0"/>
                <a:cs typeface="Arial" panose="020B0604020202020204" pitchFamily="34" charset="0"/>
              </a:rPr>
              <a:t>. Introduction </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a. Geography</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b. Bodies </a:t>
            </a:r>
            <a:r>
              <a:rPr lang="en-US" dirty="0">
                <a:latin typeface="Arial" panose="020B0604020202020204" pitchFamily="34" charset="0"/>
                <a:cs typeface="Arial" panose="020B0604020202020204" pitchFamily="34" charset="0"/>
              </a:rPr>
              <a:t>of water</a:t>
            </a:r>
          </a:p>
          <a:p>
            <a:pPr lvl="0"/>
            <a:r>
              <a:rPr lang="en-US" dirty="0">
                <a:latin typeface="Arial" panose="020B0604020202020204" pitchFamily="34" charset="0"/>
                <a:cs typeface="Arial" panose="020B0604020202020204" pitchFamily="34" charset="0"/>
              </a:rPr>
              <a:t>5</a:t>
            </a:r>
            <a:r>
              <a:rPr lang="en-US" dirty="0" smtClean="0">
                <a:latin typeface="Arial" panose="020B0604020202020204" pitchFamily="34" charset="0"/>
                <a:cs typeface="Arial" panose="020B0604020202020204" pitchFamily="34" charset="0"/>
              </a:rPr>
              <a:t>. Flood </a:t>
            </a:r>
            <a:r>
              <a:rPr lang="en-US" dirty="0">
                <a:latin typeface="Arial" panose="020B0604020202020204" pitchFamily="34" charset="0"/>
                <a:cs typeface="Arial" panose="020B0604020202020204" pitchFamily="34" charset="0"/>
              </a:rPr>
              <a:t>analysis</a:t>
            </a:r>
          </a:p>
          <a:p>
            <a:pPr lvl="1"/>
            <a:r>
              <a:rPr lang="en-US" dirty="0" smtClean="0">
                <a:latin typeface="Arial" panose="020B0604020202020204" pitchFamily="34" charset="0"/>
                <a:cs typeface="Arial" panose="020B0604020202020204" pitchFamily="34" charset="0"/>
              </a:rPr>
              <a:t>a. History</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b. Impacts</a:t>
            </a:r>
            <a:endParaRPr lang="en-US" dirty="0">
              <a:latin typeface="Arial" panose="020B0604020202020204" pitchFamily="34" charset="0"/>
              <a:cs typeface="Arial" panose="020B0604020202020204" pitchFamily="34" charset="0"/>
            </a:endParaRPr>
          </a:p>
          <a:p>
            <a:pPr lvl="1"/>
            <a:r>
              <a:rPr lang="en-US" dirty="0" smtClean="0">
                <a:latin typeface="Arial" panose="020B0604020202020204" pitchFamily="34" charset="0"/>
                <a:cs typeface="Arial" panose="020B0604020202020204" pitchFamily="34" charset="0"/>
              </a:rPr>
              <a:t>c. Climate</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d</a:t>
            </a:r>
            <a:r>
              <a:rPr lang="en-US" dirty="0" smtClean="0">
                <a:latin typeface="Arial" panose="020B0604020202020204" pitchFamily="34" charset="0"/>
                <a:cs typeface="Arial" panose="020B0604020202020204" pitchFamily="34" charset="0"/>
              </a:rPr>
              <a:t>. Flood types</a:t>
            </a:r>
          </a:p>
          <a:p>
            <a:pPr lvl="0"/>
            <a:r>
              <a:rPr lang="en-US" dirty="0">
                <a:latin typeface="Arial" panose="020B0604020202020204" pitchFamily="34" charset="0"/>
                <a:cs typeface="Arial" panose="020B0604020202020204" pitchFamily="34" charset="0"/>
              </a:rPr>
              <a:t>6</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Case studies </a:t>
            </a:r>
          </a:p>
          <a:p>
            <a:pPr lvl="0"/>
            <a:r>
              <a:rPr lang="en-US" dirty="0" smtClean="0">
                <a:latin typeface="Arial" panose="020B0604020202020204" pitchFamily="34" charset="0"/>
                <a:cs typeface="Arial" panose="020B0604020202020204" pitchFamily="34" charset="0"/>
              </a:rPr>
              <a:t>7. </a:t>
            </a:r>
            <a:r>
              <a:rPr lang="en-US" dirty="0">
                <a:latin typeface="Arial" panose="020B0604020202020204" pitchFamily="34" charset="0"/>
                <a:cs typeface="Arial" panose="020B0604020202020204" pitchFamily="34" charset="0"/>
              </a:rPr>
              <a:t>Project</a:t>
            </a:r>
          </a:p>
          <a:p>
            <a:pPr lvl="1"/>
            <a:r>
              <a:rPr lang="en-US" dirty="0">
                <a:latin typeface="Arial" panose="020B0604020202020204" pitchFamily="34" charset="0"/>
                <a:cs typeface="Arial" panose="020B0604020202020204" pitchFamily="34" charset="0"/>
              </a:rPr>
              <a:t>a. Site </a:t>
            </a:r>
          </a:p>
          <a:p>
            <a:pPr lvl="1"/>
            <a:r>
              <a:rPr lang="en-US" dirty="0">
                <a:latin typeface="Arial" panose="020B0604020202020204" pitchFamily="34" charset="0"/>
                <a:cs typeface="Arial" panose="020B0604020202020204" pitchFamily="34" charset="0"/>
              </a:rPr>
              <a:t>b. </a:t>
            </a:r>
            <a:r>
              <a:rPr lang="en-US" dirty="0" smtClean="0">
                <a:latin typeface="Arial" panose="020B0604020202020204" pitchFamily="34" charset="0"/>
                <a:cs typeface="Arial" panose="020B0604020202020204" pitchFamily="34" charset="0"/>
              </a:rPr>
              <a:t>Problem tree</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c. </a:t>
            </a:r>
            <a:r>
              <a:rPr lang="en-US" dirty="0" smtClean="0">
                <a:latin typeface="Arial" panose="020B0604020202020204" pitchFamily="34" charset="0"/>
                <a:cs typeface="Arial" panose="020B0604020202020204" pitchFamily="34" charset="0"/>
              </a:rPr>
              <a:t>Evacuation</a:t>
            </a:r>
            <a:endParaRPr lang="en-US" dirty="0">
              <a:latin typeface="Arial" panose="020B0604020202020204" pitchFamily="34" charset="0"/>
              <a:cs typeface="Arial" panose="020B0604020202020204" pitchFamily="34" charset="0"/>
            </a:endParaRPr>
          </a:p>
        </p:txBody>
      </p:sp>
      <p:sp>
        <p:nvSpPr>
          <p:cNvPr id="3" name="Rectangle 2"/>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4125532" y="863426"/>
            <a:ext cx="6096000" cy="2031325"/>
          </a:xfrm>
          <a:prstGeom prst="rect">
            <a:avLst/>
          </a:prstGeom>
        </p:spPr>
        <p:txBody>
          <a:bodyPr>
            <a:spAutoFit/>
          </a:bodyPr>
          <a:lstStyle/>
          <a:p>
            <a:pPr lvl="0"/>
            <a:r>
              <a:rPr lang="en-US" dirty="0" smtClean="0">
                <a:latin typeface="Arial" panose="020B0604020202020204" pitchFamily="34" charset="0"/>
                <a:cs typeface="Arial" panose="020B0604020202020204" pitchFamily="34" charset="0"/>
              </a:rPr>
              <a:t>8. </a:t>
            </a:r>
            <a:r>
              <a:rPr lang="en-US" dirty="0">
                <a:latin typeface="Arial" panose="020B0604020202020204" pitchFamily="34" charset="0"/>
                <a:cs typeface="Arial" panose="020B0604020202020204" pitchFamily="34" charset="0"/>
              </a:rPr>
              <a:t>Planning strategies</a:t>
            </a:r>
          </a:p>
          <a:p>
            <a:pPr lvl="1"/>
            <a:r>
              <a:rPr lang="en-US" dirty="0">
                <a:latin typeface="Arial" panose="020B0604020202020204" pitchFamily="34" charset="0"/>
                <a:cs typeface="Arial" panose="020B0604020202020204" pitchFamily="34" charset="0"/>
              </a:rPr>
              <a:t>a. Potential solutions</a:t>
            </a:r>
          </a:p>
          <a:p>
            <a:pPr lvl="1"/>
            <a:r>
              <a:rPr lang="en-US" dirty="0">
                <a:latin typeface="Arial" panose="020B0604020202020204" pitchFamily="34" charset="0"/>
                <a:cs typeface="Arial" panose="020B0604020202020204" pitchFamily="34" charset="0"/>
              </a:rPr>
              <a:t>b. Maps</a:t>
            </a:r>
          </a:p>
          <a:p>
            <a:pPr lvl="0"/>
            <a:r>
              <a:rPr lang="en-US" dirty="0">
                <a:latin typeface="Arial" panose="020B0604020202020204" pitchFamily="34" charset="0"/>
                <a:cs typeface="Arial" panose="020B0604020202020204" pitchFamily="34" charset="0"/>
              </a:rPr>
              <a:t>9</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Conclusions</a:t>
            </a:r>
          </a:p>
          <a:p>
            <a:pPr lvl="0"/>
            <a:r>
              <a:rPr lang="en-US" dirty="0" smtClean="0">
                <a:latin typeface="Arial" panose="020B0604020202020204" pitchFamily="34" charset="0"/>
                <a:cs typeface="Arial" panose="020B0604020202020204" pitchFamily="34" charset="0"/>
              </a:rPr>
              <a:t>10. </a:t>
            </a:r>
            <a:r>
              <a:rPr lang="en-US" dirty="0">
                <a:latin typeface="Arial" panose="020B0604020202020204" pitchFamily="34" charset="0"/>
                <a:cs typeface="Arial" panose="020B0604020202020204" pitchFamily="34" charset="0"/>
              </a:rPr>
              <a:t>References</a:t>
            </a:r>
          </a:p>
          <a:p>
            <a:pPr lvl="1"/>
            <a:endParaRPr lang="en-US" dirty="0">
              <a:latin typeface="Arial" panose="020B0604020202020204" pitchFamily="34" charset="0"/>
              <a:cs typeface="Arial" panose="020B0604020202020204" pitchFamily="34" charset="0"/>
            </a:endParaRPr>
          </a:p>
          <a:p>
            <a:pPr lvl="0"/>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5528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6696" y="214640"/>
            <a:ext cx="2424062" cy="461665"/>
          </a:xfrm>
          <a:prstGeom prst="rect">
            <a:avLst/>
          </a:prstGeom>
        </p:spPr>
        <p:txBody>
          <a:bodyPr wrap="none">
            <a:spAutoFit/>
          </a:bodyPr>
          <a:lstStyle/>
          <a:p>
            <a:pPr lvl="0">
              <a:spcAft>
                <a:spcPts val="0"/>
              </a:spcAft>
            </a:pPr>
            <a:r>
              <a:rPr lang="en-US" sz="2400" b="1" u="sng" dirty="0" smtClean="0">
                <a:solidFill>
                  <a:srgbClr val="EEBF12"/>
                </a:solidFill>
                <a:latin typeface="Arial" panose="020B0604020202020204" pitchFamily="34" charset="0"/>
                <a:cs typeface="Arial" panose="020B0604020202020204" pitchFamily="34" charset="0"/>
              </a:rPr>
              <a:t>b. Problem tree</a:t>
            </a:r>
            <a:endParaRPr lang="en-US" sz="2400" b="1" u="sng" dirty="0">
              <a:solidFill>
                <a:srgbClr val="EEBF12"/>
              </a:solidFill>
              <a:latin typeface="Arial" panose="020B0604020202020204" pitchFamily="34" charset="0"/>
              <a:cs typeface="Arial" panose="020B0604020202020204" pitchFamily="34" charset="0"/>
            </a:endParaRPr>
          </a:p>
        </p:txBody>
      </p:sp>
      <p:sp>
        <p:nvSpPr>
          <p:cNvPr id="6" name="Rectangle 5"/>
          <p:cNvSpPr/>
          <p:nvPr/>
        </p:nvSpPr>
        <p:spPr>
          <a:xfrm>
            <a:off x="226696" y="2960743"/>
            <a:ext cx="2550017" cy="75985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a:solidFill>
                  <a:srgbClr val="EEBF12"/>
                </a:solidFill>
                <a:latin typeface="Arial" panose="020B0604020202020204" pitchFamily="34" charset="0"/>
                <a:cs typeface="Arial" panose="020B0604020202020204" pitchFamily="34" charset="0"/>
              </a:rPr>
              <a:t>Problem tree</a:t>
            </a:r>
          </a:p>
        </p:txBody>
      </p:sp>
      <p:sp>
        <p:nvSpPr>
          <p:cNvPr id="7" name="Rectangle 6"/>
          <p:cNvSpPr/>
          <p:nvPr/>
        </p:nvSpPr>
        <p:spPr>
          <a:xfrm>
            <a:off x="4379226" y="911784"/>
            <a:ext cx="2021574" cy="75985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dirty="0" smtClean="0">
                <a:solidFill>
                  <a:schemeClr val="bg1"/>
                </a:solidFill>
                <a:latin typeface="Arial" panose="020B0604020202020204" pitchFamily="34" charset="0"/>
                <a:cs typeface="Arial" panose="020B0604020202020204" pitchFamily="34" charset="0"/>
              </a:rPr>
              <a:t>Government</a:t>
            </a:r>
            <a:endParaRPr lang="en-US" sz="2000" dirty="0">
              <a:solidFill>
                <a:schemeClr val="bg1"/>
              </a:solidFill>
              <a:latin typeface="Arial" panose="020B0604020202020204" pitchFamily="34" charset="0"/>
              <a:cs typeface="Arial" panose="020B0604020202020204" pitchFamily="34" charset="0"/>
            </a:endParaRPr>
          </a:p>
        </p:txBody>
      </p:sp>
      <p:sp>
        <p:nvSpPr>
          <p:cNvPr id="8" name="Rectangle 7"/>
          <p:cNvSpPr/>
          <p:nvPr/>
        </p:nvSpPr>
        <p:spPr>
          <a:xfrm>
            <a:off x="4379226" y="2973818"/>
            <a:ext cx="2021574" cy="75985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dirty="0">
                <a:solidFill>
                  <a:schemeClr val="bg1"/>
                </a:solidFill>
                <a:latin typeface="Arial" panose="020B0604020202020204" pitchFamily="34" charset="0"/>
                <a:cs typeface="Arial" panose="020B0604020202020204" pitchFamily="34" charset="0"/>
              </a:rPr>
              <a:t>Geography</a:t>
            </a:r>
          </a:p>
        </p:txBody>
      </p:sp>
      <p:sp>
        <p:nvSpPr>
          <p:cNvPr id="9" name="Rectangle 8"/>
          <p:cNvSpPr/>
          <p:nvPr/>
        </p:nvSpPr>
        <p:spPr>
          <a:xfrm>
            <a:off x="4379226" y="5330384"/>
            <a:ext cx="2021574" cy="759853"/>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Social awareness</a:t>
            </a:r>
          </a:p>
        </p:txBody>
      </p:sp>
      <p:sp>
        <p:nvSpPr>
          <p:cNvPr id="16" name="Rectangle 15"/>
          <p:cNvSpPr/>
          <p:nvPr/>
        </p:nvSpPr>
        <p:spPr>
          <a:xfrm>
            <a:off x="7400229" y="538024"/>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schemeClr val="bg1"/>
                </a:solidFill>
                <a:latin typeface="Arial" panose="020B0604020202020204" pitchFamily="34" charset="0"/>
                <a:cs typeface="Arial" panose="020B0604020202020204" pitchFamily="34" charset="0"/>
              </a:rPr>
              <a:t>Political problem</a:t>
            </a:r>
          </a:p>
        </p:txBody>
      </p:sp>
      <p:sp>
        <p:nvSpPr>
          <p:cNvPr id="17" name="Rectangle 16"/>
          <p:cNvSpPr/>
          <p:nvPr/>
        </p:nvSpPr>
        <p:spPr>
          <a:xfrm>
            <a:off x="7400229" y="962144"/>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Land-use planning</a:t>
            </a:r>
          </a:p>
        </p:txBody>
      </p:sp>
      <p:sp>
        <p:nvSpPr>
          <p:cNvPr id="18" name="Rectangle 17"/>
          <p:cNvSpPr/>
          <p:nvPr/>
        </p:nvSpPr>
        <p:spPr>
          <a:xfrm>
            <a:off x="9774316" y="1873897"/>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900" dirty="0">
                <a:solidFill>
                  <a:schemeClr val="bg1"/>
                </a:solidFill>
                <a:latin typeface="Arial" panose="020B0604020202020204" pitchFamily="34" charset="0"/>
                <a:cs typeface="Arial" panose="020B0604020202020204" pitchFamily="34" charset="0"/>
              </a:rPr>
              <a:t>Poorly maintained</a:t>
            </a:r>
          </a:p>
        </p:txBody>
      </p:sp>
      <p:sp>
        <p:nvSpPr>
          <p:cNvPr id="19" name="Rectangle 18"/>
          <p:cNvSpPr/>
          <p:nvPr/>
        </p:nvSpPr>
        <p:spPr>
          <a:xfrm>
            <a:off x="7400229" y="1412849"/>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Weak government</a:t>
            </a:r>
          </a:p>
        </p:txBody>
      </p:sp>
      <p:sp>
        <p:nvSpPr>
          <p:cNvPr id="20" name="Rectangle 19"/>
          <p:cNvSpPr/>
          <p:nvPr/>
        </p:nvSpPr>
        <p:spPr>
          <a:xfrm>
            <a:off x="9774316" y="1412848"/>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900" dirty="0">
                <a:solidFill>
                  <a:schemeClr val="bg1"/>
                </a:solidFill>
                <a:latin typeface="Arial" panose="020B0604020202020204" pitchFamily="34" charset="0"/>
                <a:cs typeface="Arial" panose="020B0604020202020204" pitchFamily="34" charset="0"/>
              </a:rPr>
              <a:t>Lack of experts</a:t>
            </a:r>
          </a:p>
        </p:txBody>
      </p:sp>
      <p:sp>
        <p:nvSpPr>
          <p:cNvPr id="21" name="Rectangle 20"/>
          <p:cNvSpPr/>
          <p:nvPr/>
        </p:nvSpPr>
        <p:spPr>
          <a:xfrm>
            <a:off x="7400229" y="1873898"/>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Financial problem</a:t>
            </a:r>
          </a:p>
        </p:txBody>
      </p:sp>
      <p:sp>
        <p:nvSpPr>
          <p:cNvPr id="22" name="Rectangle 21"/>
          <p:cNvSpPr/>
          <p:nvPr/>
        </p:nvSpPr>
        <p:spPr>
          <a:xfrm>
            <a:off x="7400229" y="3540405"/>
            <a:ext cx="2143016" cy="33063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Flat land</a:t>
            </a:r>
          </a:p>
        </p:txBody>
      </p:sp>
      <p:sp>
        <p:nvSpPr>
          <p:cNvPr id="23" name="Rectangle 22"/>
          <p:cNvSpPr/>
          <p:nvPr/>
        </p:nvSpPr>
        <p:spPr>
          <a:xfrm>
            <a:off x="7400229" y="5025612"/>
            <a:ext cx="2143016" cy="33063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700" dirty="0">
                <a:solidFill>
                  <a:schemeClr val="bg1"/>
                </a:solidFill>
                <a:latin typeface="Arial" panose="020B0604020202020204" pitchFamily="34" charset="0"/>
                <a:cs typeface="Arial" panose="020B0604020202020204" pitchFamily="34" charset="0"/>
              </a:rPr>
              <a:t>Lack of cooperation</a:t>
            </a:r>
          </a:p>
        </p:txBody>
      </p:sp>
      <p:sp>
        <p:nvSpPr>
          <p:cNvPr id="24" name="Rectangle 23"/>
          <p:cNvSpPr/>
          <p:nvPr/>
        </p:nvSpPr>
        <p:spPr>
          <a:xfrm>
            <a:off x="9774316" y="537270"/>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900" dirty="0">
                <a:solidFill>
                  <a:schemeClr val="bg1"/>
                </a:solidFill>
                <a:latin typeface="Arial" panose="020B0604020202020204" pitchFamily="34" charset="0"/>
                <a:cs typeface="Arial" panose="020B0604020202020204" pitchFamily="34" charset="0"/>
              </a:rPr>
              <a:t>Lack of experts</a:t>
            </a:r>
          </a:p>
        </p:txBody>
      </p:sp>
      <p:sp>
        <p:nvSpPr>
          <p:cNvPr id="25" name="Rectangle 24"/>
          <p:cNvSpPr/>
          <p:nvPr/>
        </p:nvSpPr>
        <p:spPr>
          <a:xfrm>
            <a:off x="9774316" y="972561"/>
            <a:ext cx="2143016" cy="3306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700" dirty="0">
                <a:solidFill>
                  <a:schemeClr val="bg1"/>
                </a:solidFill>
                <a:latin typeface="Arial" panose="020B0604020202020204" pitchFamily="34" charset="0"/>
                <a:cs typeface="Arial" panose="020B0604020202020204" pitchFamily="34" charset="0"/>
              </a:rPr>
              <a:t>Small drainage pipe</a:t>
            </a:r>
          </a:p>
        </p:txBody>
      </p:sp>
      <p:sp>
        <p:nvSpPr>
          <p:cNvPr id="26" name="Rectangle 25"/>
          <p:cNvSpPr/>
          <p:nvPr/>
        </p:nvSpPr>
        <p:spPr>
          <a:xfrm>
            <a:off x="7400229" y="2604348"/>
            <a:ext cx="2143016" cy="33063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Rivers</a:t>
            </a:r>
          </a:p>
        </p:txBody>
      </p:sp>
      <p:sp>
        <p:nvSpPr>
          <p:cNvPr id="27" name="Rectangle 26"/>
          <p:cNvSpPr/>
          <p:nvPr/>
        </p:nvSpPr>
        <p:spPr>
          <a:xfrm>
            <a:off x="7400229" y="3064597"/>
            <a:ext cx="2143016" cy="33063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Lakes filled</a:t>
            </a:r>
          </a:p>
        </p:txBody>
      </p:sp>
      <p:sp>
        <p:nvSpPr>
          <p:cNvPr id="28" name="Rectangle 27"/>
          <p:cNvSpPr/>
          <p:nvPr/>
        </p:nvSpPr>
        <p:spPr>
          <a:xfrm>
            <a:off x="7400229" y="5486661"/>
            <a:ext cx="2143016" cy="33063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Settle on the lake</a:t>
            </a:r>
          </a:p>
        </p:txBody>
      </p:sp>
      <p:sp>
        <p:nvSpPr>
          <p:cNvPr id="29" name="Rectangle 28"/>
          <p:cNvSpPr/>
          <p:nvPr/>
        </p:nvSpPr>
        <p:spPr>
          <a:xfrm>
            <a:off x="7400229" y="5941026"/>
            <a:ext cx="2143016" cy="33063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Garbage</a:t>
            </a:r>
          </a:p>
        </p:txBody>
      </p:sp>
      <p:sp>
        <p:nvSpPr>
          <p:cNvPr id="30" name="Rectangle 29"/>
          <p:cNvSpPr/>
          <p:nvPr/>
        </p:nvSpPr>
        <p:spPr>
          <a:xfrm>
            <a:off x="7400229" y="3964525"/>
            <a:ext cx="2143016" cy="33063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bg1"/>
                </a:solidFill>
                <a:latin typeface="Arial" panose="020B0604020202020204" pitchFamily="34" charset="0"/>
                <a:cs typeface="Arial" panose="020B0604020202020204" pitchFamily="34" charset="0"/>
              </a:rPr>
              <a:t>Climate change</a:t>
            </a:r>
          </a:p>
        </p:txBody>
      </p:sp>
      <p:cxnSp>
        <p:nvCxnSpPr>
          <p:cNvPr id="39" name="Elbow Connector 38"/>
          <p:cNvCxnSpPr/>
          <p:nvPr/>
        </p:nvCxnSpPr>
        <p:spPr>
          <a:xfrm>
            <a:off x="1086316" y="3793519"/>
            <a:ext cx="3267152" cy="1916792"/>
          </a:xfrm>
          <a:prstGeom prst="bentConnector3">
            <a:avLst/>
          </a:prstGeom>
          <a:ln w="76200">
            <a:solidFill>
              <a:srgbClr val="002060"/>
            </a:solidFill>
            <a:tailEnd type="triangle"/>
          </a:ln>
        </p:spPr>
        <p:style>
          <a:lnRef idx="3">
            <a:schemeClr val="accent6"/>
          </a:lnRef>
          <a:fillRef idx="0">
            <a:schemeClr val="accent6"/>
          </a:fillRef>
          <a:effectRef idx="2">
            <a:schemeClr val="accent6"/>
          </a:effectRef>
          <a:fontRef idx="minor">
            <a:schemeClr val="tx1"/>
          </a:fontRef>
        </p:style>
      </p:cxnSp>
      <p:cxnSp>
        <p:nvCxnSpPr>
          <p:cNvPr id="41" name="Elbow Connector 40"/>
          <p:cNvCxnSpPr/>
          <p:nvPr/>
        </p:nvCxnSpPr>
        <p:spPr>
          <a:xfrm flipV="1">
            <a:off x="1086316" y="1238984"/>
            <a:ext cx="3267152" cy="1598600"/>
          </a:xfrm>
          <a:prstGeom prst="bentConnector3">
            <a:avLst/>
          </a:prstGeom>
          <a:ln w="76200">
            <a:solidFill>
              <a:srgbClr val="002060"/>
            </a:solidFill>
            <a:tailEnd type="triangle"/>
          </a:ln>
        </p:spPr>
        <p:style>
          <a:lnRef idx="3">
            <a:schemeClr val="accent6"/>
          </a:lnRef>
          <a:fillRef idx="0">
            <a:schemeClr val="accent6"/>
          </a:fillRef>
          <a:effectRef idx="2">
            <a:schemeClr val="accent6"/>
          </a:effectRef>
          <a:fontRef idx="minor">
            <a:schemeClr val="tx1"/>
          </a:fontRef>
        </p:style>
      </p:cxnSp>
      <p:cxnSp>
        <p:nvCxnSpPr>
          <p:cNvPr id="49" name="Straight Arrow Connector 48"/>
          <p:cNvCxnSpPr/>
          <p:nvPr/>
        </p:nvCxnSpPr>
        <p:spPr>
          <a:xfrm>
            <a:off x="6400800" y="1279687"/>
            <a:ext cx="798490"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6400800" y="3351478"/>
            <a:ext cx="798490"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6400800" y="5710310"/>
            <a:ext cx="798490" cy="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p:cNvCxnSpPr>
            <a:endCxn id="8" idx="1"/>
          </p:cNvCxnSpPr>
          <p:nvPr/>
        </p:nvCxnSpPr>
        <p:spPr>
          <a:xfrm>
            <a:off x="2776713" y="3326545"/>
            <a:ext cx="1602513" cy="2720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9341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74832" y="1207200"/>
            <a:ext cx="4235071" cy="111720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Weather/Flood Information and Early warning processing</a:t>
            </a:r>
          </a:p>
        </p:txBody>
      </p:sp>
      <p:sp>
        <p:nvSpPr>
          <p:cNvPr id="5" name="Rectangle 4"/>
          <p:cNvSpPr/>
          <p:nvPr/>
        </p:nvSpPr>
        <p:spPr>
          <a:xfrm>
            <a:off x="812909" y="2471753"/>
            <a:ext cx="2828925" cy="78031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Department of Meteorology/Hydrology</a:t>
            </a:r>
          </a:p>
        </p:txBody>
      </p:sp>
      <p:sp>
        <p:nvSpPr>
          <p:cNvPr id="6" name="Rectangle 5"/>
          <p:cNvSpPr/>
          <p:nvPr/>
        </p:nvSpPr>
        <p:spPr>
          <a:xfrm>
            <a:off x="812907" y="3999722"/>
            <a:ext cx="2828925" cy="73324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Local authority</a:t>
            </a:r>
          </a:p>
        </p:txBody>
      </p:sp>
      <p:sp>
        <p:nvSpPr>
          <p:cNvPr id="7" name="Rectangle 6"/>
          <p:cNvSpPr/>
          <p:nvPr/>
        </p:nvSpPr>
        <p:spPr>
          <a:xfrm>
            <a:off x="2863932" y="5480619"/>
            <a:ext cx="2828925" cy="73324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Red Cross</a:t>
            </a:r>
          </a:p>
        </p:txBody>
      </p:sp>
      <p:sp>
        <p:nvSpPr>
          <p:cNvPr id="8" name="Rectangle 7"/>
          <p:cNvSpPr/>
          <p:nvPr/>
        </p:nvSpPr>
        <p:spPr>
          <a:xfrm>
            <a:off x="4877904" y="3992125"/>
            <a:ext cx="2828925" cy="74083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National committee for disaster management</a:t>
            </a:r>
          </a:p>
        </p:txBody>
      </p:sp>
      <p:sp>
        <p:nvSpPr>
          <p:cNvPr id="9" name="Rectangle 8"/>
          <p:cNvSpPr/>
          <p:nvPr/>
        </p:nvSpPr>
        <p:spPr>
          <a:xfrm>
            <a:off x="8977848" y="2390451"/>
            <a:ext cx="2828925" cy="76817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sz="1500" b="1" dirty="0">
                <a:solidFill>
                  <a:schemeClr val="tx1"/>
                </a:solidFill>
                <a:latin typeface="Arial" panose="020B0604020202020204" pitchFamily="34" charset="0"/>
                <a:cs typeface="Arial" panose="020B0604020202020204" pitchFamily="34" charset="0"/>
              </a:rPr>
              <a:t>Cabinet Minister </a:t>
            </a:r>
            <a:r>
              <a:rPr lang="en-US" sz="1500" b="1" dirty="0" smtClean="0">
                <a:solidFill>
                  <a:schemeClr val="tx1"/>
                </a:solidFill>
                <a:latin typeface="Arial" panose="020B0604020202020204" pitchFamily="34" charset="0"/>
                <a:cs typeface="Arial" panose="020B0604020202020204" pitchFamily="34" charset="0"/>
              </a:rPr>
              <a:t>of Ministry </a:t>
            </a:r>
            <a:r>
              <a:rPr lang="en-US" sz="1500" b="1" dirty="0">
                <a:solidFill>
                  <a:schemeClr val="tx1"/>
                </a:solidFill>
                <a:latin typeface="Arial" panose="020B0604020202020204" pitchFamily="34" charset="0"/>
                <a:cs typeface="Arial" panose="020B0604020202020204" pitchFamily="34" charset="0"/>
              </a:rPr>
              <a:t>of Water Resources and Meteorology</a:t>
            </a:r>
          </a:p>
        </p:txBody>
      </p:sp>
      <p:sp>
        <p:nvSpPr>
          <p:cNvPr id="10" name="Rectangle 9"/>
          <p:cNvSpPr/>
          <p:nvPr/>
        </p:nvSpPr>
        <p:spPr>
          <a:xfrm>
            <a:off x="8977848" y="3999721"/>
            <a:ext cx="2828925" cy="73324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Ministry of Defend/Interior</a:t>
            </a:r>
          </a:p>
        </p:txBody>
      </p:sp>
      <p:sp>
        <p:nvSpPr>
          <p:cNvPr id="11" name="Rectangle 10"/>
          <p:cNvSpPr/>
          <p:nvPr/>
        </p:nvSpPr>
        <p:spPr>
          <a:xfrm>
            <a:off x="6995440" y="5480618"/>
            <a:ext cx="2828925" cy="73324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600"/>
              </a:lnSpc>
              <a:spcAft>
                <a:spcPts val="0"/>
              </a:spcAft>
              <a:tabLst>
                <a:tab pos="990600" algn="l"/>
              </a:tabLst>
            </a:pPr>
            <a:r>
              <a:rPr lang="en-US" b="1" dirty="0">
                <a:solidFill>
                  <a:schemeClr val="tx1"/>
                </a:solidFill>
                <a:latin typeface="Arial" panose="020B0604020202020204" pitchFamily="34" charset="0"/>
                <a:cs typeface="Arial" panose="020B0604020202020204" pitchFamily="34" charset="0"/>
              </a:rPr>
              <a:t>Media/ Newspaper</a:t>
            </a:r>
          </a:p>
        </p:txBody>
      </p:sp>
      <p:cxnSp>
        <p:nvCxnSpPr>
          <p:cNvPr id="14" name="Straight Arrow Connector 13"/>
          <p:cNvCxnSpPr/>
          <p:nvPr/>
        </p:nvCxnSpPr>
        <p:spPr>
          <a:xfrm flipV="1">
            <a:off x="3641832" y="2727535"/>
            <a:ext cx="5336016" cy="17896"/>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flipH="1">
            <a:off x="3642721" y="2884173"/>
            <a:ext cx="5322248" cy="2138"/>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flipV="1">
            <a:off x="2189407" y="3592297"/>
            <a:ext cx="8332632" cy="244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177183" y="3247858"/>
            <a:ext cx="0" cy="817187"/>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37" name="Straight Arrow Connector 36"/>
          <p:cNvCxnSpPr/>
          <p:nvPr/>
        </p:nvCxnSpPr>
        <p:spPr>
          <a:xfrm flipH="1">
            <a:off x="6290874" y="2884173"/>
            <a:ext cx="1492" cy="1091636"/>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39" name="Straight Arrow Connector 38"/>
          <p:cNvCxnSpPr/>
          <p:nvPr/>
        </p:nvCxnSpPr>
        <p:spPr>
          <a:xfrm flipH="1">
            <a:off x="10496281" y="3592297"/>
            <a:ext cx="12879" cy="409270"/>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p:cNvCxnSpPr>
            <a:endCxn id="7" idx="0"/>
          </p:cNvCxnSpPr>
          <p:nvPr/>
        </p:nvCxnSpPr>
        <p:spPr>
          <a:xfrm flipH="1">
            <a:off x="4278395" y="3616791"/>
            <a:ext cx="1494" cy="1863828"/>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45" name="Straight Arrow Connector 44"/>
          <p:cNvCxnSpPr/>
          <p:nvPr/>
        </p:nvCxnSpPr>
        <p:spPr>
          <a:xfrm flipH="1">
            <a:off x="8281533" y="3619246"/>
            <a:ext cx="1494" cy="1863828"/>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sp>
        <p:nvSpPr>
          <p:cNvPr id="18" name="Rectangle 17"/>
          <p:cNvSpPr/>
          <p:nvPr/>
        </p:nvSpPr>
        <p:spPr>
          <a:xfrm>
            <a:off x="205328" y="238593"/>
            <a:ext cx="2210862"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c. Evacuation plan</a:t>
            </a:r>
            <a:endParaRPr lang="en-US" b="1" u="sng" dirty="0">
              <a:solidFill>
                <a:srgbClr val="FBBE1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2822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120828" y="2282161"/>
            <a:ext cx="4365938" cy="888643"/>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Arial" panose="020B0604020202020204" pitchFamily="34" charset="0"/>
                <a:cs typeface="Arial" panose="020B0604020202020204" pitchFamily="34" charset="0"/>
              </a:rPr>
              <a:t>47% of total area</a:t>
            </a:r>
            <a:endParaRPr lang="en-US" b="1" dirty="0">
              <a:solidFill>
                <a:schemeClr val="bg1"/>
              </a:solidFill>
              <a:latin typeface="Arial" panose="020B0604020202020204" pitchFamily="34" charset="0"/>
              <a:cs typeface="Arial" panose="020B0604020202020204" pitchFamily="34" charset="0"/>
            </a:endParaRPr>
          </a:p>
        </p:txBody>
      </p:sp>
      <p:sp>
        <p:nvSpPr>
          <p:cNvPr id="23" name="Rectangle 22"/>
          <p:cNvSpPr/>
          <p:nvPr/>
        </p:nvSpPr>
        <p:spPr>
          <a:xfrm>
            <a:off x="6767955" y="2282160"/>
            <a:ext cx="4365938" cy="888643"/>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latin typeface="Arial" panose="020B0604020202020204" pitchFamily="34" charset="0"/>
                <a:cs typeface="Arial" panose="020B0604020202020204" pitchFamily="34" charset="0"/>
              </a:rPr>
              <a:t>0.1% of total area</a:t>
            </a:r>
            <a:endParaRPr lang="en-US" b="1" dirty="0">
              <a:solidFill>
                <a:schemeClr val="bg1"/>
              </a:solidFill>
              <a:latin typeface="Arial" panose="020B0604020202020204" pitchFamily="34" charset="0"/>
              <a:cs typeface="Arial" panose="020B0604020202020204" pitchFamily="34" charset="0"/>
            </a:endParaRPr>
          </a:p>
        </p:txBody>
      </p:sp>
      <p:sp>
        <p:nvSpPr>
          <p:cNvPr id="26" name="Rectangle 25"/>
          <p:cNvSpPr/>
          <p:nvPr/>
        </p:nvSpPr>
        <p:spPr>
          <a:xfrm>
            <a:off x="188125" y="2282160"/>
            <a:ext cx="1890261" cy="297517"/>
          </a:xfrm>
          <a:prstGeom prst="rect">
            <a:avLst/>
          </a:prstGeom>
        </p:spPr>
        <p:txBody>
          <a:bodyPr wrap="none">
            <a:spAutoFit/>
          </a:bodyPr>
          <a:lstStyle/>
          <a:p>
            <a:pPr>
              <a:lnSpc>
                <a:spcPts val="1600"/>
              </a:lnSpc>
              <a:spcAft>
                <a:spcPts val="0"/>
              </a:spcAft>
            </a:pPr>
            <a:r>
              <a:rPr lang="en-US" b="1" dirty="0" smtClean="0">
                <a:latin typeface="Arial" panose="020B0604020202020204" pitchFamily="34" charset="0"/>
                <a:cs typeface="Arial" panose="020B0604020202020204" pitchFamily="34" charset="0"/>
              </a:rPr>
              <a:t>Urban greenery</a:t>
            </a:r>
            <a:endParaRPr lang="en-US" b="1" dirty="0">
              <a:latin typeface="Arial" panose="020B0604020202020204" pitchFamily="34" charset="0"/>
              <a:cs typeface="Arial" panose="020B0604020202020204" pitchFamily="34" charset="0"/>
            </a:endParaRPr>
          </a:p>
        </p:txBody>
      </p:sp>
      <p:sp>
        <p:nvSpPr>
          <p:cNvPr id="27" name="Rectangle 26"/>
          <p:cNvSpPr/>
          <p:nvPr/>
        </p:nvSpPr>
        <p:spPr>
          <a:xfrm>
            <a:off x="2120828" y="4607633"/>
            <a:ext cx="4365938" cy="888643"/>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Quantitative aspects are controlled; management of water quality </a:t>
            </a:r>
          </a:p>
        </p:txBody>
      </p:sp>
      <p:sp>
        <p:nvSpPr>
          <p:cNvPr id="28" name="Rectangle 27"/>
          <p:cNvSpPr/>
          <p:nvPr/>
        </p:nvSpPr>
        <p:spPr>
          <a:xfrm>
            <a:off x="6767955" y="4607633"/>
            <a:ext cx="4365938" cy="888643"/>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Unresolved quantitative impacts; unidentified impacts due to water quality </a:t>
            </a:r>
          </a:p>
        </p:txBody>
      </p:sp>
      <p:sp>
        <p:nvSpPr>
          <p:cNvPr id="29" name="Rectangle 28"/>
          <p:cNvSpPr/>
          <p:nvPr/>
        </p:nvSpPr>
        <p:spPr>
          <a:xfrm>
            <a:off x="2120828" y="3432612"/>
            <a:ext cx="4365938" cy="888643"/>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Widespread coverage of effluent collection and treatment </a:t>
            </a:r>
          </a:p>
        </p:txBody>
      </p:sp>
      <p:sp>
        <p:nvSpPr>
          <p:cNvPr id="30" name="Rectangle 29"/>
          <p:cNvSpPr/>
          <p:nvPr/>
        </p:nvSpPr>
        <p:spPr>
          <a:xfrm>
            <a:off x="6767955" y="3432611"/>
            <a:ext cx="4365938" cy="888643"/>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Lack of sewage system and treatment plants; those that exist fail to collect the planned amount of sewage </a:t>
            </a:r>
          </a:p>
        </p:txBody>
      </p:sp>
      <p:sp>
        <p:nvSpPr>
          <p:cNvPr id="31" name="Rectangle 30"/>
          <p:cNvSpPr/>
          <p:nvPr/>
        </p:nvSpPr>
        <p:spPr>
          <a:xfrm>
            <a:off x="454225" y="3369768"/>
            <a:ext cx="1358064"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Sanitation</a:t>
            </a:r>
            <a:r>
              <a:rPr lang="en-US" dirty="0"/>
              <a:t> </a:t>
            </a:r>
          </a:p>
        </p:txBody>
      </p:sp>
      <p:sp>
        <p:nvSpPr>
          <p:cNvPr id="32" name="Rectangle 31"/>
          <p:cNvSpPr/>
          <p:nvPr/>
        </p:nvSpPr>
        <p:spPr>
          <a:xfrm>
            <a:off x="96531" y="4590414"/>
            <a:ext cx="1941557" cy="298800"/>
          </a:xfrm>
          <a:prstGeom prst="rect">
            <a:avLst/>
          </a:prstGeom>
        </p:spPr>
        <p:txBody>
          <a:bodyPr wrap="none">
            <a:spAutoFit/>
          </a:bodyPr>
          <a:lstStyle/>
          <a:p>
            <a:pPr>
              <a:lnSpc>
                <a:spcPts val="1600"/>
              </a:lnSpc>
              <a:spcAft>
                <a:spcPts val="0"/>
              </a:spcAft>
            </a:pPr>
            <a:r>
              <a:rPr lang="en-US" b="1" dirty="0">
                <a:latin typeface="Arial" panose="020B0604020202020204" pitchFamily="34" charset="0"/>
                <a:cs typeface="Arial" panose="020B0604020202020204" pitchFamily="34" charset="0"/>
              </a:rPr>
              <a:t>Urban drainage </a:t>
            </a:r>
          </a:p>
        </p:txBody>
      </p:sp>
      <p:sp>
        <p:nvSpPr>
          <p:cNvPr id="33" name="Rectangle 32"/>
          <p:cNvSpPr/>
          <p:nvPr/>
        </p:nvSpPr>
        <p:spPr>
          <a:xfrm>
            <a:off x="2120828" y="5788600"/>
            <a:ext cx="4365938" cy="888643"/>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Non-structural control measures such as flood insurance and zoning </a:t>
            </a:r>
          </a:p>
        </p:txBody>
      </p:sp>
      <p:sp>
        <p:nvSpPr>
          <p:cNvPr id="34" name="Rectangle 33"/>
          <p:cNvSpPr/>
          <p:nvPr/>
        </p:nvSpPr>
        <p:spPr>
          <a:xfrm>
            <a:off x="6767955" y="5788600"/>
            <a:ext cx="4365938" cy="888643"/>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b="1" dirty="0">
                <a:solidFill>
                  <a:schemeClr val="bg1"/>
                </a:solidFill>
                <a:latin typeface="Arial" panose="020B0604020202020204" pitchFamily="34" charset="0"/>
                <a:cs typeface="Arial" panose="020B0604020202020204" pitchFamily="34" charset="0"/>
              </a:rPr>
              <a:t>Heavy losses owing to lack of control policy </a:t>
            </a:r>
          </a:p>
        </p:txBody>
      </p:sp>
      <p:sp>
        <p:nvSpPr>
          <p:cNvPr id="35" name="Rectangle 34"/>
          <p:cNvSpPr/>
          <p:nvPr/>
        </p:nvSpPr>
        <p:spPr>
          <a:xfrm>
            <a:off x="233010" y="5740528"/>
            <a:ext cx="1800493" cy="298800"/>
          </a:xfrm>
          <a:prstGeom prst="rect">
            <a:avLst/>
          </a:prstGeom>
        </p:spPr>
        <p:txBody>
          <a:bodyPr wrap="none">
            <a:spAutoFit/>
          </a:bodyPr>
          <a:lstStyle/>
          <a:p>
            <a:pPr>
              <a:lnSpc>
                <a:spcPts val="1600"/>
              </a:lnSpc>
              <a:spcAft>
                <a:spcPts val="0"/>
              </a:spcAft>
            </a:pPr>
            <a:r>
              <a:rPr lang="en-US" b="1" dirty="0">
                <a:latin typeface="Arial" panose="020B0604020202020204" pitchFamily="34" charset="0"/>
                <a:cs typeface="Arial" panose="020B0604020202020204" pitchFamily="34" charset="0"/>
              </a:rPr>
              <a:t>River flooding </a:t>
            </a:r>
          </a:p>
        </p:txBody>
      </p:sp>
      <p:pic>
        <p:nvPicPr>
          <p:cNvPr id="36" name="Pictur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0745" y="382088"/>
            <a:ext cx="2850108" cy="1900072"/>
          </a:xfrm>
          <a:prstGeom prst="rect">
            <a:avLst/>
          </a:prstGeom>
        </p:spPr>
      </p:pic>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671" y="372695"/>
            <a:ext cx="2972505" cy="1900072"/>
          </a:xfrm>
          <a:prstGeom prst="rect">
            <a:avLst/>
          </a:prstGeom>
        </p:spPr>
      </p:pic>
      <p:sp>
        <p:nvSpPr>
          <p:cNvPr id="17" name="Rectangle 16"/>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p:cNvSpPr txBox="1">
            <a:spLocks/>
          </p:cNvSpPr>
          <p:nvPr/>
        </p:nvSpPr>
        <p:spPr>
          <a:xfrm>
            <a:off x="233010" y="-63742"/>
            <a:ext cx="2682920" cy="599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u="sng" dirty="0" smtClean="0">
                <a:solidFill>
                  <a:srgbClr val="FBBE11"/>
                </a:solidFill>
                <a:latin typeface="Arial" panose="020B0604020202020204" pitchFamily="34" charset="0"/>
                <a:ea typeface="+mn-ea"/>
                <a:cs typeface="Arial" panose="020B0604020202020204" pitchFamily="34" charset="0"/>
              </a:rPr>
              <a:t>Cities comparison</a:t>
            </a:r>
            <a:endParaRPr lang="en-US" sz="2000" b="1" u="sng" dirty="0">
              <a:solidFill>
                <a:srgbClr val="FBBE1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29218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541" y="58244"/>
            <a:ext cx="3363421" cy="461665"/>
          </a:xfrm>
          <a:prstGeom prst="rect">
            <a:avLst/>
          </a:prstGeom>
        </p:spPr>
        <p:txBody>
          <a:bodyPr wrap="none">
            <a:spAutoFit/>
          </a:bodyPr>
          <a:lstStyle/>
          <a:p>
            <a:pPr lvl="0">
              <a:spcAft>
                <a:spcPts val="0"/>
              </a:spcAft>
            </a:pPr>
            <a:r>
              <a:rPr lang="en-US" sz="2400" b="1" u="sng" dirty="0" smtClean="0">
                <a:solidFill>
                  <a:srgbClr val="EEBF12"/>
                </a:solidFill>
                <a:latin typeface="Arial" panose="020B0604020202020204" pitchFamily="34" charset="0"/>
                <a:cs typeface="Arial" panose="020B0604020202020204" pitchFamily="34" charset="0"/>
              </a:rPr>
              <a:t>8. Planning </a:t>
            </a:r>
            <a:r>
              <a:rPr lang="en-US" sz="2400" b="1" u="sng" dirty="0">
                <a:solidFill>
                  <a:srgbClr val="EEBF12"/>
                </a:solidFill>
                <a:latin typeface="Arial" panose="020B0604020202020204" pitchFamily="34" charset="0"/>
                <a:cs typeface="Arial" panose="020B0604020202020204" pitchFamily="34" charset="0"/>
              </a:rPr>
              <a:t>strategies</a:t>
            </a:r>
          </a:p>
        </p:txBody>
      </p:sp>
      <p:sp>
        <p:nvSpPr>
          <p:cNvPr id="31" name="Rectangle 30"/>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entagon 43"/>
          <p:cNvSpPr/>
          <p:nvPr/>
        </p:nvSpPr>
        <p:spPr>
          <a:xfrm>
            <a:off x="8672726" y="2159324"/>
            <a:ext cx="3019002" cy="688114"/>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Natural </a:t>
            </a:r>
            <a:r>
              <a:rPr lang="en-US" sz="2400" b="1" dirty="0" smtClean="0">
                <a:solidFill>
                  <a:schemeClr val="bg1"/>
                </a:solidFill>
                <a:latin typeface="Arial" panose="020B0604020202020204" pitchFamily="34" charset="0"/>
                <a:cs typeface="Arial" panose="020B0604020202020204" pitchFamily="34" charset="0"/>
              </a:rPr>
              <a:t>Waterway</a:t>
            </a:r>
            <a:endParaRPr lang="en-US" sz="2400" b="1" dirty="0">
              <a:solidFill>
                <a:schemeClr val="bg1"/>
              </a:solidFill>
              <a:latin typeface="Arial" panose="020B0604020202020204" pitchFamily="34" charset="0"/>
              <a:cs typeface="Arial" panose="020B0604020202020204" pitchFamily="34" charset="0"/>
            </a:endParaRPr>
          </a:p>
        </p:txBody>
      </p:sp>
      <p:sp>
        <p:nvSpPr>
          <p:cNvPr id="57" name="Pentagon 56"/>
          <p:cNvSpPr/>
          <p:nvPr/>
        </p:nvSpPr>
        <p:spPr>
          <a:xfrm>
            <a:off x="87420" y="2172203"/>
            <a:ext cx="3867669" cy="688114"/>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Arial" panose="020B0604020202020204" pitchFamily="34" charset="0"/>
                <a:cs typeface="Arial" panose="020B0604020202020204" pitchFamily="34" charset="0"/>
              </a:rPr>
              <a:t>Strengthen Government</a:t>
            </a:r>
            <a:endParaRPr lang="en-US" sz="2400" b="1" dirty="0">
              <a:solidFill>
                <a:schemeClr val="bg1"/>
              </a:solidFill>
              <a:latin typeface="Arial" panose="020B0604020202020204" pitchFamily="34" charset="0"/>
              <a:cs typeface="Arial" panose="020B0604020202020204" pitchFamily="34" charset="0"/>
            </a:endParaRPr>
          </a:p>
        </p:txBody>
      </p:sp>
      <p:sp>
        <p:nvSpPr>
          <p:cNvPr id="58" name="Pentagon 57"/>
          <p:cNvSpPr/>
          <p:nvPr/>
        </p:nvSpPr>
        <p:spPr>
          <a:xfrm>
            <a:off x="4675970" y="2159324"/>
            <a:ext cx="3099576" cy="688114"/>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Arial" panose="020B0604020202020204" pitchFamily="34" charset="0"/>
                <a:cs typeface="Arial" panose="020B0604020202020204" pitchFamily="34" charset="0"/>
              </a:rPr>
              <a:t>Social awareness</a:t>
            </a:r>
            <a:endParaRPr lang="en-US" sz="2400" b="1" dirty="0">
              <a:solidFill>
                <a:schemeClr val="bg1"/>
              </a:solidFill>
              <a:latin typeface="Arial" panose="020B0604020202020204" pitchFamily="34" charset="0"/>
              <a:cs typeface="Arial" panose="020B0604020202020204" pitchFamily="34" charset="0"/>
            </a:endParaRPr>
          </a:p>
        </p:txBody>
      </p:sp>
      <p:sp>
        <p:nvSpPr>
          <p:cNvPr id="60" name="Rectangle 59"/>
          <p:cNvSpPr/>
          <p:nvPr/>
        </p:nvSpPr>
        <p:spPr>
          <a:xfrm>
            <a:off x="3477297" y="607529"/>
            <a:ext cx="4816886" cy="731174"/>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Affordable planning </a:t>
            </a:r>
            <a:r>
              <a:rPr lang="en-US" sz="2400" b="1" dirty="0" smtClean="0">
                <a:solidFill>
                  <a:schemeClr val="bg1"/>
                </a:solidFill>
                <a:latin typeface="Arial" panose="020B0604020202020204" pitchFamily="34" charset="0"/>
                <a:cs typeface="Arial" panose="020B0604020202020204" pitchFamily="34" charset="0"/>
              </a:rPr>
              <a:t>strategies</a:t>
            </a:r>
            <a:endParaRPr lang="en-US" sz="2400" b="1" dirty="0">
              <a:solidFill>
                <a:schemeClr val="bg1"/>
              </a:solidFill>
              <a:latin typeface="Arial" panose="020B0604020202020204" pitchFamily="34" charset="0"/>
              <a:cs typeface="Arial" panose="020B0604020202020204" pitchFamily="34" charset="0"/>
            </a:endParaRPr>
          </a:p>
        </p:txBody>
      </p:sp>
      <p:cxnSp>
        <p:nvCxnSpPr>
          <p:cNvPr id="73" name="Straight Connector 72"/>
          <p:cNvCxnSpPr>
            <a:endCxn id="60" idx="1"/>
          </p:cNvCxnSpPr>
          <p:nvPr/>
        </p:nvCxnSpPr>
        <p:spPr>
          <a:xfrm>
            <a:off x="1870116" y="958768"/>
            <a:ext cx="1607181" cy="143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stCxn id="60" idx="3"/>
          </p:cNvCxnSpPr>
          <p:nvPr/>
        </p:nvCxnSpPr>
        <p:spPr>
          <a:xfrm>
            <a:off x="8294183" y="973116"/>
            <a:ext cx="16209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1882995" y="941271"/>
            <a:ext cx="0" cy="12309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9902222" y="960237"/>
            <a:ext cx="0" cy="123093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6081765" y="1338703"/>
            <a:ext cx="0" cy="8524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87420" y="3429509"/>
            <a:ext cx="3019002" cy="1938992"/>
          </a:xfrm>
          <a:prstGeom prst="rect">
            <a:avLst/>
          </a:prstGeom>
          <a:solidFill>
            <a:schemeClr val="accent1">
              <a:lumMod val="40000"/>
              <a:lumOff val="60000"/>
              <a:alpha val="76000"/>
            </a:schemeClr>
          </a:solidFill>
        </p:spPr>
        <p:txBody>
          <a:bodyPr wrap="square">
            <a:spAutoFit/>
          </a:bodyPr>
          <a:lstStyle/>
          <a:p>
            <a:r>
              <a:rPr lang="en-US" sz="2400" b="1" dirty="0" smtClean="0">
                <a:solidFill>
                  <a:schemeClr val="bg1"/>
                </a:solidFill>
                <a:latin typeface="Arial" panose="020B0604020202020204" pitchFamily="34" charset="0"/>
                <a:cs typeface="Arial" panose="020B0604020202020204" pitchFamily="34" charset="0"/>
              </a:rPr>
              <a:t>- Good government</a:t>
            </a:r>
          </a:p>
          <a:p>
            <a:r>
              <a:rPr lang="en-US" sz="2400" b="1" dirty="0" smtClean="0">
                <a:solidFill>
                  <a:schemeClr val="bg1"/>
                </a:solidFill>
                <a:latin typeface="Arial" panose="020B0604020202020204" pitchFamily="34" charset="0"/>
                <a:cs typeface="Arial" panose="020B0604020202020204" pitchFamily="34" charset="0"/>
              </a:rPr>
              <a:t>- Legislation and enforcement</a:t>
            </a:r>
          </a:p>
          <a:p>
            <a:r>
              <a:rPr lang="en-US" sz="2400" b="1" dirty="0" smtClean="0">
                <a:solidFill>
                  <a:schemeClr val="bg1"/>
                </a:solidFill>
                <a:latin typeface="Arial" panose="020B0604020202020204" pitchFamily="34" charset="0"/>
                <a:cs typeface="Arial" panose="020B0604020202020204" pitchFamily="34" charset="0"/>
              </a:rPr>
              <a:t>- Construction law</a:t>
            </a:r>
          </a:p>
          <a:p>
            <a:r>
              <a:rPr lang="en-US" sz="2400" b="1" dirty="0" smtClean="0">
                <a:solidFill>
                  <a:schemeClr val="bg1"/>
                </a:solidFill>
                <a:latin typeface="Arial" panose="020B0604020202020204" pitchFamily="34" charset="0"/>
                <a:cs typeface="Arial" panose="020B0604020202020204" pitchFamily="34" charset="0"/>
              </a:rPr>
              <a:t>- Warning system</a:t>
            </a:r>
            <a:endParaRPr lang="en-US" sz="2400" b="1" dirty="0">
              <a:solidFill>
                <a:schemeClr val="bg1"/>
              </a:solidFill>
              <a:latin typeface="Arial" panose="020B0604020202020204" pitchFamily="34" charset="0"/>
              <a:cs typeface="Arial" panose="020B0604020202020204" pitchFamily="34" charset="0"/>
            </a:endParaRPr>
          </a:p>
        </p:txBody>
      </p:sp>
      <p:sp>
        <p:nvSpPr>
          <p:cNvPr id="95" name="Rectangle 94"/>
          <p:cNvSpPr/>
          <p:nvPr/>
        </p:nvSpPr>
        <p:spPr>
          <a:xfrm>
            <a:off x="4675970" y="3429000"/>
            <a:ext cx="3019002" cy="2133918"/>
          </a:xfrm>
          <a:prstGeom prst="rect">
            <a:avLst/>
          </a:prstGeom>
          <a:solidFill>
            <a:schemeClr val="accent2">
              <a:lumMod val="60000"/>
              <a:lumOff val="40000"/>
              <a:alpha val="76000"/>
            </a:schemeClr>
          </a:solidFill>
        </p:spPr>
        <p:txBody>
          <a:bodyPr wrap="square">
            <a:spAutoFit/>
          </a:bodyPr>
          <a:lstStyle/>
          <a:p>
            <a:r>
              <a:rPr lang="en-US" sz="2400" b="1" dirty="0" smtClean="0">
                <a:solidFill>
                  <a:schemeClr val="bg1"/>
                </a:solidFill>
                <a:latin typeface="Arial" panose="020B0604020202020204" pitchFamily="34" charset="0"/>
                <a:cs typeface="Arial" panose="020B0604020202020204" pitchFamily="34" charset="0"/>
              </a:rPr>
              <a:t>- Rainwater harvesting</a:t>
            </a:r>
          </a:p>
          <a:p>
            <a:r>
              <a:rPr lang="en-US" sz="2400" b="1" dirty="0" smtClean="0">
                <a:solidFill>
                  <a:schemeClr val="bg1"/>
                </a:solidFill>
                <a:latin typeface="Arial" panose="020B0604020202020204" pitchFamily="34" charset="0"/>
                <a:cs typeface="Arial" panose="020B0604020202020204" pitchFamily="34" charset="0"/>
              </a:rPr>
              <a:t>- </a:t>
            </a:r>
            <a:r>
              <a:rPr lang="en-US" sz="2400" b="1" dirty="0">
                <a:solidFill>
                  <a:schemeClr val="bg1"/>
                </a:solidFill>
                <a:latin typeface="Arial" panose="020B0604020202020204" pitchFamily="34" charset="0"/>
                <a:cs typeface="Arial" panose="020B0604020202020204" pitchFamily="34" charset="0"/>
              </a:rPr>
              <a:t>Elevate buildings </a:t>
            </a:r>
          </a:p>
          <a:p>
            <a:r>
              <a:rPr lang="en-US" sz="2400" b="1" dirty="0" smtClean="0">
                <a:solidFill>
                  <a:schemeClr val="bg1"/>
                </a:solidFill>
                <a:latin typeface="Arial" panose="020B0604020202020204" pitchFamily="34" charset="0"/>
                <a:cs typeface="Arial" panose="020B0604020202020204" pitchFamily="34" charset="0"/>
              </a:rPr>
              <a:t>- Education </a:t>
            </a:r>
          </a:p>
          <a:p>
            <a:pPr>
              <a:lnSpc>
                <a:spcPts val="2200"/>
              </a:lnSpc>
              <a:spcAft>
                <a:spcPts val="0"/>
              </a:spcAft>
              <a:tabLst>
                <a:tab pos="990600" algn="l"/>
              </a:tabLst>
            </a:pPr>
            <a:r>
              <a:rPr lang="en-US" sz="2400" b="1" dirty="0" smtClean="0">
                <a:solidFill>
                  <a:schemeClr val="bg1"/>
                </a:solidFill>
                <a:latin typeface="Arial" panose="020B0604020202020204" pitchFamily="34" charset="0"/>
                <a:cs typeface="Arial" panose="020B0604020202020204" pitchFamily="34" charset="0"/>
              </a:rPr>
              <a:t>- Permeable surface</a:t>
            </a:r>
            <a:endParaRPr lang="en-US" sz="2400" b="1" dirty="0">
              <a:solidFill>
                <a:schemeClr val="bg1"/>
              </a:solidFill>
              <a:latin typeface="Arial" panose="020B0604020202020204" pitchFamily="34" charset="0"/>
              <a:cs typeface="Arial" panose="020B0604020202020204" pitchFamily="34" charset="0"/>
            </a:endParaRPr>
          </a:p>
        </p:txBody>
      </p:sp>
      <p:sp>
        <p:nvSpPr>
          <p:cNvPr id="96" name="Rectangle 95"/>
          <p:cNvSpPr/>
          <p:nvPr/>
        </p:nvSpPr>
        <p:spPr>
          <a:xfrm>
            <a:off x="8672726" y="3429509"/>
            <a:ext cx="3019002" cy="1938992"/>
          </a:xfrm>
          <a:prstGeom prst="rect">
            <a:avLst/>
          </a:prstGeom>
          <a:solidFill>
            <a:schemeClr val="accent2">
              <a:alpha val="76000"/>
            </a:schemeClr>
          </a:solidFill>
        </p:spPr>
        <p:txBody>
          <a:bodyPr wrap="square">
            <a:spAutoFit/>
          </a:bodyPr>
          <a:lstStyle/>
          <a:p>
            <a:r>
              <a:rPr lang="en-US" sz="2400" b="1" dirty="0" smtClean="0">
                <a:solidFill>
                  <a:schemeClr val="bg1"/>
                </a:solidFill>
                <a:latin typeface="Arial" panose="020B0604020202020204" pitchFamily="34" charset="0"/>
                <a:cs typeface="Arial" panose="020B0604020202020204" pitchFamily="34" charset="0"/>
              </a:rPr>
              <a:t>- Urban greenery</a:t>
            </a:r>
          </a:p>
          <a:p>
            <a:r>
              <a:rPr lang="en-US" sz="2400" b="1" dirty="0" smtClean="0">
                <a:solidFill>
                  <a:schemeClr val="bg1"/>
                </a:solidFill>
                <a:latin typeface="Arial" panose="020B0604020202020204" pitchFamily="34" charset="0"/>
                <a:cs typeface="Arial" panose="020B0604020202020204" pitchFamily="34" charset="0"/>
              </a:rPr>
              <a:t>- Vegetation roof</a:t>
            </a:r>
          </a:p>
          <a:p>
            <a:r>
              <a:rPr lang="en-US" sz="2400" b="1" dirty="0" smtClean="0">
                <a:solidFill>
                  <a:schemeClr val="bg1"/>
                </a:solidFill>
                <a:latin typeface="Arial" panose="020B0604020202020204" pitchFamily="34" charset="0"/>
                <a:cs typeface="Arial" panose="020B0604020202020204" pitchFamily="34" charset="0"/>
              </a:rPr>
              <a:t>- Wetland </a:t>
            </a:r>
            <a:r>
              <a:rPr lang="en-US" sz="2400" b="1" dirty="0">
                <a:solidFill>
                  <a:schemeClr val="bg1"/>
                </a:solidFill>
                <a:latin typeface="Arial" panose="020B0604020202020204" pitchFamily="34" charset="0"/>
                <a:cs typeface="Arial" panose="020B0604020202020204" pitchFamily="34" charset="0"/>
              </a:rPr>
              <a:t>and </a:t>
            </a:r>
            <a:r>
              <a:rPr lang="en-US" sz="2400" b="1" dirty="0" smtClean="0">
                <a:solidFill>
                  <a:schemeClr val="bg1"/>
                </a:solidFill>
                <a:latin typeface="Arial" panose="020B0604020202020204" pitchFamily="34" charset="0"/>
                <a:cs typeface="Arial" panose="020B0604020202020204" pitchFamily="34" charset="0"/>
              </a:rPr>
              <a:t>reservoir</a:t>
            </a:r>
          </a:p>
          <a:p>
            <a:r>
              <a:rPr lang="en-US" sz="2400" b="1" dirty="0" smtClean="0">
                <a:solidFill>
                  <a:schemeClr val="bg1"/>
                </a:solidFill>
                <a:latin typeface="Arial" panose="020B0604020202020204" pitchFamily="34" charset="0"/>
                <a:cs typeface="Arial" panose="020B0604020202020204" pitchFamily="34" charset="0"/>
              </a:rPr>
              <a:t>- Open space</a:t>
            </a:r>
            <a:endParaRPr lang="en-US" sz="2400" b="1" dirty="0">
              <a:solidFill>
                <a:schemeClr val="bg1"/>
              </a:solidFill>
              <a:latin typeface="Arial" panose="020B0604020202020204" pitchFamily="34" charset="0"/>
              <a:cs typeface="Arial" panose="020B0604020202020204" pitchFamily="34" charset="0"/>
            </a:endParaRPr>
          </a:p>
        </p:txBody>
      </p:sp>
      <p:sp>
        <p:nvSpPr>
          <p:cNvPr id="16" name="Rectangle 15"/>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5069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0354" y="707360"/>
            <a:ext cx="11346288" cy="5170646"/>
          </a:xfrm>
          <a:prstGeom prst="rect">
            <a:avLst/>
          </a:prstGeom>
          <a:solidFill>
            <a:schemeClr val="bg1">
              <a:lumMod val="65000"/>
              <a:lumOff val="35000"/>
              <a:alpha val="76000"/>
            </a:schemeClr>
          </a:solidFill>
        </p:spPr>
        <p:txBody>
          <a:bodyPr wrap="square">
            <a:spAutoFit/>
          </a:bodyPr>
          <a:lstStyle/>
          <a:p>
            <a:pPr algn="ctr"/>
            <a:endParaRPr lang="en-US" sz="2400" b="1" dirty="0">
              <a:solidFill>
                <a:srgbClr val="15C5EF"/>
              </a:solidFill>
              <a:latin typeface="Arial" panose="020B0604020202020204" pitchFamily="34" charset="0"/>
              <a:cs typeface="Arial" panose="020B0604020202020204" pitchFamily="34" charset="0"/>
            </a:endParaRPr>
          </a:p>
        </p:txBody>
      </p:sp>
      <p:sp>
        <p:nvSpPr>
          <p:cNvPr id="2" name="Rectangle 1"/>
          <p:cNvSpPr/>
          <p:nvPr/>
        </p:nvSpPr>
        <p:spPr>
          <a:xfrm>
            <a:off x="304800" y="942185"/>
            <a:ext cx="11157397" cy="3477875"/>
          </a:xfrm>
          <a:prstGeom prst="rect">
            <a:avLst/>
          </a:prstGeom>
        </p:spPr>
        <p:txBody>
          <a:bodyPr wrap="square">
            <a:spAutoFit/>
          </a:bodyPr>
          <a:lstStyle/>
          <a:p>
            <a:r>
              <a:rPr lang="en-US" sz="2000" b="1" dirty="0">
                <a:solidFill>
                  <a:srgbClr val="EEBF12"/>
                </a:solidFill>
                <a:latin typeface="Arial" panose="020B0604020202020204" pitchFamily="34" charset="0"/>
                <a:cs typeface="Arial" panose="020B0604020202020204" pitchFamily="34" charset="0"/>
              </a:rPr>
              <a:t>Most cities all around the world are 60% to 90% </a:t>
            </a:r>
            <a:r>
              <a:rPr lang="en-US" sz="2000" b="1" dirty="0" smtClean="0">
                <a:solidFill>
                  <a:srgbClr val="EEBF12"/>
                </a:solidFill>
                <a:latin typeface="Arial" panose="020B0604020202020204" pitchFamily="34" charset="0"/>
                <a:cs typeface="Arial" panose="020B0604020202020204" pitchFamily="34" charset="0"/>
              </a:rPr>
              <a:t>impermeable. </a:t>
            </a:r>
            <a:r>
              <a:rPr lang="en-US" sz="2000" b="1" dirty="0">
                <a:solidFill>
                  <a:srgbClr val="EEBF12"/>
                </a:solidFill>
                <a:latin typeface="Arial" panose="020B0604020202020204" pitchFamily="34" charset="0"/>
                <a:cs typeface="Arial" panose="020B0604020202020204" pitchFamily="34" charset="0"/>
              </a:rPr>
              <a:t>It is useful to have urban landscape it is </a:t>
            </a:r>
            <a:r>
              <a:rPr lang="en-US" sz="2000" b="1" dirty="0" smtClean="0">
                <a:solidFill>
                  <a:srgbClr val="EEBF12"/>
                </a:solidFill>
                <a:latin typeface="Arial" panose="020B0604020202020204" pitchFamily="34" charset="0"/>
                <a:cs typeface="Arial" panose="020B0604020202020204" pitchFamily="34" charset="0"/>
              </a:rPr>
              <a:t>a natural </a:t>
            </a:r>
            <a:r>
              <a:rPr lang="en-US" sz="2000" b="1" dirty="0">
                <a:solidFill>
                  <a:srgbClr val="EEBF12"/>
                </a:solidFill>
                <a:latin typeface="Arial" panose="020B0604020202020204" pitchFamily="34" charset="0"/>
                <a:cs typeface="Arial" panose="020B0604020202020204" pitchFamily="34" charset="0"/>
              </a:rPr>
              <a:t>permeable surface with vegetation areas such as parks, gardens, remnant natural corridors. Only 0.66 square kilometers of Phnom Penh are officially public parks, representing only about 0.1%. According to a research by (Commission for Architecture and the Built Environment </a:t>
            </a:r>
            <a:r>
              <a:rPr lang="en-US" sz="2000" b="1" dirty="0" err="1" smtClean="0">
                <a:solidFill>
                  <a:srgbClr val="EEBF12"/>
                </a:solidFill>
                <a:latin typeface="Arial" panose="020B0604020202020204" pitchFamily="34" charset="0"/>
                <a:cs typeface="Arial" panose="020B0604020202020204" pitchFamily="34" charset="0"/>
              </a:rPr>
              <a:t>Uk</a:t>
            </a:r>
            <a:r>
              <a:rPr lang="en-US" sz="2000" b="1" dirty="0" smtClean="0">
                <a:solidFill>
                  <a:srgbClr val="EEBF12"/>
                </a:solidFill>
                <a:latin typeface="Arial" panose="020B0604020202020204" pitchFamily="34" charset="0"/>
                <a:cs typeface="Arial" panose="020B0604020202020204" pitchFamily="34" charset="0"/>
              </a:rPr>
              <a:t> </a:t>
            </a:r>
            <a:r>
              <a:rPr lang="en-US" sz="2000" b="1" dirty="0">
                <a:solidFill>
                  <a:srgbClr val="EEBF12"/>
                </a:solidFill>
                <a:latin typeface="Arial" panose="020B0604020202020204" pitchFamily="34" charset="0"/>
                <a:cs typeface="Arial" panose="020B0604020202020204" pitchFamily="34" charset="0"/>
              </a:rPr>
              <a:t>Based</a:t>
            </a:r>
            <a:r>
              <a:rPr lang="en-US" sz="2000" b="1" dirty="0" smtClean="0">
                <a:solidFill>
                  <a:srgbClr val="EEBF12"/>
                </a:solidFill>
                <a:latin typeface="Arial" panose="020B0604020202020204" pitchFamily="34" charset="0"/>
                <a:cs typeface="Arial" panose="020B0604020202020204" pitchFamily="34" charset="0"/>
              </a:rPr>
              <a:t>),</a:t>
            </a:r>
          </a:p>
          <a:p>
            <a:endParaRPr lang="en-US" sz="2000" b="1" dirty="0" smtClean="0">
              <a:solidFill>
                <a:srgbClr val="EEBF12"/>
              </a:solidFill>
              <a:latin typeface="Arial" panose="020B0604020202020204" pitchFamily="34" charset="0"/>
              <a:cs typeface="Arial" panose="020B0604020202020204" pitchFamily="34" charset="0"/>
            </a:endParaRPr>
          </a:p>
          <a:p>
            <a:r>
              <a:rPr lang="en-US" sz="2000" b="1" dirty="0" smtClean="0">
                <a:solidFill>
                  <a:srgbClr val="EEBF12"/>
                </a:solidFill>
                <a:latin typeface="Arial" panose="020B0604020202020204" pitchFamily="34" charset="0"/>
                <a:cs typeface="Arial" panose="020B0604020202020204" pitchFamily="34" charset="0"/>
              </a:rPr>
              <a:t>- Increasing </a:t>
            </a:r>
            <a:r>
              <a:rPr lang="en-US" sz="2000" b="1" dirty="0">
                <a:solidFill>
                  <a:srgbClr val="EEBF12"/>
                </a:solidFill>
                <a:latin typeface="Arial" panose="020B0604020202020204" pitchFamily="34" charset="0"/>
                <a:cs typeface="Arial" panose="020B0604020202020204" pitchFamily="34" charset="0"/>
              </a:rPr>
              <a:t>the green space cover in urban areas by 10 % reduces surface run-off by almost 5 %</a:t>
            </a:r>
          </a:p>
          <a:p>
            <a:r>
              <a:rPr lang="en-US" sz="2000" b="1" dirty="0">
                <a:solidFill>
                  <a:srgbClr val="EEBF12"/>
                </a:solidFill>
                <a:latin typeface="Arial" panose="020B0604020202020204" pitchFamily="34" charset="0"/>
                <a:cs typeface="Arial" panose="020B0604020202020204" pitchFamily="34" charset="0"/>
              </a:rPr>
              <a:t>- </a:t>
            </a:r>
            <a:r>
              <a:rPr lang="en-US" sz="2000" b="1" dirty="0" smtClean="0">
                <a:solidFill>
                  <a:srgbClr val="EEBF12"/>
                </a:solidFill>
                <a:latin typeface="Arial" panose="020B0604020202020204" pitchFamily="34" charset="0"/>
                <a:cs typeface="Arial" panose="020B0604020202020204" pitchFamily="34" charset="0"/>
              </a:rPr>
              <a:t>Increasing </a:t>
            </a:r>
            <a:r>
              <a:rPr lang="en-US" sz="2000" b="1" dirty="0">
                <a:solidFill>
                  <a:srgbClr val="EEBF12"/>
                </a:solidFill>
                <a:latin typeface="Arial" panose="020B0604020202020204" pitchFamily="34" charset="0"/>
                <a:cs typeface="Arial" panose="020B0604020202020204" pitchFamily="34" charset="0"/>
              </a:rPr>
              <a:t>tree cover in urban areas by 10 % reduces surface water run-off by almost 6 %</a:t>
            </a:r>
          </a:p>
          <a:p>
            <a:r>
              <a:rPr lang="en-US" sz="2000" b="1" dirty="0" smtClean="0">
                <a:solidFill>
                  <a:srgbClr val="EEBF12"/>
                </a:solidFill>
                <a:latin typeface="Arial" panose="020B0604020202020204" pitchFamily="34" charset="0"/>
                <a:cs typeface="Arial" panose="020B0604020202020204" pitchFamily="34" charset="0"/>
              </a:rPr>
              <a:t>- Adding </a:t>
            </a:r>
            <a:r>
              <a:rPr lang="en-US" sz="2000" b="1" dirty="0">
                <a:solidFill>
                  <a:srgbClr val="EEBF12"/>
                </a:solidFill>
                <a:latin typeface="Arial" panose="020B0604020202020204" pitchFamily="34" charset="0"/>
                <a:cs typeface="Arial" panose="020B0604020202020204" pitchFamily="34" charset="0"/>
              </a:rPr>
              <a:t>green roofs to all the buildings in town </a:t>
            </a:r>
            <a:r>
              <a:rPr lang="en-US" sz="2000" b="1" dirty="0" err="1">
                <a:solidFill>
                  <a:srgbClr val="EEBF12"/>
                </a:solidFill>
                <a:latin typeface="Arial" panose="020B0604020202020204" pitchFamily="34" charset="0"/>
                <a:cs typeface="Arial" panose="020B0604020202020204" pitchFamily="34" charset="0"/>
              </a:rPr>
              <a:t>centres</a:t>
            </a:r>
            <a:r>
              <a:rPr lang="en-US" sz="2000" b="1" dirty="0">
                <a:solidFill>
                  <a:srgbClr val="EEBF12"/>
                </a:solidFill>
                <a:latin typeface="Arial" panose="020B0604020202020204" pitchFamily="34" charset="0"/>
                <a:cs typeface="Arial" panose="020B0604020202020204" pitchFamily="34" charset="0"/>
              </a:rPr>
              <a:t> can reduce surface water run-off by almost 20 </a:t>
            </a:r>
            <a:r>
              <a:rPr lang="en-US" sz="2000" b="1" dirty="0" smtClean="0">
                <a:solidFill>
                  <a:srgbClr val="EEBF12"/>
                </a:solidFill>
                <a:latin typeface="Arial" panose="020B0604020202020204" pitchFamily="34" charset="0"/>
                <a:cs typeface="Arial" panose="020B0604020202020204" pitchFamily="34" charset="0"/>
              </a:rPr>
              <a:t>%.</a:t>
            </a:r>
            <a:endParaRPr lang="en-US" b="1" dirty="0">
              <a:solidFill>
                <a:srgbClr val="EEBF12"/>
              </a:solidFill>
              <a:latin typeface="Arial" panose="020B0604020202020204" pitchFamily="34" charset="0"/>
              <a:cs typeface="Arial" panose="020B0604020202020204" pitchFamily="34" charset="0"/>
            </a:endParaRPr>
          </a:p>
        </p:txBody>
      </p:sp>
      <p:sp>
        <p:nvSpPr>
          <p:cNvPr id="5" name="Rectangle 4"/>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4541" y="58244"/>
            <a:ext cx="3021981" cy="461665"/>
          </a:xfrm>
          <a:prstGeom prst="rect">
            <a:avLst/>
          </a:prstGeom>
        </p:spPr>
        <p:txBody>
          <a:bodyPr wrap="none">
            <a:spAutoFit/>
          </a:bodyPr>
          <a:lstStyle/>
          <a:p>
            <a:pPr lvl="0">
              <a:spcAft>
                <a:spcPts val="0"/>
              </a:spcAft>
            </a:pPr>
            <a:r>
              <a:rPr lang="en-US" sz="2400" b="1" u="sng" dirty="0" smtClean="0">
                <a:solidFill>
                  <a:srgbClr val="EEBF12"/>
                </a:solidFill>
                <a:latin typeface="Arial" panose="020B0604020202020204" pitchFamily="34" charset="0"/>
                <a:cs typeface="Arial" panose="020B0604020202020204" pitchFamily="34" charset="0"/>
              </a:rPr>
              <a:t>Planning strategies</a:t>
            </a:r>
            <a:endParaRPr lang="en-US" sz="2400" b="1" u="sng" dirty="0">
              <a:solidFill>
                <a:srgbClr val="EEBF1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2035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6186331"/>
              </p:ext>
            </p:extLst>
          </p:nvPr>
        </p:nvGraphicFramePr>
        <p:xfrm>
          <a:off x="51517" y="783495"/>
          <a:ext cx="3014500" cy="5437002"/>
        </p:xfrm>
        <a:graphic>
          <a:graphicData uri="http://schemas.openxmlformats.org/drawingml/2006/table">
            <a:tbl>
              <a:tblPr firstRow="1" bandRow="1">
                <a:tableStyleId>{5C22544A-7EE6-4342-B048-85BDC9FD1C3A}</a:tableStyleId>
              </a:tblPr>
              <a:tblGrid>
                <a:gridCol w="3014500"/>
              </a:tblGrid>
              <a:tr h="8325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1" kern="1200" dirty="0" smtClean="0">
                          <a:solidFill>
                            <a:schemeClr val="tx1"/>
                          </a:solidFill>
                          <a:latin typeface="Arial" panose="020B0604020202020204" pitchFamily="34" charset="0"/>
                          <a:ea typeface="+mn-ea"/>
                          <a:cs typeface="Arial" panose="020B0604020202020204" pitchFamily="34" charset="0"/>
                        </a:rPr>
                        <a:t>Good governance</a:t>
                      </a:r>
                    </a:p>
                  </a:txBody>
                  <a:tcPr marL="88078" marR="88078" marT="44039" marB="44039"/>
                </a:tc>
              </a:tr>
              <a:tr h="4604485">
                <a:tc>
                  <a:txBody>
                    <a:bodyPr/>
                    <a:lstStyle/>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Achieving good governance will require the active participation and commitment of all segments of the society, enhanced information sharing, accountability, transparency, equality, inclusiveness, the rule of law and anti-corruption. In order to gain trust among the people, anti-corruption is highly recommended so that people will respect the rule of law. </a:t>
                      </a:r>
                    </a:p>
                  </a:txBody>
                  <a:tcPr marL="88078" marR="88078" marT="44039" marB="44039"/>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71937126"/>
              </p:ext>
            </p:extLst>
          </p:nvPr>
        </p:nvGraphicFramePr>
        <p:xfrm>
          <a:off x="3090586" y="794227"/>
          <a:ext cx="3014831" cy="5452027"/>
        </p:xfrm>
        <a:graphic>
          <a:graphicData uri="http://schemas.openxmlformats.org/drawingml/2006/table">
            <a:tbl>
              <a:tblPr firstRow="1" bandRow="1">
                <a:tableStyleId>{F5AB1C69-6EDB-4FF4-983F-18BD219EF322}</a:tableStyleId>
              </a:tblPr>
              <a:tblGrid>
                <a:gridCol w="3014831"/>
              </a:tblGrid>
              <a:tr h="802248">
                <a:tc>
                  <a:txBody>
                    <a:bodyPr/>
                    <a:lstStyle/>
                    <a:p>
                      <a:pPr algn="ctr">
                        <a:lnSpc>
                          <a:spcPts val="1600"/>
                        </a:lnSpc>
                        <a:spcAft>
                          <a:spcPts val="0"/>
                        </a:spcAft>
                        <a:tabLst>
                          <a:tab pos="990600" algn="l"/>
                        </a:tabLst>
                      </a:pPr>
                      <a:r>
                        <a:rPr lang="en-US" sz="1700" b="1" kern="1200" dirty="0" smtClean="0">
                          <a:solidFill>
                            <a:schemeClr val="tx1"/>
                          </a:solidFill>
                          <a:latin typeface="Arial" panose="020B0604020202020204" pitchFamily="34" charset="0"/>
                          <a:ea typeface="+mn-ea"/>
                          <a:cs typeface="Arial" panose="020B0604020202020204" pitchFamily="34" charset="0"/>
                        </a:rPr>
                        <a:t>Land use</a:t>
                      </a:r>
                    </a:p>
                  </a:txBody>
                  <a:tcPr marL="88078" marR="88078" marT="44039" marB="44039"/>
                </a:tc>
              </a:tr>
              <a:tr h="4649779">
                <a:tc>
                  <a:txBody>
                    <a:bodyPr/>
                    <a:lstStyle/>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-Development in high flood risk district. </a:t>
                      </a:r>
                    </a:p>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-Control beyond the limitation of administrative authority. </a:t>
                      </a:r>
                    </a:p>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-Guide on layout streets, infrastructure, lots, shapes and drainage installation.</a:t>
                      </a:r>
                    </a:p>
                    <a:p>
                      <a:endParaRPr lang="en-US" sz="1700" dirty="0"/>
                    </a:p>
                  </a:txBody>
                  <a:tcPr marL="88078" marR="88078" marT="44039" marB="44039"/>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723752778"/>
              </p:ext>
            </p:extLst>
          </p:nvPr>
        </p:nvGraphicFramePr>
        <p:xfrm>
          <a:off x="6127107" y="801226"/>
          <a:ext cx="2980401" cy="5455720"/>
        </p:xfrm>
        <a:graphic>
          <a:graphicData uri="http://schemas.openxmlformats.org/drawingml/2006/table">
            <a:tbl>
              <a:tblPr firstRow="1" bandRow="1">
                <a:tableStyleId>{7DF18680-E054-41AD-8BC1-D1AEF772440D}</a:tableStyleId>
              </a:tblPr>
              <a:tblGrid>
                <a:gridCol w="2980401"/>
              </a:tblGrid>
              <a:tr h="786307">
                <a:tc>
                  <a:txBody>
                    <a:bodyPr/>
                    <a:lstStyle/>
                    <a:p>
                      <a:pPr>
                        <a:lnSpc>
                          <a:spcPts val="1600"/>
                        </a:lnSpc>
                        <a:spcAft>
                          <a:spcPts val="0"/>
                        </a:spcAft>
                        <a:tabLst>
                          <a:tab pos="990600" algn="l"/>
                        </a:tabLst>
                      </a:pPr>
                      <a:r>
                        <a:rPr lang="en-US" sz="1700" b="1" kern="1200" dirty="0" smtClean="0">
                          <a:solidFill>
                            <a:schemeClr val="tx1"/>
                          </a:solidFill>
                          <a:latin typeface="Arial" panose="020B0604020202020204" pitchFamily="34" charset="0"/>
                          <a:ea typeface="+mn-ea"/>
                          <a:cs typeface="Arial" panose="020B0604020202020204" pitchFamily="34" charset="0"/>
                        </a:rPr>
                        <a:t>Legislation and enforcement</a:t>
                      </a:r>
                    </a:p>
                  </a:txBody>
                  <a:tcPr marL="88078" marR="88078" marT="44039" marB="44039"/>
                </a:tc>
              </a:tr>
              <a:tr h="4669413">
                <a:tc>
                  <a:txBody>
                    <a:bodyPr/>
                    <a:lstStyle/>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-Prior review, designation of flood risk districts, evacuation of disaster affect. Etc. </a:t>
                      </a:r>
                    </a:p>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-Requirement of integrated regulations and institution. </a:t>
                      </a:r>
                    </a:p>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-Develop categorical manuals or guidelines like the flood prevention standards for each district or building code.</a:t>
                      </a:r>
                    </a:p>
                    <a:p>
                      <a:endParaRPr lang="en-US" sz="1700" dirty="0"/>
                    </a:p>
                  </a:txBody>
                  <a:tcPr marL="88078" marR="88078" marT="44039" marB="44039"/>
                </a:tc>
              </a:tr>
            </a:tbl>
          </a:graphicData>
        </a:graphic>
      </p:graphicFrame>
      <p:sp>
        <p:nvSpPr>
          <p:cNvPr id="8" name="Rectangle 7"/>
          <p:cNvSpPr/>
          <p:nvPr/>
        </p:nvSpPr>
        <p:spPr>
          <a:xfrm>
            <a:off x="150253" y="71172"/>
            <a:ext cx="2313454"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Planning strategies</a:t>
            </a:r>
            <a:endParaRPr lang="en-US" b="1" u="sng" dirty="0">
              <a:solidFill>
                <a:srgbClr val="FBBE11"/>
              </a:solidFill>
              <a:latin typeface="Arial" panose="020B0604020202020204" pitchFamily="34" charset="0"/>
              <a:cs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137397852"/>
              </p:ext>
            </p:extLst>
          </p:nvPr>
        </p:nvGraphicFramePr>
        <p:xfrm>
          <a:off x="9138616" y="811368"/>
          <a:ext cx="2980401" cy="5450048"/>
        </p:xfrm>
        <a:graphic>
          <a:graphicData uri="http://schemas.openxmlformats.org/drawingml/2006/table">
            <a:tbl>
              <a:tblPr firstRow="1" bandRow="1">
                <a:tableStyleId>{7DF18680-E054-41AD-8BC1-D1AEF772440D}</a:tableStyleId>
              </a:tblPr>
              <a:tblGrid>
                <a:gridCol w="2980401"/>
              </a:tblGrid>
              <a:tr h="695394">
                <a:tc>
                  <a:txBody>
                    <a:bodyPr/>
                    <a:lstStyle/>
                    <a:p>
                      <a:pPr>
                        <a:lnSpc>
                          <a:spcPts val="1600"/>
                        </a:lnSpc>
                        <a:spcAft>
                          <a:spcPts val="0"/>
                        </a:spcAft>
                        <a:tabLst>
                          <a:tab pos="990600" algn="l"/>
                        </a:tabLst>
                      </a:pPr>
                      <a:r>
                        <a:rPr lang="en-US" sz="1700" b="1" kern="1200" dirty="0" smtClean="0">
                          <a:solidFill>
                            <a:schemeClr val="tx1"/>
                          </a:solidFill>
                          <a:latin typeface="Arial" panose="020B0604020202020204" pitchFamily="34" charset="0"/>
                          <a:ea typeface="+mn-ea"/>
                          <a:cs typeface="Arial" panose="020B0604020202020204" pitchFamily="34" charset="0"/>
                        </a:rPr>
                        <a:t>Legislation and enforcement</a:t>
                      </a:r>
                    </a:p>
                    <a:p>
                      <a:pPr>
                        <a:lnSpc>
                          <a:spcPts val="1600"/>
                        </a:lnSpc>
                        <a:spcAft>
                          <a:spcPts val="0"/>
                        </a:spcAft>
                        <a:tabLst>
                          <a:tab pos="990600" algn="l"/>
                        </a:tabLst>
                      </a:pPr>
                      <a:endParaRPr lang="en-US" sz="1700" b="1" kern="1200" dirty="0" smtClean="0">
                        <a:solidFill>
                          <a:schemeClr val="tx1"/>
                        </a:solidFill>
                        <a:latin typeface="Arial" panose="020B0604020202020204" pitchFamily="34" charset="0"/>
                        <a:ea typeface="+mn-ea"/>
                        <a:cs typeface="Arial" panose="020B0604020202020204" pitchFamily="34" charset="0"/>
                      </a:endParaRPr>
                    </a:p>
                  </a:txBody>
                  <a:tcPr marL="88078" marR="88078" marT="44039" marB="44039">
                    <a:solidFill>
                      <a:schemeClr val="tx2">
                        <a:lumMod val="75000"/>
                      </a:schemeClr>
                    </a:solidFill>
                  </a:tcPr>
                </a:tc>
              </a:tr>
              <a:tr h="4752370">
                <a:tc>
                  <a:txBody>
                    <a:bodyPr/>
                    <a:lstStyle/>
                    <a:p>
                      <a:pPr>
                        <a:lnSpc>
                          <a:spcPct val="100000"/>
                        </a:lnSpc>
                        <a:spcAft>
                          <a:spcPts val="0"/>
                        </a:spcAft>
                        <a:tabLst>
                          <a:tab pos="990600" algn="l"/>
                        </a:tabLst>
                      </a:pPr>
                      <a:r>
                        <a:rPr lang="en-US" sz="1700" b="1" kern="1200" dirty="0" smtClean="0">
                          <a:solidFill>
                            <a:schemeClr val="bg1"/>
                          </a:solidFill>
                          <a:latin typeface="Arial" panose="020B0604020202020204" pitchFamily="34" charset="0"/>
                          <a:ea typeface="+mn-ea"/>
                          <a:cs typeface="Arial" panose="020B0604020202020204" pitchFamily="34" charset="0"/>
                        </a:rPr>
                        <a:t>Characterize as the taking part in an action, people with the authorities and private sectors in choosing projects and activities, setting needs and doing the undertakings as accomplices. It turns into a need to guarantee that cooperation by the commitment of their thoughts, premiums, work and time.</a:t>
                      </a:r>
                      <a:endParaRPr lang="en-US" sz="1700" dirty="0"/>
                    </a:p>
                  </a:txBody>
                  <a:tcPr marL="88078" marR="88078" marT="44039" marB="44039">
                    <a:solidFill>
                      <a:schemeClr val="tx2">
                        <a:lumMod val="90000"/>
                      </a:schemeClr>
                    </a:solidFill>
                  </a:tcPr>
                </a:tc>
              </a:tr>
            </a:tbl>
          </a:graphicData>
        </a:graphic>
      </p:graphicFrame>
    </p:spTree>
    <p:extLst>
      <p:ext uri="{BB962C8B-B14F-4D97-AF65-F5344CB8AC3E}">
        <p14:creationId xmlns:p14="http://schemas.microsoft.com/office/powerpoint/2010/main" val="16602645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963" t="14648" r="15516" b="14015"/>
          <a:stretch/>
        </p:blipFill>
        <p:spPr>
          <a:xfrm>
            <a:off x="0" y="904133"/>
            <a:ext cx="4744599" cy="357771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8836" y="625001"/>
            <a:ext cx="3753817" cy="3753817"/>
          </a:xfrm>
          <a:prstGeom prst="rect">
            <a:avLst/>
          </a:prstGeom>
        </p:spPr>
      </p:pic>
      <p:sp>
        <p:nvSpPr>
          <p:cNvPr id="9" name="Rectangle 8"/>
          <p:cNvSpPr/>
          <p:nvPr/>
        </p:nvSpPr>
        <p:spPr>
          <a:xfrm>
            <a:off x="364364" y="4477797"/>
            <a:ext cx="6667501" cy="1754326"/>
          </a:xfrm>
          <a:prstGeom prst="rect">
            <a:avLst/>
          </a:prstGeom>
        </p:spPr>
        <p:txBody>
          <a:bodyPr wrap="square">
            <a:spAutoFit/>
          </a:bodyPr>
          <a:lstStyle/>
          <a:p>
            <a:r>
              <a:rPr lang="en-US" b="1" dirty="0" smtClean="0">
                <a:solidFill>
                  <a:srgbClr val="EEBF12"/>
                </a:solidFill>
                <a:latin typeface="Arial" panose="020B0604020202020204" pitchFamily="34" charset="0"/>
                <a:cs typeface="Arial" panose="020B0604020202020204" pitchFamily="34" charset="0"/>
              </a:rPr>
              <a:t>Few important clues to learn from Singapore are: lake/reservoirs  conservation. 47% represent green space, 66 m2/person and </a:t>
            </a:r>
            <a:r>
              <a:rPr lang="en-US" b="1" dirty="0">
                <a:solidFill>
                  <a:srgbClr val="EEBF12"/>
                </a:solidFill>
                <a:latin typeface="Arial" panose="020B0604020202020204" pitchFamily="34" charset="0"/>
                <a:cs typeface="Arial" panose="020B0604020202020204" pitchFamily="34" charset="0"/>
              </a:rPr>
              <a:t>p</a:t>
            </a:r>
            <a:r>
              <a:rPr lang="en-US" b="1" dirty="0" smtClean="0">
                <a:solidFill>
                  <a:srgbClr val="EEBF12"/>
                </a:solidFill>
                <a:latin typeface="Arial" panose="020B0604020202020204" pitchFamily="34" charset="0"/>
                <a:cs typeface="Arial" panose="020B0604020202020204" pitchFamily="34" charset="0"/>
              </a:rPr>
              <a:t>eople spend 5 minute to get to the nearest park. In comparison to Phnom Penh there are </a:t>
            </a:r>
            <a:r>
              <a:rPr lang="en-US" b="1" dirty="0">
                <a:solidFill>
                  <a:srgbClr val="EEBF12"/>
                </a:solidFill>
                <a:latin typeface="Arial" panose="020B0604020202020204" pitchFamily="34" charset="0"/>
                <a:cs typeface="Arial" panose="020B0604020202020204" pitchFamily="34" charset="0"/>
              </a:rPr>
              <a:t>70 parks or open, green spaces, represent only 0.1</a:t>
            </a:r>
            <a:r>
              <a:rPr lang="en-US" b="1" dirty="0" smtClean="0">
                <a:solidFill>
                  <a:srgbClr val="EEBF12"/>
                </a:solidFill>
                <a:latin typeface="Arial" panose="020B0604020202020204" pitchFamily="34" charset="0"/>
                <a:cs typeface="Arial" panose="020B0604020202020204" pitchFamily="34" charset="0"/>
              </a:rPr>
              <a:t>% of the city total area.   </a:t>
            </a:r>
            <a:endParaRPr lang="en-US" b="1" dirty="0">
              <a:solidFill>
                <a:srgbClr val="EEBF12"/>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3724" y="564748"/>
            <a:ext cx="3806272" cy="3806272"/>
          </a:xfrm>
          <a:prstGeom prst="rect">
            <a:avLst/>
          </a:prstGeom>
        </p:spPr>
      </p:pic>
      <p:sp>
        <p:nvSpPr>
          <p:cNvPr id="10" name="Rectangle 9"/>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715373" y="4356807"/>
            <a:ext cx="4037559" cy="2308324"/>
          </a:xfrm>
          <a:prstGeom prst="rect">
            <a:avLst/>
          </a:prstGeom>
        </p:spPr>
        <p:txBody>
          <a:bodyPr wrap="square">
            <a:spAutoFit/>
          </a:bodyPr>
          <a:lstStyle/>
          <a:p>
            <a:pPr>
              <a:spcAft>
                <a:spcPts val="0"/>
              </a:spcAft>
              <a:tabLst>
                <a:tab pos="990600" algn="l"/>
              </a:tabLst>
            </a:pPr>
            <a:r>
              <a:rPr lang="en-US" b="1" dirty="0">
                <a:solidFill>
                  <a:srgbClr val="EEBF12"/>
                </a:solidFill>
                <a:latin typeface="Arial" panose="020B0604020202020204" pitchFamily="34" charset="0"/>
                <a:cs typeface="Arial" panose="020B0604020202020204" pitchFamily="34" charset="0"/>
              </a:rPr>
              <a:t>Waterways and culverts are trapped by garbage and debris, and water finds its way into the streets and into people's homes. Hence, education is important, to let people know how serious of flood is, and the cause by trapping the waterway.</a:t>
            </a:r>
          </a:p>
        </p:txBody>
      </p:sp>
      <p:sp>
        <p:nvSpPr>
          <p:cNvPr id="13" name="Rectangle 12"/>
          <p:cNvSpPr/>
          <p:nvPr/>
        </p:nvSpPr>
        <p:spPr>
          <a:xfrm>
            <a:off x="364364" y="163554"/>
            <a:ext cx="4361130" cy="298800"/>
          </a:xfrm>
          <a:prstGeom prst="rect">
            <a:avLst/>
          </a:prstGeom>
        </p:spPr>
        <p:txBody>
          <a:bodyPr wrap="none">
            <a:spAutoFit/>
          </a:bodyPr>
          <a:lstStyle/>
          <a:p>
            <a:pPr>
              <a:lnSpc>
                <a:spcPts val="1600"/>
              </a:lnSpc>
              <a:spcAft>
                <a:spcPts val="0"/>
              </a:spcAft>
              <a:tabLst>
                <a:tab pos="990600" algn="l"/>
              </a:tabLst>
            </a:pPr>
            <a:r>
              <a:rPr lang="en-US" b="1" u="sng" dirty="0">
                <a:solidFill>
                  <a:srgbClr val="FBBE11"/>
                </a:solidFill>
                <a:latin typeface="Arial" panose="020B0604020202020204" pitchFamily="34" charset="0"/>
                <a:cs typeface="Arial" panose="020B0604020202020204" pitchFamily="34" charset="0"/>
              </a:rPr>
              <a:t>Wetlands </a:t>
            </a:r>
            <a:r>
              <a:rPr lang="en-US" b="1" u="sng" dirty="0" smtClean="0">
                <a:solidFill>
                  <a:srgbClr val="FBBE11"/>
                </a:solidFill>
                <a:latin typeface="Arial" panose="020B0604020202020204" pitchFamily="34" charset="0"/>
                <a:cs typeface="Arial" panose="020B0604020202020204" pitchFamily="34" charset="0"/>
              </a:rPr>
              <a:t>conservation and Education</a:t>
            </a:r>
            <a:endParaRPr lang="en-US" b="1" u="sng" dirty="0">
              <a:solidFill>
                <a:srgbClr val="FBBE11"/>
              </a:solidFill>
              <a:latin typeface="Arial" panose="020B0604020202020204" pitchFamily="34" charset="0"/>
              <a:cs typeface="Arial" panose="020B0604020202020204" pitchFamily="34" charset="0"/>
            </a:endParaRPr>
          </a:p>
        </p:txBody>
      </p:sp>
      <p:sp>
        <p:nvSpPr>
          <p:cNvPr id="12" name="Rectangle 11"/>
          <p:cNvSpPr/>
          <p:nvPr/>
        </p:nvSpPr>
        <p:spPr>
          <a:xfrm>
            <a:off x="169186" y="6388132"/>
            <a:ext cx="1562928" cy="276999"/>
          </a:xfrm>
          <a:prstGeom prst="rect">
            <a:avLst/>
          </a:prstGeom>
        </p:spPr>
        <p:txBody>
          <a:bodyPr wrap="none">
            <a:spAutoFit/>
          </a:bodyPr>
          <a:lstStyle/>
          <a:p>
            <a:r>
              <a:rPr lang="en-US" sz="1200" dirty="0"/>
              <a:t>Figure </a:t>
            </a:r>
            <a:r>
              <a:rPr lang="en-US" sz="1200" dirty="0" smtClean="0"/>
              <a:t>19</a:t>
            </a:r>
            <a:r>
              <a:rPr lang="en-US" sz="1200" dirty="0" smtClean="0"/>
              <a:t>: reservoir</a:t>
            </a:r>
            <a:endParaRPr lang="en-US" sz="1200" dirty="0" smtClean="0"/>
          </a:p>
        </p:txBody>
      </p:sp>
      <p:sp>
        <p:nvSpPr>
          <p:cNvPr id="14" name="Rectangle 13"/>
          <p:cNvSpPr/>
          <p:nvPr/>
        </p:nvSpPr>
        <p:spPr>
          <a:xfrm>
            <a:off x="4835843" y="6511816"/>
            <a:ext cx="1197315" cy="276999"/>
          </a:xfrm>
          <a:prstGeom prst="rect">
            <a:avLst/>
          </a:prstGeom>
        </p:spPr>
        <p:txBody>
          <a:bodyPr wrap="none">
            <a:spAutoFit/>
          </a:bodyPr>
          <a:lstStyle/>
          <a:p>
            <a:r>
              <a:rPr lang="en-US" sz="1200" dirty="0"/>
              <a:t>Figure </a:t>
            </a:r>
            <a:r>
              <a:rPr lang="en-US" sz="1200" dirty="0" smtClean="0"/>
              <a:t>20: tree</a:t>
            </a:r>
            <a:endParaRPr lang="en-US" sz="1200" dirty="0" smtClean="0"/>
          </a:p>
        </p:txBody>
      </p:sp>
      <p:sp>
        <p:nvSpPr>
          <p:cNvPr id="15" name="Rectangle 14"/>
          <p:cNvSpPr/>
          <p:nvPr/>
        </p:nvSpPr>
        <p:spPr>
          <a:xfrm>
            <a:off x="7715373" y="6540531"/>
            <a:ext cx="1488741" cy="276999"/>
          </a:xfrm>
          <a:prstGeom prst="rect">
            <a:avLst/>
          </a:prstGeom>
        </p:spPr>
        <p:txBody>
          <a:bodyPr wrap="none">
            <a:spAutoFit/>
          </a:bodyPr>
          <a:lstStyle/>
          <a:p>
            <a:r>
              <a:rPr lang="en-US" sz="1200" dirty="0"/>
              <a:t>Figure </a:t>
            </a:r>
            <a:r>
              <a:rPr lang="en-US" sz="1200" dirty="0" smtClean="0"/>
              <a:t>21: dust bin</a:t>
            </a:r>
            <a:endParaRPr lang="en-US" sz="1200" dirty="0" smtClean="0"/>
          </a:p>
        </p:txBody>
      </p:sp>
    </p:spTree>
    <p:extLst>
      <p:ext uri="{BB962C8B-B14F-4D97-AF65-F5344CB8AC3E}">
        <p14:creationId xmlns:p14="http://schemas.microsoft.com/office/powerpoint/2010/main" val="927133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547429"/>
            <a:ext cx="3696237" cy="1754326"/>
          </a:xfrm>
          <a:prstGeom prst="rect">
            <a:avLst/>
          </a:prstGeom>
        </p:spPr>
        <p:txBody>
          <a:bodyPr wrap="square">
            <a:spAutoFit/>
          </a:bodyPr>
          <a:lstStyle/>
          <a:p>
            <a:r>
              <a:rPr lang="en-US" b="1" dirty="0" smtClean="0">
                <a:solidFill>
                  <a:srgbClr val="EEBF12"/>
                </a:solidFill>
                <a:latin typeface="Arial" panose="020B0604020202020204" pitchFamily="34" charset="0"/>
                <a:cs typeface="Arial" panose="020B0604020202020204" pitchFamily="34" charset="0"/>
              </a:rPr>
              <a:t>Reduce runoff, </a:t>
            </a:r>
            <a:r>
              <a:rPr lang="en-US" b="1" dirty="0">
                <a:solidFill>
                  <a:srgbClr val="EEBF12"/>
                </a:solidFill>
                <a:latin typeface="Arial" panose="020B0604020202020204" pitchFamily="34" charset="0"/>
                <a:cs typeface="Arial" panose="020B0604020202020204" pitchFamily="34" charset="0"/>
              </a:rPr>
              <a:t>g</a:t>
            </a:r>
            <a:r>
              <a:rPr lang="en-US" b="1" dirty="0" smtClean="0">
                <a:solidFill>
                  <a:srgbClr val="EEBF12"/>
                </a:solidFill>
                <a:latin typeface="Arial" panose="020B0604020202020204" pitchFamily="34" charset="0"/>
                <a:cs typeface="Arial" panose="020B0604020202020204" pitchFamily="34" charset="0"/>
              </a:rPr>
              <a:t>reen </a:t>
            </a:r>
            <a:r>
              <a:rPr lang="en-US" b="1" dirty="0">
                <a:solidFill>
                  <a:srgbClr val="EEBF12"/>
                </a:solidFill>
                <a:latin typeface="Arial" panose="020B0604020202020204" pitchFamily="34" charset="0"/>
                <a:cs typeface="Arial" panose="020B0604020202020204" pitchFamily="34" charset="0"/>
              </a:rPr>
              <a:t>roofs will intercept between 15% and 90% of </a:t>
            </a:r>
            <a:r>
              <a:rPr lang="en-US" b="1" dirty="0" smtClean="0">
                <a:solidFill>
                  <a:srgbClr val="EEBF12"/>
                </a:solidFill>
                <a:latin typeface="Arial" panose="020B0604020202020204" pitchFamily="34" charset="0"/>
                <a:cs typeface="Arial" panose="020B0604020202020204" pitchFamily="34" charset="0"/>
              </a:rPr>
              <a:t>runoff</a:t>
            </a:r>
            <a:r>
              <a:rPr lang="en-US" b="1" dirty="0">
                <a:solidFill>
                  <a:srgbClr val="EEBF12"/>
                </a:solidFill>
                <a:latin typeface="Arial" panose="020B0604020202020204" pitchFamily="34" charset="0"/>
                <a:cs typeface="Arial" panose="020B0604020202020204" pitchFamily="34" charset="0"/>
              </a:rPr>
              <a:t>. Also there are many more benefits for instance: </a:t>
            </a:r>
            <a:r>
              <a:rPr lang="en-US" b="1" dirty="0" smtClean="0">
                <a:solidFill>
                  <a:srgbClr val="EEBF12"/>
                </a:solidFill>
                <a:latin typeface="Arial" panose="020B0604020202020204" pitchFamily="34" charset="0"/>
                <a:cs typeface="Arial" panose="020B0604020202020204" pitchFamily="34" charset="0"/>
              </a:rPr>
              <a:t>rainwater </a:t>
            </a:r>
            <a:r>
              <a:rPr lang="en-US" b="1" dirty="0">
                <a:solidFill>
                  <a:srgbClr val="EEBF12"/>
                </a:solidFill>
                <a:latin typeface="Arial" panose="020B0604020202020204" pitchFamily="34" charset="0"/>
                <a:cs typeface="Arial" panose="020B0604020202020204" pitchFamily="34" charset="0"/>
              </a:rPr>
              <a:t>control, air quality, energy savings.</a:t>
            </a:r>
          </a:p>
        </p:txBody>
      </p:sp>
      <p:sp>
        <p:nvSpPr>
          <p:cNvPr id="6" name="Rectangle 5"/>
          <p:cNvSpPr/>
          <p:nvPr/>
        </p:nvSpPr>
        <p:spPr>
          <a:xfrm>
            <a:off x="212601" y="206063"/>
            <a:ext cx="1864678" cy="369332"/>
          </a:xfrm>
          <a:prstGeom prst="rect">
            <a:avLst/>
          </a:prstGeom>
        </p:spPr>
        <p:txBody>
          <a:bodyPr wrap="none">
            <a:spAutoFit/>
          </a:bodyPr>
          <a:lstStyle/>
          <a:p>
            <a:r>
              <a:rPr lang="en-US" b="1" dirty="0">
                <a:solidFill>
                  <a:srgbClr val="EEBF12"/>
                </a:solidFill>
                <a:latin typeface="Arial" panose="020B0604020202020204" pitchFamily="34" charset="0"/>
                <a:cs typeface="Arial" panose="020B0604020202020204" pitchFamily="34" charset="0"/>
              </a:rPr>
              <a:t>Vegetation roof</a:t>
            </a:r>
          </a:p>
        </p:txBody>
      </p:sp>
      <p:sp>
        <p:nvSpPr>
          <p:cNvPr id="7" name="Rectangle 6"/>
          <p:cNvSpPr/>
          <p:nvPr/>
        </p:nvSpPr>
        <p:spPr>
          <a:xfrm>
            <a:off x="244699" y="6201747"/>
            <a:ext cx="1770844"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22 </a:t>
            </a:r>
            <a:r>
              <a:rPr lang="en-US" sz="1200" dirty="0">
                <a:latin typeface="Arial" panose="020B0604020202020204" pitchFamily="34" charset="0"/>
                <a:cs typeface="Arial" panose="020B0604020202020204" pitchFamily="34" charset="0"/>
              </a:rPr>
              <a:t>rooftop vegetation</a:t>
            </a:r>
          </a:p>
        </p:txBody>
      </p:sp>
      <p:sp>
        <p:nvSpPr>
          <p:cNvPr id="13" name="Rectangle 12"/>
          <p:cNvSpPr/>
          <p:nvPr/>
        </p:nvSpPr>
        <p:spPr>
          <a:xfrm>
            <a:off x="8157983" y="3470485"/>
            <a:ext cx="3706527" cy="2031325"/>
          </a:xfrm>
          <a:prstGeom prst="rect">
            <a:avLst/>
          </a:prstGeom>
        </p:spPr>
        <p:txBody>
          <a:bodyPr wrap="square">
            <a:spAutoFit/>
          </a:bodyPr>
          <a:lstStyle/>
          <a:p>
            <a:r>
              <a:rPr lang="en-US" b="1" dirty="0">
                <a:solidFill>
                  <a:srgbClr val="EEBF12"/>
                </a:solidFill>
                <a:latin typeface="Arial" panose="020B0604020202020204" pitchFamily="34" charset="0"/>
                <a:cs typeface="Arial" panose="020B0604020202020204" pitchFamily="34" charset="0"/>
              </a:rPr>
              <a:t>The creation of more wetlands which can act as sponges, and provide a temporary storage for floodwaters. Soaking up moisture and wooded areas can slow down waters when rivers overflow. </a:t>
            </a:r>
          </a:p>
        </p:txBody>
      </p:sp>
      <p:sp>
        <p:nvSpPr>
          <p:cNvPr id="14" name="Rectangle 13"/>
          <p:cNvSpPr/>
          <p:nvPr/>
        </p:nvSpPr>
        <p:spPr>
          <a:xfrm>
            <a:off x="8087089" y="298145"/>
            <a:ext cx="2604239" cy="369332"/>
          </a:xfrm>
          <a:prstGeom prst="rect">
            <a:avLst/>
          </a:prstGeom>
        </p:spPr>
        <p:txBody>
          <a:bodyPr wrap="none">
            <a:spAutoFit/>
          </a:bodyPr>
          <a:lstStyle/>
          <a:p>
            <a:r>
              <a:rPr lang="en-US" b="1" dirty="0" smtClean="0">
                <a:solidFill>
                  <a:srgbClr val="EEBF12"/>
                </a:solidFill>
                <a:latin typeface="Arial" panose="020B0604020202020204" pitchFamily="34" charset="0"/>
                <a:cs typeface="Arial" panose="020B0604020202020204" pitchFamily="34" charset="0"/>
              </a:rPr>
              <a:t>Wetland and reservoir</a:t>
            </a:r>
            <a:endParaRPr lang="en-US" b="1" dirty="0">
              <a:solidFill>
                <a:srgbClr val="EEBF12"/>
              </a:solidFill>
              <a:latin typeface="Arial" panose="020B0604020202020204" pitchFamily="34" charset="0"/>
              <a:cs typeface="Arial" panose="020B0604020202020204" pitchFamily="34" charset="0"/>
            </a:endParaRPr>
          </a:p>
        </p:txBody>
      </p:sp>
      <p:sp>
        <p:nvSpPr>
          <p:cNvPr id="15" name="Rectangle 14"/>
          <p:cNvSpPr/>
          <p:nvPr/>
        </p:nvSpPr>
        <p:spPr>
          <a:xfrm>
            <a:off x="8368723" y="6200989"/>
            <a:ext cx="2141964" cy="276999"/>
          </a:xfrm>
          <a:prstGeom prst="rect">
            <a:avLst/>
          </a:prstGeom>
        </p:spPr>
        <p:txBody>
          <a:bodyPr wrap="square">
            <a:spAutoFit/>
          </a:bodyPr>
          <a:lstStyle/>
          <a:p>
            <a:r>
              <a:rPr lang="en-US" sz="1200" dirty="0" smtClean="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24 </a:t>
            </a:r>
            <a:r>
              <a:rPr lang="en-US" sz="1200" dirty="0" smtClean="0">
                <a:latin typeface="Arial" panose="020B0604020202020204" pitchFamily="34" charset="0"/>
                <a:cs typeface="Arial" panose="020B0604020202020204" pitchFamily="34" charset="0"/>
              </a:rPr>
              <a:t>urban wetland</a:t>
            </a:r>
            <a:endParaRPr lang="en-US" sz="1200" dirty="0">
              <a:latin typeface="Arial" panose="020B0604020202020204" pitchFamily="34" charset="0"/>
              <a:cs typeface="Arial" panose="020B0604020202020204" pitchFamily="34" charset="0"/>
            </a:endParaRPr>
          </a:p>
        </p:txBody>
      </p:sp>
      <p:sp>
        <p:nvSpPr>
          <p:cNvPr id="17" name="Rectangle 16"/>
          <p:cNvSpPr/>
          <p:nvPr/>
        </p:nvSpPr>
        <p:spPr>
          <a:xfrm>
            <a:off x="4005329" y="3501262"/>
            <a:ext cx="4152655" cy="923330"/>
          </a:xfrm>
          <a:prstGeom prst="rect">
            <a:avLst/>
          </a:prstGeom>
        </p:spPr>
        <p:txBody>
          <a:bodyPr wrap="square">
            <a:spAutoFit/>
          </a:bodyPr>
          <a:lstStyle/>
          <a:p>
            <a:r>
              <a:rPr lang="en-US" b="1" dirty="0">
                <a:solidFill>
                  <a:srgbClr val="EEBF12"/>
                </a:solidFill>
                <a:latin typeface="Arial" panose="020B0604020202020204" pitchFamily="34" charset="0"/>
                <a:cs typeface="Arial" panose="020B0604020202020204" pitchFamily="34" charset="0"/>
              </a:rPr>
              <a:t>It </a:t>
            </a:r>
            <a:r>
              <a:rPr lang="en-US" b="1" dirty="0" smtClean="0">
                <a:solidFill>
                  <a:srgbClr val="EEBF12"/>
                </a:solidFill>
                <a:latin typeface="Arial" panose="020B0604020202020204" pitchFamily="34" charset="0"/>
                <a:cs typeface="Arial" panose="020B0604020202020204" pitchFamily="34" charset="0"/>
              </a:rPr>
              <a:t>drains rainwater from each side of the street. Hence it could reduce during runoff from sewer.</a:t>
            </a:r>
            <a:endParaRPr lang="en-US" b="1" dirty="0">
              <a:solidFill>
                <a:srgbClr val="EEBF12"/>
              </a:solidFill>
              <a:latin typeface="Arial" panose="020B0604020202020204" pitchFamily="34" charset="0"/>
              <a:cs typeface="Arial" panose="020B0604020202020204" pitchFamily="34" charset="0"/>
            </a:endParaRPr>
          </a:p>
        </p:txBody>
      </p:sp>
      <p:sp>
        <p:nvSpPr>
          <p:cNvPr id="27" name="Rectangle 26"/>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289001" y="6200990"/>
            <a:ext cx="2395133" cy="276999"/>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Figure </a:t>
            </a:r>
            <a:r>
              <a:rPr lang="en-US" sz="1200" dirty="0" smtClean="0">
                <a:latin typeface="Arial" panose="020B0604020202020204" pitchFamily="34" charset="0"/>
                <a:cs typeface="Arial" panose="020B0604020202020204" pitchFamily="34" charset="0"/>
              </a:rPr>
              <a:t>23 </a:t>
            </a:r>
            <a:r>
              <a:rPr lang="en-US" sz="1200" dirty="0" smtClean="0">
                <a:latin typeface="Arial" panose="020B0604020202020204" pitchFamily="34" charset="0"/>
                <a:cs typeface="Arial" panose="020B0604020202020204" pitchFamily="34" charset="0"/>
              </a:rPr>
              <a:t>mid street garden</a:t>
            </a:r>
            <a:endParaRPr lang="en-US" sz="12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5553" y="790546"/>
            <a:ext cx="4037527" cy="2690002"/>
          </a:xfrm>
          <a:prstGeom prst="rect">
            <a:avLst/>
          </a:prstGeom>
        </p:spPr>
      </p:pic>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806" r="5660"/>
          <a:stretch/>
        </p:blipFill>
        <p:spPr>
          <a:xfrm>
            <a:off x="3935071" y="779495"/>
            <a:ext cx="4250028" cy="2701053"/>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8210"/>
          <a:stretch/>
        </p:blipFill>
        <p:spPr>
          <a:xfrm>
            <a:off x="0" y="790547"/>
            <a:ext cx="3935070" cy="2669287"/>
          </a:xfrm>
          <a:prstGeom prst="rect">
            <a:avLst/>
          </a:prstGeom>
        </p:spPr>
      </p:pic>
      <p:sp>
        <p:nvSpPr>
          <p:cNvPr id="18" name="Rectangle 17"/>
          <p:cNvSpPr/>
          <p:nvPr/>
        </p:nvSpPr>
        <p:spPr>
          <a:xfrm>
            <a:off x="4865491" y="298145"/>
            <a:ext cx="2108269" cy="369332"/>
          </a:xfrm>
          <a:prstGeom prst="rect">
            <a:avLst/>
          </a:prstGeom>
        </p:spPr>
        <p:txBody>
          <a:bodyPr wrap="none">
            <a:spAutoFit/>
          </a:bodyPr>
          <a:lstStyle/>
          <a:p>
            <a:r>
              <a:rPr lang="en-US" b="1" dirty="0" smtClean="0">
                <a:solidFill>
                  <a:srgbClr val="EEBF12"/>
                </a:solidFill>
                <a:latin typeface="Arial" panose="020B0604020202020204" pitchFamily="34" charset="0"/>
                <a:cs typeface="Arial" panose="020B0604020202020204" pitchFamily="34" charset="0"/>
              </a:rPr>
              <a:t>Mid street garden</a:t>
            </a:r>
            <a:endParaRPr lang="en-US" b="1" dirty="0">
              <a:solidFill>
                <a:srgbClr val="EEBF1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319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7317" r="16920"/>
          <a:stretch/>
        </p:blipFill>
        <p:spPr>
          <a:xfrm>
            <a:off x="4164587" y="898152"/>
            <a:ext cx="4206681" cy="3079038"/>
          </a:xfrm>
          <a:prstGeom prst="rect">
            <a:avLst/>
          </a:prstGeom>
        </p:spPr>
      </p:pic>
      <p:sp>
        <p:nvSpPr>
          <p:cNvPr id="5" name="Rectangle 4"/>
          <p:cNvSpPr/>
          <p:nvPr/>
        </p:nvSpPr>
        <p:spPr>
          <a:xfrm>
            <a:off x="4079844" y="4075342"/>
            <a:ext cx="4162172" cy="2308324"/>
          </a:xfrm>
          <a:prstGeom prst="rect">
            <a:avLst/>
          </a:prstGeom>
        </p:spPr>
        <p:txBody>
          <a:bodyPr wrap="square">
            <a:spAutoFit/>
          </a:bodyPr>
          <a:lstStyle/>
          <a:p>
            <a:r>
              <a:rPr lang="en-US" b="1" dirty="0">
                <a:solidFill>
                  <a:srgbClr val="EEBF12"/>
                </a:solidFill>
                <a:latin typeface="Arial" panose="020B0604020202020204" pitchFamily="34" charset="0"/>
                <a:cs typeface="Arial" panose="020B0604020202020204" pitchFamily="34" charset="0"/>
              </a:rPr>
              <a:t>Permeable </a:t>
            </a:r>
            <a:r>
              <a:rPr lang="en-US" b="1" dirty="0" smtClean="0">
                <a:solidFill>
                  <a:srgbClr val="EEBF12"/>
                </a:solidFill>
                <a:latin typeface="Arial" panose="020B0604020202020204" pitchFamily="34" charset="0"/>
                <a:cs typeface="Arial" panose="020B0604020202020204" pitchFamily="34" charset="0"/>
              </a:rPr>
              <a:t>allows water </a:t>
            </a:r>
            <a:r>
              <a:rPr lang="en-US" b="1" dirty="0">
                <a:solidFill>
                  <a:srgbClr val="EEBF12"/>
                </a:solidFill>
                <a:latin typeface="Arial" panose="020B0604020202020204" pitchFamily="34" charset="0"/>
                <a:cs typeface="Arial" panose="020B0604020202020204" pitchFamily="34" charset="0"/>
              </a:rPr>
              <a:t>to </a:t>
            </a:r>
            <a:r>
              <a:rPr lang="en-US" b="1" dirty="0" smtClean="0">
                <a:solidFill>
                  <a:srgbClr val="EEBF12"/>
                </a:solidFill>
                <a:latin typeface="Arial" panose="020B0604020202020204" pitchFamily="34" charset="0"/>
                <a:cs typeface="Arial" panose="020B0604020202020204" pitchFamily="34" charset="0"/>
              </a:rPr>
              <a:t>drain </a:t>
            </a:r>
            <a:r>
              <a:rPr lang="en-US" b="1" dirty="0">
                <a:solidFill>
                  <a:srgbClr val="EEBF12"/>
                </a:solidFill>
                <a:latin typeface="Arial" panose="020B0604020202020204" pitchFamily="34" charset="0"/>
                <a:cs typeface="Arial" panose="020B0604020202020204" pitchFamily="34" charset="0"/>
              </a:rPr>
              <a:t>through the wearing surface to the underlying ground with the ability to act as a reservoir during periods of high downfall. It could not only help to tackle flash flooding </a:t>
            </a:r>
            <a:r>
              <a:rPr lang="en-US" b="1" dirty="0" smtClean="0">
                <a:solidFill>
                  <a:srgbClr val="EEBF12"/>
                </a:solidFill>
                <a:latin typeface="Arial" panose="020B0604020202020204" pitchFamily="34" charset="0"/>
                <a:cs typeface="Arial" panose="020B0604020202020204" pitchFamily="34" charset="0"/>
              </a:rPr>
              <a:t>but </a:t>
            </a:r>
            <a:r>
              <a:rPr lang="en-US" b="1" dirty="0">
                <a:solidFill>
                  <a:srgbClr val="EEBF12"/>
                </a:solidFill>
                <a:latin typeface="Arial" panose="020B0604020202020204" pitchFamily="34" charset="0"/>
                <a:cs typeface="Arial" panose="020B0604020202020204" pitchFamily="34" charset="0"/>
              </a:rPr>
              <a:t>may also help to reduce the heating of tarmac in hot weather. </a:t>
            </a:r>
          </a:p>
        </p:txBody>
      </p:sp>
      <p:sp>
        <p:nvSpPr>
          <p:cNvPr id="6" name="Rectangle 5"/>
          <p:cNvSpPr/>
          <p:nvPr/>
        </p:nvSpPr>
        <p:spPr>
          <a:xfrm>
            <a:off x="4444146" y="324789"/>
            <a:ext cx="2215671" cy="369332"/>
          </a:xfrm>
          <a:prstGeom prst="rect">
            <a:avLst/>
          </a:prstGeom>
        </p:spPr>
        <p:txBody>
          <a:bodyPr wrap="none">
            <a:spAutoFit/>
          </a:bodyPr>
          <a:lstStyle/>
          <a:p>
            <a:r>
              <a:rPr lang="en-US" b="1" dirty="0">
                <a:solidFill>
                  <a:srgbClr val="EEBF12"/>
                </a:solidFill>
                <a:latin typeface="Arial" panose="020B0604020202020204" pitchFamily="34" charset="0"/>
                <a:cs typeface="Arial" panose="020B0604020202020204" pitchFamily="34" charset="0"/>
              </a:rPr>
              <a:t>Permeable surface</a:t>
            </a:r>
          </a:p>
        </p:txBody>
      </p:sp>
      <p:sp>
        <p:nvSpPr>
          <p:cNvPr id="7" name="Rectangle 6"/>
          <p:cNvSpPr/>
          <p:nvPr/>
        </p:nvSpPr>
        <p:spPr>
          <a:xfrm>
            <a:off x="8288280" y="4113979"/>
            <a:ext cx="3385459" cy="1477328"/>
          </a:xfrm>
          <a:prstGeom prst="rect">
            <a:avLst/>
          </a:prstGeom>
        </p:spPr>
        <p:txBody>
          <a:bodyPr wrap="square">
            <a:spAutoFit/>
          </a:bodyPr>
          <a:lstStyle/>
          <a:p>
            <a:r>
              <a:rPr lang="en-US" b="1" dirty="0">
                <a:solidFill>
                  <a:srgbClr val="EEBF12"/>
                </a:solidFill>
                <a:latin typeface="Arial" panose="020B0604020202020204" pitchFamily="34" charset="0"/>
                <a:cs typeface="Arial" panose="020B0604020202020204" pitchFamily="34" charset="0"/>
              </a:rPr>
              <a:t>Elevate the ground floor beyond the floor line. Install </a:t>
            </a:r>
            <a:r>
              <a:rPr lang="en-US" b="1" dirty="0" err="1">
                <a:solidFill>
                  <a:srgbClr val="EEBF12"/>
                </a:solidFill>
                <a:latin typeface="Arial" panose="020B0604020202020204" pitchFamily="34" charset="0"/>
                <a:cs typeface="Arial" panose="020B0604020202020204" pitchFamily="34" charset="0"/>
              </a:rPr>
              <a:t>pilotis</a:t>
            </a:r>
            <a:r>
              <a:rPr lang="en-US" b="1" dirty="0">
                <a:solidFill>
                  <a:srgbClr val="EEBF12"/>
                </a:solidFill>
                <a:latin typeface="Arial" panose="020B0604020202020204" pitchFamily="34" charset="0"/>
                <a:cs typeface="Arial" panose="020B0604020202020204" pitchFamily="34" charset="0"/>
              </a:rPr>
              <a:t> or pier and innovate the inner floor or building by filling land.</a:t>
            </a: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337" t="4753" r="49962" b="1519"/>
          <a:stretch/>
        </p:blipFill>
        <p:spPr>
          <a:xfrm>
            <a:off x="8415586" y="903901"/>
            <a:ext cx="3494273" cy="3176976"/>
          </a:xfrm>
          <a:prstGeom prst="rect">
            <a:avLst/>
          </a:prstGeom>
        </p:spPr>
      </p:pic>
      <p:sp>
        <p:nvSpPr>
          <p:cNvPr id="11" name="Rectangle 10"/>
          <p:cNvSpPr/>
          <p:nvPr/>
        </p:nvSpPr>
        <p:spPr>
          <a:xfrm>
            <a:off x="4283164" y="6366905"/>
            <a:ext cx="3018234" cy="461665"/>
          </a:xfrm>
          <a:prstGeom prst="rect">
            <a:avLst/>
          </a:prstGeom>
        </p:spPr>
        <p:txBody>
          <a:bodyPr wrap="square">
            <a:spAutoFit/>
          </a:bodyPr>
          <a:lstStyle/>
          <a:p>
            <a:r>
              <a:rPr lang="en-US" sz="1200" dirty="0"/>
              <a:t>Figure 26 section of permeable pavement and road</a:t>
            </a:r>
            <a:endParaRPr lang="en-US" sz="1200" dirty="0"/>
          </a:p>
        </p:txBody>
      </p:sp>
      <p:sp>
        <p:nvSpPr>
          <p:cNvPr id="12" name="Rectangle 11"/>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17792" y="4113979"/>
            <a:ext cx="3907956" cy="2031325"/>
          </a:xfrm>
          <a:prstGeom prst="rect">
            <a:avLst/>
          </a:prstGeom>
        </p:spPr>
        <p:txBody>
          <a:bodyPr wrap="square">
            <a:spAutoFit/>
          </a:bodyPr>
          <a:lstStyle/>
          <a:p>
            <a:pPr>
              <a:spcAft>
                <a:spcPts val="0"/>
              </a:spcAft>
              <a:tabLst>
                <a:tab pos="990600" algn="l"/>
              </a:tabLst>
            </a:pPr>
            <a:r>
              <a:rPr lang="en-US" b="1" dirty="0" smtClean="0">
                <a:solidFill>
                  <a:srgbClr val="EEBF12"/>
                </a:solidFill>
                <a:latin typeface="Arial" panose="020B0604020202020204" pitchFamily="34" charset="0"/>
                <a:cs typeface="Arial" panose="020B0604020202020204" pitchFamily="34" charset="0"/>
              </a:rPr>
              <a:t>Use of </a:t>
            </a:r>
            <a:r>
              <a:rPr lang="en-US" b="1" dirty="0">
                <a:solidFill>
                  <a:srgbClr val="EEBF12"/>
                </a:solidFill>
                <a:latin typeface="Arial" panose="020B0604020202020204" pitchFamily="34" charset="0"/>
                <a:cs typeface="Arial" panose="020B0604020202020204" pitchFamily="34" charset="0"/>
              </a:rPr>
              <a:t>rainwater within the vicinity of rainfall is known as rainwater harvesting. </a:t>
            </a:r>
            <a:r>
              <a:rPr lang="en-US" b="1" dirty="0" smtClean="0">
                <a:solidFill>
                  <a:srgbClr val="EEBF12"/>
                </a:solidFill>
                <a:latin typeface="Arial" panose="020B0604020202020204" pitchFamily="34" charset="0"/>
                <a:cs typeface="Arial" panose="020B0604020202020204" pitchFamily="34" charset="0"/>
              </a:rPr>
              <a:t>Every </a:t>
            </a:r>
            <a:r>
              <a:rPr lang="en-US" b="1" dirty="0">
                <a:solidFill>
                  <a:srgbClr val="EEBF12"/>
                </a:solidFill>
                <a:latin typeface="Arial" panose="020B0604020202020204" pitchFamily="34" charset="0"/>
                <a:cs typeface="Arial" panose="020B0604020202020204" pitchFamily="34" charset="0"/>
              </a:rPr>
              <a:t>house in rural area, people harvest rainwater and use it as normal. It is different to the city because tap water is accessible 24/7 </a:t>
            </a:r>
            <a:r>
              <a:rPr lang="en-US" b="1" dirty="0" smtClean="0">
                <a:solidFill>
                  <a:srgbClr val="EEBF12"/>
                </a:solidFill>
                <a:latin typeface="Arial" panose="020B0604020202020204" pitchFamily="34" charset="0"/>
                <a:cs typeface="Arial" panose="020B0604020202020204" pitchFamily="34" charset="0"/>
              </a:rPr>
              <a:t>.</a:t>
            </a:r>
            <a:endParaRPr lang="en-US" b="1" dirty="0">
              <a:solidFill>
                <a:srgbClr val="EEBF12"/>
              </a:solidFill>
              <a:latin typeface="Arial" panose="020B0604020202020204" pitchFamily="34" charset="0"/>
              <a:cs typeface="Arial" panose="020B0604020202020204" pitchFamily="34" charset="0"/>
            </a:endParaRPr>
          </a:p>
        </p:txBody>
      </p:sp>
      <p:sp>
        <p:nvSpPr>
          <p:cNvPr id="17" name="Rectangle 16"/>
          <p:cNvSpPr/>
          <p:nvPr/>
        </p:nvSpPr>
        <p:spPr>
          <a:xfrm>
            <a:off x="316759" y="326016"/>
            <a:ext cx="2518638" cy="369332"/>
          </a:xfrm>
          <a:prstGeom prst="rect">
            <a:avLst/>
          </a:prstGeom>
        </p:spPr>
        <p:txBody>
          <a:bodyPr wrap="none">
            <a:spAutoFit/>
          </a:bodyPr>
          <a:lstStyle/>
          <a:p>
            <a:r>
              <a:rPr lang="en-US" b="1" dirty="0" smtClean="0">
                <a:solidFill>
                  <a:srgbClr val="EEBF12"/>
                </a:solidFill>
                <a:latin typeface="Arial" panose="020B0604020202020204" pitchFamily="34" charset="0"/>
                <a:cs typeface="Arial" panose="020B0604020202020204" pitchFamily="34" charset="0"/>
              </a:rPr>
              <a:t>Rainwater </a:t>
            </a:r>
            <a:r>
              <a:rPr lang="en-US" b="1" dirty="0" smtClean="0">
                <a:solidFill>
                  <a:srgbClr val="EEBF12"/>
                </a:solidFill>
                <a:latin typeface="Arial" panose="020B0604020202020204" pitchFamily="34" charset="0"/>
                <a:cs typeface="Arial" panose="020B0604020202020204" pitchFamily="34" charset="0"/>
              </a:rPr>
              <a:t>harvesting</a:t>
            </a:r>
            <a:endParaRPr lang="en-US" b="1" dirty="0">
              <a:solidFill>
                <a:srgbClr val="EEBF12"/>
              </a:solidFill>
              <a:latin typeface="Arial" panose="020B0604020202020204" pitchFamily="34" charset="0"/>
              <a:cs typeface="Arial" panose="020B0604020202020204" pitchFamily="34" charset="0"/>
            </a:endParaRPr>
          </a:p>
        </p:txBody>
      </p:sp>
      <p:sp>
        <p:nvSpPr>
          <p:cNvPr id="18" name="Rectangle 17"/>
          <p:cNvSpPr/>
          <p:nvPr/>
        </p:nvSpPr>
        <p:spPr>
          <a:xfrm>
            <a:off x="8520669" y="324789"/>
            <a:ext cx="1954381" cy="369332"/>
          </a:xfrm>
          <a:prstGeom prst="rect">
            <a:avLst/>
          </a:prstGeom>
        </p:spPr>
        <p:txBody>
          <a:bodyPr wrap="none">
            <a:spAutoFit/>
          </a:bodyPr>
          <a:lstStyle/>
          <a:p>
            <a:r>
              <a:rPr lang="en-US" b="1" dirty="0" smtClean="0">
                <a:solidFill>
                  <a:srgbClr val="EEBF12"/>
                </a:solidFill>
                <a:latin typeface="Arial" panose="020B0604020202020204" pitchFamily="34" charset="0"/>
                <a:cs typeface="Arial" panose="020B0604020202020204" pitchFamily="34" charset="0"/>
              </a:rPr>
              <a:t>Elevate building</a:t>
            </a:r>
            <a:endParaRPr lang="en-US" b="1" dirty="0">
              <a:solidFill>
                <a:srgbClr val="EEBF12"/>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6932" r="9473"/>
          <a:stretch/>
        </p:blipFill>
        <p:spPr>
          <a:xfrm>
            <a:off x="-8167" y="898152"/>
            <a:ext cx="4159875" cy="3079038"/>
          </a:xfrm>
          <a:prstGeom prst="rect">
            <a:avLst/>
          </a:prstGeom>
        </p:spPr>
      </p:pic>
      <p:sp>
        <p:nvSpPr>
          <p:cNvPr id="13" name="Rectangle 12"/>
          <p:cNvSpPr/>
          <p:nvPr/>
        </p:nvSpPr>
        <p:spPr>
          <a:xfrm>
            <a:off x="66961" y="6314452"/>
            <a:ext cx="3018234" cy="276999"/>
          </a:xfrm>
          <a:prstGeom prst="rect">
            <a:avLst/>
          </a:prstGeom>
        </p:spPr>
        <p:txBody>
          <a:bodyPr wrap="square">
            <a:spAutoFit/>
          </a:bodyPr>
          <a:lstStyle/>
          <a:p>
            <a:r>
              <a:rPr lang="en-US" sz="1200" dirty="0"/>
              <a:t>Figure 25 rain water harvesting</a:t>
            </a:r>
            <a:endParaRPr lang="en-US" sz="1200" dirty="0"/>
          </a:p>
        </p:txBody>
      </p:sp>
      <p:sp>
        <p:nvSpPr>
          <p:cNvPr id="14" name="Rectangle 13"/>
          <p:cNvSpPr/>
          <p:nvPr/>
        </p:nvSpPr>
        <p:spPr>
          <a:xfrm>
            <a:off x="8331028" y="6314452"/>
            <a:ext cx="3018234" cy="276999"/>
          </a:xfrm>
          <a:prstGeom prst="rect">
            <a:avLst/>
          </a:prstGeom>
        </p:spPr>
        <p:txBody>
          <a:bodyPr wrap="square">
            <a:spAutoFit/>
          </a:bodyPr>
          <a:lstStyle/>
          <a:p>
            <a:r>
              <a:rPr lang="en-US" sz="1200" dirty="0" smtClean="0"/>
              <a:t>Figure </a:t>
            </a:r>
            <a:r>
              <a:rPr lang="en-US" sz="1200" dirty="0" smtClean="0"/>
              <a:t>27 elevate building</a:t>
            </a:r>
            <a:endParaRPr lang="en-US" sz="1200" dirty="0"/>
          </a:p>
        </p:txBody>
      </p:sp>
    </p:spTree>
    <p:extLst>
      <p:ext uri="{BB962C8B-B14F-4D97-AF65-F5344CB8AC3E}">
        <p14:creationId xmlns:p14="http://schemas.microsoft.com/office/powerpoint/2010/main" val="23682210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1" y="3412901"/>
            <a:ext cx="5005832" cy="3445098"/>
          </a:xfrm>
          <a:prstGeom prst="rect">
            <a:avLst/>
          </a:prstGeom>
        </p:spPr>
      </p:pic>
      <p:cxnSp>
        <p:nvCxnSpPr>
          <p:cNvPr id="6" name="Elbow Connector 5"/>
          <p:cNvCxnSpPr/>
          <p:nvPr/>
        </p:nvCxnSpPr>
        <p:spPr>
          <a:xfrm rot="16200000" flipH="1">
            <a:off x="1721035" y="3675212"/>
            <a:ext cx="1712894" cy="1651912"/>
          </a:xfrm>
          <a:prstGeom prst="bentConnector3">
            <a:avLst>
              <a:gd name="adj1" fmla="val 50000"/>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6367" b="21929"/>
          <a:stretch/>
        </p:blipFill>
        <p:spPr>
          <a:xfrm>
            <a:off x="5028177" y="12878"/>
            <a:ext cx="7163824" cy="3631843"/>
          </a:xfrm>
          <a:prstGeom prst="rect">
            <a:avLst/>
          </a:prstGeom>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7612" r="3130" b="5200"/>
          <a:stretch/>
        </p:blipFill>
        <p:spPr>
          <a:xfrm>
            <a:off x="0" y="-3962"/>
            <a:ext cx="5808372" cy="3661562"/>
          </a:xfrm>
          <a:prstGeom prst="rect">
            <a:avLst/>
          </a:prstGeom>
        </p:spPr>
      </p:pic>
      <p:cxnSp>
        <p:nvCxnSpPr>
          <p:cNvPr id="13" name="Elbow Connector 12"/>
          <p:cNvCxnSpPr/>
          <p:nvPr/>
        </p:nvCxnSpPr>
        <p:spPr>
          <a:xfrm rot="10800000" flipV="1">
            <a:off x="3425785" y="3412900"/>
            <a:ext cx="2601529" cy="991673"/>
          </a:xfrm>
          <a:prstGeom prst="bentConnector3">
            <a:avLst>
              <a:gd name="adj1" fmla="val 50000"/>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30716" y="3210732"/>
            <a:ext cx="6361284" cy="3660146"/>
          </a:xfrm>
          <a:prstGeom prst="rect">
            <a:avLst/>
          </a:prstGeom>
        </p:spPr>
      </p:pic>
      <p:cxnSp>
        <p:nvCxnSpPr>
          <p:cNvPr id="29" name="Elbow Connector 28"/>
          <p:cNvCxnSpPr/>
          <p:nvPr/>
        </p:nvCxnSpPr>
        <p:spPr>
          <a:xfrm rot="10800000">
            <a:off x="3606087" y="4636395"/>
            <a:ext cx="2224629" cy="721217"/>
          </a:xfrm>
          <a:prstGeom prst="bentConnector3">
            <a:avLst>
              <a:gd name="adj1" fmla="val 50000"/>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5865667" y="3293120"/>
            <a:ext cx="2369983" cy="297517"/>
          </a:xfrm>
          <a:prstGeom prst="rect">
            <a:avLst/>
          </a:prstGeom>
        </p:spPr>
        <p:txBody>
          <a:bodyPr wrap="square">
            <a:spAutoFit/>
          </a:bodyPr>
          <a:lstStyle/>
          <a:p>
            <a:pPr lvl="0">
              <a:lnSpc>
                <a:spcPts val="1600"/>
              </a:lnSpc>
              <a:spcAft>
                <a:spcPts val="0"/>
              </a:spcAft>
              <a:tabLst>
                <a:tab pos="1943100" algn="l"/>
              </a:tabLst>
            </a:pPr>
            <a:r>
              <a:rPr lang="en-US" sz="2000" b="1" dirty="0" smtClean="0">
                <a:solidFill>
                  <a:schemeClr val="bg1"/>
                </a:solidFill>
                <a:latin typeface="Arial" panose="020B0604020202020204" pitchFamily="34" charset="0"/>
                <a:cs typeface="Arial" panose="020B0604020202020204" pitchFamily="34" charset="0"/>
              </a:rPr>
              <a:t>Urban greenery</a:t>
            </a:r>
          </a:p>
        </p:txBody>
      </p:sp>
      <p:sp>
        <p:nvSpPr>
          <p:cNvPr id="39" name="Rectangle 38"/>
          <p:cNvSpPr/>
          <p:nvPr/>
        </p:nvSpPr>
        <p:spPr>
          <a:xfrm>
            <a:off x="5830715" y="5040805"/>
            <a:ext cx="1402919" cy="509820"/>
          </a:xfrm>
          <a:prstGeom prst="rect">
            <a:avLst/>
          </a:prstGeom>
        </p:spPr>
        <p:txBody>
          <a:bodyPr wrap="square">
            <a:spAutoFit/>
          </a:bodyPr>
          <a:lstStyle/>
          <a:p>
            <a:pPr lvl="0">
              <a:lnSpc>
                <a:spcPts val="1600"/>
              </a:lnSpc>
              <a:spcAft>
                <a:spcPts val="0"/>
              </a:spcAft>
              <a:tabLst>
                <a:tab pos="1943100" algn="l"/>
              </a:tabLst>
            </a:pPr>
            <a:r>
              <a:rPr lang="en-US" sz="2000" b="1" dirty="0" smtClean="0">
                <a:solidFill>
                  <a:schemeClr val="bg1"/>
                </a:solidFill>
                <a:latin typeface="Arial" panose="020B0604020202020204" pitchFamily="34" charset="0"/>
                <a:cs typeface="Arial" panose="020B0604020202020204" pitchFamily="34" charset="0"/>
              </a:rPr>
              <a:t>Mid street space</a:t>
            </a:r>
          </a:p>
        </p:txBody>
      </p:sp>
      <p:sp>
        <p:nvSpPr>
          <p:cNvPr id="14" name="Rectangle 13"/>
          <p:cNvSpPr/>
          <p:nvPr/>
        </p:nvSpPr>
        <p:spPr>
          <a:xfrm>
            <a:off x="1197980" y="3352965"/>
            <a:ext cx="1402919" cy="304635"/>
          </a:xfrm>
          <a:prstGeom prst="rect">
            <a:avLst/>
          </a:prstGeom>
        </p:spPr>
        <p:txBody>
          <a:bodyPr wrap="square">
            <a:spAutoFit/>
          </a:bodyPr>
          <a:lstStyle/>
          <a:p>
            <a:pPr lvl="0">
              <a:lnSpc>
                <a:spcPts val="1600"/>
              </a:lnSpc>
              <a:spcAft>
                <a:spcPts val="0"/>
              </a:spcAft>
              <a:tabLst>
                <a:tab pos="1943100" algn="l"/>
              </a:tabLst>
            </a:pPr>
            <a:r>
              <a:rPr lang="en-US" sz="2000" b="1" dirty="0" smtClean="0">
                <a:solidFill>
                  <a:schemeClr val="bg1"/>
                </a:solidFill>
                <a:latin typeface="Arial" panose="020B0604020202020204" pitchFamily="34" charset="0"/>
                <a:cs typeface="Arial" panose="020B0604020202020204" pitchFamily="34" charset="0"/>
              </a:rPr>
              <a:t>Wetland</a:t>
            </a:r>
          </a:p>
        </p:txBody>
      </p:sp>
    </p:spTree>
    <p:extLst>
      <p:ext uri="{BB962C8B-B14F-4D97-AF65-F5344CB8AC3E}">
        <p14:creationId xmlns:p14="http://schemas.microsoft.com/office/powerpoint/2010/main" val="458903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9"/>
          <p:cNvSpPr>
            <a:spLocks noChangeArrowheads="1"/>
          </p:cNvSpPr>
          <p:nvPr/>
        </p:nvSpPr>
        <p:spPr bwMode="auto">
          <a:xfrm>
            <a:off x="306946" y="441452"/>
            <a:ext cx="36726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2400" b="1" dirty="0">
                <a:solidFill>
                  <a:srgbClr val="FBBE11"/>
                </a:solidFill>
                <a:latin typeface="Arial" panose="020B0604020202020204" pitchFamily="34" charset="0"/>
                <a:cs typeface="Arial" panose="020B0604020202020204" pitchFamily="34" charset="0"/>
              </a:rPr>
              <a:t>Research </a:t>
            </a:r>
            <a:r>
              <a:rPr lang="en-US" sz="2400" b="1" dirty="0" smtClean="0">
                <a:solidFill>
                  <a:srgbClr val="FBBE11"/>
                </a:solidFill>
                <a:latin typeface="Arial" panose="020B0604020202020204" pitchFamily="34" charset="0"/>
                <a:cs typeface="Arial" panose="020B0604020202020204" pitchFamily="34" charset="0"/>
              </a:rPr>
              <a:t>framework</a:t>
            </a:r>
            <a:endParaRPr lang="en-US" sz="2400" b="1" dirty="0">
              <a:solidFill>
                <a:srgbClr val="FBBE11"/>
              </a:solidFill>
              <a:latin typeface="Arial" panose="020B0604020202020204" pitchFamily="34" charset="0"/>
              <a:cs typeface="Arial" panose="020B0604020202020204" pitchFamily="34" charset="0"/>
            </a:endParaRPr>
          </a:p>
        </p:txBody>
      </p:sp>
      <p:sp>
        <p:nvSpPr>
          <p:cNvPr id="15" name="Rectangle 16"/>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8"/>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20"/>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2"/>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9"/>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
        <p:nvSpPr>
          <p:cNvPr id="23" name="Rectangular Callout 22"/>
          <p:cNvSpPr/>
          <p:nvPr/>
        </p:nvSpPr>
        <p:spPr>
          <a:xfrm>
            <a:off x="678287" y="1405018"/>
            <a:ext cx="4506866" cy="1431599"/>
          </a:xfrm>
          <a:prstGeom prst="wedgeRectCallout">
            <a:avLst>
              <a:gd name="adj1" fmla="val -23536"/>
              <a:gd name="adj2" fmla="val 49884"/>
            </a:avLst>
          </a:prstGeom>
          <a:solidFill>
            <a:schemeClr val="accent3">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AutoNum type="arabicPeriod"/>
            </a:pPr>
            <a:r>
              <a:rPr lang="en-US" sz="2800" b="1" dirty="0" smtClean="0">
                <a:solidFill>
                  <a:schemeClr val="tx1"/>
                </a:solidFill>
                <a:latin typeface="Arial" panose="020B0604020202020204" pitchFamily="34" charset="0"/>
                <a:cs typeface="Arial" panose="020B0604020202020204" pitchFamily="34" charset="0"/>
              </a:rPr>
              <a:t>Introduction</a:t>
            </a:r>
            <a:endParaRPr lang="en-US" sz="2800" b="1" dirty="0">
              <a:solidFill>
                <a:srgbClr val="FBBE11"/>
              </a:solidFill>
              <a:latin typeface="Arial" panose="020B0604020202020204" pitchFamily="34" charset="0"/>
              <a:cs typeface="Arial" panose="020B0604020202020204" pitchFamily="34" charset="0"/>
            </a:endParaRPr>
          </a:p>
        </p:txBody>
      </p:sp>
      <p:sp>
        <p:nvSpPr>
          <p:cNvPr id="29" name="Rectangular Callout 28"/>
          <p:cNvSpPr/>
          <p:nvPr/>
        </p:nvSpPr>
        <p:spPr>
          <a:xfrm>
            <a:off x="678287" y="3045003"/>
            <a:ext cx="4506866" cy="1431599"/>
          </a:xfrm>
          <a:prstGeom prst="wedgeRectCallout">
            <a:avLst>
              <a:gd name="adj1" fmla="val -23536"/>
              <a:gd name="adj2" fmla="val 49884"/>
            </a:avLst>
          </a:prstGeom>
          <a:solidFill>
            <a:schemeClr val="accent4">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400" b="1" dirty="0" smtClean="0">
                <a:solidFill>
                  <a:schemeClr val="tx1"/>
                </a:solidFill>
                <a:latin typeface="Arial" panose="020B0604020202020204" pitchFamily="34" charset="0"/>
                <a:cs typeface="Arial" panose="020B0604020202020204" pitchFamily="34" charset="0"/>
              </a:rPr>
              <a:t>2. </a:t>
            </a:r>
            <a:r>
              <a:rPr lang="en-US" sz="2800" b="1" dirty="0">
                <a:solidFill>
                  <a:schemeClr val="tx1"/>
                </a:solidFill>
                <a:latin typeface="Arial" panose="020B0604020202020204" pitchFamily="34" charset="0"/>
                <a:cs typeface="Arial" panose="020B0604020202020204" pitchFamily="34" charset="0"/>
              </a:rPr>
              <a:t>Historical flood and weaknesses</a:t>
            </a:r>
          </a:p>
        </p:txBody>
      </p:sp>
      <p:sp>
        <p:nvSpPr>
          <p:cNvPr id="30" name="Rectangular Callout 29"/>
          <p:cNvSpPr/>
          <p:nvPr/>
        </p:nvSpPr>
        <p:spPr>
          <a:xfrm>
            <a:off x="678287" y="4684988"/>
            <a:ext cx="4506866" cy="1431599"/>
          </a:xfrm>
          <a:prstGeom prst="wedgeRectCallout">
            <a:avLst>
              <a:gd name="adj1" fmla="val -23536"/>
              <a:gd name="adj2" fmla="val 49884"/>
            </a:avLst>
          </a:prstGeom>
          <a:solidFill>
            <a:schemeClr val="accent4">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b="1" dirty="0">
                <a:solidFill>
                  <a:schemeClr val="tx1"/>
                </a:solidFill>
                <a:latin typeface="Arial" panose="020B0604020202020204" pitchFamily="34" charset="0"/>
                <a:cs typeface="Arial" panose="020B0604020202020204" pitchFamily="34" charset="0"/>
              </a:rPr>
              <a:t>3. Case study</a:t>
            </a:r>
          </a:p>
        </p:txBody>
      </p:sp>
      <p:sp>
        <p:nvSpPr>
          <p:cNvPr id="31" name="Rectangular Callout 30"/>
          <p:cNvSpPr/>
          <p:nvPr/>
        </p:nvSpPr>
        <p:spPr>
          <a:xfrm>
            <a:off x="5507125" y="1426892"/>
            <a:ext cx="4506866" cy="1431599"/>
          </a:xfrm>
          <a:prstGeom prst="wedgeRectCallout">
            <a:avLst>
              <a:gd name="adj1" fmla="val -23536"/>
              <a:gd name="adj2" fmla="val 49884"/>
            </a:avLst>
          </a:prstGeom>
          <a:solidFill>
            <a:schemeClr val="accent6">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b="1" dirty="0" smtClean="0">
                <a:solidFill>
                  <a:schemeClr val="tx1"/>
                </a:solidFill>
                <a:latin typeface="Arial" panose="020B0604020202020204" pitchFamily="34" charset="0"/>
                <a:cs typeface="Arial" panose="020B0604020202020204" pitchFamily="34" charset="0"/>
              </a:rPr>
              <a:t>4. </a:t>
            </a:r>
            <a:r>
              <a:rPr lang="en-US" sz="2800" b="1" dirty="0">
                <a:solidFill>
                  <a:schemeClr val="tx1"/>
                </a:solidFill>
                <a:latin typeface="Arial" panose="020B0604020202020204" pitchFamily="34" charset="0"/>
                <a:cs typeface="Arial" panose="020B0604020202020204" pitchFamily="34" charset="0"/>
              </a:rPr>
              <a:t>Project </a:t>
            </a:r>
            <a:r>
              <a:rPr lang="en-US" sz="2800" b="1" dirty="0" smtClean="0">
                <a:solidFill>
                  <a:schemeClr val="tx1"/>
                </a:solidFill>
                <a:latin typeface="Arial" panose="020B0604020202020204" pitchFamily="34" charset="0"/>
                <a:cs typeface="Arial" panose="020B0604020202020204" pitchFamily="34" charset="0"/>
              </a:rPr>
              <a:t>site</a:t>
            </a:r>
            <a:endParaRPr lang="en-US" sz="2800" b="1" dirty="0">
              <a:solidFill>
                <a:schemeClr val="tx1"/>
              </a:solidFill>
              <a:latin typeface="Arial" panose="020B0604020202020204" pitchFamily="34" charset="0"/>
              <a:cs typeface="Arial" panose="020B0604020202020204" pitchFamily="34" charset="0"/>
            </a:endParaRPr>
          </a:p>
        </p:txBody>
      </p:sp>
      <p:sp>
        <p:nvSpPr>
          <p:cNvPr id="32" name="Rectangular Callout 31"/>
          <p:cNvSpPr/>
          <p:nvPr/>
        </p:nvSpPr>
        <p:spPr>
          <a:xfrm>
            <a:off x="5507125" y="3045003"/>
            <a:ext cx="4506866" cy="1431599"/>
          </a:xfrm>
          <a:prstGeom prst="wedgeRectCallout">
            <a:avLst>
              <a:gd name="adj1" fmla="val -23536"/>
              <a:gd name="adj2" fmla="val 49884"/>
            </a:avLst>
          </a:prstGeom>
          <a:solidFill>
            <a:schemeClr val="accent6">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b="1" dirty="0" smtClean="0">
                <a:solidFill>
                  <a:schemeClr val="tx1"/>
                </a:solidFill>
                <a:latin typeface="Arial" panose="020B0604020202020204" pitchFamily="34" charset="0"/>
                <a:cs typeface="Arial" panose="020B0604020202020204" pitchFamily="34" charset="0"/>
              </a:rPr>
              <a:t>5. </a:t>
            </a:r>
            <a:r>
              <a:rPr lang="en-US" sz="2800" b="1" dirty="0">
                <a:solidFill>
                  <a:schemeClr val="tx1"/>
                </a:solidFill>
                <a:latin typeface="Arial" panose="020B0604020202020204" pitchFamily="34" charset="0"/>
                <a:cs typeface="Arial" panose="020B0604020202020204" pitchFamily="34" charset="0"/>
              </a:rPr>
              <a:t>Planning </a:t>
            </a:r>
            <a:r>
              <a:rPr lang="en-US" sz="2800" b="1" dirty="0" smtClean="0">
                <a:solidFill>
                  <a:schemeClr val="tx1"/>
                </a:solidFill>
                <a:latin typeface="Arial" panose="020B0604020202020204" pitchFamily="34" charset="0"/>
                <a:cs typeface="Arial" panose="020B0604020202020204" pitchFamily="34" charset="0"/>
              </a:rPr>
              <a:t>Strategies</a:t>
            </a:r>
            <a:endParaRPr lang="en-US" sz="2800" b="1" dirty="0">
              <a:solidFill>
                <a:schemeClr val="tx1"/>
              </a:solidFill>
              <a:latin typeface="Arial" panose="020B0604020202020204" pitchFamily="34" charset="0"/>
              <a:cs typeface="Arial" panose="020B0604020202020204" pitchFamily="34" charset="0"/>
            </a:endParaRPr>
          </a:p>
        </p:txBody>
      </p:sp>
      <p:sp>
        <p:nvSpPr>
          <p:cNvPr id="33" name="Rectangular Callout 32"/>
          <p:cNvSpPr/>
          <p:nvPr/>
        </p:nvSpPr>
        <p:spPr>
          <a:xfrm>
            <a:off x="5507125" y="4684988"/>
            <a:ext cx="4506866" cy="1431599"/>
          </a:xfrm>
          <a:prstGeom prst="wedgeRectCallout">
            <a:avLst>
              <a:gd name="adj1" fmla="val -23536"/>
              <a:gd name="adj2" fmla="val 49884"/>
            </a:avLst>
          </a:prstGeom>
          <a:solidFill>
            <a:schemeClr val="accent6">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b="1" dirty="0" smtClean="0">
                <a:solidFill>
                  <a:schemeClr val="tx1"/>
                </a:solidFill>
                <a:latin typeface="Arial" panose="020B0604020202020204" pitchFamily="34" charset="0"/>
                <a:cs typeface="Arial" panose="020B0604020202020204" pitchFamily="34" charset="0"/>
              </a:rPr>
              <a:t>6. Conclusion</a:t>
            </a:r>
            <a:endParaRPr lang="en-U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93165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គម្រោង-green space"/>
          <p:cNvPicPr/>
          <p:nvPr/>
        </p:nvPicPr>
        <p:blipFill>
          <a:blip r:embed="rId2" cstate="print">
            <a:extLst>
              <a:ext uri="{28A0092B-C50C-407E-A947-70E740481C1C}">
                <a14:useLocalDpi xmlns:a14="http://schemas.microsoft.com/office/drawing/2010/main" val="0"/>
              </a:ext>
            </a:extLst>
          </a:blip>
          <a:srcRect l="3365" t="7565" r="3499" b="7564"/>
          <a:stretch>
            <a:fillRect/>
          </a:stretch>
        </p:blipFill>
        <p:spPr bwMode="auto">
          <a:xfrm>
            <a:off x="6040192" y="776282"/>
            <a:ext cx="5991225" cy="3978275"/>
          </a:xfrm>
          <a:prstGeom prst="rect">
            <a:avLst/>
          </a:prstGeom>
          <a:noFill/>
          <a:ln>
            <a:noFill/>
          </a:ln>
        </p:spPr>
      </p:pic>
      <p:sp>
        <p:nvSpPr>
          <p:cNvPr id="6" name="Rectangle 5"/>
          <p:cNvSpPr/>
          <p:nvPr/>
        </p:nvSpPr>
        <p:spPr>
          <a:xfrm>
            <a:off x="150253" y="135567"/>
            <a:ext cx="4980851"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Built up area </a:t>
            </a:r>
            <a:r>
              <a:rPr lang="en-US" b="1" u="sng" dirty="0" smtClean="0">
                <a:solidFill>
                  <a:srgbClr val="FBBE11"/>
                </a:solidFill>
                <a:latin typeface="Arial" panose="020B0604020202020204" pitchFamily="34" charset="0"/>
                <a:cs typeface="Arial" panose="020B0604020202020204" pitchFamily="34" charset="0"/>
              </a:rPr>
              <a:t>map and propose green space</a:t>
            </a:r>
            <a:endParaRPr lang="en-US" b="1" u="sng" dirty="0">
              <a:solidFill>
                <a:srgbClr val="FBBE11"/>
              </a:solidFill>
              <a:latin typeface="Arial" panose="020B0604020202020204" pitchFamily="34" charset="0"/>
              <a:cs typeface="Arial" panose="020B0604020202020204" pitchFamily="34" charset="0"/>
            </a:endParaRPr>
          </a:p>
        </p:txBody>
      </p:sp>
      <p:pic>
        <p:nvPicPr>
          <p:cNvPr id="7" name="Picture 6" descr="D:\Master II\Lecture\THESIS\Water\គម្រោង-Model.jpg"/>
          <p:cNvPicPr/>
          <p:nvPr/>
        </p:nvPicPr>
        <p:blipFill rotWithShape="1">
          <a:blip r:embed="rId3" cstate="print">
            <a:extLst>
              <a:ext uri="{28A0092B-C50C-407E-A947-70E740481C1C}">
                <a14:useLocalDpi xmlns:a14="http://schemas.microsoft.com/office/drawing/2010/main" val="0"/>
              </a:ext>
            </a:extLst>
          </a:blip>
          <a:srcRect l="8919" t="8604" r="22777" b="27678"/>
          <a:stretch/>
        </p:blipFill>
        <p:spPr bwMode="auto">
          <a:xfrm>
            <a:off x="0" y="776282"/>
            <a:ext cx="6040192" cy="3978275"/>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785" y="4975976"/>
            <a:ext cx="5987804" cy="502702"/>
          </a:xfrm>
          <a:prstGeom prst="rect">
            <a:avLst/>
          </a:prstGeom>
        </p:spPr>
        <p:txBody>
          <a:bodyPr wrap="square">
            <a:spAutoFit/>
          </a:bodyPr>
          <a:lstStyle/>
          <a:p>
            <a:pPr>
              <a:lnSpc>
                <a:spcPts val="1600"/>
              </a:lnSpc>
              <a:spcAft>
                <a:spcPts val="0"/>
              </a:spcAft>
              <a:tabLst>
                <a:tab pos="990600" algn="l"/>
              </a:tabLst>
            </a:pPr>
            <a:r>
              <a:rPr lang="en-US" dirty="0">
                <a:latin typeface="Arial" panose="020B0604020202020204" pitchFamily="34" charset="0"/>
                <a:ea typeface="Calibri" panose="020F0502020204030204" pitchFamily="34" charset="0"/>
                <a:cs typeface="Times New Roman" panose="02020603050405020304" pitchFamily="18" charset="0"/>
              </a:rPr>
              <a:t>Yellow parts are unbuilt zones, this total area is about 97% built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5979018" y="4845780"/>
            <a:ext cx="5926631" cy="685059"/>
          </a:xfrm>
          <a:prstGeom prst="rect">
            <a:avLst/>
          </a:prstGeom>
        </p:spPr>
        <p:txBody>
          <a:bodyPr wrap="square">
            <a:spAutoFit/>
          </a:bodyPr>
          <a:lstStyle/>
          <a:p>
            <a:pPr algn="just">
              <a:lnSpc>
                <a:spcPct val="107000"/>
              </a:lnSpc>
              <a:spcAft>
                <a:spcPts val="800"/>
              </a:spcAft>
            </a:pPr>
            <a:r>
              <a:rPr lang="en-US" dirty="0" smtClean="0">
                <a:latin typeface="Arial" panose="020B0604020202020204" pitchFamily="34" charset="0"/>
                <a:ea typeface="Calibri" panose="020F0502020204030204" pitchFamily="34" charset="0"/>
                <a:cs typeface="Arial Unicode MS" panose="020B0604020202020204" pitchFamily="34" charset="-128"/>
              </a:rPr>
              <a:t>An </a:t>
            </a:r>
            <a:r>
              <a:rPr lang="en-US" dirty="0">
                <a:latin typeface="Arial" panose="020B0604020202020204" pitchFamily="34" charset="0"/>
                <a:ea typeface="Calibri" panose="020F0502020204030204" pitchFamily="34" charset="0"/>
                <a:cs typeface="Arial Unicode MS" panose="020B0604020202020204" pitchFamily="34" charset="-128"/>
              </a:rPr>
              <a:t>increase of 0.5km2 of green </a:t>
            </a:r>
            <a:r>
              <a:rPr lang="en-US" dirty="0" smtClean="0">
                <a:latin typeface="Arial" panose="020B0604020202020204" pitchFamily="34" charset="0"/>
                <a:ea typeface="Calibri" panose="020F0502020204030204" pitchFamily="34" charset="0"/>
                <a:cs typeface="Arial Unicode MS" panose="020B0604020202020204" pitchFamily="34" charset="-128"/>
              </a:rPr>
              <a:t>spaces, </a:t>
            </a:r>
            <a:r>
              <a:rPr lang="en-US" dirty="0">
                <a:latin typeface="Arial" panose="020B0604020202020204" pitchFamily="34" charset="0"/>
                <a:ea typeface="Calibri" panose="020F0502020204030204" pitchFamily="34" charset="0"/>
                <a:cs typeface="Arial Unicode MS" panose="020B0604020202020204" pitchFamily="34" charset="-128"/>
              </a:rPr>
              <a:t>it is </a:t>
            </a:r>
            <a:r>
              <a:rPr lang="en-US" dirty="0" smtClean="0">
                <a:latin typeface="Arial" panose="020B0604020202020204" pitchFamily="34" charset="0"/>
                <a:ea typeface="Calibri" panose="020F0502020204030204" pitchFamily="34" charset="0"/>
                <a:cs typeface="Arial Unicode MS" panose="020B0604020202020204" pitchFamily="34" charset="-128"/>
              </a:rPr>
              <a:t>5 times bigger the </a:t>
            </a:r>
            <a:r>
              <a:rPr lang="en-US" dirty="0">
                <a:latin typeface="Arial" panose="020B0604020202020204" pitchFamily="34" charset="0"/>
                <a:ea typeface="Calibri" panose="020F0502020204030204" pitchFamily="34" charset="0"/>
                <a:cs typeface="Arial Unicode MS" panose="020B0604020202020204" pitchFamily="34" charset="-128"/>
              </a:rPr>
              <a:t>whole city parks and garden combine.</a:t>
            </a:r>
            <a:endParaRPr lang="en-US" dirty="0">
              <a:effectLst/>
              <a:latin typeface="Calibri" panose="020F0502020204030204" pitchFamily="34" charset="0"/>
              <a:ea typeface="Calibri" panose="020F0502020204030204" pitchFamily="34" charset="0"/>
              <a:cs typeface="Arial Unicode MS" panose="020B0604020202020204" pitchFamily="34" charset="-128"/>
            </a:endParaRPr>
          </a:p>
        </p:txBody>
      </p:sp>
      <p:sp>
        <p:nvSpPr>
          <p:cNvPr id="11" name="Rectangle 10"/>
          <p:cNvSpPr/>
          <p:nvPr/>
        </p:nvSpPr>
        <p:spPr>
          <a:xfrm>
            <a:off x="1862" y="6392663"/>
            <a:ext cx="3018234" cy="276999"/>
          </a:xfrm>
          <a:prstGeom prst="rect">
            <a:avLst/>
          </a:prstGeom>
        </p:spPr>
        <p:txBody>
          <a:bodyPr wrap="square">
            <a:spAutoFit/>
          </a:bodyPr>
          <a:lstStyle/>
          <a:p>
            <a:r>
              <a:rPr lang="en-US" sz="1200" dirty="0" smtClean="0"/>
              <a:t>Figure </a:t>
            </a:r>
            <a:r>
              <a:rPr lang="en-US" sz="1200" dirty="0" smtClean="0"/>
              <a:t>28 built up area map</a:t>
            </a:r>
            <a:endParaRPr lang="en-US" sz="1200" dirty="0"/>
          </a:p>
        </p:txBody>
      </p:sp>
      <p:sp>
        <p:nvSpPr>
          <p:cNvPr id="12" name="Rectangle 11"/>
          <p:cNvSpPr/>
          <p:nvPr/>
        </p:nvSpPr>
        <p:spPr>
          <a:xfrm>
            <a:off x="6040192" y="6392663"/>
            <a:ext cx="3018234" cy="276999"/>
          </a:xfrm>
          <a:prstGeom prst="rect">
            <a:avLst/>
          </a:prstGeom>
        </p:spPr>
        <p:txBody>
          <a:bodyPr wrap="square">
            <a:spAutoFit/>
          </a:bodyPr>
          <a:lstStyle/>
          <a:p>
            <a:r>
              <a:rPr lang="en-US" sz="1200" dirty="0" smtClean="0"/>
              <a:t>Figure </a:t>
            </a:r>
            <a:r>
              <a:rPr lang="en-US" sz="1200" dirty="0" smtClean="0"/>
              <a:t>29 propose green space map</a:t>
            </a:r>
            <a:endParaRPr lang="en-US" sz="1200" dirty="0"/>
          </a:p>
        </p:txBody>
      </p:sp>
    </p:spTree>
    <p:extLst>
      <p:ext uri="{BB962C8B-B14F-4D97-AF65-F5344CB8AC3E}">
        <p14:creationId xmlns:p14="http://schemas.microsoft.com/office/powerpoint/2010/main" val="20010739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CS\AppData\Local\Microsoft\Windows\INetCache\Content.Word\គម្រោង-proposal.jpg"/>
          <p:cNvPicPr/>
          <p:nvPr/>
        </p:nvPicPr>
        <p:blipFill rotWithShape="1">
          <a:blip r:embed="rId2" cstate="print">
            <a:extLst>
              <a:ext uri="{28A0092B-C50C-407E-A947-70E740481C1C}">
                <a14:useLocalDpi xmlns:a14="http://schemas.microsoft.com/office/drawing/2010/main" val="0"/>
              </a:ext>
            </a:extLst>
          </a:blip>
          <a:srcRect l="3978" t="8029" r="3738" b="7983"/>
          <a:stretch/>
        </p:blipFill>
        <p:spPr bwMode="auto">
          <a:xfrm>
            <a:off x="352336" y="655507"/>
            <a:ext cx="9190910" cy="5915792"/>
          </a:xfrm>
          <a:prstGeom prst="rect">
            <a:avLst/>
          </a:prstGeom>
          <a:noFill/>
          <a:ln>
            <a:noFill/>
          </a:ln>
          <a:extLst>
            <a:ext uri="{53640926-AAD7-44D8-BBD7-CCE9431645EC}">
              <a14:shadowObscured xmlns:a14="http://schemas.microsoft.com/office/drawing/2010/main"/>
            </a:ext>
          </a:extLst>
        </p:spPr>
      </p:pic>
      <p:sp>
        <p:nvSpPr>
          <p:cNvPr id="7" name="Rectangle 6"/>
          <p:cNvSpPr/>
          <p:nvPr/>
        </p:nvSpPr>
        <p:spPr>
          <a:xfrm>
            <a:off x="150253" y="135567"/>
            <a:ext cx="2518638" cy="369332"/>
          </a:xfrm>
          <a:prstGeom prst="rect">
            <a:avLst/>
          </a:prstGeom>
        </p:spPr>
        <p:txBody>
          <a:bodyPr wrap="none">
            <a:spAutoFit/>
          </a:bodyPr>
          <a:lstStyle/>
          <a:p>
            <a:r>
              <a:rPr lang="en-US" b="1" u="sng" dirty="0" smtClean="0">
                <a:solidFill>
                  <a:srgbClr val="FBBE11"/>
                </a:solidFill>
                <a:latin typeface="Arial" panose="020B0604020202020204" pitchFamily="34" charset="0"/>
                <a:cs typeface="Arial" panose="020B0604020202020204" pitchFamily="34" charset="0"/>
              </a:rPr>
              <a:t>Propose green space</a:t>
            </a:r>
            <a:endParaRPr lang="en-US" b="1" u="sng" dirty="0">
              <a:solidFill>
                <a:srgbClr val="FBBE11"/>
              </a:solidFill>
              <a:latin typeface="Arial" panose="020B0604020202020204" pitchFamily="34" charset="0"/>
              <a:cs typeface="Arial" panose="020B0604020202020204" pitchFamily="34" charset="0"/>
            </a:endParaRPr>
          </a:p>
        </p:txBody>
      </p:sp>
      <p:sp>
        <p:nvSpPr>
          <p:cNvPr id="8" name="Rectangle 7"/>
          <p:cNvSpPr/>
          <p:nvPr/>
        </p:nvSpPr>
        <p:spPr>
          <a:xfrm>
            <a:off x="9692639" y="347731"/>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244699" y="6583407"/>
            <a:ext cx="3018234" cy="276999"/>
          </a:xfrm>
          <a:prstGeom prst="rect">
            <a:avLst/>
          </a:prstGeom>
        </p:spPr>
        <p:txBody>
          <a:bodyPr wrap="square">
            <a:spAutoFit/>
          </a:bodyPr>
          <a:lstStyle/>
          <a:p>
            <a:r>
              <a:rPr lang="en-US" sz="1200" dirty="0" smtClean="0"/>
              <a:t>Figure </a:t>
            </a:r>
            <a:r>
              <a:rPr lang="en-US" sz="1200" dirty="0" smtClean="0"/>
              <a:t>30</a:t>
            </a:r>
            <a:r>
              <a:rPr lang="en-US" sz="1200" dirty="0" smtClean="0"/>
              <a:t> propose green space map 2</a:t>
            </a:r>
            <a:endParaRPr lang="en-US" sz="1200" dirty="0"/>
          </a:p>
        </p:txBody>
      </p:sp>
    </p:spTree>
    <p:extLst>
      <p:ext uri="{BB962C8B-B14F-4D97-AF65-F5344CB8AC3E}">
        <p14:creationId xmlns:p14="http://schemas.microsoft.com/office/powerpoint/2010/main" val="16620196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0253" y="135567"/>
            <a:ext cx="1866217" cy="400110"/>
          </a:xfrm>
          <a:prstGeom prst="rect">
            <a:avLst/>
          </a:prstGeom>
        </p:spPr>
        <p:txBody>
          <a:bodyPr wrap="none">
            <a:spAutoFit/>
          </a:bodyPr>
          <a:lstStyle/>
          <a:p>
            <a:r>
              <a:rPr lang="en-US" sz="2000" b="1" u="sng" dirty="0" smtClean="0">
                <a:solidFill>
                  <a:srgbClr val="FBBE11"/>
                </a:solidFill>
                <a:latin typeface="Arial" panose="020B0604020202020204" pitchFamily="34" charset="0"/>
                <a:cs typeface="Arial" panose="020B0604020202020204" pitchFamily="34" charset="0"/>
              </a:rPr>
              <a:t>9. Conclusion</a:t>
            </a:r>
            <a:endParaRPr lang="en-US" sz="2000" b="1" u="sng" dirty="0">
              <a:solidFill>
                <a:srgbClr val="FBBE11"/>
              </a:solidFill>
              <a:latin typeface="Arial" panose="020B0604020202020204" pitchFamily="34" charset="0"/>
              <a:cs typeface="Arial" panose="020B0604020202020204" pitchFamily="34" charset="0"/>
            </a:endParaRPr>
          </a:p>
        </p:txBody>
      </p:sp>
      <p:sp>
        <p:nvSpPr>
          <p:cNvPr id="6" name="Rectangle 5"/>
          <p:cNvSpPr/>
          <p:nvPr/>
        </p:nvSpPr>
        <p:spPr>
          <a:xfrm>
            <a:off x="416416" y="722436"/>
            <a:ext cx="11024314" cy="2308324"/>
          </a:xfrm>
          <a:prstGeom prst="rect">
            <a:avLst/>
          </a:prstGeom>
        </p:spPr>
        <p:txBody>
          <a:bodyPr wrap="square">
            <a:spAutoFit/>
          </a:bodyPr>
          <a:lstStyle/>
          <a:p>
            <a:r>
              <a:rPr lang="en-US" dirty="0" smtClean="0">
                <a:latin typeface="Arial" panose="020B0604020202020204" pitchFamily="34" charset="0"/>
                <a:ea typeface="Calibri" panose="020F0502020204030204" pitchFamily="34" charset="0"/>
              </a:rPr>
              <a:t>Phnom </a:t>
            </a:r>
            <a:r>
              <a:rPr lang="en-US" dirty="0">
                <a:latin typeface="Arial" panose="020B0604020202020204" pitchFamily="34" charset="0"/>
                <a:ea typeface="Calibri" panose="020F0502020204030204" pitchFamily="34" charset="0"/>
              </a:rPr>
              <a:t>Penh is at a high risk of flood is based on its geography, situated by many rivers, it is a flat also with many lakes </a:t>
            </a:r>
            <a:r>
              <a:rPr lang="en-US" dirty="0" smtClean="0">
                <a:latin typeface="Arial" panose="020B0604020202020204" pitchFamily="34" charset="0"/>
                <a:ea typeface="Calibri" panose="020F0502020204030204" pitchFamily="34" charset="0"/>
              </a:rPr>
              <a:t>surrounding. </a:t>
            </a:r>
            <a:r>
              <a:rPr lang="en-US" dirty="0" smtClean="0">
                <a:latin typeface="Arial" panose="020B0604020202020204" pitchFamily="34" charset="0"/>
                <a:ea typeface="Calibri" panose="020F0502020204030204" pitchFamily="34" charset="0"/>
              </a:rPr>
              <a:t>The </a:t>
            </a:r>
            <a:r>
              <a:rPr lang="en-US" dirty="0">
                <a:latin typeface="Arial" panose="020B0604020202020204" pitchFamily="34" charset="0"/>
                <a:ea typeface="Calibri" panose="020F0502020204030204" pitchFamily="34" charset="0"/>
              </a:rPr>
              <a:t>lack of comprehensive, strategic planning is a very big issue, and this is why the city keep filling its </a:t>
            </a:r>
            <a:r>
              <a:rPr lang="en-US" dirty="0" smtClean="0">
                <a:latin typeface="Arial" panose="020B0604020202020204" pitchFamily="34" charset="0"/>
                <a:ea typeface="Calibri" panose="020F0502020204030204" pitchFamily="34" charset="0"/>
              </a:rPr>
              <a:t>lakes, which destroyed the flow of water as it uses to be, also a lack of green space which plays an importance role for the water to absorb. After </a:t>
            </a:r>
            <a:r>
              <a:rPr lang="en-US" dirty="0">
                <a:latin typeface="Arial" panose="020B0604020202020204" pitchFamily="34" charset="0"/>
                <a:ea typeface="Calibri" panose="020F0502020204030204" pitchFamily="34" charset="0"/>
              </a:rPr>
              <a:t>going into deep to study this issue, I could assume, flood is very important to study about, it is a hot issue happening all over the world, due to the effect of climate change as a result it is even harder to estimate when will it be happened and how long it lasts. </a:t>
            </a:r>
            <a:r>
              <a:rPr lang="en-US" dirty="0" smtClean="0">
                <a:latin typeface="Arial" panose="020B0604020202020204" pitchFamily="34" charset="0"/>
                <a:ea typeface="Calibri" panose="020F0502020204030204" pitchFamily="34" charset="0"/>
              </a:rPr>
              <a:t>Not </a:t>
            </a:r>
            <a:r>
              <a:rPr lang="en-US" dirty="0">
                <a:latin typeface="Arial" panose="020B0604020202020204" pitchFamily="34" charset="0"/>
                <a:ea typeface="Calibri" panose="020F0502020204030204" pitchFamily="34" charset="0"/>
              </a:rPr>
              <a:t>only </a:t>
            </a:r>
            <a:r>
              <a:rPr lang="en-US" dirty="0" smtClean="0">
                <a:latin typeface="Arial" panose="020B0604020202020204" pitchFamily="34" charset="0"/>
                <a:ea typeface="Calibri" panose="020F0502020204030204" pitchFamily="34" charset="0"/>
              </a:rPr>
              <a:t>a least </a:t>
            </a:r>
            <a:r>
              <a:rPr lang="en-US" dirty="0">
                <a:latin typeface="Arial" panose="020B0604020202020204" pitchFamily="34" charset="0"/>
                <a:ea typeface="Calibri" panose="020F0502020204030204" pitchFamily="34" charset="0"/>
              </a:rPr>
              <a:t>developing country such as Cambodia, but even developed countries still working on to </a:t>
            </a:r>
            <a:r>
              <a:rPr lang="en-US" dirty="0" smtClean="0">
                <a:latin typeface="Arial" panose="020B0604020202020204" pitchFamily="34" charset="0"/>
                <a:ea typeface="Calibri" panose="020F0502020204030204" pitchFamily="34" charset="0"/>
              </a:rPr>
              <a:t>mitigate this issue. </a:t>
            </a:r>
            <a:endParaRPr lang="en-US"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3226382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022" y="140790"/>
            <a:ext cx="2759785" cy="369332"/>
          </a:xfrm>
          <a:prstGeom prst="rect">
            <a:avLst/>
          </a:prstGeom>
        </p:spPr>
        <p:txBody>
          <a:bodyPr wrap="square">
            <a:spAutoFit/>
          </a:bodyPr>
          <a:lstStyle/>
          <a:p>
            <a:r>
              <a:rPr lang="en-US" b="1" u="sng" dirty="0" smtClean="0">
                <a:solidFill>
                  <a:srgbClr val="FBBE11"/>
                </a:solidFill>
                <a:latin typeface="Arial" panose="020B0604020202020204" pitchFamily="34" charset="0"/>
                <a:cs typeface="Arial" panose="020B0604020202020204" pitchFamily="34" charset="0"/>
              </a:rPr>
              <a:t>10. References:</a:t>
            </a:r>
            <a:endParaRPr lang="en-US" b="1" u="sng" dirty="0">
              <a:solidFill>
                <a:srgbClr val="FBBE11"/>
              </a:solidFill>
              <a:latin typeface="Arial" panose="020B0604020202020204" pitchFamily="34" charset="0"/>
              <a:cs typeface="Arial" panose="020B0604020202020204" pitchFamily="34" charset="0"/>
            </a:endParaRPr>
          </a:p>
        </p:txBody>
      </p:sp>
      <p:sp>
        <p:nvSpPr>
          <p:cNvPr id="5" name="Rectangle 4"/>
          <p:cNvSpPr/>
          <p:nvPr/>
        </p:nvSpPr>
        <p:spPr>
          <a:xfrm>
            <a:off x="190168" y="806337"/>
            <a:ext cx="5911403" cy="5478423"/>
          </a:xfrm>
          <a:prstGeom prst="rect">
            <a:avLst/>
          </a:prstGeom>
        </p:spPr>
        <p:txBody>
          <a:bodyPr wrap="square">
            <a:spAutoFit/>
          </a:bodyPr>
          <a:lstStyle/>
          <a:p>
            <a:r>
              <a:rPr lang="en-US" sz="1400" dirty="0">
                <a:latin typeface="Arial" panose="020B0604020202020204" pitchFamily="34" charset="0"/>
                <a:ea typeface="Calibri" panose="020F0502020204030204" pitchFamily="34" charset="0"/>
                <a:cs typeface="Times New Roman" panose="02020603050405020304" pitchFamily="18" charset="0"/>
              </a:rPr>
              <a:t>http://www.adventure-cambodia.com/daytrips.html</a:t>
            </a:r>
          </a:p>
          <a:p>
            <a:r>
              <a:rPr lang="en-US" sz="1400" dirty="0">
                <a:latin typeface="Arial" panose="020B0604020202020204" pitchFamily="34" charset="0"/>
                <a:ea typeface="Calibri" panose="020F0502020204030204" pitchFamily="34" charset="0"/>
                <a:cs typeface="Times New Roman" panose="02020603050405020304" pitchFamily="18" charset="0"/>
              </a:rPr>
              <a:t>https://cityofwater.files.wordpress.com/2012/06/mappingphnompenh_small_locked.pdf</a:t>
            </a:r>
          </a:p>
          <a:p>
            <a:r>
              <a:rPr lang="en-US" sz="1400" dirty="0">
                <a:latin typeface="Arial" panose="020B0604020202020204" pitchFamily="34" charset="0"/>
                <a:ea typeface="Calibri" panose="020F0502020204030204" pitchFamily="34" charset="0"/>
                <a:cs typeface="Times New Roman" panose="02020603050405020304" pitchFamily="18" charset="0"/>
              </a:rPr>
              <a:t>https://www.realestate.com.kh/news/location-profile-chroy-changvar/</a:t>
            </a:r>
          </a:p>
          <a:p>
            <a:r>
              <a:rPr lang="en-US" sz="1400" dirty="0">
                <a:latin typeface="Arial" panose="020B0604020202020204" pitchFamily="34" charset="0"/>
                <a:ea typeface="Calibri" panose="020F0502020204030204" pitchFamily="34" charset="0"/>
                <a:cs typeface="Times New Roman" panose="02020603050405020304" pitchFamily="18" charset="0"/>
              </a:rPr>
              <a:t>https://ejatlas.org/conflict/boeung-kak-lake-evictions-phnom-penh</a:t>
            </a:r>
          </a:p>
          <a:p>
            <a:r>
              <a:rPr lang="en-US" sz="1400" dirty="0">
                <a:latin typeface="Arial" panose="020B0604020202020204" pitchFamily="34" charset="0"/>
                <a:ea typeface="Calibri" panose="020F0502020204030204" pitchFamily="34" charset="0"/>
                <a:cs typeface="Times New Roman" panose="02020603050405020304" pitchFamily="18" charset="0"/>
              </a:rPr>
              <a:t>https://cityofwater.files.wordpress.com/2012/06/mappingphnompenh_small_locked.pdf</a:t>
            </a:r>
          </a:p>
          <a:p>
            <a:r>
              <a:rPr lang="en-US" sz="1400" dirty="0">
                <a:latin typeface="Arial" panose="020B0604020202020204" pitchFamily="34" charset="0"/>
                <a:ea typeface="Calibri" panose="020F0502020204030204" pitchFamily="34" charset="0"/>
                <a:cs typeface="Times New Roman" panose="02020603050405020304" pitchFamily="18" charset="0"/>
              </a:rPr>
              <a:t>http://portal.mrcmekong.org/flood</a:t>
            </a:r>
          </a:p>
          <a:p>
            <a:r>
              <a:rPr lang="en-US" sz="1400" dirty="0">
                <a:latin typeface="Arial" panose="020B0604020202020204" pitchFamily="34" charset="0"/>
                <a:ea typeface="Calibri" panose="020F0502020204030204" pitchFamily="34" charset="0"/>
                <a:cs typeface="Times New Roman" panose="02020603050405020304" pitchFamily="18" charset="0"/>
              </a:rPr>
              <a:t>https://www.pinterest.com/youthorn/la-culture-et-civilisation-du-cambodge/?lp=true</a:t>
            </a:r>
          </a:p>
          <a:p>
            <a:r>
              <a:rPr lang="en-US" sz="1400" dirty="0">
                <a:latin typeface="Arial" panose="020B0604020202020204" pitchFamily="34" charset="0"/>
                <a:ea typeface="Calibri" panose="020F0502020204030204" pitchFamily="34" charset="0"/>
                <a:cs typeface="Times New Roman" panose="02020603050405020304" pitchFamily="18" charset="0"/>
              </a:rPr>
              <a:t>www.weather-and-climate.com</a:t>
            </a:r>
          </a:p>
          <a:p>
            <a:r>
              <a:rPr lang="en-US" sz="1400" dirty="0">
                <a:latin typeface="Arial" panose="020B0604020202020204" pitchFamily="34" charset="0"/>
                <a:ea typeface="Calibri" panose="020F0502020204030204" pitchFamily="34" charset="0"/>
                <a:cs typeface="Times New Roman" panose="02020603050405020304" pitchFamily="18" charset="0"/>
              </a:rPr>
              <a:t>https://www.researchgate.net/figure/Data-structure-diagram-organising-the-connections-between-the-DAMAGE-BASIN-and EVENT_fig3_323524861?_sg=9rpLJ55Vr6efBNAuPzPIB7qh39F4m8IXgEjwUjpOT3cXwH0IePy_rEG2x0qp7VjF3sW2FwEq10A44Je0YCsVVg</a:t>
            </a:r>
          </a:p>
          <a:p>
            <a:r>
              <a:rPr lang="en-US" sz="1400" dirty="0">
                <a:latin typeface="Arial" panose="020B0604020202020204" pitchFamily="34" charset="0"/>
                <a:ea typeface="Calibri" panose="020F0502020204030204" pitchFamily="34" charset="0"/>
                <a:cs typeface="Times New Roman" panose="02020603050405020304" pitchFamily="18" charset="0"/>
              </a:rPr>
              <a:t>https://blogtoexpress.blogspot.com/2011/10/flood-as-natural-disaster.html</a:t>
            </a:r>
          </a:p>
          <a:p>
            <a:r>
              <a:rPr lang="en-US" sz="1400" dirty="0">
                <a:latin typeface="Arial" panose="020B0604020202020204" pitchFamily="34" charset="0"/>
                <a:ea typeface="Calibri" panose="020F0502020204030204" pitchFamily="34" charset="0"/>
                <a:cs typeface="Times New Roman" panose="02020603050405020304" pitchFamily="18" charset="0"/>
              </a:rPr>
              <a:t>https://www.straitstimes.com/singapore/environment/flooding-in-9-areas-due-to-unusually-heavy-rainfall-what-to-do-during-a-flash</a:t>
            </a:r>
          </a:p>
          <a:p>
            <a:r>
              <a:rPr lang="en-US" sz="1400" dirty="0">
                <a:latin typeface="Arial" panose="020B0604020202020204" pitchFamily="34" charset="0"/>
                <a:ea typeface="Calibri" panose="020F0502020204030204" pitchFamily="34" charset="0"/>
                <a:cs typeface="Times New Roman" panose="02020603050405020304" pitchFamily="18" charset="0"/>
              </a:rPr>
              <a:t>https://www.lonelyplanet.com/singapore/attractions/macritchie-reservoir/a/poi-sig/365313/357350</a:t>
            </a:r>
          </a:p>
          <a:p>
            <a:r>
              <a:rPr lang="en-US" sz="1400" dirty="0">
                <a:latin typeface="Arial" panose="020B0604020202020204" pitchFamily="34" charset="0"/>
                <a:ea typeface="Calibri" panose="020F0502020204030204" pitchFamily="34" charset="0"/>
                <a:cs typeface="Times New Roman" panose="02020603050405020304" pitchFamily="18" charset="0"/>
              </a:rPr>
              <a:t>https://www.lonelyplanet.com/singapore/attractions/macritchie-reservoir/a/poi-sig/365313/357350</a:t>
            </a:r>
          </a:p>
          <a:p>
            <a:r>
              <a:rPr lang="en-US" sz="1400" dirty="0">
                <a:latin typeface="Arial" panose="020B0604020202020204" pitchFamily="34" charset="0"/>
                <a:ea typeface="Calibri" panose="020F0502020204030204" pitchFamily="34" charset="0"/>
                <a:cs typeface="Times New Roman" panose="02020603050405020304" pitchFamily="18" charset="0"/>
              </a:rPr>
              <a:t>https://</a:t>
            </a:r>
            <a:r>
              <a:rPr lang="en-US" sz="1400" dirty="0" smtClean="0">
                <a:latin typeface="Arial" panose="020B0604020202020204" pitchFamily="34" charset="0"/>
                <a:ea typeface="Calibri" panose="020F0502020204030204" pitchFamily="34" charset="0"/>
                <a:cs typeface="Times New Roman" panose="02020603050405020304" pitchFamily="18" charset="0"/>
              </a:rPr>
              <a:t>www.pub.gov.sg/watersupply/fournationaltaps/localcatchmentwater</a:t>
            </a:r>
            <a:endParaRPr lang="en-US" sz="1400" dirty="0">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6244746" y="806333"/>
            <a:ext cx="5517729" cy="3108543"/>
          </a:xfrm>
          <a:prstGeom prst="rect">
            <a:avLst/>
          </a:prstGeom>
        </p:spPr>
        <p:txBody>
          <a:bodyPr wrap="square">
            <a:spAutoFit/>
          </a:bodyPr>
          <a:lstStyle/>
          <a:p>
            <a:r>
              <a:rPr lang="en-US" sz="1400" dirty="0">
                <a:latin typeface="Arial" panose="020B0604020202020204" pitchFamily="34" charset="0"/>
                <a:ea typeface="Calibri" panose="020F0502020204030204" pitchFamily="34" charset="0"/>
                <a:cs typeface="Times New Roman" panose="02020603050405020304" pitchFamily="18" charset="0"/>
              </a:rPr>
              <a:t>https://www.flickr.com/photos/26774111@N00/5198844409</a:t>
            </a:r>
          </a:p>
          <a:p>
            <a:r>
              <a:rPr lang="en-US" sz="1400" dirty="0">
                <a:latin typeface="Arial" panose="020B0604020202020204" pitchFamily="34" charset="0"/>
                <a:ea typeface="Calibri" panose="020F0502020204030204" pitchFamily="34" charset="0"/>
                <a:cs typeface="Times New Roman" panose="02020603050405020304" pitchFamily="18" charset="0"/>
              </a:rPr>
              <a:t>https://albertawilderness.ca/issues/wildlands/areas-of-concern/pakowki-lake/</a:t>
            </a:r>
          </a:p>
          <a:p>
            <a:r>
              <a:rPr lang="en-US" sz="1400" dirty="0">
                <a:latin typeface="Arial" panose="020B0604020202020204" pitchFamily="34" charset="0"/>
                <a:ea typeface="Calibri" panose="020F0502020204030204" pitchFamily="34" charset="0"/>
                <a:cs typeface="Times New Roman" panose="02020603050405020304" pitchFamily="18" charset="0"/>
              </a:rPr>
              <a:t>https://icon-icons.com/es/icono/arbol-follaje-naturaleza/53329</a:t>
            </a:r>
          </a:p>
          <a:p>
            <a:r>
              <a:rPr lang="en-US" sz="1400" dirty="0">
                <a:latin typeface="Arial" panose="020B0604020202020204" pitchFamily="34" charset="0"/>
                <a:ea typeface="Calibri" panose="020F0502020204030204" pitchFamily="34" charset="0"/>
                <a:cs typeface="Times New Roman" panose="02020603050405020304" pitchFamily="18" charset="0"/>
              </a:rPr>
              <a:t>http://www.redsea-divingsafari.com/eco-efforts/environmental-policy</a:t>
            </a:r>
          </a:p>
          <a:p>
            <a:r>
              <a:rPr lang="en-US" sz="1400" dirty="0">
                <a:latin typeface="Arial" panose="020B0604020202020204" pitchFamily="34" charset="0"/>
                <a:ea typeface="Calibri" panose="020F0502020204030204" pitchFamily="34" charset="0"/>
                <a:cs typeface="Times New Roman" panose="02020603050405020304" pitchFamily="18" charset="0"/>
              </a:rPr>
              <a:t>https://architecturemagz.com/43-green-roof-building-ideas-and-why-it-is-good-for-our-planet/</a:t>
            </a:r>
          </a:p>
          <a:p>
            <a:r>
              <a:rPr lang="en-US" sz="1400" dirty="0">
                <a:latin typeface="Arial" panose="020B0604020202020204" pitchFamily="34" charset="0"/>
                <a:ea typeface="Calibri" panose="020F0502020204030204" pitchFamily="34" charset="0"/>
                <a:cs typeface="Times New Roman" panose="02020603050405020304" pitchFamily="18" charset="0"/>
              </a:rPr>
              <a:t>https://www.treehugger.com/urban-design/bishan-park-kallang-river-restoration-singapore.html</a:t>
            </a:r>
          </a:p>
          <a:p>
            <a:r>
              <a:rPr lang="en-US" sz="1400" dirty="0">
                <a:latin typeface="Arial" panose="020B0604020202020204" pitchFamily="34" charset="0"/>
                <a:ea typeface="Calibri" panose="020F0502020204030204" pitchFamily="34" charset="0"/>
                <a:cs typeface="Times New Roman" panose="02020603050405020304" pitchFamily="18" charset="0"/>
              </a:rPr>
              <a:t>https://ddot.dc.gov/GreenAlleys</a:t>
            </a:r>
          </a:p>
          <a:p>
            <a:r>
              <a:rPr lang="en-US" sz="1400" dirty="0">
                <a:latin typeface="Arial" panose="020B0604020202020204" pitchFamily="34" charset="0"/>
                <a:ea typeface="Calibri" panose="020F0502020204030204" pitchFamily="34" charset="0"/>
                <a:cs typeface="Times New Roman" panose="02020603050405020304" pitchFamily="18" charset="0"/>
              </a:rPr>
              <a:t>http://www.odpem.org.jm/DisastersDoHappen/TypesofHazardsDisasters/Floods/ProtectYourselfFromFloods/HowtoFloodProofYourHome/tabid/292/Default.aspx</a:t>
            </a:r>
          </a:p>
          <a:p>
            <a:endParaRPr lang="en-US" sz="1400" dirty="0">
              <a:latin typeface="Arial" panose="020B0604020202020204" pitchFamily="34" charset="0"/>
              <a:cs typeface="Arial" panose="020B0604020202020204" pitchFamily="34" charset="0"/>
            </a:endParaRPr>
          </a:p>
        </p:txBody>
      </p:sp>
      <p:sp>
        <p:nvSpPr>
          <p:cNvPr id="7" name="Rectangle 6"/>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3507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820" y="488419"/>
            <a:ext cx="11822805" cy="6131322"/>
          </a:xfrm>
          <a:prstGeom prst="rect">
            <a:avLst/>
          </a:prstGeom>
          <a:solidFill>
            <a:schemeClr val="bg1">
              <a:lumMod val="65000"/>
              <a:lumOff val="35000"/>
              <a:alpha val="76000"/>
            </a:schemeClr>
          </a:solidFill>
        </p:spPr>
        <p:txBody>
          <a:bodyPr wrap="square">
            <a:spAutoFit/>
          </a:bodyPr>
          <a:lstStyle/>
          <a:p>
            <a:pPr algn="ctr"/>
            <a:endParaRPr lang="en-US" sz="2400" b="1" dirty="0">
              <a:solidFill>
                <a:srgbClr val="15C5EF"/>
              </a:solidFill>
              <a:latin typeface="Arial" panose="020B0604020202020204" pitchFamily="34" charset="0"/>
              <a:cs typeface="Arial" panose="020B0604020202020204" pitchFamily="34" charset="0"/>
            </a:endParaRPr>
          </a:p>
        </p:txBody>
      </p:sp>
      <p:sp>
        <p:nvSpPr>
          <p:cNvPr id="4" name="Rectangle 3"/>
          <p:cNvSpPr/>
          <p:nvPr/>
        </p:nvSpPr>
        <p:spPr>
          <a:xfrm>
            <a:off x="334849" y="509182"/>
            <a:ext cx="11719776" cy="5468164"/>
          </a:xfrm>
          <a:prstGeom prst="rect">
            <a:avLst/>
          </a:prstGeom>
        </p:spPr>
        <p:txBody>
          <a:bodyPr wrap="square">
            <a:spAutoFit/>
          </a:bodyPr>
          <a:lstStyle/>
          <a:p>
            <a:pPr lvl="0">
              <a:spcAft>
                <a:spcPts val="0"/>
              </a:spcAft>
            </a:pPr>
            <a:r>
              <a:rPr lang="en-US" b="1" dirty="0" smtClean="0">
                <a:solidFill>
                  <a:srgbClr val="FBBE11"/>
                </a:solidFill>
                <a:latin typeface="Arial" panose="020B0604020202020204" pitchFamily="34" charset="0"/>
                <a:cs typeface="Arial" panose="020B0604020202020204" pitchFamily="34" charset="0"/>
              </a:rPr>
              <a:t>1.Methodology</a:t>
            </a:r>
            <a:endParaRPr lang="en-US" b="1" dirty="0">
              <a:solidFill>
                <a:srgbClr val="FBBE11"/>
              </a:solidFill>
              <a:latin typeface="Arial" panose="020B0604020202020204" pitchFamily="34" charset="0"/>
              <a:cs typeface="Arial" panose="020B0604020202020204" pitchFamily="34" charset="0"/>
            </a:endParaRPr>
          </a:p>
          <a:p>
            <a:pPr>
              <a:lnSpc>
                <a:spcPts val="1600"/>
              </a:lnSpc>
              <a:spcAft>
                <a:spcPts val="0"/>
              </a:spcAft>
              <a:tabLst>
                <a:tab pos="990600" algn="l"/>
              </a:tabLst>
            </a:pPr>
            <a:endParaRPr lang="en-US" sz="1600" dirty="0" smtClean="0">
              <a:latin typeface="Arial" panose="020B0604020202020204" pitchFamily="34" charset="0"/>
              <a:cs typeface="Arial" panose="020B0604020202020204" pitchFamily="34" charset="0"/>
            </a:endParaRPr>
          </a:p>
          <a:p>
            <a:pPr>
              <a:lnSpc>
                <a:spcPts val="1900"/>
              </a:lnSpc>
              <a:spcAft>
                <a:spcPts val="0"/>
              </a:spcAft>
              <a:tabLst>
                <a:tab pos="990600" algn="l"/>
              </a:tabLst>
            </a:pPr>
            <a:r>
              <a:rPr lang="en-US" sz="1600" dirty="0" smtClean="0">
                <a:latin typeface="Arial" panose="020B0604020202020204" pitchFamily="34" charset="0"/>
                <a:cs typeface="Arial" panose="020B0604020202020204" pitchFamily="34" charset="0"/>
              </a:rPr>
              <a:t>My </a:t>
            </a:r>
            <a:r>
              <a:rPr lang="en-US" sz="1600" dirty="0">
                <a:latin typeface="Arial" panose="020B0604020202020204" pitchFamily="34" charset="0"/>
                <a:cs typeface="Arial" panose="020B0604020202020204" pitchFamily="34" charset="0"/>
              </a:rPr>
              <a:t>Research is designed to provide more information into the needs of mixed method approach through method triangulation of quantitative and qualitative method was chosen. </a:t>
            </a:r>
            <a:r>
              <a:rPr lang="en-US" sz="1600" dirty="0" smtClean="0">
                <a:latin typeface="Arial" panose="020B0604020202020204" pitchFamily="34" charset="0"/>
                <a:cs typeface="Arial" panose="020B0604020202020204" pitchFamily="34" charset="0"/>
              </a:rPr>
              <a:t>As </a:t>
            </a:r>
            <a:r>
              <a:rPr lang="en-US" sz="1600" dirty="0">
                <a:latin typeface="Arial" panose="020B0604020202020204" pitchFamily="34" charset="0"/>
                <a:cs typeface="Arial" panose="020B0604020202020204" pitchFamily="34" charset="0"/>
              </a:rPr>
              <a:t>far as I have researched there is no evident of any study on my project site, where situate in central region there are many commercial buildings, condominiums, markets etc. It leaded me to come across with this idea to do this site. </a:t>
            </a:r>
            <a:endParaRPr lang="en-US" sz="1600" dirty="0" smtClean="0">
              <a:latin typeface="Arial" panose="020B0604020202020204" pitchFamily="34" charset="0"/>
              <a:cs typeface="Arial" panose="020B0604020202020204" pitchFamily="34" charset="0"/>
            </a:endParaRPr>
          </a:p>
          <a:p>
            <a:pPr marL="285750" indent="-285750">
              <a:lnSpc>
                <a:spcPts val="1900"/>
              </a:lnSpc>
              <a:spcAft>
                <a:spcPts val="0"/>
              </a:spcAft>
              <a:buFontTx/>
              <a:buChar char="-"/>
              <a:tabLst>
                <a:tab pos="990600" algn="l"/>
              </a:tabLst>
            </a:pPr>
            <a:r>
              <a:rPr lang="en-US" sz="1600" dirty="0">
                <a:latin typeface="Arial" panose="020B0604020202020204" pitchFamily="34" charset="0"/>
                <a:cs typeface="Arial" panose="020B0604020202020204" pitchFamily="34" charset="0"/>
              </a:rPr>
              <a:t>Data plays an important role to know what has happened before. It is a systematically process to illustrate statistical or logical techniques to describe the facts/ history and impacts. </a:t>
            </a:r>
          </a:p>
          <a:p>
            <a:pPr marL="285750" indent="-285750">
              <a:lnSpc>
                <a:spcPts val="1900"/>
              </a:lnSpc>
              <a:spcAft>
                <a:spcPts val="0"/>
              </a:spcAft>
              <a:buFontTx/>
              <a:buChar char="-"/>
              <a:tabLst>
                <a:tab pos="990600" algn="l"/>
              </a:tabLst>
            </a:pPr>
            <a:r>
              <a:rPr lang="en-US" sz="1600" dirty="0" smtClean="0">
                <a:latin typeface="Arial" panose="020B0604020202020204" pitchFamily="34" charset="0"/>
                <a:cs typeface="Arial" panose="020B0604020202020204" pitchFamily="34" charset="0"/>
              </a:rPr>
              <a:t>Focus on planning policy here I will describe how does it work/ the way we do. The partnerships for the development I would like to mention the featuring intergovernmental and or public and Private Sectors. </a:t>
            </a:r>
          </a:p>
          <a:p>
            <a:pPr marL="285750" indent="-285750">
              <a:lnSpc>
                <a:spcPts val="1900"/>
              </a:lnSpc>
              <a:spcAft>
                <a:spcPts val="0"/>
              </a:spcAft>
              <a:buFontTx/>
              <a:buChar char="-"/>
              <a:tabLst>
                <a:tab pos="990600" algn="l"/>
              </a:tabLst>
            </a:pPr>
            <a:r>
              <a:rPr lang="en-US" sz="1600" dirty="0" smtClean="0">
                <a:latin typeface="Arial" panose="020B0604020202020204" pitchFamily="34" charset="0"/>
                <a:cs typeface="Arial" panose="020B0604020202020204" pitchFamily="34" charset="0"/>
              </a:rPr>
              <a:t>Challenges, understanding these is key to find accurate information and give useful insights and will be vital to determine the most effective responses. </a:t>
            </a:r>
          </a:p>
          <a:p>
            <a:pPr marL="285750" indent="-285750">
              <a:lnSpc>
                <a:spcPts val="1900"/>
              </a:lnSpc>
              <a:spcAft>
                <a:spcPts val="0"/>
              </a:spcAft>
              <a:buFontTx/>
              <a:buChar char="-"/>
              <a:tabLst>
                <a:tab pos="990600" algn="l"/>
              </a:tabLst>
            </a:pPr>
            <a:r>
              <a:rPr lang="en-US" sz="1600" dirty="0" smtClean="0">
                <a:latin typeface="Arial" panose="020B0604020202020204" pitchFamily="34" charset="0"/>
                <a:cs typeface="Arial" panose="020B0604020202020204" pitchFamily="34" charset="0"/>
              </a:rPr>
              <a:t>Non- </a:t>
            </a:r>
            <a:r>
              <a:rPr lang="en-US" sz="1600" dirty="0">
                <a:latin typeface="Arial" panose="020B0604020202020204" pitchFamily="34" charset="0"/>
                <a:cs typeface="Arial" panose="020B0604020202020204" pitchFamily="34" charset="0"/>
              </a:rPr>
              <a:t>structural measure will be studied to find suitable solutions, The accessibility of open more space for the flow of water. </a:t>
            </a:r>
          </a:p>
          <a:p>
            <a:pPr>
              <a:lnSpc>
                <a:spcPts val="1900"/>
              </a:lnSpc>
              <a:spcAft>
                <a:spcPts val="0"/>
              </a:spcAft>
              <a:tabLst>
                <a:tab pos="990600" algn="l"/>
              </a:tabLst>
            </a:pPr>
            <a:endParaRPr lang="en-US" sz="1600" dirty="0" smtClean="0">
              <a:latin typeface="Arial" panose="020B0604020202020204" pitchFamily="34" charset="0"/>
              <a:cs typeface="Arial" panose="020B0604020202020204" pitchFamily="34" charset="0"/>
            </a:endParaRPr>
          </a:p>
          <a:p>
            <a:pPr>
              <a:lnSpc>
                <a:spcPts val="1800"/>
              </a:lnSpc>
              <a:spcAft>
                <a:spcPts val="0"/>
              </a:spcAft>
              <a:tabLst>
                <a:tab pos="990600" algn="l"/>
              </a:tabLst>
            </a:pPr>
            <a:r>
              <a:rPr lang="en-US" b="1" dirty="0" smtClean="0">
                <a:solidFill>
                  <a:srgbClr val="FBBE11"/>
                </a:solidFill>
                <a:latin typeface="Arial" panose="020B0604020202020204" pitchFamily="34" charset="0"/>
                <a:cs typeface="Arial" panose="020B0604020202020204" pitchFamily="34" charset="0"/>
              </a:rPr>
              <a:t>2.Research </a:t>
            </a:r>
            <a:r>
              <a:rPr lang="en-US" b="1" dirty="0">
                <a:solidFill>
                  <a:srgbClr val="FBBE11"/>
                </a:solidFill>
                <a:latin typeface="Arial" panose="020B0604020202020204" pitchFamily="34" charset="0"/>
                <a:cs typeface="Arial" panose="020B0604020202020204" pitchFamily="34" charset="0"/>
              </a:rPr>
              <a:t>questions:</a:t>
            </a:r>
          </a:p>
          <a:p>
            <a:pPr marL="342900" lvl="0" indent="-342900">
              <a:lnSpc>
                <a:spcPts val="1900"/>
              </a:lnSpc>
              <a:spcAft>
                <a:spcPts val="0"/>
              </a:spcAft>
              <a:buSzPts val="1000"/>
              <a:buFont typeface="Symbol" panose="05050102010706020507" pitchFamily="18" charset="2"/>
              <a:buChar char=""/>
              <a:tabLst>
                <a:tab pos="457200" algn="l"/>
              </a:tabLst>
            </a:pPr>
            <a:r>
              <a:rPr lang="en-US" sz="1600" dirty="0">
                <a:latin typeface="Arial" panose="020B0604020202020204" pitchFamily="34" charset="0"/>
                <a:cs typeface="Arial" panose="020B0604020202020204" pitchFamily="34" charset="0"/>
              </a:rPr>
              <a:t>How does flood has negative impacts in daily life and business activities in the city?</a:t>
            </a:r>
          </a:p>
          <a:p>
            <a:pPr marL="342900" lvl="0" indent="-342900">
              <a:lnSpc>
                <a:spcPts val="1900"/>
              </a:lnSpc>
              <a:spcAft>
                <a:spcPts val="0"/>
              </a:spcAft>
              <a:buSzPts val="1000"/>
              <a:buFont typeface="Symbol" panose="05050102010706020507" pitchFamily="18" charset="2"/>
              <a:buChar char=""/>
              <a:tabLst>
                <a:tab pos="457200" algn="l"/>
              </a:tabLst>
            </a:pPr>
            <a:r>
              <a:rPr lang="en-US" sz="1600" dirty="0">
                <a:latin typeface="Arial" panose="020B0604020202020204" pitchFamily="34" charset="0"/>
                <a:cs typeface="Arial" panose="020B0604020202020204" pitchFamily="34" charset="0"/>
              </a:rPr>
              <a:t>Being a future urban planner, in what affordable strategies flood could be tackled? </a:t>
            </a:r>
          </a:p>
          <a:p>
            <a:pPr marL="342900" lvl="0" indent="-342900">
              <a:lnSpc>
                <a:spcPts val="1900"/>
              </a:lnSpc>
              <a:spcAft>
                <a:spcPts val="0"/>
              </a:spcAft>
              <a:buSzPts val="1000"/>
              <a:buFont typeface="Symbol" panose="05050102010706020507" pitchFamily="18" charset="2"/>
              <a:buChar char=""/>
              <a:tabLst>
                <a:tab pos="457200" algn="l"/>
              </a:tabLst>
            </a:pPr>
            <a:endParaRPr lang="en-US" sz="1600" dirty="0">
              <a:latin typeface="Arial" panose="020B0604020202020204" pitchFamily="34" charset="0"/>
              <a:cs typeface="Arial" panose="020B0604020202020204" pitchFamily="34" charset="0"/>
            </a:endParaRPr>
          </a:p>
          <a:p>
            <a:pPr lvl="0">
              <a:spcAft>
                <a:spcPts val="0"/>
              </a:spcAft>
            </a:pPr>
            <a:r>
              <a:rPr lang="en-US" b="1" dirty="0" smtClean="0">
                <a:solidFill>
                  <a:srgbClr val="FBBE11"/>
                </a:solidFill>
                <a:latin typeface="Arial" panose="020B0604020202020204" pitchFamily="34" charset="0"/>
                <a:cs typeface="Arial" panose="020B0604020202020204" pitchFamily="34" charset="0"/>
              </a:rPr>
              <a:t>3.Research </a:t>
            </a:r>
            <a:r>
              <a:rPr lang="en-US" b="1" dirty="0">
                <a:solidFill>
                  <a:srgbClr val="FBBE11"/>
                </a:solidFill>
                <a:latin typeface="Arial" panose="020B0604020202020204" pitchFamily="34" charset="0"/>
                <a:cs typeface="Arial" panose="020B0604020202020204" pitchFamily="34" charset="0"/>
              </a:rPr>
              <a:t>objectives:</a:t>
            </a:r>
          </a:p>
          <a:p>
            <a:pPr marL="342900" lvl="0" indent="-342900">
              <a:lnSpc>
                <a:spcPts val="1900"/>
              </a:lnSpc>
              <a:spcAft>
                <a:spcPts val="0"/>
              </a:spcAft>
              <a:buSzPts val="1000"/>
              <a:buFont typeface="Symbol" panose="05050102010706020507" pitchFamily="18" charset="2"/>
              <a:buChar char=""/>
              <a:tabLst>
                <a:tab pos="457200" algn="l"/>
              </a:tabLst>
            </a:pPr>
            <a:r>
              <a:rPr lang="en-US" sz="1600" dirty="0">
                <a:latin typeface="Arial" panose="020B0604020202020204" pitchFamily="34" charset="0"/>
                <a:cs typeface="Arial" panose="020B0604020202020204" pitchFamily="34" charset="0"/>
              </a:rPr>
              <a:t>Identify the impacts of flood in the city and the effects to daily life</a:t>
            </a:r>
          </a:p>
          <a:p>
            <a:pPr marL="342900" lvl="0" indent="-342900">
              <a:lnSpc>
                <a:spcPts val="1900"/>
              </a:lnSpc>
              <a:spcAft>
                <a:spcPts val="0"/>
              </a:spcAft>
              <a:buSzPts val="1000"/>
              <a:buFont typeface="Symbol" panose="05050102010706020507" pitchFamily="18" charset="2"/>
              <a:buChar char=""/>
              <a:tabLst>
                <a:tab pos="457200" algn="l"/>
              </a:tabLst>
            </a:pPr>
            <a:r>
              <a:rPr lang="en-US" sz="1600" dirty="0">
                <a:latin typeface="Arial" panose="020B0604020202020204" pitchFamily="34" charset="0"/>
                <a:cs typeface="Arial" panose="020B0604020202020204" pitchFamily="34" charset="0"/>
              </a:rPr>
              <a:t>Assessing the integration of political problems/ people behavior	</a:t>
            </a:r>
          </a:p>
          <a:p>
            <a:pPr marL="342900" lvl="0" indent="-342900">
              <a:lnSpc>
                <a:spcPts val="1900"/>
              </a:lnSpc>
              <a:spcAft>
                <a:spcPts val="0"/>
              </a:spcAft>
              <a:buSzPts val="1000"/>
              <a:buFont typeface="Symbol" panose="05050102010706020507" pitchFamily="18" charset="2"/>
              <a:buChar char=""/>
              <a:tabLst>
                <a:tab pos="457200" algn="l"/>
              </a:tabLst>
            </a:pPr>
            <a:r>
              <a:rPr lang="en-US" sz="1600" dirty="0">
                <a:latin typeface="Arial" panose="020B0604020202020204" pitchFamily="34" charset="0"/>
                <a:cs typeface="Arial" panose="020B0604020202020204" pitchFamily="34" charset="0"/>
              </a:rPr>
              <a:t>Formulating recommendations to find affordable ways to address the issue</a:t>
            </a:r>
          </a:p>
        </p:txBody>
      </p:sp>
      <p:sp>
        <p:nvSpPr>
          <p:cNvPr id="6" name="Rectangle 5"/>
          <p:cNvSpPr/>
          <p:nvPr/>
        </p:nvSpPr>
        <p:spPr>
          <a:xfrm>
            <a:off x="9692639" y="270457"/>
            <a:ext cx="2499359" cy="615553"/>
          </a:xfrm>
          <a:prstGeom prst="rect">
            <a:avLst/>
          </a:prstGeom>
          <a:solidFill>
            <a:srgbClr val="FBBE11">
              <a:alpha val="80000"/>
            </a:srgbClr>
          </a:solidFill>
        </p:spPr>
        <p:txBody>
          <a:bodyPr wrap="square">
            <a:spAutoFit/>
          </a:bodyPr>
          <a:lstStyle/>
          <a:p>
            <a:endParaRPr lang="en-US" sz="3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410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13817" y="60094"/>
            <a:ext cx="2233304" cy="830997"/>
          </a:xfrm>
          <a:prstGeom prst="rect">
            <a:avLst/>
          </a:prstGeom>
        </p:spPr>
        <p:txBody>
          <a:bodyPr wrap="none">
            <a:spAutoFit/>
          </a:bodyPr>
          <a:lstStyle/>
          <a:p>
            <a:pPr lvl="0">
              <a:spcAft>
                <a:spcPts val="0"/>
              </a:spcAft>
            </a:pPr>
            <a:r>
              <a:rPr lang="en-US" sz="2400" b="1" dirty="0" smtClean="0">
                <a:solidFill>
                  <a:srgbClr val="EEBF12"/>
                </a:solidFill>
                <a:latin typeface="Arial" panose="020B0604020202020204" pitchFamily="34" charset="0"/>
                <a:cs typeface="Arial" panose="020B0604020202020204" pitchFamily="34" charset="0"/>
              </a:rPr>
              <a:t>4.Introduction</a:t>
            </a:r>
          </a:p>
          <a:p>
            <a:pPr lvl="0">
              <a:spcAft>
                <a:spcPts val="0"/>
              </a:spcAft>
            </a:pPr>
            <a:r>
              <a:rPr lang="en-US" sz="2400" b="1" dirty="0" smtClean="0">
                <a:solidFill>
                  <a:srgbClr val="EEBF12"/>
                </a:solidFill>
                <a:latin typeface="Arial" panose="020B0604020202020204" pitchFamily="34" charset="0"/>
                <a:cs typeface="Arial" panose="020B0604020202020204" pitchFamily="34" charset="0"/>
              </a:rPr>
              <a:t>a. Geography</a:t>
            </a:r>
            <a:endParaRPr lang="en-US" sz="2400" b="1" dirty="0">
              <a:solidFill>
                <a:srgbClr val="EEBF12"/>
              </a:solidFill>
              <a:latin typeface="Arial" panose="020B0604020202020204" pitchFamily="34" charset="0"/>
              <a:cs typeface="Arial" panose="020B0604020202020204" pitchFamily="34" charset="0"/>
            </a:endParaRPr>
          </a:p>
        </p:txBody>
      </p:sp>
      <p:sp>
        <p:nvSpPr>
          <p:cNvPr id="8" name="Rectangle 7"/>
          <p:cNvSpPr/>
          <p:nvPr/>
        </p:nvSpPr>
        <p:spPr>
          <a:xfrm>
            <a:off x="213817" y="1125542"/>
            <a:ext cx="6637744" cy="3816429"/>
          </a:xfrm>
          <a:prstGeom prst="rect">
            <a:avLst/>
          </a:prstGeom>
        </p:spPr>
        <p:txBody>
          <a:bodyPr wrap="square">
            <a:spAutoFit/>
          </a:bodyPr>
          <a:lstStyle/>
          <a:p>
            <a:r>
              <a:rPr lang="en-US" sz="2200" b="1" dirty="0">
                <a:solidFill>
                  <a:srgbClr val="EEBF12"/>
                </a:solidFill>
                <a:latin typeface="Arial" panose="020B0604020202020204" pitchFamily="34" charset="0"/>
                <a:cs typeface="Arial" panose="020B0604020202020204" pitchFamily="34" charset="0"/>
              </a:rPr>
              <a:t>Phnom Penh is the capital and largest city of Cambodia. </a:t>
            </a:r>
            <a:r>
              <a:rPr lang="en-US" sz="2200" b="1" dirty="0" smtClean="0">
                <a:solidFill>
                  <a:srgbClr val="EEBF12"/>
                </a:solidFill>
                <a:latin typeface="Arial" panose="020B0604020202020204" pitchFamily="34" charset="0"/>
                <a:cs typeface="Arial" panose="020B0604020202020204" pitchFamily="34" charset="0"/>
              </a:rPr>
              <a:t>It is located in the south-central region of the country, at the confluence of the </a:t>
            </a:r>
            <a:r>
              <a:rPr lang="en-US" sz="2200" b="1" dirty="0" err="1" smtClean="0">
                <a:solidFill>
                  <a:srgbClr val="EEBF12"/>
                </a:solidFill>
                <a:latin typeface="Arial" panose="020B0604020202020204" pitchFamily="34" charset="0"/>
                <a:cs typeface="Arial" panose="020B0604020202020204" pitchFamily="34" charset="0"/>
              </a:rPr>
              <a:t>Tonlé</a:t>
            </a:r>
            <a:r>
              <a:rPr lang="en-US" sz="2200" b="1" dirty="0" smtClean="0">
                <a:solidFill>
                  <a:srgbClr val="EEBF12"/>
                </a:solidFill>
                <a:latin typeface="Arial" panose="020B0604020202020204" pitchFamily="34" charset="0"/>
                <a:cs typeface="Arial" panose="020B0604020202020204" pitchFamily="34" charset="0"/>
              </a:rPr>
              <a:t> Sap, Mekong, and </a:t>
            </a:r>
            <a:r>
              <a:rPr lang="en-US" sz="2200" b="1" dirty="0" err="1" smtClean="0">
                <a:solidFill>
                  <a:srgbClr val="EEBF12"/>
                </a:solidFill>
                <a:latin typeface="Arial" panose="020B0604020202020204" pitchFamily="34" charset="0"/>
                <a:cs typeface="Arial" panose="020B0604020202020204" pitchFamily="34" charset="0"/>
              </a:rPr>
              <a:t>Bassac</a:t>
            </a:r>
            <a:r>
              <a:rPr lang="en-US" sz="2200" b="1" dirty="0" smtClean="0">
                <a:solidFill>
                  <a:srgbClr val="EEBF12"/>
                </a:solidFill>
                <a:latin typeface="Arial" panose="020B0604020202020204" pitchFamily="34" charset="0"/>
                <a:cs typeface="Arial" panose="020B0604020202020204" pitchFamily="34" charset="0"/>
              </a:rPr>
              <a:t> rivers. This </a:t>
            </a:r>
            <a:r>
              <a:rPr lang="en-US" sz="2200" b="1" dirty="0">
                <a:solidFill>
                  <a:srgbClr val="EEBF12"/>
                </a:solidFill>
                <a:latin typeface="Arial" panose="020B0604020202020204" pitchFamily="34" charset="0"/>
                <a:cs typeface="Arial" panose="020B0604020202020204" pitchFamily="34" charset="0"/>
              </a:rPr>
              <a:t>capital has a tropical wet and </a:t>
            </a:r>
            <a:r>
              <a:rPr lang="en-US" sz="2200" b="1" dirty="0" smtClean="0">
                <a:solidFill>
                  <a:srgbClr val="EEBF12"/>
                </a:solidFill>
                <a:latin typeface="Arial" panose="020B0604020202020204" pitchFamily="34" charset="0"/>
                <a:cs typeface="Arial" panose="020B0604020202020204" pitchFamily="34" charset="0"/>
              </a:rPr>
              <a:t>dry. </a:t>
            </a:r>
            <a:r>
              <a:rPr lang="en-US" sz="2200" b="1" dirty="0">
                <a:solidFill>
                  <a:srgbClr val="EEBF12"/>
                </a:solidFill>
                <a:latin typeface="Arial" panose="020B0604020202020204" pitchFamily="34" charset="0"/>
                <a:cs typeface="Arial" panose="020B0604020202020204" pitchFamily="34" charset="0"/>
              </a:rPr>
              <a:t>Divided into 12 districts, which are under the governance of the Phnom Penh Municipality. Each district also are further subdivided into 76 communes. The urban concentration in the most fertile river valleys and flood plains, flooding is a common occurrence during the rainy season. </a:t>
            </a:r>
          </a:p>
        </p:txBody>
      </p:sp>
      <p:sp>
        <p:nvSpPr>
          <p:cNvPr id="10" name="Rectangle 9"/>
          <p:cNvSpPr/>
          <p:nvPr/>
        </p:nvSpPr>
        <p:spPr>
          <a:xfrm>
            <a:off x="6952089" y="6530145"/>
            <a:ext cx="1728272" cy="276999"/>
          </a:xfrm>
          <a:prstGeom prst="rect">
            <a:avLst/>
          </a:prstGeom>
        </p:spPr>
        <p:txBody>
          <a:bodyPr wrap="square">
            <a:spAutoFit/>
          </a:bodyPr>
          <a:lstStyle/>
          <a:p>
            <a:r>
              <a:rPr lang="en-US" sz="1200" dirty="0" smtClean="0"/>
              <a:t>Figure 1: PP map</a:t>
            </a: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1894" t="7283" r="11651"/>
          <a:stretch/>
        </p:blipFill>
        <p:spPr>
          <a:xfrm>
            <a:off x="7031864" y="0"/>
            <a:ext cx="4873785" cy="6531098"/>
          </a:xfrm>
          <a:prstGeom prst="rect">
            <a:avLst/>
          </a:prstGeom>
        </p:spPr>
      </p:pic>
      <p:sp>
        <p:nvSpPr>
          <p:cNvPr id="12" name="Rectangle 11"/>
          <p:cNvSpPr/>
          <p:nvPr/>
        </p:nvSpPr>
        <p:spPr>
          <a:xfrm>
            <a:off x="9101523" y="2264863"/>
            <a:ext cx="1657239" cy="430887"/>
          </a:xfrm>
          <a:prstGeom prst="rect">
            <a:avLst/>
          </a:prstGeom>
        </p:spPr>
        <p:txBody>
          <a:bodyPr wrap="square">
            <a:spAutoFit/>
          </a:bodyPr>
          <a:lstStyle/>
          <a:p>
            <a:r>
              <a:rPr lang="en-US" sz="2200" b="1" dirty="0">
                <a:solidFill>
                  <a:schemeClr val="bg1"/>
                </a:solidFill>
                <a:latin typeface="Arial" panose="020B0604020202020204" pitchFamily="34" charset="0"/>
                <a:cs typeface="Arial" panose="020B0604020202020204" pitchFamily="34" charset="0"/>
              </a:rPr>
              <a:t>Mekong</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175"/>
            <a:ext cx="10315977" cy="6877318"/>
          </a:xfrm>
          <a:prstGeom prst="rect">
            <a:avLst/>
          </a:prstGeom>
        </p:spPr>
      </p:pic>
    </p:spTree>
    <p:extLst>
      <p:ext uri="{BB962C8B-B14F-4D97-AF65-F5344CB8AC3E}">
        <p14:creationId xmlns:p14="http://schemas.microsoft.com/office/powerpoint/2010/main" val="157779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3" y="0"/>
            <a:ext cx="10286998" cy="6858000"/>
          </a:xfrm>
          <a:prstGeom prst="rect">
            <a:avLst/>
          </a:prstGeom>
        </p:spPr>
      </p:pic>
      <p:sp>
        <p:nvSpPr>
          <p:cNvPr id="3" name="Rectangle 2"/>
          <p:cNvSpPr/>
          <p:nvPr/>
        </p:nvSpPr>
        <p:spPr>
          <a:xfrm>
            <a:off x="90152" y="115910"/>
            <a:ext cx="2125014" cy="369332"/>
          </a:xfrm>
          <a:prstGeom prst="rect">
            <a:avLst/>
          </a:prstGeom>
        </p:spPr>
        <p:txBody>
          <a:bodyPr wrap="square">
            <a:spAutoFit/>
          </a:bodyPr>
          <a:lstStyle/>
          <a:p>
            <a:r>
              <a:rPr lang="en-US" b="1" u="sng" dirty="0" smtClean="0">
                <a:solidFill>
                  <a:srgbClr val="FBBE11"/>
                </a:solidFill>
                <a:latin typeface="Arial" panose="020B0604020202020204" pitchFamily="34" charset="0"/>
                <a:cs typeface="Arial" panose="020B0604020202020204" pitchFamily="34" charset="0"/>
              </a:rPr>
              <a:t>City flood plain</a:t>
            </a:r>
            <a:endParaRPr lang="en-US" b="1" u="sng" dirty="0">
              <a:solidFill>
                <a:srgbClr val="FBBE11"/>
              </a:solidFill>
              <a:latin typeface="Arial" panose="020B0604020202020204" pitchFamily="34" charset="0"/>
              <a:cs typeface="Arial" panose="020B0604020202020204" pitchFamily="34" charset="0"/>
            </a:endParaRPr>
          </a:p>
        </p:txBody>
      </p:sp>
      <p:sp>
        <p:nvSpPr>
          <p:cNvPr id="4" name="Rectangle 3"/>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0152" y="6385638"/>
            <a:ext cx="1694246" cy="276999"/>
          </a:xfrm>
          <a:prstGeom prst="rect">
            <a:avLst/>
          </a:prstGeom>
        </p:spPr>
        <p:txBody>
          <a:bodyPr wrap="none">
            <a:spAutoFit/>
          </a:bodyPr>
          <a:lstStyle/>
          <a:p>
            <a:r>
              <a:rPr lang="en-US" sz="1200" dirty="0" smtClean="0"/>
              <a:t>Figure </a:t>
            </a:r>
            <a:r>
              <a:rPr lang="en-US" sz="1200" dirty="0" smtClean="0"/>
              <a:t>: </a:t>
            </a:r>
            <a:r>
              <a:rPr lang="en-US" sz="1200" dirty="0" smtClean="0"/>
              <a:t>city elevation</a:t>
            </a:r>
          </a:p>
        </p:txBody>
      </p:sp>
    </p:spTree>
    <p:extLst>
      <p:ext uri="{BB962C8B-B14F-4D97-AF65-F5344CB8AC3E}">
        <p14:creationId xmlns:p14="http://schemas.microsoft.com/office/powerpoint/2010/main" val="2437184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6543" y="127742"/>
            <a:ext cx="2390398" cy="297517"/>
          </a:xfrm>
          <a:prstGeom prst="rect">
            <a:avLst/>
          </a:prstGeom>
        </p:spPr>
        <p:txBody>
          <a:bodyPr wrap="none">
            <a:spAutoFit/>
          </a:bodyPr>
          <a:lstStyle/>
          <a:p>
            <a:pPr>
              <a:lnSpc>
                <a:spcPts val="1600"/>
              </a:lnSpc>
              <a:spcAft>
                <a:spcPts val="0"/>
              </a:spcAft>
            </a:pPr>
            <a:r>
              <a:rPr lang="en-US" sz="2000" b="1" u="sng" dirty="0">
                <a:solidFill>
                  <a:srgbClr val="FBBE11"/>
                </a:solidFill>
                <a:latin typeface="Arial" panose="020B0604020202020204" pitchFamily="34" charset="0"/>
                <a:cs typeface="Arial" panose="020B0604020202020204" pitchFamily="34" charset="0"/>
              </a:rPr>
              <a:t>b. Bodies of </a:t>
            </a:r>
            <a:r>
              <a:rPr lang="en-US" sz="2000" b="1" u="sng" dirty="0" smtClean="0">
                <a:solidFill>
                  <a:srgbClr val="FBBE11"/>
                </a:solidFill>
                <a:latin typeface="Arial" panose="020B0604020202020204" pitchFamily="34" charset="0"/>
                <a:cs typeface="Arial" panose="020B0604020202020204" pitchFamily="34" charset="0"/>
              </a:rPr>
              <a:t>water</a:t>
            </a:r>
            <a:endParaRPr lang="en-US" sz="2000" b="1" u="sng" dirty="0">
              <a:solidFill>
                <a:srgbClr val="FBBE11"/>
              </a:solidFill>
              <a:latin typeface="Arial" panose="020B0604020202020204" pitchFamily="34" charset="0"/>
              <a:cs typeface="Arial" panose="020B0604020202020204" pitchFamily="34" charset="0"/>
            </a:endParaRPr>
          </a:p>
        </p:txBody>
      </p:sp>
      <p:sp>
        <p:nvSpPr>
          <p:cNvPr id="8" name="Rectangle 7"/>
          <p:cNvSpPr/>
          <p:nvPr/>
        </p:nvSpPr>
        <p:spPr>
          <a:xfrm>
            <a:off x="0" y="3944578"/>
            <a:ext cx="1558345" cy="276999"/>
          </a:xfrm>
          <a:prstGeom prst="rect">
            <a:avLst/>
          </a:prstGeom>
        </p:spPr>
        <p:txBody>
          <a:bodyPr wrap="square">
            <a:spAutoFit/>
          </a:bodyPr>
          <a:lstStyle/>
          <a:p>
            <a:r>
              <a:rPr lang="en-US" sz="1200" dirty="0" smtClean="0"/>
              <a:t>Figure 2: Rivers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8111"/>
            <a:ext cx="4516216" cy="3382869"/>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5403" b="7386"/>
          <a:stretch/>
        </p:blipFill>
        <p:spPr>
          <a:xfrm>
            <a:off x="4516216" y="489411"/>
            <a:ext cx="7383700" cy="4829564"/>
          </a:xfrm>
          <a:prstGeom prst="rect">
            <a:avLst/>
          </a:prstGeom>
        </p:spPr>
      </p:pic>
      <p:sp>
        <p:nvSpPr>
          <p:cNvPr id="11" name="Rectangle 10"/>
          <p:cNvSpPr/>
          <p:nvPr/>
        </p:nvSpPr>
        <p:spPr>
          <a:xfrm>
            <a:off x="4510482" y="5318975"/>
            <a:ext cx="1671377" cy="261610"/>
          </a:xfrm>
          <a:prstGeom prst="rect">
            <a:avLst/>
          </a:prstGeom>
        </p:spPr>
        <p:txBody>
          <a:bodyPr wrap="square">
            <a:spAutoFit/>
          </a:bodyPr>
          <a:lstStyle/>
          <a:p>
            <a:r>
              <a:rPr lang="en-US" sz="1100" dirty="0"/>
              <a:t>Figure </a:t>
            </a:r>
            <a:r>
              <a:rPr lang="en-US" sz="1100" dirty="0" smtClean="0"/>
              <a:t>3: </a:t>
            </a:r>
            <a:r>
              <a:rPr lang="en-US" sz="1100" dirty="0" err="1" smtClean="0"/>
              <a:t>Boueng</a:t>
            </a:r>
            <a:r>
              <a:rPr lang="en-US" sz="1100" dirty="0" smtClean="0"/>
              <a:t> </a:t>
            </a:r>
            <a:r>
              <a:rPr lang="en-US" sz="1100" dirty="0" err="1" smtClean="0"/>
              <a:t>Kak</a:t>
            </a:r>
            <a:endParaRPr lang="en-US" sz="1100" dirty="0" smtClean="0"/>
          </a:p>
        </p:txBody>
      </p:sp>
      <p:sp>
        <p:nvSpPr>
          <p:cNvPr id="12" name="Rectangle 11"/>
          <p:cNvSpPr/>
          <p:nvPr/>
        </p:nvSpPr>
        <p:spPr>
          <a:xfrm>
            <a:off x="0" y="4294202"/>
            <a:ext cx="4504748" cy="1477328"/>
          </a:xfrm>
          <a:prstGeom prst="rect">
            <a:avLst/>
          </a:prstGeom>
        </p:spPr>
        <p:txBody>
          <a:bodyPr wrap="square">
            <a:spAutoFit/>
          </a:bodyPr>
          <a:lstStyle/>
          <a:p>
            <a:r>
              <a:rPr lang="en-US" sz="1500" b="1" dirty="0" smtClean="0">
                <a:latin typeface="Arial" panose="020B0604020202020204" pitchFamily="34" charset="0"/>
                <a:cs typeface="Arial" panose="020B0604020202020204" pitchFamily="34" charset="0"/>
              </a:rPr>
              <a:t>The </a:t>
            </a:r>
            <a:r>
              <a:rPr lang="en-US" sz="1500" b="1" dirty="0">
                <a:latin typeface="Arial" panose="020B0604020202020204" pitchFamily="34" charset="0"/>
                <a:cs typeface="Arial" panose="020B0604020202020204" pitchFamily="34" charset="0"/>
              </a:rPr>
              <a:t>Mekong is </a:t>
            </a:r>
            <a:r>
              <a:rPr lang="en-US" sz="1500" b="1" dirty="0" smtClean="0">
                <a:latin typeface="Arial" panose="020B0604020202020204" pitchFamily="34" charset="0"/>
                <a:cs typeface="Arial" panose="020B0604020202020204" pitchFamily="34" charset="0"/>
              </a:rPr>
              <a:t>the</a:t>
            </a:r>
            <a:r>
              <a:rPr lang="en-US" sz="1500" b="1" dirty="0">
                <a:latin typeface="Arial" panose="020B0604020202020204" pitchFamily="34" charset="0"/>
                <a:cs typeface="Arial" panose="020B0604020202020204" pitchFamily="34" charset="0"/>
              </a:rPr>
              <a:t> </a:t>
            </a:r>
            <a:r>
              <a:rPr lang="en-US" sz="1500" b="1" dirty="0" smtClean="0">
                <a:latin typeface="Arial" panose="020B0604020202020204" pitchFamily="34" charset="0"/>
                <a:cs typeface="Arial" panose="020B0604020202020204" pitchFamily="34" charset="0"/>
              </a:rPr>
              <a:t>12</a:t>
            </a:r>
            <a:r>
              <a:rPr lang="en-US" sz="1500" b="1" baseline="30000" dirty="0" smtClean="0">
                <a:latin typeface="Arial" panose="020B0604020202020204" pitchFamily="34" charset="0"/>
                <a:cs typeface="Arial" panose="020B0604020202020204" pitchFamily="34" charset="0"/>
              </a:rPr>
              <a:t>th</a:t>
            </a:r>
            <a:r>
              <a:rPr lang="en-US" sz="1500" b="1" dirty="0" smtClean="0">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rPr>
              <a:t>longest river in the world. 60 million people live along the river. </a:t>
            </a:r>
            <a:r>
              <a:rPr lang="en-US" sz="1500" b="1" dirty="0" smtClean="0">
                <a:latin typeface="Arial" panose="020B0604020202020204" pitchFamily="34" charset="0"/>
                <a:cs typeface="Arial" panose="020B0604020202020204" pitchFamily="34" charset="0"/>
              </a:rPr>
              <a:t>Additionally, </a:t>
            </a:r>
            <a:r>
              <a:rPr lang="en-US" sz="1500" b="1" dirty="0" err="1" smtClean="0">
                <a:latin typeface="Arial" panose="020B0604020202020204" pitchFamily="34" charset="0"/>
                <a:cs typeface="Arial" panose="020B0604020202020204" pitchFamily="34" charset="0"/>
              </a:rPr>
              <a:t>Tonle</a:t>
            </a:r>
            <a:r>
              <a:rPr lang="en-US" sz="1500" b="1" dirty="0" smtClean="0">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rPr>
              <a:t>Sap Lake is a huge dumbbell-shaped body of water stretching across the northwest of the country. The Lake is the largest fresh water in South East Asia.</a:t>
            </a:r>
          </a:p>
        </p:txBody>
      </p:sp>
      <p:sp>
        <p:nvSpPr>
          <p:cNvPr id="13" name="Rectangle 12"/>
          <p:cNvSpPr/>
          <p:nvPr/>
        </p:nvSpPr>
        <p:spPr>
          <a:xfrm>
            <a:off x="4503721" y="5624218"/>
            <a:ext cx="7390461" cy="784830"/>
          </a:xfrm>
          <a:prstGeom prst="rect">
            <a:avLst/>
          </a:prstGeom>
        </p:spPr>
        <p:txBody>
          <a:bodyPr wrap="square">
            <a:spAutoFit/>
          </a:bodyPr>
          <a:lstStyle/>
          <a:p>
            <a:r>
              <a:rPr lang="en-US" sz="1500" b="1" dirty="0" err="1">
                <a:latin typeface="Arial" panose="020B0604020202020204" pitchFamily="34" charset="0"/>
                <a:cs typeface="Arial" panose="020B0604020202020204" pitchFamily="34" charset="0"/>
              </a:rPr>
              <a:t>Kak</a:t>
            </a:r>
            <a:r>
              <a:rPr lang="en-US" sz="1500" b="1" dirty="0">
                <a:latin typeface="Arial" panose="020B0604020202020204" pitchFamily="34" charset="0"/>
                <a:cs typeface="Arial" panose="020B0604020202020204" pitchFamily="34" charset="0"/>
              </a:rPr>
              <a:t> Lake was a slum in the city center and considered the most important </a:t>
            </a:r>
            <a:r>
              <a:rPr lang="en-US" sz="1500" b="1" dirty="0" smtClean="0">
                <a:latin typeface="Arial" panose="020B0604020202020204" pitchFamily="34" charset="0"/>
                <a:cs typeface="Arial" panose="020B0604020202020204" pitchFamily="34" charset="0"/>
              </a:rPr>
              <a:t>area for backpackers. </a:t>
            </a:r>
            <a:r>
              <a:rPr lang="en-US" sz="1500" b="1" dirty="0">
                <a:latin typeface="Arial" panose="020B0604020202020204" pitchFamily="34" charset="0"/>
                <a:cs typeface="Arial" panose="020B0604020202020204" pitchFamily="34" charset="0"/>
              </a:rPr>
              <a:t>In 2007 a private investment announced an agreement to transform the lake into a sprawling mixed-use development</a:t>
            </a:r>
            <a:r>
              <a:rPr lang="en-US" sz="1500" b="1" dirty="0" smtClean="0">
                <a:latin typeface="Arial" panose="020B0604020202020204" pitchFamily="34" charset="0"/>
                <a:cs typeface="Arial" panose="020B0604020202020204" pitchFamily="34" charset="0"/>
              </a:rPr>
              <a:t>.</a:t>
            </a:r>
            <a:endParaRPr lang="en-US" sz="1500" b="1"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68" y="388362"/>
            <a:ext cx="11894182" cy="6469638"/>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68" y="0"/>
            <a:ext cx="11894183" cy="6854137"/>
          </a:xfrm>
          <a:prstGeom prst="rect">
            <a:avLst/>
          </a:prstGeom>
        </p:spPr>
      </p:pic>
      <p:sp>
        <p:nvSpPr>
          <p:cNvPr id="14" name="Rectangle 13"/>
          <p:cNvSpPr/>
          <p:nvPr/>
        </p:nvSpPr>
        <p:spPr>
          <a:xfrm>
            <a:off x="5935623" y="6514048"/>
            <a:ext cx="1581715" cy="276999"/>
          </a:xfrm>
          <a:prstGeom prst="rect">
            <a:avLst/>
          </a:prstGeom>
        </p:spPr>
        <p:txBody>
          <a:bodyPr wrap="none">
            <a:spAutoFit/>
          </a:bodyPr>
          <a:lstStyle/>
          <a:p>
            <a:r>
              <a:rPr lang="en-US" sz="1200" dirty="0" smtClean="0"/>
              <a:t>Figure4 : </a:t>
            </a:r>
            <a:r>
              <a:rPr lang="en-US" sz="1200" dirty="0" err="1" smtClean="0"/>
              <a:t>Boeng</a:t>
            </a:r>
            <a:r>
              <a:rPr lang="en-US" sz="1200" dirty="0" smtClean="0"/>
              <a:t> </a:t>
            </a:r>
            <a:r>
              <a:rPr lang="en-US" sz="1200" dirty="0" err="1" smtClean="0"/>
              <a:t>kak</a:t>
            </a:r>
            <a:endParaRPr lang="en-US" sz="1200" dirty="0" smtClean="0"/>
          </a:p>
        </p:txBody>
      </p:sp>
      <p:sp>
        <p:nvSpPr>
          <p:cNvPr id="15" name="Rectangle 14"/>
          <p:cNvSpPr/>
          <p:nvPr/>
        </p:nvSpPr>
        <p:spPr>
          <a:xfrm>
            <a:off x="96543" y="6514047"/>
            <a:ext cx="1413657" cy="276999"/>
          </a:xfrm>
          <a:prstGeom prst="rect">
            <a:avLst/>
          </a:prstGeom>
        </p:spPr>
        <p:txBody>
          <a:bodyPr wrap="none">
            <a:spAutoFit/>
          </a:bodyPr>
          <a:lstStyle/>
          <a:p>
            <a:r>
              <a:rPr lang="en-US" sz="1200" dirty="0" smtClean="0"/>
              <a:t>Figure3 : Mekong</a:t>
            </a:r>
            <a:endParaRPr lang="en-US" sz="1200" dirty="0" smtClean="0"/>
          </a:p>
        </p:txBody>
      </p:sp>
    </p:spTree>
    <p:extLst>
      <p:ext uri="{BB962C8B-B14F-4D97-AF65-F5344CB8AC3E}">
        <p14:creationId xmlns:p14="http://schemas.microsoft.com/office/powerpoint/2010/main" val="324869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0131" y="0"/>
            <a:ext cx="3515933" cy="23439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065" y="-3"/>
            <a:ext cx="3515933" cy="234395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8495" y="2343950"/>
            <a:ext cx="3515932" cy="234395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68713" y="2343950"/>
            <a:ext cx="3515931" cy="234395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4646" y="2343950"/>
            <a:ext cx="3515931" cy="2343954"/>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t="6045"/>
          <a:stretch/>
        </p:blipFill>
        <p:spPr>
          <a:xfrm>
            <a:off x="1648491" y="4687903"/>
            <a:ext cx="3515933" cy="2202276"/>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t="6045"/>
          <a:stretch/>
        </p:blipFill>
        <p:spPr>
          <a:xfrm>
            <a:off x="5160131" y="4687904"/>
            <a:ext cx="3515929" cy="2202274"/>
          </a:xfrm>
          <a:prstGeom prst="rect">
            <a:avLst/>
          </a:prstGeom>
        </p:spPr>
      </p:pic>
      <p:pic>
        <p:nvPicPr>
          <p:cNvPr id="11"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t="5495"/>
          <a:stretch/>
        </p:blipFill>
        <p:spPr>
          <a:xfrm>
            <a:off x="8676060" y="4687902"/>
            <a:ext cx="3515934" cy="2215155"/>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52784" y="0"/>
            <a:ext cx="3515929" cy="2343953"/>
          </a:xfrm>
          <a:prstGeom prst="rect">
            <a:avLst/>
          </a:prstGeom>
        </p:spPr>
      </p:pic>
      <p:sp>
        <p:nvSpPr>
          <p:cNvPr id="14" name="Rectangle 13"/>
          <p:cNvSpPr/>
          <p:nvPr/>
        </p:nvSpPr>
        <p:spPr>
          <a:xfrm>
            <a:off x="8580" y="6354005"/>
            <a:ext cx="1639905" cy="461665"/>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Figure </a:t>
            </a:r>
            <a:r>
              <a:rPr lang="en-US" sz="1200" dirty="0">
                <a:latin typeface="Arial" panose="020B0604020202020204" pitchFamily="34" charset="0"/>
                <a:cs typeface="Arial" panose="020B0604020202020204" pitchFamily="34" charset="0"/>
              </a:rPr>
              <a:t>5</a:t>
            </a:r>
            <a:r>
              <a:rPr lang="en-US"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city transformation</a:t>
            </a:r>
          </a:p>
        </p:txBody>
      </p:sp>
      <p:sp>
        <p:nvSpPr>
          <p:cNvPr id="2" name="Rectangle 1"/>
          <p:cNvSpPr/>
          <p:nvPr/>
        </p:nvSpPr>
        <p:spPr>
          <a:xfrm>
            <a:off x="1648491" y="1"/>
            <a:ext cx="1081830" cy="2343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730321" y="1908221"/>
            <a:ext cx="734096" cy="4357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168713" y="1472491"/>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713829" y="1485374"/>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713829" y="3817512"/>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168713" y="3803562"/>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652782" y="3803562"/>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652784" y="6031598"/>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205192" y="6026910"/>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8699883" y="5962515"/>
            <a:ext cx="1149660" cy="858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0" y="141676"/>
            <a:ext cx="1648485" cy="1015663"/>
          </a:xfrm>
          <a:prstGeom prst="rect">
            <a:avLst/>
          </a:prstGeom>
        </p:spPr>
        <p:txBody>
          <a:bodyPr wrap="square">
            <a:spAutoFit/>
          </a:bodyPr>
          <a:lstStyle/>
          <a:p>
            <a:r>
              <a:rPr lang="en-US" sz="2000" b="1" u="sng" dirty="0" smtClean="0">
                <a:solidFill>
                  <a:srgbClr val="FBBE11"/>
                </a:solidFill>
                <a:latin typeface="Arial" panose="020B0604020202020204" pitchFamily="34" charset="0"/>
                <a:cs typeface="Arial" panose="020B0604020202020204" pitchFamily="34" charset="0"/>
              </a:rPr>
              <a:t>Transformation of the city</a:t>
            </a:r>
            <a:endParaRPr lang="en-US" sz="2000" u="sng" dirty="0"/>
          </a:p>
        </p:txBody>
      </p:sp>
    </p:spTree>
    <p:extLst>
      <p:ext uri="{BB962C8B-B14F-4D97-AF65-F5344CB8AC3E}">
        <p14:creationId xmlns:p14="http://schemas.microsoft.com/office/powerpoint/2010/main" val="4097425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9408" y="0"/>
            <a:ext cx="9716242" cy="6863318"/>
          </a:xfrm>
          <a:prstGeom prst="rect">
            <a:avLst/>
          </a:prstGeom>
        </p:spPr>
      </p:pic>
      <p:sp>
        <p:nvSpPr>
          <p:cNvPr id="5" name="Rectangle 4"/>
          <p:cNvSpPr/>
          <p:nvPr/>
        </p:nvSpPr>
        <p:spPr>
          <a:xfrm>
            <a:off x="0" y="6304002"/>
            <a:ext cx="2189408" cy="276999"/>
          </a:xfrm>
          <a:prstGeom prst="rect">
            <a:avLst/>
          </a:prstGeom>
        </p:spPr>
        <p:txBody>
          <a:bodyPr wrap="square">
            <a:spAutoFit/>
          </a:bodyPr>
          <a:lstStyle/>
          <a:p>
            <a:r>
              <a:rPr lang="en-US" sz="1200" dirty="0"/>
              <a:t>Figure </a:t>
            </a:r>
            <a:r>
              <a:rPr lang="en-US" sz="1200" dirty="0"/>
              <a:t>6</a:t>
            </a:r>
            <a:r>
              <a:rPr lang="en-US" sz="1200" dirty="0" smtClean="0"/>
              <a:t>: </a:t>
            </a:r>
            <a:r>
              <a:rPr lang="en-US" sz="1200" dirty="0"/>
              <a:t>flood </a:t>
            </a:r>
            <a:r>
              <a:rPr lang="en-US" sz="1200" dirty="0" smtClean="0"/>
              <a:t>in 2011</a:t>
            </a:r>
          </a:p>
        </p:txBody>
      </p:sp>
      <p:sp>
        <p:nvSpPr>
          <p:cNvPr id="6" name="Rectangle 5"/>
          <p:cNvSpPr/>
          <p:nvPr/>
        </p:nvSpPr>
        <p:spPr>
          <a:xfrm>
            <a:off x="121181" y="64395"/>
            <a:ext cx="1646669" cy="369332"/>
          </a:xfrm>
          <a:prstGeom prst="rect">
            <a:avLst/>
          </a:prstGeom>
        </p:spPr>
        <p:txBody>
          <a:bodyPr wrap="none">
            <a:spAutoFit/>
          </a:bodyPr>
          <a:lstStyle/>
          <a:p>
            <a:r>
              <a:rPr lang="en-US" b="1" u="sng" dirty="0">
                <a:solidFill>
                  <a:srgbClr val="FBBE11"/>
                </a:solidFill>
                <a:latin typeface="Arial" panose="020B0604020202020204" pitchFamily="34" charset="0"/>
                <a:cs typeface="Arial" panose="020B0604020202020204" pitchFamily="34" charset="0"/>
              </a:rPr>
              <a:t>Flood in 2011</a:t>
            </a:r>
          </a:p>
        </p:txBody>
      </p:sp>
      <p:sp>
        <p:nvSpPr>
          <p:cNvPr id="7" name="Rectangle 6"/>
          <p:cNvSpPr/>
          <p:nvPr/>
        </p:nvSpPr>
        <p:spPr>
          <a:xfrm>
            <a:off x="11905650" y="0"/>
            <a:ext cx="286350" cy="6858000"/>
          </a:xfrm>
          <a:prstGeom prst="rect">
            <a:avLst/>
          </a:prstGeom>
          <a:solidFill>
            <a:srgbClr val="EEBF12"/>
          </a:solidFill>
          <a:ln>
            <a:solidFill>
              <a:srgbClr val="EEBF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9408" y="0"/>
            <a:ext cx="6844253" cy="6844253"/>
          </a:xfrm>
          <a:prstGeom prst="rect">
            <a:avLst/>
          </a:prstGeom>
        </p:spPr>
      </p:pic>
      <p:sp>
        <p:nvSpPr>
          <p:cNvPr id="9" name="Rectangle 8"/>
          <p:cNvSpPr/>
          <p:nvPr/>
        </p:nvSpPr>
        <p:spPr>
          <a:xfrm>
            <a:off x="0" y="6491508"/>
            <a:ext cx="5531806" cy="276999"/>
          </a:xfrm>
          <a:prstGeom prst="rect">
            <a:avLst/>
          </a:prstGeom>
        </p:spPr>
        <p:txBody>
          <a:bodyPr wrap="square">
            <a:spAutoFit/>
          </a:bodyPr>
          <a:lstStyle/>
          <a:p>
            <a:r>
              <a:rPr lang="en-US" sz="1200" dirty="0"/>
              <a:t>Figure </a:t>
            </a:r>
            <a:r>
              <a:rPr lang="en-US" sz="1200" dirty="0" smtClean="0"/>
              <a:t>7: country flood prone region </a:t>
            </a:r>
            <a:endParaRPr lang="en-US" sz="1200" dirty="0" smtClean="0">
              <a:latin typeface="Calibri" panose="020F0502020204030204" pitchFamily="34" charset="0"/>
              <a:ea typeface="Calibri" panose="020F0502020204030204" pitchFamily="34" charset="0"/>
              <a:cs typeface="Arial Unicode MS" panose="020B0604020202020204" pitchFamily="34" charset="-128"/>
            </a:endParaRPr>
          </a:p>
        </p:txBody>
      </p:sp>
      <p:sp>
        <p:nvSpPr>
          <p:cNvPr id="2" name="Rectangle 1"/>
          <p:cNvSpPr/>
          <p:nvPr/>
        </p:nvSpPr>
        <p:spPr>
          <a:xfrm>
            <a:off x="56786" y="670271"/>
            <a:ext cx="2222774" cy="4708981"/>
          </a:xfrm>
          <a:prstGeom prst="rect">
            <a:avLst/>
          </a:prstGeom>
        </p:spPr>
        <p:txBody>
          <a:bodyPr wrap="square">
            <a:spAutoFit/>
          </a:bodyPr>
          <a:lstStyle/>
          <a:p>
            <a:r>
              <a:rPr lang="en-US" sz="2000" b="1" dirty="0">
                <a:solidFill>
                  <a:srgbClr val="FBBE11"/>
                </a:solidFill>
                <a:latin typeface="Arial" panose="020B0604020202020204" pitchFamily="34" charset="0"/>
                <a:cs typeface="Arial" panose="020B0604020202020204" pitchFamily="34" charset="0"/>
              </a:rPr>
              <a:t>According to the Paris Urbanism Agency (APUR), </a:t>
            </a:r>
            <a:r>
              <a:rPr lang="en-US" sz="2000" b="1" dirty="0" smtClean="0">
                <a:solidFill>
                  <a:srgbClr val="FBBE11"/>
                </a:solidFill>
                <a:latin typeface="Arial" panose="020B0604020202020204" pitchFamily="34" charset="0"/>
                <a:cs typeface="Arial" panose="020B0604020202020204" pitchFamily="34" charset="0"/>
              </a:rPr>
              <a:t>Phnom </a:t>
            </a:r>
            <a:r>
              <a:rPr lang="en-US" sz="2000" b="1" dirty="0">
                <a:solidFill>
                  <a:srgbClr val="FBBE11"/>
                </a:solidFill>
                <a:latin typeface="Arial" panose="020B0604020202020204" pitchFamily="34" charset="0"/>
                <a:cs typeface="Arial" panose="020B0604020202020204" pitchFamily="34" charset="0"/>
              </a:rPr>
              <a:t>Penh was less ideal for human settlement. Located on a natural floodplain, the landscape was dotted with rivers, lakes, and </a:t>
            </a:r>
            <a:r>
              <a:rPr lang="en-US" sz="2000" b="1" dirty="0" smtClean="0">
                <a:solidFill>
                  <a:srgbClr val="FBBE11"/>
                </a:solidFill>
                <a:latin typeface="Arial" panose="020B0604020202020204" pitchFamily="34" charset="0"/>
                <a:cs typeface="Arial" panose="020B0604020202020204" pitchFamily="34" charset="0"/>
              </a:rPr>
              <a:t>marsh (</a:t>
            </a:r>
            <a:r>
              <a:rPr lang="en-US" sz="2000" b="1" dirty="0" err="1">
                <a:solidFill>
                  <a:srgbClr val="FBBE11"/>
                </a:solidFill>
                <a:latin typeface="Arial" panose="020B0604020202020204" pitchFamily="34" charset="0"/>
                <a:cs typeface="Arial" panose="020B0604020202020204" pitchFamily="34" charset="0"/>
              </a:rPr>
              <a:t>Hale.H</a:t>
            </a:r>
            <a:r>
              <a:rPr lang="en-US" sz="2000" b="1" dirty="0">
                <a:solidFill>
                  <a:srgbClr val="FBBE11"/>
                </a:solidFill>
                <a:latin typeface="Arial" panose="020B0604020202020204" pitchFamily="34" charset="0"/>
                <a:cs typeface="Arial" panose="020B0604020202020204" pitchFamily="34" charset="0"/>
              </a:rPr>
              <a:t> 2017). </a:t>
            </a:r>
          </a:p>
        </p:txBody>
      </p:sp>
    </p:spTree>
    <p:extLst>
      <p:ext uri="{BB962C8B-B14F-4D97-AF65-F5344CB8AC3E}">
        <p14:creationId xmlns:p14="http://schemas.microsoft.com/office/powerpoint/2010/main" val="287399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4108</TotalTime>
  <Words>2774</Words>
  <Application>Microsoft Office PowerPoint</Application>
  <PresentationFormat>Widescreen</PresentationFormat>
  <Paragraphs>368</Paragraphs>
  <Slides>33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 Unicode MS</vt:lpstr>
      <vt:lpstr>Arial</vt:lpstr>
      <vt:lpstr>Bookman Old Style</vt:lpstr>
      <vt:lpstr>Calibri</vt:lpstr>
      <vt:lpstr>Rockwell</vt:lpstr>
      <vt:lpstr>Symbol</vt:lpstr>
      <vt:lpstr>Times New Roman</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ICS</dc:creator>
  <cp:lastModifiedBy>ICS</cp:lastModifiedBy>
  <cp:revision>836</cp:revision>
  <dcterms:created xsi:type="dcterms:W3CDTF">2017-12-22T15:48:44Z</dcterms:created>
  <dcterms:modified xsi:type="dcterms:W3CDTF">2018-06-17T07:18:54Z</dcterms:modified>
</cp:coreProperties>
</file>