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2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840" r:id="rId1"/>
    <p:sldMasterId id="2147483852" r:id="rId2"/>
  </p:sldMasterIdLst>
  <p:notesMasterIdLst>
    <p:notesMasterId r:id="rId67"/>
  </p:notesMasterIdLst>
  <p:handoutMasterIdLst>
    <p:handoutMasterId r:id="rId68"/>
  </p:handoutMasterIdLst>
  <p:sldIdLst>
    <p:sldId id="256" r:id="rId3"/>
    <p:sldId id="257" r:id="rId4"/>
    <p:sldId id="267" r:id="rId5"/>
    <p:sldId id="268" r:id="rId6"/>
    <p:sldId id="258" r:id="rId7"/>
    <p:sldId id="310" r:id="rId8"/>
    <p:sldId id="313" r:id="rId9"/>
    <p:sldId id="311" r:id="rId10"/>
    <p:sldId id="312" r:id="rId11"/>
    <p:sldId id="270" r:id="rId12"/>
    <p:sldId id="300" r:id="rId13"/>
    <p:sldId id="301" r:id="rId14"/>
    <p:sldId id="272" r:id="rId15"/>
    <p:sldId id="295" r:id="rId16"/>
    <p:sldId id="294" r:id="rId17"/>
    <p:sldId id="296" r:id="rId18"/>
    <p:sldId id="316" r:id="rId19"/>
    <p:sldId id="274" r:id="rId20"/>
    <p:sldId id="297" r:id="rId21"/>
    <p:sldId id="298" r:id="rId22"/>
    <p:sldId id="299" r:id="rId23"/>
    <p:sldId id="315" r:id="rId24"/>
    <p:sldId id="276" r:id="rId25"/>
    <p:sldId id="278" r:id="rId26"/>
    <p:sldId id="279" r:id="rId27"/>
    <p:sldId id="280" r:id="rId28"/>
    <p:sldId id="281" r:id="rId29"/>
    <p:sldId id="314" r:id="rId30"/>
    <p:sldId id="283" r:id="rId31"/>
    <p:sldId id="285" r:id="rId32"/>
    <p:sldId id="286" r:id="rId33"/>
    <p:sldId id="287" r:id="rId34"/>
    <p:sldId id="288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309" r:id="rId43"/>
    <p:sldId id="317" r:id="rId44"/>
    <p:sldId id="318" r:id="rId45"/>
    <p:sldId id="319" r:id="rId46"/>
    <p:sldId id="320" r:id="rId47"/>
    <p:sldId id="321" r:id="rId48"/>
    <p:sldId id="322" r:id="rId49"/>
    <p:sldId id="323" r:id="rId50"/>
    <p:sldId id="324" r:id="rId51"/>
    <p:sldId id="325" r:id="rId52"/>
    <p:sldId id="326" r:id="rId53"/>
    <p:sldId id="327" r:id="rId54"/>
    <p:sldId id="328" r:id="rId55"/>
    <p:sldId id="329" r:id="rId56"/>
    <p:sldId id="330" r:id="rId57"/>
    <p:sldId id="331" r:id="rId58"/>
    <p:sldId id="332" r:id="rId59"/>
    <p:sldId id="333" r:id="rId60"/>
    <p:sldId id="337" r:id="rId61"/>
    <p:sldId id="338" r:id="rId62"/>
    <p:sldId id="339" r:id="rId63"/>
    <p:sldId id="340" r:id="rId64"/>
    <p:sldId id="341" r:id="rId65"/>
    <p:sldId id="293" r:id="rId6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BD3"/>
    <a:srgbClr val="FF8177"/>
    <a:srgbClr val="FF979B"/>
    <a:srgbClr val="FF6767"/>
    <a:srgbClr val="E69545"/>
    <a:srgbClr val="F1912C"/>
    <a:srgbClr val="EF3885"/>
    <a:srgbClr val="6A4001"/>
    <a:srgbClr val="FAF9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31"/>
    <p:restoredTop sz="86050"/>
  </p:normalViewPr>
  <p:slideViewPr>
    <p:cSldViewPr snapToGrid="0" snapToObjects="1">
      <p:cViewPr>
        <p:scale>
          <a:sx n="82" d="100"/>
          <a:sy n="82" d="100"/>
        </p:scale>
        <p:origin x="1016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322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3" Type="http://schemas.openxmlformats.org/officeDocument/2006/relationships/slide" Target="slides/slide61.xml"/><Relationship Id="rId64" Type="http://schemas.openxmlformats.org/officeDocument/2006/relationships/slide" Target="slides/slide62.xml"/><Relationship Id="rId65" Type="http://schemas.openxmlformats.org/officeDocument/2006/relationships/slide" Target="slides/slide63.xml"/><Relationship Id="rId66" Type="http://schemas.openxmlformats.org/officeDocument/2006/relationships/slide" Target="slides/slide64.xml"/><Relationship Id="rId67" Type="http://schemas.openxmlformats.org/officeDocument/2006/relationships/notesMaster" Target="notesMasters/notesMaster1.xml"/><Relationship Id="rId68" Type="http://schemas.openxmlformats.org/officeDocument/2006/relationships/handoutMaster" Target="handoutMasters/handoutMaster1.xml"/><Relationship Id="rId69" Type="http://schemas.openxmlformats.org/officeDocument/2006/relationships/presProps" Target="presProps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70" Type="http://schemas.openxmlformats.org/officeDocument/2006/relationships/viewProps" Target="viewProps.xml"/><Relationship Id="rId71" Type="http://schemas.openxmlformats.org/officeDocument/2006/relationships/theme" Target="theme/theme1.xml"/><Relationship Id="rId72" Type="http://schemas.openxmlformats.org/officeDocument/2006/relationships/tableStyles" Target="tableStyles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60" Type="http://schemas.openxmlformats.org/officeDocument/2006/relationships/slide" Target="slides/slide58.xml"/><Relationship Id="rId61" Type="http://schemas.openxmlformats.org/officeDocument/2006/relationships/slide" Target="slides/slide59.xml"/><Relationship Id="rId62" Type="http://schemas.openxmlformats.org/officeDocument/2006/relationships/slide" Target="slides/slide60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oleObject" Target="Classeur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oleObject" Target="Classeur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oleObject" Target="Classeur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microsoft.com/office/2011/relationships/chartStyle" Target="style4.xml"/><Relationship Id="rId2" Type="http://schemas.microsoft.com/office/2011/relationships/chartColorStyle" Target="colors4.xml"/><Relationship Id="rId3" Type="http://schemas.openxmlformats.org/officeDocument/2006/relationships/oleObject" Target="Classeur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microsoft.com/office/2011/relationships/chartStyle" Target="style5.xml"/><Relationship Id="rId2" Type="http://schemas.microsoft.com/office/2011/relationships/chartColorStyle" Target="colors5.xml"/><Relationship Id="rId3" Type="http://schemas.openxmlformats.org/officeDocument/2006/relationships/oleObject" Target="file://localhost/Users/alexpapelian/Downloads/chomage%20bressuire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microsoft.com/office/2011/relationships/chartStyle" Target="style6.xml"/><Relationship Id="rId2" Type="http://schemas.microsoft.com/office/2011/relationships/chartColorStyle" Target="colors6.xml"/><Relationship Id="rId3" Type="http://schemas.openxmlformats.org/officeDocument/2006/relationships/oleObject" Target="file://localhost/Users/alexpapelian/Desktop/Bressuire/Logements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microsoft.com/office/2011/relationships/chartStyle" Target="style7.xml"/><Relationship Id="rId2" Type="http://schemas.microsoft.com/office/2011/relationships/chartColorStyle" Target="colors7.xml"/><Relationship Id="rId3" Type="http://schemas.openxmlformats.org/officeDocument/2006/relationships/oleObject" Target="file://localhost/Users/alexpapelian/Desktop/Bressuire/Logements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microsoft.com/office/2011/relationships/chartStyle" Target="style8.xml"/><Relationship Id="rId2" Type="http://schemas.microsoft.com/office/2011/relationships/chartColorStyle" Target="colors8.xml"/><Relationship Id="rId3" Type="http://schemas.openxmlformats.org/officeDocument/2006/relationships/oleObject" Target="file://localhost/Users/alexpapelian/Desktop/Bressuire/Logements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microsoft.com/office/2011/relationships/chartStyle" Target="style9.xml"/><Relationship Id="rId2" Type="http://schemas.microsoft.com/office/2011/relationships/chartColorStyle" Target="colors9.xml"/><Relationship Id="rId3" Type="http://schemas.openxmlformats.org/officeDocument/2006/relationships/oleObject" Target="file://localhost/Users/alexpapelian/Desktop/Bressuire/Logement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/>
              <a:t>Evolution de la population de Bressuire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Feuil1!$A$1:$A$7</c:f>
              <c:numCache>
                <c:formatCode>General</c:formatCode>
                <c:ptCount val="7"/>
                <c:pt idx="0">
                  <c:v>1968.0</c:v>
                </c:pt>
                <c:pt idx="1">
                  <c:v>1975.0</c:v>
                </c:pt>
                <c:pt idx="2">
                  <c:v>1982.0</c:v>
                </c:pt>
                <c:pt idx="3">
                  <c:v>1990.0</c:v>
                </c:pt>
                <c:pt idx="4">
                  <c:v>1999.0</c:v>
                </c:pt>
                <c:pt idx="5">
                  <c:v>2008.0</c:v>
                </c:pt>
                <c:pt idx="6">
                  <c:v>2013.0</c:v>
                </c:pt>
              </c:numCache>
            </c:numRef>
          </c:xVal>
          <c:yVal>
            <c:numRef>
              <c:f>Feuil1!$B$1:$B$7</c:f>
              <c:numCache>
                <c:formatCode>General</c:formatCode>
                <c:ptCount val="7"/>
                <c:pt idx="0">
                  <c:v>13814.0</c:v>
                </c:pt>
                <c:pt idx="1">
                  <c:v>16101.0</c:v>
                </c:pt>
                <c:pt idx="2">
                  <c:v>17366.0</c:v>
                </c:pt>
                <c:pt idx="3">
                  <c:v>17827.0</c:v>
                </c:pt>
                <c:pt idx="4">
                  <c:v>17799.0</c:v>
                </c:pt>
                <c:pt idx="5">
                  <c:v>18605.0</c:v>
                </c:pt>
                <c:pt idx="6">
                  <c:v>18962.0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F7BA-4AC5-98FF-EE775BFCFC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085911648"/>
        <c:axId val="-1086223392"/>
      </c:scatterChart>
      <c:valAx>
        <c:axId val="-10859116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cross"/>
        <c:minorTickMark val="cross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-1086223392"/>
        <c:crosses val="autoZero"/>
        <c:crossBetween val="midCat"/>
      </c:valAx>
      <c:valAx>
        <c:axId val="-1086223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-1085911648"/>
        <c:crosses val="autoZero"/>
        <c:crossBetween val="midCat"/>
        <c:majorUnit val="4000.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600"/>
              <a:t>Population par grandes tranches d'âges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0.075596424368443"/>
          <c:y val="0.131852986831708"/>
          <c:w val="0.900872557516664"/>
          <c:h val="0.773641489277783"/>
        </c:manualLayout>
      </c:layout>
      <c:barChart>
        <c:barDir val="col"/>
        <c:grouping val="clustered"/>
        <c:varyColors val="0"/>
        <c:ser>
          <c:idx val="0"/>
          <c:order val="0"/>
          <c:tx>
            <c:v>2008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Feuil2!$A$2:$A$7</c:f>
              <c:strCache>
                <c:ptCount val="6"/>
                <c:pt idx="0">
                  <c:v>0-14 </c:v>
                </c:pt>
                <c:pt idx="1">
                  <c:v>15-29 </c:v>
                </c:pt>
                <c:pt idx="2">
                  <c:v>30-44</c:v>
                </c:pt>
                <c:pt idx="3">
                  <c:v>45-59 </c:v>
                </c:pt>
                <c:pt idx="4">
                  <c:v>60-74 </c:v>
                </c:pt>
                <c:pt idx="5">
                  <c:v>75 ans</c:v>
                </c:pt>
              </c:strCache>
            </c:strRef>
          </c:cat>
          <c:val>
            <c:numRef>
              <c:f>Feuil2!$E$2:$E$9</c:f>
              <c:numCache>
                <c:formatCode>0.0%</c:formatCode>
                <c:ptCount val="8"/>
                <c:pt idx="0">
                  <c:v>0.178940012900452</c:v>
                </c:pt>
                <c:pt idx="1">
                  <c:v>0.179638787357557</c:v>
                </c:pt>
                <c:pt idx="2">
                  <c:v>0.192377983229413</c:v>
                </c:pt>
                <c:pt idx="3">
                  <c:v>0.218071382498387</c:v>
                </c:pt>
                <c:pt idx="4">
                  <c:v>0.148838959363578</c:v>
                </c:pt>
                <c:pt idx="5">
                  <c:v>0.0821328746506127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CFA-4397-8F79-A98ADDB75183}"/>
            </c:ext>
          </c:extLst>
        </c:ser>
        <c:ser>
          <c:idx val="1"/>
          <c:order val="1"/>
          <c:tx>
            <c:v>2013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Feuil2!$C$2:$C$7</c:f>
              <c:numCache>
                <c:formatCode>0.0%</c:formatCode>
                <c:ptCount val="6"/>
                <c:pt idx="0">
                  <c:v>0.175710594315245</c:v>
                </c:pt>
                <c:pt idx="1">
                  <c:v>0.176343405579286</c:v>
                </c:pt>
                <c:pt idx="2">
                  <c:v>0.190265253388177</c:v>
                </c:pt>
                <c:pt idx="3">
                  <c:v>0.198966408268734</c:v>
                </c:pt>
                <c:pt idx="4">
                  <c:v>0.153773137161842</c:v>
                </c:pt>
                <c:pt idx="5">
                  <c:v>0.104941201286716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CFA-4397-8F79-A98ADDB751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088289472"/>
        <c:axId val="-1132747248"/>
      </c:barChart>
      <c:catAx>
        <c:axId val="-1088289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-1132747248"/>
        <c:crosses val="autoZero"/>
        <c:auto val="1"/>
        <c:lblAlgn val="ctr"/>
        <c:lblOffset val="100"/>
        <c:noMultiLvlLbl val="0"/>
      </c:catAx>
      <c:valAx>
        <c:axId val="-1132747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-1088289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832575772424"/>
          <c:y val="0.439887262629139"/>
          <c:w val="0.0896510411299677"/>
          <c:h val="0.16740938025197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600" b="0" i="0">
                <a:effectLst/>
              </a:rPr>
              <a:t>Familles selon le nombre d'enfants âgés de moins de 25 ans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0.0804692316680552"/>
          <c:y val="0.150642306869054"/>
          <c:w val="0.899925616796354"/>
          <c:h val="0.7430478633247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Feuil3!$B$1</c:f>
              <c:strCache>
                <c:ptCount val="1"/>
                <c:pt idx="0">
                  <c:v>2008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Feuil3!$A$2:$A$6</c:f>
              <c:strCache>
                <c:ptCount val="5"/>
                <c:pt idx="0">
                  <c:v>Aucun enfant</c:v>
                </c:pt>
                <c:pt idx="1">
                  <c:v>1 enfant</c:v>
                </c:pt>
                <c:pt idx="2">
                  <c:v>2 enfants</c:v>
                </c:pt>
                <c:pt idx="3">
                  <c:v>3 enfants</c:v>
                </c:pt>
                <c:pt idx="4">
                  <c:v>4 enfants ou plus</c:v>
                </c:pt>
              </c:strCache>
            </c:strRef>
          </c:cat>
          <c:val>
            <c:numRef>
              <c:f>Feuil3!$B$2:$B$6</c:f>
              <c:numCache>
                <c:formatCode>0.0%</c:formatCode>
                <c:ptCount val="5"/>
                <c:pt idx="0">
                  <c:v>0.55</c:v>
                </c:pt>
                <c:pt idx="1">
                  <c:v>0.178</c:v>
                </c:pt>
                <c:pt idx="2">
                  <c:v>0.182</c:v>
                </c:pt>
                <c:pt idx="3">
                  <c:v>0.071</c:v>
                </c:pt>
                <c:pt idx="4">
                  <c:v>0.019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A89-408B-B735-D004C12E3C3D}"/>
            </c:ext>
          </c:extLst>
        </c:ser>
        <c:ser>
          <c:idx val="1"/>
          <c:order val="1"/>
          <c:tx>
            <c:strRef>
              <c:f>Feuil3!$C$1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Feuil3!$A$2:$A$6</c:f>
              <c:strCache>
                <c:ptCount val="5"/>
                <c:pt idx="0">
                  <c:v>Aucun enfant</c:v>
                </c:pt>
                <c:pt idx="1">
                  <c:v>1 enfant</c:v>
                </c:pt>
                <c:pt idx="2">
                  <c:v>2 enfants</c:v>
                </c:pt>
                <c:pt idx="3">
                  <c:v>3 enfants</c:v>
                </c:pt>
                <c:pt idx="4">
                  <c:v>4 enfants ou plus</c:v>
                </c:pt>
              </c:strCache>
            </c:strRef>
          </c:cat>
          <c:val>
            <c:numRef>
              <c:f>Feuil3!$C$2:$C$6</c:f>
              <c:numCache>
                <c:formatCode>0.0%</c:formatCode>
                <c:ptCount val="5"/>
                <c:pt idx="0">
                  <c:v>0.555</c:v>
                </c:pt>
                <c:pt idx="1">
                  <c:v>0.169</c:v>
                </c:pt>
                <c:pt idx="2">
                  <c:v>0.193</c:v>
                </c:pt>
                <c:pt idx="3">
                  <c:v>0.065</c:v>
                </c:pt>
                <c:pt idx="4">
                  <c:v>0.018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A89-408B-B735-D004C12E3C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251499824"/>
        <c:axId val="-1086299696"/>
      </c:barChart>
      <c:catAx>
        <c:axId val="-1251499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-1086299696"/>
        <c:crosses val="autoZero"/>
        <c:auto val="1"/>
        <c:lblAlgn val="ctr"/>
        <c:lblOffset val="100"/>
        <c:noMultiLvlLbl val="0"/>
      </c:catAx>
      <c:valAx>
        <c:axId val="-1086299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-1251499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41202309964214"/>
          <c:y val="0.17465810517588"/>
          <c:w val="0.0716396699019719"/>
          <c:h val="0.18125347694610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600" b="0" i="0" u="none" strike="noStrike" baseline="0" dirty="0" smtClean="0">
                <a:effectLst/>
              </a:rPr>
              <a:t>Lieu de travail des actifs de 15 ans ou plus ayant un emploi qui résident dans la zone</a:t>
            </a:r>
            <a:r>
              <a:rPr lang="fr-FR" sz="1600" b="0" i="0" u="none" strike="noStrike" baseline="0" dirty="0" smtClean="0"/>
              <a:t> </a:t>
            </a:r>
            <a:endParaRPr lang="fr-FR" sz="1600" b="0" i="0" dirty="0"/>
          </a:p>
        </c:rich>
      </c:tx>
      <c:layout>
        <c:manualLayout>
          <c:xMode val="edge"/>
          <c:yMode val="edge"/>
          <c:x val="0.108582414026473"/>
          <c:y val="0.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0.0208857674363081"/>
          <c:y val="0.123864938390756"/>
          <c:w val="0.4697795630502"/>
          <c:h val="0.8433242395824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605-49B9-A7D4-BA9EB39BF3C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605-49B9-A7D4-BA9EB39BF3C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605-49B9-A7D4-BA9EB39BF3C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605-49B9-A7D4-BA9EB39BF3C3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Feuil1!$B$1:$B$4</c:f>
              <c:strCache>
                <c:ptCount val="4"/>
                <c:pt idx="0">
                  <c:v>Au sein du département</c:v>
                </c:pt>
                <c:pt idx="1">
                  <c:v>Dans la région</c:v>
                </c:pt>
                <c:pt idx="2">
                  <c:v>En France</c:v>
                </c:pt>
                <c:pt idx="3">
                  <c:v>Dans la commune de résidence</c:v>
                </c:pt>
              </c:strCache>
            </c:strRef>
          </c:cat>
          <c:val>
            <c:numRef>
              <c:f>Feuil1!$A$1:$A$4</c:f>
              <c:numCache>
                <c:formatCode>General</c:formatCode>
                <c:ptCount val="4"/>
                <c:pt idx="0">
                  <c:v>30.6</c:v>
                </c:pt>
                <c:pt idx="1">
                  <c:v>4.7</c:v>
                </c:pt>
                <c:pt idx="2">
                  <c:v>1.1</c:v>
                </c:pt>
                <c:pt idx="3">
                  <c:v>63.7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605-49B9-A7D4-BA9EB39BF3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59626228097324"/>
          <c:y val="0.226541667870333"/>
          <c:w val="0.297258530183727"/>
          <c:h val="0.7441218282138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400" i="0" dirty="0">
                <a:effectLst/>
              </a:rPr>
              <a:t>Taux de chômage entre 2006 et </a:t>
            </a:r>
            <a:r>
              <a:rPr lang="fr-FR" sz="1400" i="0" dirty="0" smtClean="0">
                <a:effectLst/>
              </a:rPr>
              <a:t>2012 (%)</a:t>
            </a:r>
            <a:endParaRPr lang="fr-FR" sz="1400" i="0" dirty="0">
              <a:effectLst/>
            </a:endParaRPr>
          </a:p>
        </c:rich>
      </c:tx>
      <c:layout>
        <c:manualLayout>
          <c:xMode val="edge"/>
          <c:yMode val="edge"/>
          <c:x val="0.340888141208149"/>
          <c:y val="0.04301991819132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0.0367199891384891"/>
          <c:y val="0.160698948952879"/>
          <c:w val="0.748684820152309"/>
          <c:h val="0.731464250817517"/>
        </c:manualLayout>
      </c:layout>
      <c:lineChart>
        <c:grouping val="standard"/>
        <c:varyColors val="0"/>
        <c:ser>
          <c:idx val="0"/>
          <c:order val="0"/>
          <c:tx>
            <c:strRef>
              <c:f>Feuil1!$A$2</c:f>
              <c:strCache>
                <c:ptCount val="1"/>
                <c:pt idx="0">
                  <c:v>Bressuire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Feuil1!$B$1:$H$1</c:f>
              <c:numCache>
                <c:formatCode>General</c:formatCode>
                <c:ptCount val="7"/>
                <c:pt idx="0">
                  <c:v>2006.0</c:v>
                </c:pt>
                <c:pt idx="1">
                  <c:v>2007.0</c:v>
                </c:pt>
                <c:pt idx="2">
                  <c:v>2008.0</c:v>
                </c:pt>
                <c:pt idx="3">
                  <c:v>2009.0</c:v>
                </c:pt>
                <c:pt idx="4">
                  <c:v>2010.0</c:v>
                </c:pt>
                <c:pt idx="5">
                  <c:v>2011.0</c:v>
                </c:pt>
                <c:pt idx="6">
                  <c:v>2012.0</c:v>
                </c:pt>
              </c:numCache>
            </c:numRef>
          </c:cat>
          <c:val>
            <c:numRef>
              <c:f>Feuil1!$B$2:$H$2</c:f>
              <c:numCache>
                <c:formatCode>General</c:formatCode>
                <c:ptCount val="7"/>
                <c:pt idx="0">
                  <c:v>6.07</c:v>
                </c:pt>
                <c:pt idx="1">
                  <c:v>5.819999999999998</c:v>
                </c:pt>
                <c:pt idx="2">
                  <c:v>6.04</c:v>
                </c:pt>
                <c:pt idx="3">
                  <c:v>6.55</c:v>
                </c:pt>
                <c:pt idx="4">
                  <c:v>7.02</c:v>
                </c:pt>
                <c:pt idx="5">
                  <c:v>7.18</c:v>
                </c:pt>
                <c:pt idx="6">
                  <c:v>7.79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34F-41E1-AFBF-97EA4A59FF22}"/>
            </c:ext>
          </c:extLst>
        </c:ser>
        <c:ser>
          <c:idx val="1"/>
          <c:order val="1"/>
          <c:tx>
            <c:strRef>
              <c:f>Feuil1!$A$3</c:f>
              <c:strCache>
                <c:ptCount val="1"/>
                <c:pt idx="0">
                  <c:v>Deux sevres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Feuil1!$B$1:$H$1</c:f>
              <c:numCache>
                <c:formatCode>General</c:formatCode>
                <c:ptCount val="7"/>
                <c:pt idx="0">
                  <c:v>2006.0</c:v>
                </c:pt>
                <c:pt idx="1">
                  <c:v>2007.0</c:v>
                </c:pt>
                <c:pt idx="2">
                  <c:v>2008.0</c:v>
                </c:pt>
                <c:pt idx="3">
                  <c:v>2009.0</c:v>
                </c:pt>
                <c:pt idx="4">
                  <c:v>2010.0</c:v>
                </c:pt>
                <c:pt idx="5">
                  <c:v>2011.0</c:v>
                </c:pt>
                <c:pt idx="6">
                  <c:v>2012.0</c:v>
                </c:pt>
              </c:numCache>
            </c:numRef>
          </c:cat>
          <c:val>
            <c:numRef>
              <c:f>Feuil1!$B$3:$H$3</c:f>
              <c:numCache>
                <c:formatCode>General</c:formatCode>
                <c:ptCount val="7"/>
                <c:pt idx="0">
                  <c:v>6.21</c:v>
                </c:pt>
                <c:pt idx="1">
                  <c:v>6.2</c:v>
                </c:pt>
                <c:pt idx="2">
                  <c:v>6.38</c:v>
                </c:pt>
                <c:pt idx="3">
                  <c:v>6.59</c:v>
                </c:pt>
                <c:pt idx="4">
                  <c:v>7.4</c:v>
                </c:pt>
                <c:pt idx="5">
                  <c:v>7.63</c:v>
                </c:pt>
                <c:pt idx="6">
                  <c:v>7.98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234F-41E1-AFBF-97EA4A59FF22}"/>
            </c:ext>
          </c:extLst>
        </c:ser>
        <c:ser>
          <c:idx val="2"/>
          <c:order val="2"/>
          <c:tx>
            <c:strRef>
              <c:f>Feuil1!$A$4</c:f>
              <c:strCache>
                <c:ptCount val="1"/>
                <c:pt idx="0">
                  <c:v>Poitou-Charentes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Feuil1!$B$1:$H$1</c:f>
              <c:numCache>
                <c:formatCode>General</c:formatCode>
                <c:ptCount val="7"/>
                <c:pt idx="0">
                  <c:v>2006.0</c:v>
                </c:pt>
                <c:pt idx="1">
                  <c:v>2007.0</c:v>
                </c:pt>
                <c:pt idx="2">
                  <c:v>2008.0</c:v>
                </c:pt>
                <c:pt idx="3">
                  <c:v>2009.0</c:v>
                </c:pt>
                <c:pt idx="4">
                  <c:v>2010.0</c:v>
                </c:pt>
                <c:pt idx="5">
                  <c:v>2011.0</c:v>
                </c:pt>
                <c:pt idx="6">
                  <c:v>2012.0</c:v>
                </c:pt>
              </c:numCache>
            </c:numRef>
          </c:cat>
          <c:val>
            <c:numRef>
              <c:f>Feuil1!$B$4:$H$4</c:f>
              <c:numCache>
                <c:formatCode>General</c:formatCode>
                <c:ptCount val="7"/>
                <c:pt idx="0">
                  <c:v>7.49</c:v>
                </c:pt>
                <c:pt idx="1">
                  <c:v>7.5</c:v>
                </c:pt>
                <c:pt idx="2">
                  <c:v>7.649999999999998</c:v>
                </c:pt>
                <c:pt idx="3">
                  <c:v>7.78</c:v>
                </c:pt>
                <c:pt idx="4">
                  <c:v>8.15</c:v>
                </c:pt>
                <c:pt idx="5">
                  <c:v>8.69</c:v>
                </c:pt>
                <c:pt idx="6">
                  <c:v>9.06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34F-41E1-AFBF-97EA4A59FF22}"/>
            </c:ext>
          </c:extLst>
        </c:ser>
        <c:ser>
          <c:idx val="3"/>
          <c:order val="3"/>
          <c:tx>
            <c:strRef>
              <c:f>Feuil1!$A$5</c:f>
              <c:strCache>
                <c:ptCount val="1"/>
                <c:pt idx="0">
                  <c:v>France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Feuil1!$B$1:$H$1</c:f>
              <c:numCache>
                <c:formatCode>General</c:formatCode>
                <c:ptCount val="7"/>
                <c:pt idx="0">
                  <c:v>2006.0</c:v>
                </c:pt>
                <c:pt idx="1">
                  <c:v>2007.0</c:v>
                </c:pt>
                <c:pt idx="2">
                  <c:v>2008.0</c:v>
                </c:pt>
                <c:pt idx="3">
                  <c:v>2009.0</c:v>
                </c:pt>
                <c:pt idx="4">
                  <c:v>2010.0</c:v>
                </c:pt>
                <c:pt idx="5">
                  <c:v>2011.0</c:v>
                </c:pt>
                <c:pt idx="6">
                  <c:v>2012.0</c:v>
                </c:pt>
              </c:numCache>
            </c:numRef>
          </c:cat>
          <c:val>
            <c:numRef>
              <c:f>Feuil1!$B$5:$H$5</c:f>
              <c:numCache>
                <c:formatCode>General</c:formatCode>
                <c:ptCount val="7"/>
                <c:pt idx="0">
                  <c:v>8.26</c:v>
                </c:pt>
                <c:pt idx="1">
                  <c:v>8.210000000000001</c:v>
                </c:pt>
                <c:pt idx="2">
                  <c:v>8.3</c:v>
                </c:pt>
                <c:pt idx="3">
                  <c:v>8.42</c:v>
                </c:pt>
                <c:pt idx="4">
                  <c:v>8.720000000000001</c:v>
                </c:pt>
                <c:pt idx="5">
                  <c:v>9.27</c:v>
                </c:pt>
                <c:pt idx="6">
                  <c:v>9.639999999999998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234F-41E1-AFBF-97EA4A59FF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084367600"/>
        <c:axId val="-1084365552"/>
      </c:lineChart>
      <c:catAx>
        <c:axId val="-1084367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-1084365552"/>
        <c:crosses val="autoZero"/>
        <c:auto val="1"/>
        <c:lblAlgn val="ctr"/>
        <c:lblOffset val="100"/>
        <c:noMultiLvlLbl val="0"/>
      </c:catAx>
      <c:valAx>
        <c:axId val="-1084365552"/>
        <c:scaling>
          <c:orientation val="minMax"/>
          <c:min val="5.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-1084367600"/>
        <c:crosses val="autoZero"/>
        <c:crossBetween val="between"/>
        <c:majorUnit val="1.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73642544509803"/>
          <c:y val="0.300437004766681"/>
          <c:w val="0.226357455490197"/>
          <c:h val="0.48446340427667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600"/>
              <a:t>Répartition des logements</a:t>
            </a:r>
            <a:r>
              <a:rPr lang="fr-FR" sz="1600" baseline="0"/>
              <a:t> par pièces (%)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0.038182666946129"/>
          <c:y val="0.149699593141394"/>
          <c:w val="0.559343937090893"/>
          <c:h val="0.7908812743347"/>
        </c:manualLayout>
      </c:layout>
      <c:pieChart>
        <c:varyColors val="1"/>
        <c:ser>
          <c:idx val="1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Feuil1!$A$23:$A$27</c:f>
              <c:strCache>
                <c:ptCount val="5"/>
                <c:pt idx="0">
                  <c:v>1 pièce</c:v>
                </c:pt>
                <c:pt idx="1">
                  <c:v>2 pièces</c:v>
                </c:pt>
                <c:pt idx="2">
                  <c:v>3 pièces</c:v>
                </c:pt>
                <c:pt idx="3">
                  <c:v>4 pièces</c:v>
                </c:pt>
                <c:pt idx="4">
                  <c:v>5 pièces ou plus</c:v>
                </c:pt>
              </c:strCache>
            </c:strRef>
          </c:cat>
          <c:val>
            <c:numRef>
              <c:f>Feuil1!$C$23:$C$27</c:f>
              <c:numCache>
                <c:formatCode>General</c:formatCode>
                <c:ptCount val="5"/>
                <c:pt idx="0">
                  <c:v>3.0</c:v>
                </c:pt>
                <c:pt idx="1">
                  <c:v>9.6</c:v>
                </c:pt>
                <c:pt idx="2">
                  <c:v>15.8</c:v>
                </c:pt>
                <c:pt idx="3">
                  <c:v>25.9</c:v>
                </c:pt>
                <c:pt idx="4">
                  <c:v>45.0</c:v>
                </c:pt>
              </c:numCache>
            </c:numRef>
          </c:val>
        </c:ser>
        <c:ser>
          <c:idx val="0"/>
          <c:order val="1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Feuil1!$A$23:$A$27</c:f>
              <c:strCache>
                <c:ptCount val="5"/>
                <c:pt idx="0">
                  <c:v>1 pièce</c:v>
                </c:pt>
                <c:pt idx="1">
                  <c:v>2 pièces</c:v>
                </c:pt>
                <c:pt idx="2">
                  <c:v>3 pièces</c:v>
                </c:pt>
                <c:pt idx="3">
                  <c:v>4 pièces</c:v>
                </c:pt>
                <c:pt idx="4">
                  <c:v>5 pièces ou plus</c:v>
                </c:pt>
              </c:strCache>
            </c:strRef>
          </c:cat>
          <c:val>
            <c:numRef>
              <c:f>Feuil1!$C$23:$C$27</c:f>
              <c:numCache>
                <c:formatCode>General</c:formatCode>
                <c:ptCount val="5"/>
                <c:pt idx="0">
                  <c:v>3.0</c:v>
                </c:pt>
                <c:pt idx="1">
                  <c:v>9.6</c:v>
                </c:pt>
                <c:pt idx="2">
                  <c:v>15.8</c:v>
                </c:pt>
                <c:pt idx="3">
                  <c:v>25.9</c:v>
                </c:pt>
                <c:pt idx="4">
                  <c:v>45.0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80574383380109"/>
          <c:y val="0.25057806202474"/>
          <c:w val="0.280660507722517"/>
          <c:h val="0.5642366579177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600"/>
              <a:t>Nombre moyen de pièces</a:t>
            </a:r>
            <a:r>
              <a:rPr lang="fr-FR" sz="1600" baseline="0"/>
              <a:t> par logement par ancienneté d'aménagement des ménages</a:t>
            </a:r>
            <a:endParaRPr lang="fr-FR" sz="160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Feuil1!$A$121:$A$124</c:f>
              <c:strCache>
                <c:ptCount val="4"/>
                <c:pt idx="0">
                  <c:v>Depuis moins de 2 ans</c:v>
                </c:pt>
                <c:pt idx="1">
                  <c:v>De 2 à 4 ans</c:v>
                </c:pt>
                <c:pt idx="2">
                  <c:v>De 5 à 9 ans</c:v>
                </c:pt>
                <c:pt idx="3">
                  <c:v>10 ans ou plus</c:v>
                </c:pt>
              </c:strCache>
            </c:strRef>
          </c:cat>
          <c:val>
            <c:numRef>
              <c:f>Feuil1!$E$121:$E$124</c:f>
              <c:numCache>
                <c:formatCode>General</c:formatCode>
                <c:ptCount val="4"/>
                <c:pt idx="0">
                  <c:v>3.0</c:v>
                </c:pt>
                <c:pt idx="1">
                  <c:v>3.8</c:v>
                </c:pt>
                <c:pt idx="2">
                  <c:v>4.5</c:v>
                </c:pt>
                <c:pt idx="3">
                  <c:v>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132506992"/>
        <c:axId val="-1132504672"/>
      </c:barChart>
      <c:catAx>
        <c:axId val="-1132506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-1132504672"/>
        <c:crosses val="autoZero"/>
        <c:auto val="1"/>
        <c:lblAlgn val="ctr"/>
        <c:lblOffset val="100"/>
        <c:noMultiLvlLbl val="0"/>
      </c:catAx>
      <c:valAx>
        <c:axId val="-1132504672"/>
        <c:scaling>
          <c:orientation val="minMax"/>
          <c:max val="5.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-1132506992"/>
        <c:crosses val="autoZero"/>
        <c:crossBetween val="between"/>
        <c:majorUnit val="1.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0.0496167733851798"/>
          <c:y val="0.140207201943112"/>
          <c:w val="0.92033444805063"/>
          <c:h val="0.763310288686699"/>
        </c:manualLayout>
      </c:layout>
      <c:scatterChart>
        <c:scatterStyle val="lineMarker"/>
        <c:varyColors val="0"/>
        <c:ser>
          <c:idx val="0"/>
          <c:order val="0"/>
          <c:tx>
            <c:strRef>
              <c:f>Feuil1!$A$129</c:f>
              <c:strCache>
                <c:ptCount val="1"/>
                <c:pt idx="0">
                  <c:v>Nombre moyen d'occupants par résidence principale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317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Feuil1!$B$128:$H$128</c:f>
              <c:numCache>
                <c:formatCode>General</c:formatCode>
                <c:ptCount val="7"/>
                <c:pt idx="0">
                  <c:v>1968.0</c:v>
                </c:pt>
                <c:pt idx="1">
                  <c:v>1975.0</c:v>
                </c:pt>
                <c:pt idx="2">
                  <c:v>1982.0</c:v>
                </c:pt>
                <c:pt idx="3">
                  <c:v>1990.0</c:v>
                </c:pt>
                <c:pt idx="4">
                  <c:v>1999.0</c:v>
                </c:pt>
                <c:pt idx="5">
                  <c:v>2008.0</c:v>
                </c:pt>
                <c:pt idx="6">
                  <c:v>2013.0</c:v>
                </c:pt>
              </c:numCache>
            </c:numRef>
          </c:xVal>
          <c:yVal>
            <c:numRef>
              <c:f>Feuil1!$B$129:$H$129</c:f>
              <c:numCache>
                <c:formatCode>General</c:formatCode>
                <c:ptCount val="7"/>
                <c:pt idx="0">
                  <c:v>3.3</c:v>
                </c:pt>
                <c:pt idx="1">
                  <c:v>3.2</c:v>
                </c:pt>
                <c:pt idx="2">
                  <c:v>3.0</c:v>
                </c:pt>
                <c:pt idx="3">
                  <c:v>2.7</c:v>
                </c:pt>
                <c:pt idx="4">
                  <c:v>2.5</c:v>
                </c:pt>
                <c:pt idx="5">
                  <c:v>2.2</c:v>
                </c:pt>
                <c:pt idx="6">
                  <c:v>2.2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251021040"/>
        <c:axId val="-1251018720"/>
      </c:scatterChart>
      <c:valAx>
        <c:axId val="-12510210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-1251018720"/>
        <c:crosses val="autoZero"/>
        <c:crossBetween val="midCat"/>
      </c:valAx>
      <c:valAx>
        <c:axId val="-1251018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-12510210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800" dirty="0"/>
              <a:t>Lieu de résidence antérieure par âge </a:t>
            </a:r>
            <a:r>
              <a:rPr lang="fr-FR" sz="1800"/>
              <a:t>des </a:t>
            </a:r>
            <a:r>
              <a:rPr lang="fr-FR" sz="1800" smtClean="0"/>
              <a:t>personnes habitants </a:t>
            </a:r>
            <a:r>
              <a:rPr lang="fr-FR" sz="1800" dirty="0"/>
              <a:t>un autre logement 1 an auparavant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Feuil1!$B$109</c:f>
              <c:strCache>
                <c:ptCount val="1"/>
                <c:pt idx="0">
                  <c:v>Dans un autre logement de la même commune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Feuil1!$A$111:$A$113</c:f>
              <c:strCache>
                <c:ptCount val="3"/>
                <c:pt idx="0">
                  <c:v>15 à 24 ans</c:v>
                </c:pt>
                <c:pt idx="1">
                  <c:v>25 à 54 ans</c:v>
                </c:pt>
                <c:pt idx="2">
                  <c:v>55 ans ou plus</c:v>
                </c:pt>
              </c:strCache>
            </c:strRef>
          </c:cat>
          <c:val>
            <c:numRef>
              <c:f>Feuil1!$B$111:$B$113</c:f>
              <c:numCache>
                <c:formatCode>0%</c:formatCode>
                <c:ptCount val="3"/>
                <c:pt idx="0">
                  <c:v>0.36</c:v>
                </c:pt>
                <c:pt idx="1">
                  <c:v>0.479</c:v>
                </c:pt>
                <c:pt idx="2">
                  <c:v>0.584</c:v>
                </c:pt>
              </c:numCache>
            </c:numRef>
          </c:val>
        </c:ser>
        <c:ser>
          <c:idx val="1"/>
          <c:order val="1"/>
          <c:tx>
            <c:strRef>
              <c:f>Feuil1!$C$109</c:f>
              <c:strCache>
                <c:ptCount val="1"/>
                <c:pt idx="0">
                  <c:v>Dans une autre commune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Feuil1!$A$111:$A$113</c:f>
              <c:strCache>
                <c:ptCount val="3"/>
                <c:pt idx="0">
                  <c:v>15 à 24 ans</c:v>
                </c:pt>
                <c:pt idx="1">
                  <c:v>25 à 54 ans</c:v>
                </c:pt>
                <c:pt idx="2">
                  <c:v>55 ans ou plus</c:v>
                </c:pt>
              </c:strCache>
            </c:strRef>
          </c:cat>
          <c:val>
            <c:numRef>
              <c:f>Feuil1!$C$111:$C$113</c:f>
              <c:numCache>
                <c:formatCode>0%</c:formatCode>
                <c:ptCount val="3"/>
                <c:pt idx="0">
                  <c:v>0.64</c:v>
                </c:pt>
                <c:pt idx="1">
                  <c:v>0.521</c:v>
                </c:pt>
                <c:pt idx="2">
                  <c:v>0.416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251009680"/>
        <c:axId val="-1133201216"/>
      </c:barChart>
      <c:catAx>
        <c:axId val="-125100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-1133201216"/>
        <c:crosses val="autoZero"/>
        <c:auto val="1"/>
        <c:lblAlgn val="ctr"/>
        <c:lblOffset val="100"/>
        <c:noMultiLvlLbl val="0"/>
      </c:catAx>
      <c:valAx>
        <c:axId val="-1133201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-1251009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110557468969712"/>
          <c:y val="0.899751531526865"/>
          <c:w val="0.965964387728204"/>
          <c:h val="0.075885993207281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6DC26-66C3-B747-B77F-AEF56EF88B6A}" type="datetimeFigureOut">
              <a:rPr lang="fr-FR" smtClean="0"/>
              <a:t>21/08/2017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A71980-BC35-F848-85F7-74F302B158D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56667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BA4442-8B8B-7947-BED3-0DBEF9EF88C3}" type="datetimeFigureOut">
              <a:rPr lang="fr-FR" smtClean="0"/>
              <a:t>21/08/2017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6A1D02-0252-844E-9CB4-0621E41BAB4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652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43493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Alex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39790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Alex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28603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Alex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27421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Alex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467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Flavie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64013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Flavie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30628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Flavie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61625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Flavie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1319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Flavie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99407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Flavie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4757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Flavie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7224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Alex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57936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Alex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79481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Romain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77431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Alex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52473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Alex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93426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Alex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9565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Romain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54798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Romain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23878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Romain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19698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451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Romain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895975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505544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6134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0480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33325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27350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123246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644798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Valentin </a:t>
            </a:r>
            <a:r>
              <a:rPr lang="fr-FR" dirty="0" err="1" smtClean="0"/>
              <a:t>Litalien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513205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Valentin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488763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Valentin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95390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Romain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070036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Valentin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880165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Valentin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897824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Valentin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105556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Valentin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74321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Valentin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579443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Valentin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735103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Flavie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129309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Flavie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34452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Flavie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730757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flavie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04178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Romain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195654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Flavie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672063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Flavie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57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06656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Alex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58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196339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Alex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59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329460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Alex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61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568174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63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45526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Romain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1295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Flavie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8860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Valou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7236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Valou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A1D02-0252-844E-9CB4-0621E41BAB4F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1606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Cliquez pour 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B61E8-1FBF-D54C-86DC-FF96EFA87233}" type="datetime1">
              <a:rPr lang="fr-FR" smtClean="0"/>
              <a:t>21/08/2017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38BF0-8D18-044B-9692-27D08A5C95A2}" type="datetime1">
              <a:rPr lang="fr-FR" smtClean="0"/>
              <a:t>21/08/2017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5FCC4-A915-924B-A8FC-5AFB6BF1FF23}" type="datetime1">
              <a:rPr lang="fr-FR" smtClean="0"/>
              <a:t>21/08/2017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llipse 6"/>
          <p:cNvSpPr/>
          <p:nvPr userDrawn="1"/>
        </p:nvSpPr>
        <p:spPr>
          <a:xfrm>
            <a:off x="11603190" y="6324167"/>
            <a:ext cx="457200" cy="457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84909" y="568036"/>
            <a:ext cx="8520546" cy="77585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84909" y="1340546"/>
            <a:ext cx="8520546" cy="5234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i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47DD7-59F9-2B43-AF97-FDCFC1D8EB25}" type="datetime1">
              <a:rPr lang="fr-FR" smtClean="0"/>
              <a:t>21/08/2017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9421813" y="873126"/>
            <a:ext cx="2597011" cy="470766"/>
          </a:xfrm>
          <a:prstGeom prst="rect">
            <a:avLst/>
          </a:prstGeom>
        </p:spPr>
        <p:txBody>
          <a:bodyPr/>
          <a:lstStyle>
            <a:lvl1pPr algn="ctr">
              <a:defRPr sz="2400" baseline="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dirty="0" smtClean="0"/>
              <a:t>Insérez le titre</a:t>
            </a:r>
          </a:p>
        </p:txBody>
      </p:sp>
      <p:sp>
        <p:nvSpPr>
          <p:cNvPr id="1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568549" y="6364722"/>
            <a:ext cx="533405" cy="365125"/>
          </a:xfrm>
        </p:spPr>
        <p:txBody>
          <a:bodyPr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fld id="{F2BEE93C-4C1E-DF42-B70B-255B1B6FD029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7" name="Espace réservé du texte 16"/>
          <p:cNvSpPr>
            <a:spLocks noGrp="1"/>
          </p:cNvSpPr>
          <p:nvPr>
            <p:ph type="body" sz="quarter" idx="14"/>
          </p:nvPr>
        </p:nvSpPr>
        <p:spPr>
          <a:xfrm>
            <a:off x="484188" y="1987428"/>
            <a:ext cx="8521700" cy="4062412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81854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4CDE-837A-DD44-98EE-D22DD682ED8E}" type="datetime1">
              <a:rPr lang="fr-FR" smtClean="0"/>
              <a:t>21/08/2017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378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3AD31-D8DB-ED4C-A8AD-2C9EC7D08327}" type="datetime1">
              <a:rPr lang="fr-FR" smtClean="0"/>
              <a:t>21/08/2017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8639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0BCAF-96EC-6D45-8AB0-F761CE4E1603}" type="datetime1">
              <a:rPr lang="fr-FR" smtClean="0"/>
              <a:t>21/08/2017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9690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8B301-DCE1-1C4F-B231-19D66EBFAD4A}" type="datetime1">
              <a:rPr lang="fr-FR" smtClean="0"/>
              <a:t>21/08/2017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9439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2BC87-8498-6E43-B745-1F2FAE5BD62F}" type="datetime1">
              <a:rPr lang="fr-FR" smtClean="0"/>
              <a:t>21/08/2017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9505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8A9DB-A094-D548-8493-2A571BE5C509}" type="datetime1">
              <a:rPr lang="fr-FR" smtClean="0"/>
              <a:t>21/08/2017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90338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E1AC7-A9A2-9A46-B8CE-625B2CABB678}" type="datetime1">
              <a:rPr lang="fr-FR" smtClean="0"/>
              <a:t>21/08/2017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079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4359D-A100-004E-AA45-0C633A8CBA96}" type="datetime1">
              <a:rPr lang="fr-FR" smtClean="0"/>
              <a:t>21/08/2017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A03B8-BACD-F449-8C5D-BD81BFCFF265}" type="datetime1">
              <a:rPr lang="fr-FR" smtClean="0"/>
              <a:t>21/08/2017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8883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B0ED-BC0A-F64A-A48A-E8469B849BC1}" type="datetime1">
              <a:rPr lang="fr-FR" smtClean="0"/>
              <a:t>21/08/2017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26463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A8B58-0526-0342-A994-FEA48B6B4990}" type="datetime1">
              <a:rPr lang="fr-FR" smtClean="0"/>
              <a:t>21/08/2017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06721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Cliquez pour 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B61E8-1FBF-D54C-86DC-FF96EFA87233}" type="datetime1">
              <a:rPr lang="fr-FR" smtClean="0"/>
              <a:t>21/08/2017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50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7ABEB-8B5B-494B-8019-37902AFE3E29}" type="datetime1">
              <a:rPr lang="fr-FR" smtClean="0"/>
              <a:t>21/08/2017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CB6E3-D251-9846-90A2-02D5D02FE36C}" type="datetime1">
              <a:rPr lang="fr-FR" smtClean="0"/>
              <a:t>21/08/2017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DB1-9F93-9040-BCCD-6BACF87CEEB8}" type="datetime1">
              <a:rPr lang="fr-FR" smtClean="0"/>
              <a:t>21/08/2017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EDB85-EE21-1144-993D-A6262EB6523D}" type="datetime1">
              <a:rPr lang="fr-FR" smtClean="0"/>
              <a:t>21/08/2017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E2BCD-CC39-744F-8549-E6E4EC5E816A}" type="datetime1">
              <a:rPr lang="fr-FR" smtClean="0"/>
              <a:t>21/08/2017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AE8A4-FB9B-5545-8113-40DD66606014}" type="datetime1">
              <a:rPr lang="fr-FR" smtClean="0"/>
              <a:t>21/08/2017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4667-0988-6A46-9093-5C3DFB3A3D78}" type="datetime1">
              <a:rPr lang="fr-FR" smtClean="0"/>
              <a:t>21/08/2017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FF7EEDF-C8A0-5D46-B53A-6628DE951439}" type="datetime1">
              <a:rPr lang="fr-FR" smtClean="0"/>
              <a:t>21/08/2017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D012B-05AC-2941-98A3-07E0E4CF8C27}" type="datetime1">
              <a:rPr lang="fr-FR" smtClean="0"/>
              <a:t>21/08/2017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EE93C-4C1E-DF42-B70B-255B1B6FD029}" type="slidenum">
              <a:rPr lang="fr-FR" smtClean="0"/>
              <a:t>‹#›</a:t>
            </a:fld>
            <a:endParaRPr lang="fr-FR"/>
          </a:p>
        </p:txBody>
      </p:sp>
      <p:sp>
        <p:nvSpPr>
          <p:cNvPr id="7" name="Rectangle 6"/>
          <p:cNvSpPr/>
          <p:nvPr userDrawn="1"/>
        </p:nvSpPr>
        <p:spPr>
          <a:xfrm>
            <a:off x="9289473" y="665017"/>
            <a:ext cx="2902527" cy="5403273"/>
          </a:xfrm>
          <a:prstGeom prst="rect">
            <a:avLst/>
          </a:prstGeom>
          <a:solidFill>
            <a:srgbClr val="40B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 userDrawn="1"/>
        </p:nvSpPr>
        <p:spPr>
          <a:xfrm>
            <a:off x="0" y="665016"/>
            <a:ext cx="290945" cy="540327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/>
          <p:cNvCxnSpPr/>
          <p:nvPr userDrawn="1"/>
        </p:nvCxnSpPr>
        <p:spPr>
          <a:xfrm>
            <a:off x="436418" y="665016"/>
            <a:ext cx="0" cy="63924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/>
          <p:cNvSpPr>
            <a:spLocks noGrp="1"/>
          </p:cNvSpPr>
          <p:nvPr>
            <p:ph type="title"/>
          </p:nvPr>
        </p:nvSpPr>
        <p:spPr>
          <a:xfrm>
            <a:off x="464127" y="590419"/>
            <a:ext cx="8652164" cy="788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445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6" Type="http://schemas.openxmlformats.org/officeDocument/2006/relationships/image" Target="../media/image3.png"/><Relationship Id="rId7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chart" Target="../charts/char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4" Type="http://schemas.openxmlformats.org/officeDocument/2006/relationships/chart" Target="../charts/chart7.xml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chart" Target="../charts/char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chart" Target="../charts/char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tif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3" Type="http://schemas.openxmlformats.org/officeDocument/2006/relationships/image" Target="../media/image6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jp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jpeg"/><Relationship Id="rId5" Type="http://schemas.openxmlformats.org/officeDocument/2006/relationships/image" Target="../media/image25.jpeg"/><Relationship Id="rId6" Type="http://schemas.openxmlformats.org/officeDocument/2006/relationships/image" Target="../media/image26.jpeg"/><Relationship Id="rId7" Type="http://schemas.openxmlformats.org/officeDocument/2006/relationships/image" Target="../media/image27.jpeg"/><Relationship Id="rId8" Type="http://schemas.openxmlformats.org/officeDocument/2006/relationships/image" Target="../media/image28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image" Target="../media/image31.jp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jpeg"/><Relationship Id="rId5" Type="http://schemas.openxmlformats.org/officeDocument/2006/relationships/image" Target="../media/image34.jpeg"/><Relationship Id="rId6" Type="http://schemas.openxmlformats.org/officeDocument/2006/relationships/image" Target="../media/image35.jpeg"/><Relationship Id="rId7" Type="http://schemas.openxmlformats.org/officeDocument/2006/relationships/image" Target="../media/image36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3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40.jpeg"/><Relationship Id="rId3" Type="http://schemas.microsoft.com/office/2007/relationships/hdphoto" Target="../media/hdphoto4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4" Type="http://schemas.openxmlformats.org/officeDocument/2006/relationships/image" Target="../media/image42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microsoft.com/office/2007/relationships/hdphoto" Target="../media/hdphoto5.wdp"/><Relationship Id="rId5" Type="http://schemas.openxmlformats.org/officeDocument/2006/relationships/image" Target="../media/image44.png"/><Relationship Id="rId6" Type="http://schemas.microsoft.com/office/2007/relationships/hdphoto" Target="../media/hdphoto6.wdp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4" Type="http://schemas.openxmlformats.org/officeDocument/2006/relationships/image" Target="../media/image51.jpeg"/><Relationship Id="rId5" Type="http://schemas.openxmlformats.org/officeDocument/2006/relationships/image" Target="../media/image52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4" Type="http://schemas.openxmlformats.org/officeDocument/2006/relationships/image" Target="../media/image54.jpeg"/><Relationship Id="rId5" Type="http://schemas.openxmlformats.org/officeDocument/2006/relationships/image" Target="../media/image55.jpeg"/><Relationship Id="rId6" Type="http://schemas.openxmlformats.org/officeDocument/2006/relationships/image" Target="../media/image56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3" Type="http://schemas.microsoft.com/office/2007/relationships/hdphoto" Target="../media/hdphoto3.wdp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57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58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59.jpeg"/><Relationship Id="rId3" Type="http://schemas.microsoft.com/office/2007/relationships/hdphoto" Target="../media/hdphoto7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6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6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6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65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66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67.png"/><Relationship Id="rId3" Type="http://schemas.openxmlformats.org/officeDocument/2006/relationships/image" Target="../media/image6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image" Target="../media/image69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4" Type="http://schemas.openxmlformats.org/officeDocument/2006/relationships/image" Target="../media/image71.jpe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72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73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6" Type="http://schemas.openxmlformats.org/officeDocument/2006/relationships/image" Target="../media/image77.png"/><Relationship Id="rId7" Type="http://schemas.openxmlformats.org/officeDocument/2006/relationships/image" Target="../media/image78.PNG"/><Relationship Id="rId8" Type="http://schemas.openxmlformats.org/officeDocument/2006/relationships/image" Target="../media/image79.PNG"/><Relationship Id="rId9" Type="http://schemas.openxmlformats.org/officeDocument/2006/relationships/image" Target="../media/image80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81.png"/><Relationship Id="rId3" Type="http://schemas.openxmlformats.org/officeDocument/2006/relationships/image" Target="../media/image82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6" Type="http://schemas.openxmlformats.org/officeDocument/2006/relationships/image" Target="../media/image3.png"/><Relationship Id="rId7" Type="http://schemas.openxmlformats.org/officeDocument/2006/relationships/image" Target="../media/image4.jpeg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5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65545"/>
            <a:ext cx="9144000" cy="5330706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16534" y="1076977"/>
            <a:ext cx="7689189" cy="1213537"/>
          </a:xfrm>
        </p:spPr>
        <p:txBody>
          <a:bodyPr>
            <a:noAutofit/>
          </a:bodyPr>
          <a:lstStyle/>
          <a:p>
            <a:r>
              <a:rPr lang="fr-FR" sz="4400" dirty="0" smtClean="0"/>
              <a:t>Requalification de deux sites en centre-ville</a:t>
            </a:r>
            <a:endParaRPr lang="fr-FR" sz="44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16535" y="2353447"/>
            <a:ext cx="5077926" cy="536754"/>
          </a:xfrm>
        </p:spPr>
        <p:txBody>
          <a:bodyPr>
            <a:normAutofit/>
          </a:bodyPr>
          <a:lstStyle/>
          <a:p>
            <a:r>
              <a:rPr lang="fr-FR" sz="2400" smtClean="0"/>
              <a:t>Soutenance de stage de groupe</a:t>
            </a:r>
            <a:endParaRPr lang="fr-FR" sz="2400" dirty="0"/>
          </a:p>
        </p:txBody>
      </p:sp>
      <p:sp>
        <p:nvSpPr>
          <p:cNvPr id="5" name="ZoneTexte 4"/>
          <p:cNvSpPr txBox="1"/>
          <p:nvPr/>
        </p:nvSpPr>
        <p:spPr>
          <a:xfrm>
            <a:off x="9333838" y="2860058"/>
            <a:ext cx="27686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1400" dirty="0" smtClean="0">
              <a:latin typeface="Century Gothic"/>
              <a:cs typeface="Century Gothic"/>
            </a:endParaRPr>
          </a:p>
          <a:p>
            <a:pPr algn="ctr"/>
            <a:r>
              <a:rPr lang="fr-FR" sz="1400" dirty="0" smtClean="0">
                <a:latin typeface="Century Gothic"/>
                <a:cs typeface="Century Gothic"/>
              </a:rPr>
              <a:t>Romain </a:t>
            </a:r>
            <a:r>
              <a:rPr lang="fr-FR" sz="1400" dirty="0" err="1" smtClean="0">
                <a:latin typeface="Century Gothic"/>
                <a:cs typeface="Century Gothic"/>
              </a:rPr>
              <a:t>Lecourieux</a:t>
            </a:r>
            <a:endParaRPr lang="fr-FR" sz="1400" dirty="0" smtClean="0">
              <a:latin typeface="Century Gothic"/>
              <a:cs typeface="Century Gothic"/>
            </a:endParaRPr>
          </a:p>
          <a:p>
            <a:pPr algn="ctr"/>
            <a:r>
              <a:rPr lang="fr-FR" sz="1400" dirty="0" smtClean="0">
                <a:latin typeface="Century Gothic"/>
                <a:cs typeface="Century Gothic"/>
              </a:rPr>
              <a:t>Valentin </a:t>
            </a:r>
            <a:r>
              <a:rPr lang="fr-FR" sz="1400" dirty="0" err="1" smtClean="0">
                <a:latin typeface="Century Gothic"/>
                <a:cs typeface="Century Gothic"/>
              </a:rPr>
              <a:t>Litalien</a:t>
            </a:r>
            <a:endParaRPr lang="fr-FR" sz="1400" dirty="0" smtClean="0">
              <a:latin typeface="Century Gothic"/>
              <a:cs typeface="Century Gothic"/>
            </a:endParaRPr>
          </a:p>
          <a:p>
            <a:pPr algn="ctr"/>
            <a:r>
              <a:rPr lang="fr-FR" sz="1400" dirty="0" smtClean="0">
                <a:latin typeface="Century Gothic"/>
                <a:cs typeface="Century Gothic"/>
              </a:rPr>
              <a:t>Alex </a:t>
            </a:r>
            <a:r>
              <a:rPr lang="fr-FR" sz="1400" dirty="0" err="1" smtClean="0">
                <a:latin typeface="Century Gothic"/>
                <a:cs typeface="Century Gothic"/>
              </a:rPr>
              <a:t>Papelian</a:t>
            </a:r>
            <a:endParaRPr lang="fr-FR" sz="1400" dirty="0" smtClean="0">
              <a:latin typeface="Century Gothic"/>
              <a:cs typeface="Century Gothic"/>
            </a:endParaRPr>
          </a:p>
          <a:p>
            <a:pPr algn="ctr"/>
            <a:r>
              <a:rPr lang="fr-FR" sz="1400" dirty="0" smtClean="0">
                <a:latin typeface="Century Gothic"/>
                <a:cs typeface="Century Gothic"/>
              </a:rPr>
              <a:t>Flavie Picard</a:t>
            </a:r>
          </a:p>
          <a:p>
            <a:pPr algn="ctr"/>
            <a:endParaRPr lang="fr-FR" sz="1400" dirty="0">
              <a:latin typeface="Century Gothic"/>
              <a:cs typeface="Century Gothic"/>
            </a:endParaRPr>
          </a:p>
          <a:p>
            <a:pPr algn="ctr"/>
            <a:endParaRPr lang="fr-FR" sz="1400" dirty="0" smtClean="0">
              <a:latin typeface="Century Gothic"/>
              <a:cs typeface="Century Gothic"/>
            </a:endParaRPr>
          </a:p>
          <a:p>
            <a:pPr algn="ctr"/>
            <a:endParaRPr lang="fr-FR" sz="1400" dirty="0">
              <a:latin typeface="Century Gothic"/>
              <a:cs typeface="Century Gothic"/>
            </a:endParaRPr>
          </a:p>
          <a:p>
            <a:pPr algn="ctr"/>
            <a:r>
              <a:rPr lang="fr-FR" sz="1400" u="sng" dirty="0" smtClean="0">
                <a:latin typeface="Century Gothic"/>
                <a:cs typeface="Century Gothic"/>
              </a:rPr>
              <a:t>Tuteurs</a:t>
            </a:r>
            <a:r>
              <a:rPr lang="fr-FR" sz="1400" dirty="0" smtClean="0">
                <a:latin typeface="Century Gothic"/>
                <a:cs typeface="Century Gothic"/>
              </a:rPr>
              <a:t> : </a:t>
            </a:r>
            <a:r>
              <a:rPr lang="fr-FR" sz="1400" dirty="0">
                <a:latin typeface="Century Gothic"/>
                <a:cs typeface="Century Gothic"/>
              </a:rPr>
              <a:t>Mathieu </a:t>
            </a:r>
            <a:r>
              <a:rPr lang="fr-FR" sz="1400" dirty="0" err="1">
                <a:latin typeface="Century Gothic"/>
                <a:cs typeface="Century Gothic"/>
              </a:rPr>
              <a:t>Legay</a:t>
            </a:r>
            <a:endParaRPr lang="fr-FR" sz="1400" dirty="0">
              <a:latin typeface="Century Gothic"/>
              <a:cs typeface="Century Gothic"/>
            </a:endParaRPr>
          </a:p>
          <a:p>
            <a:pPr algn="ctr"/>
            <a:r>
              <a:rPr lang="fr-FR" sz="1400" dirty="0" smtClean="0">
                <a:latin typeface="Century Gothic"/>
                <a:cs typeface="Century Gothic"/>
              </a:rPr>
              <a:t>Christophe </a:t>
            </a:r>
            <a:r>
              <a:rPr lang="fr-FR" sz="1400" dirty="0" err="1" smtClean="0">
                <a:latin typeface="Century Gothic"/>
                <a:cs typeface="Century Gothic"/>
              </a:rPr>
              <a:t>Béalu</a:t>
            </a:r>
            <a:endParaRPr lang="fr-FR" sz="1400" dirty="0" smtClean="0">
              <a:latin typeface="Century Gothic"/>
              <a:cs typeface="Century Gothic"/>
            </a:endParaRPr>
          </a:p>
          <a:p>
            <a:pPr algn="ctr"/>
            <a:r>
              <a:rPr lang="fr-FR" sz="1400" dirty="0" smtClean="0">
                <a:latin typeface="Century Gothic"/>
                <a:cs typeface="Century Gothic"/>
              </a:rPr>
              <a:t>Nathalie Brevet</a:t>
            </a:r>
          </a:p>
          <a:p>
            <a:pPr algn="ctr"/>
            <a:endParaRPr lang="fr-FR" sz="1400" dirty="0">
              <a:latin typeface="Century Gothic"/>
              <a:cs typeface="Century Gothic"/>
            </a:endParaRPr>
          </a:p>
        </p:txBody>
      </p:sp>
      <p:pic>
        <p:nvPicPr>
          <p:cNvPr id="7" name="Image 6" descr="11l_Universite_Francois_Rabelais.pn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1739" y="5356081"/>
            <a:ext cx="810721" cy="576985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3838" y="5356081"/>
            <a:ext cx="1843587" cy="576985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9333838" y="1230855"/>
            <a:ext cx="27686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Century Gothic"/>
                <a:cs typeface="Century Gothic"/>
              </a:rPr>
              <a:t>Bressuire, </a:t>
            </a:r>
          </a:p>
          <a:p>
            <a:pPr algn="ctr"/>
            <a:r>
              <a:rPr lang="fr-FR" sz="2000" dirty="0" smtClean="0">
                <a:latin typeface="Century Gothic"/>
                <a:cs typeface="Century Gothic"/>
              </a:rPr>
              <a:t>Deux-Sèvres</a:t>
            </a:r>
            <a:endParaRPr lang="fr-FR" sz="2000" dirty="0">
              <a:latin typeface="Century Gothic"/>
              <a:cs typeface="Century Gothic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0115" y="2024878"/>
            <a:ext cx="996068" cy="74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21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La ville et l’agglo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Une offre en équipement importante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9324149" y="1683979"/>
            <a:ext cx="28678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Font typeface="Arial" charset="0"/>
              <a:buChar char="•"/>
            </a:pPr>
            <a:r>
              <a:rPr lang="fr-FR" dirty="0" smtClean="0"/>
              <a:t>Une offre sportive très importante représentant plus d’une quinzaine de sports</a:t>
            </a:r>
          </a:p>
          <a:p>
            <a:pPr marL="285750" indent="-285750" fontAlgn="base">
              <a:buFont typeface="Arial" charset="0"/>
              <a:buChar char="•"/>
            </a:pPr>
            <a:endParaRPr lang="fr-FR" dirty="0" smtClean="0"/>
          </a:p>
          <a:p>
            <a:pPr marL="285750" indent="-285750" fontAlgn="base">
              <a:buFont typeface="Arial" charset="0"/>
              <a:buChar char="•"/>
            </a:pPr>
            <a:r>
              <a:rPr lang="fr-FR" dirty="0" smtClean="0"/>
              <a:t>De nombreuses formations scolaires</a:t>
            </a:r>
          </a:p>
          <a:p>
            <a:pPr marL="285750" indent="-285750" fontAlgn="base">
              <a:buFont typeface="Arial" charset="0"/>
              <a:buChar char="•"/>
            </a:pPr>
            <a:endParaRPr lang="fr-FR" dirty="0"/>
          </a:p>
          <a:p>
            <a:pPr marL="285750" indent="-285750" fontAlgn="base">
              <a:buFont typeface="Arial" charset="0"/>
              <a:buChar char="•"/>
            </a:pPr>
            <a:r>
              <a:rPr lang="fr-FR" dirty="0" smtClean="0"/>
              <a:t>Un tissu associatif conséquent</a:t>
            </a:r>
            <a:endParaRPr lang="fr-FR" dirty="0"/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8200" y="1863965"/>
            <a:ext cx="7925144" cy="409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21813" y="873126"/>
            <a:ext cx="2680141" cy="470766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fr-FR"/>
              <a:t>Quelques </a:t>
            </a:r>
            <a:r>
              <a:rPr lang="fr-FR" smtClean="0"/>
              <a:t>données :</a:t>
            </a:r>
            <a:endParaRPr lang="fr-FR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30" name="ZoneTexte 29"/>
          <p:cNvSpPr txBox="1"/>
          <p:nvPr/>
        </p:nvSpPr>
        <p:spPr>
          <a:xfrm>
            <a:off x="838200" y="5661910"/>
            <a:ext cx="24494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/>
              <a:t>Source : </a:t>
            </a:r>
            <a:r>
              <a:rPr lang="fr-FR" sz="1200" i="1" dirty="0" err="1" smtClean="0"/>
              <a:t>géoportail</a:t>
            </a:r>
            <a:endParaRPr lang="fr-FR" sz="1200" i="1" dirty="0"/>
          </a:p>
        </p:txBody>
      </p:sp>
      <p:grpSp>
        <p:nvGrpSpPr>
          <p:cNvPr id="28" name="Grouper 27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2" name="Ellipse 3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" name="Connecteur droit 3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Ellipse 3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4" name="Connecteur droit 53"/>
            <p:cNvCxnSpPr>
              <a:endCxn id="55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54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43902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La ville et l’agglo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>
                <a:solidFill>
                  <a:schemeClr val="accent2"/>
                </a:solidFill>
              </a:rPr>
              <a:t>Bressuire : pôle économique des Deux-Sèvres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21813" y="873126"/>
            <a:ext cx="2680141" cy="470766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fr-FR"/>
              <a:t>Quelques </a:t>
            </a:r>
            <a:r>
              <a:rPr lang="fr-FR" smtClean="0"/>
              <a:t>données :</a:t>
            </a:r>
            <a:endParaRPr lang="fr-FR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10</a:t>
            </a:fld>
            <a:endParaRPr lang="fr-FR"/>
          </a:p>
        </p:txBody>
      </p:sp>
      <p:graphicFrame>
        <p:nvGraphicFramePr>
          <p:cNvPr id="30" name="Graphique 29">
            <a:extLst>
              <a:ext uri="{FF2B5EF4-FFF2-40B4-BE49-F238E27FC236}">
                <a16:creationId xmlns="" xmlns:a16="http://schemas.microsoft.com/office/drawing/2014/main" id="{5C6F8900-A826-4135-B528-2A49839BD6E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8528404"/>
              </p:ext>
            </p:extLst>
          </p:nvPr>
        </p:nvGraphicFramePr>
        <p:xfrm>
          <a:off x="484909" y="1899146"/>
          <a:ext cx="7492165" cy="4173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Espace réservé du contenu 2"/>
          <p:cNvSpPr txBox="1">
            <a:spLocks/>
          </p:cNvSpPr>
          <p:nvPr/>
        </p:nvSpPr>
        <p:spPr>
          <a:xfrm>
            <a:off x="9335320" y="1461788"/>
            <a:ext cx="2851484" cy="345140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1600" i="0" dirty="0"/>
              <a:t>5256 établissements de moins de 10 salariés contre </a:t>
            </a:r>
            <a:r>
              <a:rPr lang="fr-FR" sz="1600" i="0" dirty="0" smtClean="0"/>
              <a:t>5500 </a:t>
            </a:r>
            <a:r>
              <a:rPr lang="fr-FR" sz="1600" i="0" dirty="0"/>
              <a:t>au total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1600" i="0" dirty="0" smtClean="0"/>
              <a:t>Entre </a:t>
            </a:r>
            <a:r>
              <a:rPr lang="fr-FR" sz="1600" i="0" dirty="0"/>
              <a:t>Février et Avril 2017 l'indice de dynamisme de Bressuire a atteint 0,94%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1600" i="0" dirty="0"/>
              <a:t>Âge moyen des </a:t>
            </a:r>
            <a:r>
              <a:rPr lang="fr-FR" sz="1600" i="0" dirty="0" smtClean="0"/>
              <a:t>entreprises : </a:t>
            </a:r>
            <a:r>
              <a:rPr lang="fr-FR" sz="1600" i="0" dirty="0"/>
              <a:t>18 ans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1600" i="0" dirty="0"/>
              <a:t>2662 entreprises Bressuiraises (</a:t>
            </a:r>
            <a:r>
              <a:rPr lang="fr-FR" sz="1600" i="0" dirty="0" smtClean="0"/>
              <a:t>99% </a:t>
            </a:r>
            <a:r>
              <a:rPr lang="fr-FR" sz="1600" i="0" dirty="0"/>
              <a:t>de PME)</a:t>
            </a:r>
          </a:p>
          <a:p>
            <a:pPr>
              <a:lnSpc>
                <a:spcPct val="150000"/>
              </a:lnSpc>
            </a:pPr>
            <a:endParaRPr lang="fr-FR" sz="1600" i="0" dirty="0"/>
          </a:p>
        </p:txBody>
      </p:sp>
      <p:sp>
        <p:nvSpPr>
          <p:cNvPr id="33" name="ZoneTexte 32"/>
          <p:cNvSpPr txBox="1"/>
          <p:nvPr/>
        </p:nvSpPr>
        <p:spPr>
          <a:xfrm>
            <a:off x="7014169" y="5711111"/>
            <a:ext cx="14178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/>
              <a:t>Source : Insee 2013</a:t>
            </a:r>
            <a:endParaRPr lang="fr-FR" sz="1200" i="1" dirty="0"/>
          </a:p>
        </p:txBody>
      </p:sp>
      <p:grpSp>
        <p:nvGrpSpPr>
          <p:cNvPr id="28" name="Grouper 27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2" name="Ellipse 3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" name="Connecteur droit 3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Ellipse 3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5" name="Connecteur droit 54"/>
            <p:cNvCxnSpPr>
              <a:endCxn id="56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Ellipse 55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89341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La ville et l’agglo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>
                <a:solidFill>
                  <a:schemeClr val="accent2"/>
                </a:solidFill>
              </a:rPr>
              <a:t>Bressuire : pôle économique des Deux-Sèvres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21813" y="873126"/>
            <a:ext cx="2680141" cy="47076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Quelques </a:t>
            </a:r>
            <a:r>
              <a:rPr lang="fr-FR" smtClean="0"/>
              <a:t>données :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11</a:t>
            </a:fld>
            <a:endParaRPr lang="fr-FR"/>
          </a:p>
        </p:txBody>
      </p:sp>
      <p:graphicFrame>
        <p:nvGraphicFramePr>
          <p:cNvPr id="30" name="Graphique 29">
            <a:extLst>
              <a:ext uri="{FF2B5EF4-FFF2-40B4-BE49-F238E27FC236}">
                <a16:creationId xmlns:lc="http://schemas.openxmlformats.org/drawingml/2006/lockedCanvas" xmlns:a16="http://schemas.microsoft.com/office/drawing/2014/main" xmlns:xdr="http://schemas.openxmlformats.org/drawingml/2006/spreadsheetDrawing" xmlns="" id="{163EDF08-457C-4044-A31E-B7067A2F65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1625010"/>
              </p:ext>
            </p:extLst>
          </p:nvPr>
        </p:nvGraphicFramePr>
        <p:xfrm>
          <a:off x="480260" y="1863966"/>
          <a:ext cx="8525195" cy="4170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ZoneTexte 30"/>
          <p:cNvSpPr txBox="1"/>
          <p:nvPr/>
        </p:nvSpPr>
        <p:spPr>
          <a:xfrm>
            <a:off x="7268169" y="5682314"/>
            <a:ext cx="14178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/>
              <a:t>Source : Insee 2013</a:t>
            </a:r>
            <a:endParaRPr lang="fr-FR" sz="1200" i="1" dirty="0"/>
          </a:p>
        </p:txBody>
      </p:sp>
      <p:sp>
        <p:nvSpPr>
          <p:cNvPr id="33" name="Espace réservé du contenu 2"/>
          <p:cNvSpPr txBox="1">
            <a:spLocks/>
          </p:cNvSpPr>
          <p:nvPr/>
        </p:nvSpPr>
        <p:spPr>
          <a:xfrm>
            <a:off x="9335320" y="1461788"/>
            <a:ext cx="2851484" cy="345140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1600" i="0" dirty="0"/>
              <a:t>5256 établissements de moins de 10 salariés contre </a:t>
            </a:r>
            <a:r>
              <a:rPr lang="fr-FR" sz="1600" i="0" dirty="0" smtClean="0"/>
              <a:t>5500 </a:t>
            </a:r>
            <a:r>
              <a:rPr lang="fr-FR" sz="1600" i="0" dirty="0"/>
              <a:t>au total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1600" i="0" dirty="0" smtClean="0"/>
              <a:t>Entre </a:t>
            </a:r>
            <a:r>
              <a:rPr lang="fr-FR" sz="1600" i="0" dirty="0"/>
              <a:t>Février et Avril 2017 l'indice de dynamisme de Bressuire a atteint 0,94%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1600" i="0" dirty="0"/>
              <a:t>Âge moyen des </a:t>
            </a:r>
            <a:r>
              <a:rPr lang="fr-FR" sz="1600" i="0" dirty="0" smtClean="0"/>
              <a:t>entreprises : </a:t>
            </a:r>
            <a:r>
              <a:rPr lang="fr-FR" sz="1600" i="0" dirty="0"/>
              <a:t>18 ans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1600" i="0" dirty="0"/>
              <a:t>2662 entreprises Bressuiraises (</a:t>
            </a:r>
            <a:r>
              <a:rPr lang="fr-FR" sz="1600" i="0" dirty="0" smtClean="0"/>
              <a:t>99% </a:t>
            </a:r>
            <a:r>
              <a:rPr lang="fr-FR" sz="1600" i="0" dirty="0"/>
              <a:t>de PME)</a:t>
            </a:r>
          </a:p>
          <a:p>
            <a:pPr>
              <a:lnSpc>
                <a:spcPct val="150000"/>
              </a:lnSpc>
            </a:pPr>
            <a:endParaRPr lang="fr-FR" sz="1600" i="0" dirty="0"/>
          </a:p>
        </p:txBody>
      </p:sp>
      <p:grpSp>
        <p:nvGrpSpPr>
          <p:cNvPr id="28" name="Grouper 27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2" name="Ellipse 3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" name="Connecteur droit 3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Ellipse 3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5" name="Connecteur droit 54"/>
            <p:cNvCxnSpPr>
              <a:endCxn id="56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Ellipse 55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66279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9042982" y="568036"/>
            <a:ext cx="2857865" cy="563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La ville et l’agglo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Une sous-représentation de petit logement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12</a:t>
            </a:fld>
            <a:endParaRPr lang="fr-FR"/>
          </a:p>
        </p:txBody>
      </p:sp>
      <p:graphicFrame>
        <p:nvGraphicFramePr>
          <p:cNvPr id="24" name="Graphique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9722183"/>
              </p:ext>
            </p:extLst>
          </p:nvPr>
        </p:nvGraphicFramePr>
        <p:xfrm>
          <a:off x="375100" y="2040563"/>
          <a:ext cx="5186149" cy="36678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2259269" y="5601558"/>
            <a:ext cx="14178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/>
              <a:t>Source : Insee 2013</a:t>
            </a:r>
            <a:endParaRPr lang="fr-FR" sz="1200" i="1" dirty="0"/>
          </a:p>
        </p:txBody>
      </p:sp>
      <p:graphicFrame>
        <p:nvGraphicFramePr>
          <p:cNvPr id="27" name="Graphique 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5685244"/>
              </p:ext>
            </p:extLst>
          </p:nvPr>
        </p:nvGraphicFramePr>
        <p:xfrm>
          <a:off x="5933162" y="2040562"/>
          <a:ext cx="5934992" cy="3837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8" name="Grouper 27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2" name="Ellipse 3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" name="Connecteur droit 3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Ellipse 3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1" name="ZoneTexte 50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3" name="Connecteur droit 52"/>
            <p:cNvCxnSpPr>
              <a:endCxn id="54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Ellipse 53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15857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La ville et l’agglo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Une sous-représentation de petit logement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21813" y="873126"/>
            <a:ext cx="2680141" cy="47076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Quelques données :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484909" y="5703314"/>
            <a:ext cx="14178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/>
              <a:t>Source : Insee 2013</a:t>
            </a:r>
            <a:endParaRPr lang="fr-FR" sz="1200" i="1" dirty="0"/>
          </a:p>
        </p:txBody>
      </p:sp>
      <p:graphicFrame>
        <p:nvGraphicFramePr>
          <p:cNvPr id="29" name="Graphique 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038452"/>
              </p:ext>
            </p:extLst>
          </p:nvPr>
        </p:nvGraphicFramePr>
        <p:xfrm>
          <a:off x="484909" y="1827256"/>
          <a:ext cx="8520546" cy="38523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0" name="Espace réservé du contenu 2"/>
          <p:cNvSpPr txBox="1">
            <a:spLocks/>
          </p:cNvSpPr>
          <p:nvPr/>
        </p:nvSpPr>
        <p:spPr>
          <a:xfrm>
            <a:off x="9335320" y="1461788"/>
            <a:ext cx="2851484" cy="345140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sz="1600" i="0" dirty="0" smtClean="0"/>
              <a:t>Ménages de plus en plus petits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sz="1600" i="0" dirty="0" smtClean="0"/>
              <a:t>Peu de vacance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sz="1600" i="0" dirty="0" smtClean="0"/>
              <a:t>Majoritairement des résidences principales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endParaRPr lang="fr-FR" sz="1600" i="0" dirty="0"/>
          </a:p>
        </p:txBody>
      </p:sp>
      <p:grpSp>
        <p:nvGrpSpPr>
          <p:cNvPr id="28" name="Grouper 27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2" name="Ellipse 3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" name="Connecteur droit 3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Ellipse 3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1" name="ZoneTexte 50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3" name="Connecteur droit 52"/>
            <p:cNvCxnSpPr>
              <a:endCxn id="54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Ellipse 53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1233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La ville et l’agglo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Une sous-représentation de petit logement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4040551" y="5803013"/>
            <a:ext cx="14178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smtClean="0"/>
              <a:t>Source : Insee 2013</a:t>
            </a:r>
            <a:endParaRPr lang="fr-FR" sz="1200" i="1"/>
          </a:p>
        </p:txBody>
      </p:sp>
      <p:graphicFrame>
        <p:nvGraphicFramePr>
          <p:cNvPr id="27" name="Graphique 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7880840"/>
              </p:ext>
            </p:extLst>
          </p:nvPr>
        </p:nvGraphicFramePr>
        <p:xfrm>
          <a:off x="484909" y="1863965"/>
          <a:ext cx="8520546" cy="4170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21813" y="873126"/>
            <a:ext cx="2680141" cy="47076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Quelques données :</a:t>
            </a:r>
            <a:endParaRPr lang="fr-FR" dirty="0"/>
          </a:p>
        </p:txBody>
      </p:sp>
      <p:sp>
        <p:nvSpPr>
          <p:cNvPr id="51" name="Espace réservé du contenu 2"/>
          <p:cNvSpPr txBox="1">
            <a:spLocks/>
          </p:cNvSpPr>
          <p:nvPr/>
        </p:nvSpPr>
        <p:spPr>
          <a:xfrm>
            <a:off x="9336141" y="1833948"/>
            <a:ext cx="2851484" cy="345140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sz="1600" i="0" dirty="0" smtClean="0"/>
              <a:t>Plus de jeunes arrivant principalement d’une autre commune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sz="1600" i="0" dirty="0" smtClean="0"/>
              <a:t>Personne plus âgées restent à Bressuire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sz="1600" i="0" dirty="0" smtClean="0"/>
              <a:t>Ancrage de la population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endParaRPr lang="fr-FR" sz="1600" i="0" dirty="0"/>
          </a:p>
        </p:txBody>
      </p:sp>
      <p:grpSp>
        <p:nvGrpSpPr>
          <p:cNvPr id="28" name="Grouper 27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2" name="Ellipse 3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" name="Connecteur droit 3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Ellipse 3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4" name="Connecteur droit 53"/>
            <p:cNvCxnSpPr>
              <a:endCxn id="55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54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48201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La ville et l’agglo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Une sous-représentation de petit logement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4054464" y="5396873"/>
            <a:ext cx="14178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/>
              <a:t>Source : </a:t>
            </a:r>
            <a:r>
              <a:rPr lang="fr-FR" sz="1200" i="1" dirty="0" err="1" smtClean="0"/>
              <a:t>Filocom</a:t>
            </a:r>
            <a:endParaRPr lang="fr-FR" sz="1200" i="1" dirty="0"/>
          </a:p>
        </p:txBody>
      </p:sp>
      <p:graphicFrame>
        <p:nvGraphicFramePr>
          <p:cNvPr id="17" name="Tableau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07667"/>
              </p:ext>
            </p:extLst>
          </p:nvPr>
        </p:nvGraphicFramePr>
        <p:xfrm>
          <a:off x="413193" y="2116400"/>
          <a:ext cx="8736228" cy="3166538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957804"/>
                <a:gridCol w="1282890"/>
                <a:gridCol w="1201888"/>
                <a:gridCol w="1650494"/>
                <a:gridCol w="1643152"/>
              </a:tblGrid>
              <a:tr h="880913"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Indice d'occupation au sein des résidences principales totales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8346" marR="8346" marT="8346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1-2 personnes </a:t>
                      </a:r>
                      <a:r>
                        <a:rPr lang="fr-FR" sz="1400" b="1" u="none" strike="noStrike" dirty="0">
                          <a:effectLst/>
                          <a:latin typeface="+mn-lt"/>
                        </a:rPr>
                        <a:t>(T1-T2)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46" marR="8346" marT="8346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400" u="none" strike="noStrike" dirty="0">
                          <a:effectLst/>
                          <a:latin typeface="+mn-lt"/>
                        </a:rPr>
                        <a:t>3-4 </a:t>
                      </a:r>
                      <a:r>
                        <a:rPr lang="mr-IN" sz="1400" u="none" strike="noStrike" dirty="0" err="1">
                          <a:effectLst/>
                          <a:latin typeface="+mn-lt"/>
                        </a:rPr>
                        <a:t>personnes</a:t>
                      </a:r>
                      <a:r>
                        <a:rPr lang="mr-IN" sz="14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mr-IN" sz="1400" b="1" u="none" strike="noStrike" dirty="0">
                          <a:effectLst/>
                          <a:latin typeface="+mn-lt"/>
                        </a:rPr>
                        <a:t>(T3-T4)</a:t>
                      </a:r>
                      <a:endParaRPr lang="mr-IN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46" marR="8346" marT="8346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5-6 personnes et + </a:t>
                      </a:r>
                      <a:r>
                        <a:rPr lang="fr-FR" sz="1400" b="1" u="none" strike="noStrike" dirty="0">
                          <a:effectLst/>
                        </a:rPr>
                        <a:t>(T5-T6 et +)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8346" marR="8346" marT="8346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Total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8346" marR="8346" marT="8346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6187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Logements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8346" marR="8346" marT="83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u="none" strike="noStrike" dirty="0">
                          <a:effectLst/>
                        </a:rPr>
                        <a:t>3269</a:t>
                      </a:r>
                      <a:endParaRPr lang="is-I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8346" marR="8346" marT="83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u="none" strike="noStrike" dirty="0">
                          <a:effectLst/>
                        </a:rPr>
                        <a:t>16400</a:t>
                      </a:r>
                      <a:endParaRPr lang="is-I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8346" marR="8346" marT="83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10581</a:t>
                      </a:r>
                      <a:endParaRPr lang="is-IS" sz="14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8346" marR="8346" marT="83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400" u="none" strike="noStrike">
                          <a:effectLst/>
                        </a:rPr>
                        <a:t>30250</a:t>
                      </a:r>
                      <a:endParaRPr lang="fi-FI" sz="14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8346" marR="8346" marT="8346" marB="0" anchor="ctr"/>
                </a:tc>
              </a:tr>
              <a:tr h="76187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>
                          <a:effectLst/>
                        </a:rPr>
                        <a:t>Ménages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8346" marR="8346" marT="83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400" u="none" strike="noStrike" dirty="0">
                          <a:effectLst/>
                        </a:rPr>
                        <a:t>18572</a:t>
                      </a:r>
                      <a:endParaRPr lang="fi-FI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8346" marR="8346" marT="83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u="none" strike="noStrike" dirty="0">
                          <a:effectLst/>
                        </a:rPr>
                        <a:t>8495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8346" marR="8346" marT="83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u="none" strike="noStrike" dirty="0">
                          <a:effectLst/>
                        </a:rPr>
                        <a:t>2553</a:t>
                      </a:r>
                      <a:endParaRPr lang="is-I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8346" marR="8346" marT="83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29620</a:t>
                      </a:r>
                      <a:endParaRPr lang="is-IS" sz="14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8346" marR="8346" marT="8346" marB="0" anchor="ctr"/>
                </a:tc>
              </a:tr>
              <a:tr h="76187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Demande/offre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8346" marR="8346" marT="83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800" b="1" u="none" strike="noStrike" dirty="0">
                          <a:effectLst/>
                        </a:rPr>
                        <a:t>5,7</a:t>
                      </a:r>
                      <a:endParaRPr lang="fi-FI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8346" marR="8346" marT="83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>
                          <a:effectLst/>
                        </a:rPr>
                        <a:t>0,5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8346" marR="8346" marT="83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b="1" u="none" strike="noStrike" dirty="0">
                          <a:effectLst/>
                        </a:rPr>
                        <a:t>0,2</a:t>
                      </a:r>
                      <a:endParaRPr lang="is-I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8346" marR="8346" marT="83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1,0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8346" marR="8346" marT="8346" marB="0" anchor="ctr"/>
                </a:tc>
              </a:tr>
            </a:tbl>
          </a:graphicData>
        </a:graphic>
      </p:graphicFrame>
      <p:sp>
        <p:nvSpPr>
          <p:cNvPr id="26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21813" y="873126"/>
            <a:ext cx="2680141" cy="47076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Quelques données :</a:t>
            </a:r>
            <a:endParaRPr lang="fr-FR" dirty="0"/>
          </a:p>
        </p:txBody>
      </p:sp>
      <p:sp>
        <p:nvSpPr>
          <p:cNvPr id="50" name="Espace réservé du contenu 2"/>
          <p:cNvSpPr txBox="1">
            <a:spLocks/>
          </p:cNvSpPr>
          <p:nvPr/>
        </p:nvSpPr>
        <p:spPr>
          <a:xfrm>
            <a:off x="9335320" y="1461788"/>
            <a:ext cx="2851484" cy="345140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sz="1600" i="0" dirty="0" smtClean="0"/>
              <a:t>Une forte demande de petit logement dans l’agglo et la ville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sz="1600" i="0" dirty="0" smtClean="0"/>
              <a:t>Beaucoup de grand logement</a:t>
            </a:r>
          </a:p>
        </p:txBody>
      </p:sp>
      <p:grpSp>
        <p:nvGrpSpPr>
          <p:cNvPr id="28" name="Grouper 27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2" name="Ellipse 3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" name="Connecteur droit 3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Ellipse 3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1" name="ZoneTexte 50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3" name="Connecteur droit 52"/>
            <p:cNvCxnSpPr>
              <a:endCxn id="54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Ellipse 53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43042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La ville et l’agglo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84909" y="1340546"/>
            <a:ext cx="8772086" cy="523419"/>
          </a:xfrm>
        </p:spPr>
        <p:txBody>
          <a:bodyPr/>
          <a:lstStyle/>
          <a:p>
            <a:r>
              <a:rPr lang="fr-FR" dirty="0" smtClean="0"/>
              <a:t>Un cadre naturel autour d’un centre ville </a:t>
            </a:r>
            <a:r>
              <a:rPr lang="fr-FR" smtClean="0"/>
              <a:t>en manque d’espaces </a:t>
            </a:r>
            <a:r>
              <a:rPr lang="fr-FR" dirty="0" smtClean="0"/>
              <a:t>verts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Bressuire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16</a:t>
            </a:fld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9561" y="1735045"/>
            <a:ext cx="8017646" cy="4321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ZoneTexte 25"/>
          <p:cNvSpPr txBox="1"/>
          <p:nvPr/>
        </p:nvSpPr>
        <p:spPr>
          <a:xfrm>
            <a:off x="-644604" y="5763740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dirty="0" smtClean="0"/>
              <a:t>Source : </a:t>
            </a:r>
            <a:r>
              <a:rPr lang="fr-FR" sz="1200" i="1" dirty="0" err="1" smtClean="0"/>
              <a:t>géoportail</a:t>
            </a:r>
            <a:endParaRPr lang="fr-FR" sz="1200" i="1" dirty="0"/>
          </a:p>
        </p:txBody>
      </p:sp>
      <p:grpSp>
        <p:nvGrpSpPr>
          <p:cNvPr id="27" name="Grouper 26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29" name="Ellipse 28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0" name="Connecteur droit 29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Ellipse 30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ZoneTexte 32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34" name="ZoneTexte 33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39" name="Connecteur droit 38"/>
            <p:cNvCxnSpPr>
              <a:endCxn id="40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Ellipse 39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90493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La ville et l’agglo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48" name="Rectangle 47"/>
          <p:cNvSpPr/>
          <p:nvPr/>
        </p:nvSpPr>
        <p:spPr>
          <a:xfrm>
            <a:off x="9042982" y="568036"/>
            <a:ext cx="2857865" cy="563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709" y="1876317"/>
            <a:ext cx="10793186" cy="4196391"/>
          </a:xfrm>
          <a:prstGeom prst="rect">
            <a:avLst/>
          </a:prstGeom>
        </p:spPr>
      </p:pic>
      <p:sp>
        <p:nvSpPr>
          <p:cNvPr id="49" name="ZoneTexte 48"/>
          <p:cNvSpPr txBox="1"/>
          <p:nvPr/>
        </p:nvSpPr>
        <p:spPr>
          <a:xfrm>
            <a:off x="8772928" y="1307806"/>
            <a:ext cx="27026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smtClean="0"/>
              <a:t>La Coulée Verte</a:t>
            </a:r>
          </a:p>
          <a:p>
            <a:pPr algn="r"/>
            <a:r>
              <a:rPr lang="fr-FR" sz="1200" i="1" dirty="0" smtClean="0"/>
              <a:t>Photo personnelle</a:t>
            </a:r>
            <a:endParaRPr lang="fr-FR" sz="1200" i="1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/>
          </p:nvPr>
        </p:nvSpPr>
        <p:spPr>
          <a:xfrm>
            <a:off x="484909" y="1340546"/>
            <a:ext cx="8772086" cy="523419"/>
          </a:xfrm>
        </p:spPr>
        <p:txBody>
          <a:bodyPr/>
          <a:lstStyle/>
          <a:p>
            <a:r>
              <a:rPr lang="fr-FR" dirty="0" smtClean="0"/>
              <a:t>Un cadre naturel autour d’un centre ville </a:t>
            </a:r>
            <a:r>
              <a:rPr lang="fr-FR" smtClean="0"/>
              <a:t>en manque d’espaces </a:t>
            </a:r>
            <a:r>
              <a:rPr lang="fr-FR" dirty="0" smtClean="0"/>
              <a:t>verts</a:t>
            </a:r>
            <a:endParaRPr lang="fr-FR" dirty="0"/>
          </a:p>
        </p:txBody>
      </p:sp>
      <p:grpSp>
        <p:nvGrpSpPr>
          <p:cNvPr id="35" name="Grouper 34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6" name="Ellipse 35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Ellipse 49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ZoneTexte 50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4" name="Connecteur droit 53"/>
            <p:cNvCxnSpPr>
              <a:endCxn id="55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54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62697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La ville et l’agglo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18</a:t>
            </a:fld>
            <a:endParaRPr lang="fr-FR"/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4513" y="1794202"/>
            <a:ext cx="5525320" cy="4049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ZoneTexte 25"/>
          <p:cNvSpPr txBox="1"/>
          <p:nvPr/>
        </p:nvSpPr>
        <p:spPr>
          <a:xfrm>
            <a:off x="531859" y="5843224"/>
            <a:ext cx="17318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/>
              <a:t>Source </a:t>
            </a:r>
            <a:r>
              <a:rPr lang="fr-FR" sz="1200" i="1" smtClean="0"/>
              <a:t>: Nantes-tourisme</a:t>
            </a:r>
            <a:endParaRPr lang="fr-FR" sz="1200" i="1" dirty="0"/>
          </a:p>
        </p:txBody>
      </p:sp>
      <p:sp>
        <p:nvSpPr>
          <p:cNvPr id="27" name="Rectangle 26"/>
          <p:cNvSpPr/>
          <p:nvPr/>
        </p:nvSpPr>
        <p:spPr>
          <a:xfrm>
            <a:off x="9042982" y="568036"/>
            <a:ext cx="2857865" cy="563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6487" y="1850318"/>
            <a:ext cx="5394309" cy="3936334"/>
          </a:xfrm>
          <a:prstGeom prst="rect">
            <a:avLst/>
          </a:prstGeom>
        </p:spPr>
      </p:pic>
      <p:sp>
        <p:nvSpPr>
          <p:cNvPr id="29" name="ZoneTexte 28"/>
          <p:cNvSpPr txBox="1"/>
          <p:nvPr/>
        </p:nvSpPr>
        <p:spPr>
          <a:xfrm>
            <a:off x="10384213" y="5843224"/>
            <a:ext cx="17318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/>
              <a:t>Source </a:t>
            </a:r>
            <a:r>
              <a:rPr lang="fr-FR" sz="1200" i="1" smtClean="0"/>
              <a:t>: 20minutes</a:t>
            </a:r>
            <a:endParaRPr lang="fr-FR" sz="1200" i="1" dirty="0"/>
          </a:p>
        </p:txBody>
      </p:sp>
      <p:sp>
        <p:nvSpPr>
          <p:cNvPr id="18" name="ZoneTexte 17"/>
          <p:cNvSpPr txBox="1"/>
          <p:nvPr/>
        </p:nvSpPr>
        <p:spPr>
          <a:xfrm>
            <a:off x="584200" y="3119749"/>
            <a:ext cx="5475633" cy="369332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mtClean="0"/>
              <a:t>Nantes</a:t>
            </a:r>
            <a:endParaRPr lang="fr-FR"/>
          </a:p>
        </p:txBody>
      </p:sp>
      <p:sp>
        <p:nvSpPr>
          <p:cNvPr id="30" name="ZoneTexte 29"/>
          <p:cNvSpPr txBox="1"/>
          <p:nvPr/>
        </p:nvSpPr>
        <p:spPr>
          <a:xfrm>
            <a:off x="6174586" y="3119749"/>
            <a:ext cx="5475633" cy="369332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Bordeaux</a:t>
            </a:r>
            <a:endParaRPr lang="fr-FR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/>
          </p:nvPr>
        </p:nvSpPr>
        <p:spPr>
          <a:xfrm>
            <a:off x="484909" y="1340546"/>
            <a:ext cx="8772086" cy="523419"/>
          </a:xfrm>
        </p:spPr>
        <p:txBody>
          <a:bodyPr/>
          <a:lstStyle/>
          <a:p>
            <a:r>
              <a:rPr lang="fr-FR" dirty="0" smtClean="0"/>
              <a:t>Un cadre naturel autour d’un centre ville </a:t>
            </a:r>
            <a:r>
              <a:rPr lang="fr-FR" smtClean="0"/>
              <a:t>en manque d’espaces </a:t>
            </a:r>
            <a:r>
              <a:rPr lang="fr-FR" dirty="0" smtClean="0"/>
              <a:t>verts</a:t>
            </a:r>
            <a:endParaRPr lang="fr-FR" dirty="0"/>
          </a:p>
        </p:txBody>
      </p:sp>
      <p:grpSp>
        <p:nvGrpSpPr>
          <p:cNvPr id="35" name="Grouper 34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6" name="Ellipse 35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Ellipse 52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5" name="ZoneTexte 54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6" name="ZoneTexte 55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7" name="Connecteur droit 56"/>
            <p:cNvCxnSpPr>
              <a:endCxn id="58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Ellipse 57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51629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Introduction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1</a:t>
            </a:fld>
            <a:endParaRPr lang="fr-FR"/>
          </a:p>
        </p:txBody>
      </p:sp>
      <p:sp>
        <p:nvSpPr>
          <p:cNvPr id="26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21813" y="873126"/>
            <a:ext cx="2680141" cy="470766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fr-FR"/>
              <a:t>Quelques </a:t>
            </a:r>
            <a:r>
              <a:rPr lang="fr-FR" smtClean="0"/>
              <a:t>données :</a:t>
            </a:r>
            <a:endParaRPr lang="fr-FR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27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395309" y="898903"/>
            <a:ext cx="2597011" cy="4628138"/>
          </a:xfrm>
        </p:spPr>
        <p:txBody>
          <a:bodyPr/>
          <a:lstStyle/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endParaRPr lang="fr-FR" dirty="0"/>
          </a:p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endParaRPr lang="fr-FR" sz="1800" dirty="0" smtClean="0">
              <a:solidFill>
                <a:schemeClr val="tx1"/>
              </a:solidFill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Deux-Sèvres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Nouvelle Aquitaine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Plus de 20 000 </a:t>
            </a:r>
            <a:r>
              <a:rPr lang="fr-FR" sz="1800" dirty="0" err="1" smtClean="0">
                <a:solidFill>
                  <a:schemeClr val="tx1"/>
                </a:solidFill>
              </a:rPr>
              <a:t>hab</a:t>
            </a:r>
            <a:r>
              <a:rPr lang="fr-FR" sz="1800" dirty="0" smtClean="0">
                <a:solidFill>
                  <a:schemeClr val="tx1"/>
                </a:solidFill>
              </a:rPr>
              <a:t> dans le Grand Bressuire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Environ 10 000 </a:t>
            </a:r>
            <a:r>
              <a:rPr lang="fr-FR" sz="1800" dirty="0" err="1" smtClean="0">
                <a:solidFill>
                  <a:schemeClr val="tx1"/>
                </a:solidFill>
              </a:rPr>
              <a:t>hab</a:t>
            </a:r>
            <a:r>
              <a:rPr lang="fr-FR" sz="1800" dirty="0" smtClean="0">
                <a:solidFill>
                  <a:schemeClr val="tx1"/>
                </a:solidFill>
              </a:rPr>
              <a:t> dans Bressuire Centre</a:t>
            </a:r>
            <a:endParaRPr lang="fr-FR" sz="1800" dirty="0" smtClean="0">
              <a:solidFill>
                <a:schemeClr val="tx1"/>
              </a:solidFill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endParaRPr lang="fr-FR" dirty="0"/>
          </a:p>
        </p:txBody>
      </p:sp>
      <p:pic>
        <p:nvPicPr>
          <p:cNvPr id="28" name="Image 27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4909" y="1942057"/>
            <a:ext cx="3093310" cy="34990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94617" y="1500237"/>
            <a:ext cx="4110567" cy="3730230"/>
          </a:xfrm>
          <a:prstGeom prst="rect">
            <a:avLst/>
          </a:prstGeom>
        </p:spPr>
      </p:pic>
      <p:sp>
        <p:nvSpPr>
          <p:cNvPr id="31" name="Zone de texte 140"/>
          <p:cNvSpPr txBox="1"/>
          <p:nvPr/>
        </p:nvSpPr>
        <p:spPr>
          <a:xfrm>
            <a:off x="1356611" y="5441100"/>
            <a:ext cx="2438400" cy="338455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fr-FR" sz="1100" i="1" u="sng">
                <a:effectLst/>
                <a:latin typeface="Tahoma" charset="0"/>
                <a:ea typeface="Calibri" charset="0"/>
                <a:cs typeface="Times New Roman" charset="0"/>
              </a:rPr>
              <a:t>Source </a:t>
            </a:r>
            <a:r>
              <a:rPr lang="fr-FR" sz="1100" i="1">
                <a:effectLst/>
                <a:latin typeface="Tahoma" charset="0"/>
                <a:ea typeface="Calibri" charset="0"/>
                <a:cs typeface="Times New Roman" charset="0"/>
              </a:rPr>
              <a:t>: </a:t>
            </a:r>
            <a:r>
              <a:rPr lang="fr-FR" sz="1100" i="1" dirty="0" err="1">
                <a:effectLst/>
                <a:latin typeface="Tahoma" charset="0"/>
                <a:ea typeface="Calibri" charset="0"/>
                <a:cs typeface="Times New Roman" charset="0"/>
              </a:rPr>
              <a:t>fotolia.com</a:t>
            </a:r>
            <a:endParaRPr lang="fr-FR" sz="1200" dirty="0">
              <a:effectLst/>
              <a:latin typeface="Tahoma" charset="0"/>
              <a:ea typeface="Calibri" charset="0"/>
              <a:cs typeface="Times New Roman" charset="0"/>
            </a:endParaRPr>
          </a:p>
        </p:txBody>
      </p:sp>
      <p:sp>
        <p:nvSpPr>
          <p:cNvPr id="32" name="Zone de texte 140"/>
          <p:cNvSpPr txBox="1"/>
          <p:nvPr/>
        </p:nvSpPr>
        <p:spPr>
          <a:xfrm>
            <a:off x="5458360" y="5441100"/>
            <a:ext cx="2438400" cy="338455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fr-FR" sz="1100" i="1" u="sng" dirty="0">
                <a:effectLst/>
                <a:latin typeface="Tahoma" charset="0"/>
                <a:ea typeface="Calibri" charset="0"/>
                <a:cs typeface="Times New Roman" charset="0"/>
              </a:rPr>
              <a:t>Source </a:t>
            </a:r>
            <a:r>
              <a:rPr lang="fr-FR" sz="1100" i="1" dirty="0">
                <a:effectLst/>
                <a:latin typeface="Tahoma" charset="0"/>
                <a:ea typeface="Calibri" charset="0"/>
                <a:cs typeface="Times New Roman" charset="0"/>
              </a:rPr>
              <a:t>: </a:t>
            </a:r>
            <a:r>
              <a:rPr lang="fr-FR" sz="1100" i="1" dirty="0" err="1" smtClean="0">
                <a:effectLst/>
                <a:latin typeface="Tahoma" charset="0"/>
                <a:ea typeface="Calibri" charset="0"/>
                <a:cs typeface="Times New Roman" charset="0"/>
              </a:rPr>
              <a:t>wikimedia.org</a:t>
            </a:r>
            <a:endParaRPr lang="fr-FR" sz="1200" dirty="0">
              <a:effectLst/>
              <a:latin typeface="Tahoma" charset="0"/>
              <a:ea typeface="Calibri" charset="0"/>
              <a:cs typeface="Times New Roman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97936" y="1589658"/>
            <a:ext cx="411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mtClean="0"/>
              <a:t>Localisation de Bressuire en France</a:t>
            </a:r>
            <a:endParaRPr lang="fr-FR"/>
          </a:p>
        </p:txBody>
      </p:sp>
      <p:sp>
        <p:nvSpPr>
          <p:cNvPr id="34" name="ZoneTexte 33"/>
          <p:cNvSpPr txBox="1"/>
          <p:nvPr/>
        </p:nvSpPr>
        <p:spPr>
          <a:xfrm>
            <a:off x="5376748" y="1048208"/>
            <a:ext cx="411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Carte du </a:t>
            </a:r>
            <a:r>
              <a:rPr lang="fr-FR" smtClean="0"/>
              <a:t>Grand Bressuire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31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La ville et l’agglo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21813" y="873126"/>
            <a:ext cx="2680141" cy="47076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Quelques données :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24" name="ZoneTexte 23"/>
          <p:cNvSpPr txBox="1"/>
          <p:nvPr/>
        </p:nvSpPr>
        <p:spPr>
          <a:xfrm>
            <a:off x="9445840" y="1490285"/>
            <a:ext cx="26561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smtClean="0"/>
              <a:t>3 parcs</a:t>
            </a:r>
            <a:endParaRPr lang="fr-FR" dirty="0" smtClean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dirty="0" smtClean="0"/>
              <a:t>5 hectares entretenus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dirty="0" smtClean="0"/>
              <a:t>6 hectares avec les terrains sportifs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dirty="0" smtClean="0"/>
              <a:t>8 hectares avec une étendue d’eau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4200" y="2234815"/>
            <a:ext cx="7044047" cy="3579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ZoneTexte 26"/>
          <p:cNvSpPr txBox="1"/>
          <p:nvPr/>
        </p:nvSpPr>
        <p:spPr>
          <a:xfrm>
            <a:off x="484909" y="5854411"/>
            <a:ext cx="17318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/>
              <a:t>Source : </a:t>
            </a:r>
            <a:r>
              <a:rPr lang="fr-FR" sz="1200" i="1" dirty="0" err="1" smtClean="0"/>
              <a:t>cerizay.fr</a:t>
            </a:r>
            <a:endParaRPr lang="fr-FR" sz="1200" i="1" dirty="0"/>
          </a:p>
        </p:txBody>
      </p:sp>
      <p:sp>
        <p:nvSpPr>
          <p:cNvPr id="6" name="ZoneTexte 5"/>
          <p:cNvSpPr txBox="1"/>
          <p:nvPr/>
        </p:nvSpPr>
        <p:spPr>
          <a:xfrm>
            <a:off x="500009" y="1825705"/>
            <a:ext cx="1168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u="sng" dirty="0" smtClean="0"/>
              <a:t>Cerizay : </a:t>
            </a:r>
            <a:endParaRPr lang="fr-FR" sz="2000" u="sng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/>
          </p:nvPr>
        </p:nvSpPr>
        <p:spPr>
          <a:xfrm>
            <a:off x="484909" y="1340546"/>
            <a:ext cx="8772086" cy="523419"/>
          </a:xfrm>
        </p:spPr>
        <p:txBody>
          <a:bodyPr/>
          <a:lstStyle/>
          <a:p>
            <a:r>
              <a:rPr lang="fr-FR" dirty="0" smtClean="0"/>
              <a:t>Un cadre naturel autour d’un centre ville </a:t>
            </a:r>
            <a:r>
              <a:rPr lang="fr-FR" smtClean="0"/>
              <a:t>en manque d’espaces </a:t>
            </a:r>
            <a:r>
              <a:rPr lang="fr-FR" dirty="0" smtClean="0"/>
              <a:t>verts</a:t>
            </a:r>
            <a:endParaRPr lang="fr-FR" dirty="0"/>
          </a:p>
        </p:txBody>
      </p:sp>
      <p:grpSp>
        <p:nvGrpSpPr>
          <p:cNvPr id="35" name="Grouper 34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6" name="Ellipse 35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Ellipse 50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5" name="Connecteur droit 54"/>
            <p:cNvCxnSpPr>
              <a:endCxn id="56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Ellipse 55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40971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La ville et l’agglo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20</a:t>
            </a:fld>
            <a:endParaRPr lang="fr-FR"/>
          </a:p>
        </p:txBody>
      </p:sp>
      <p:sp>
        <p:nvSpPr>
          <p:cNvPr id="48" name="Rectangle 47"/>
          <p:cNvSpPr/>
          <p:nvPr/>
        </p:nvSpPr>
        <p:spPr>
          <a:xfrm>
            <a:off x="9042982" y="568036"/>
            <a:ext cx="2857865" cy="563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915" y="1990745"/>
            <a:ext cx="5763985" cy="1989105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4228" y="3997862"/>
            <a:ext cx="5840185" cy="2067858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>
            <a:off x="6095427" y="1902359"/>
            <a:ext cx="27026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Place du Millénaire</a:t>
            </a:r>
          </a:p>
          <a:p>
            <a:r>
              <a:rPr lang="fr-FR" sz="1200" i="1" dirty="0" smtClean="0"/>
              <a:t>Photo personnelle</a:t>
            </a:r>
            <a:endParaRPr lang="fr-FR" sz="1200" i="1" dirty="0"/>
          </a:p>
        </p:txBody>
      </p:sp>
      <p:sp>
        <p:nvSpPr>
          <p:cNvPr id="49" name="ZoneTexte 48"/>
          <p:cNvSpPr txBox="1"/>
          <p:nvPr/>
        </p:nvSpPr>
        <p:spPr>
          <a:xfrm>
            <a:off x="3398811" y="5574850"/>
            <a:ext cx="27026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smtClean="0"/>
              <a:t>Place St Jacques</a:t>
            </a:r>
          </a:p>
          <a:p>
            <a:pPr algn="r"/>
            <a:r>
              <a:rPr lang="fr-FR" sz="1200" i="1" dirty="0" smtClean="0"/>
              <a:t>Photo personnelle</a:t>
            </a:r>
            <a:endParaRPr lang="fr-FR" sz="1200" i="1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/>
          </p:nvPr>
        </p:nvSpPr>
        <p:spPr>
          <a:xfrm>
            <a:off x="484909" y="1340546"/>
            <a:ext cx="8772086" cy="523419"/>
          </a:xfrm>
        </p:spPr>
        <p:txBody>
          <a:bodyPr/>
          <a:lstStyle/>
          <a:p>
            <a:r>
              <a:rPr lang="fr-FR" dirty="0" smtClean="0"/>
              <a:t>Un cadre naturel autour d’un centre ville </a:t>
            </a:r>
            <a:r>
              <a:rPr lang="fr-FR" smtClean="0"/>
              <a:t>en manque d’espaces </a:t>
            </a:r>
            <a:r>
              <a:rPr lang="fr-FR" dirty="0" smtClean="0"/>
              <a:t>verts</a:t>
            </a:r>
            <a:endParaRPr lang="fr-FR" dirty="0"/>
          </a:p>
        </p:txBody>
      </p:sp>
      <p:grpSp>
        <p:nvGrpSpPr>
          <p:cNvPr id="35" name="Grouper 34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6" name="Ellipse 35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Ellipse 49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ZoneTexte 50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4" name="Connecteur droit 53"/>
            <p:cNvCxnSpPr>
              <a:endCxn id="55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54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69644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21</a:t>
            </a:fld>
            <a:endParaRPr lang="fr-FR"/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2245" y="1836669"/>
            <a:ext cx="7781878" cy="4215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31773" y="1853750"/>
            <a:ext cx="7322822" cy="41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itre 1"/>
          <p:cNvSpPr>
            <a:spLocks noGrp="1"/>
          </p:cNvSpPr>
          <p:nvPr>
            <p:ph type="ctrTitle"/>
          </p:nvPr>
        </p:nvSpPr>
        <p:spPr>
          <a:xfrm>
            <a:off x="484909" y="568036"/>
            <a:ext cx="8520546" cy="775855"/>
          </a:xfrm>
        </p:spPr>
        <p:txBody>
          <a:bodyPr/>
          <a:lstStyle/>
          <a:p>
            <a:r>
              <a:rPr lang="fr-FR" dirty="0" smtClean="0"/>
              <a:t>La ville et l’agglo</a:t>
            </a:r>
            <a:endParaRPr lang="fr-FR" dirty="0"/>
          </a:p>
        </p:txBody>
      </p:sp>
      <p:sp>
        <p:nvSpPr>
          <p:cNvPr id="73" name="ZoneTexte 72"/>
          <p:cNvSpPr txBox="1"/>
          <p:nvPr/>
        </p:nvSpPr>
        <p:spPr>
          <a:xfrm>
            <a:off x="9421813" y="1863965"/>
            <a:ext cx="268014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/>
              <a:t>Peu d’appropriation</a:t>
            </a:r>
          </a:p>
          <a:p>
            <a:r>
              <a:rPr lang="fr-FR" sz="2000" dirty="0" smtClean="0"/>
              <a:t>de l’espace public</a:t>
            </a:r>
          </a:p>
          <a:p>
            <a:endParaRPr lang="fr-FR" sz="2000" dirty="0"/>
          </a:p>
          <a:p>
            <a:r>
              <a:rPr lang="fr-FR" sz="2000" dirty="0" smtClean="0"/>
              <a:t>Possibilité d’une trame verte en ville</a:t>
            </a:r>
            <a:endParaRPr lang="fr-FR" sz="2000" dirty="0"/>
          </a:p>
        </p:txBody>
      </p:sp>
      <p:sp>
        <p:nvSpPr>
          <p:cNvPr id="7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21813" y="873126"/>
            <a:ext cx="2597011" cy="47076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Bressuire</a:t>
            </a:r>
            <a:endParaRPr lang="fr-FR" dirty="0"/>
          </a:p>
        </p:txBody>
      </p:sp>
      <p:sp>
        <p:nvSpPr>
          <p:cNvPr id="75" name="ZoneTexte 74"/>
          <p:cNvSpPr txBox="1"/>
          <p:nvPr/>
        </p:nvSpPr>
        <p:spPr>
          <a:xfrm>
            <a:off x="5619730" y="5763740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dirty="0" smtClean="0"/>
              <a:t>Source : </a:t>
            </a:r>
            <a:r>
              <a:rPr lang="fr-FR" sz="1200" i="1" dirty="0" err="1" smtClean="0"/>
              <a:t>géoportail</a:t>
            </a:r>
            <a:endParaRPr lang="fr-FR" sz="1200" i="1" dirty="0"/>
          </a:p>
        </p:txBody>
      </p:sp>
      <p:sp>
        <p:nvSpPr>
          <p:cNvPr id="29" name="Sous-titre 2"/>
          <p:cNvSpPr>
            <a:spLocks noGrp="1"/>
          </p:cNvSpPr>
          <p:nvPr>
            <p:ph type="subTitle" idx="1"/>
          </p:nvPr>
        </p:nvSpPr>
        <p:spPr>
          <a:xfrm>
            <a:off x="484909" y="1340546"/>
            <a:ext cx="8772086" cy="523419"/>
          </a:xfrm>
        </p:spPr>
        <p:txBody>
          <a:bodyPr/>
          <a:lstStyle/>
          <a:p>
            <a:r>
              <a:rPr lang="fr-FR" dirty="0" smtClean="0"/>
              <a:t>Un cadre naturel autour d’un centre ville </a:t>
            </a:r>
            <a:r>
              <a:rPr lang="fr-FR" smtClean="0"/>
              <a:t>en manque d’espaces </a:t>
            </a:r>
            <a:r>
              <a:rPr lang="fr-FR" dirty="0" smtClean="0"/>
              <a:t>verts</a:t>
            </a:r>
            <a:endParaRPr lang="fr-FR" dirty="0"/>
          </a:p>
        </p:txBody>
      </p:sp>
      <p:grpSp>
        <p:nvGrpSpPr>
          <p:cNvPr id="30" name="Grouper 29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1" name="Ellipse 30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2" name="Connecteur droit 31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Ellipse 32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35" name="ZoneTexte 34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36" name="ZoneTexte 35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37" name="Connecteur droit 36"/>
            <p:cNvCxnSpPr>
              <a:endCxn id="38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Ellipse 37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911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Les terrains d’étude : le collège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Présentation du site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21813" y="873126"/>
            <a:ext cx="2680141" cy="47076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Quelques données 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 smtClean="0">
              <a:solidFill>
                <a:schemeClr val="tx1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solidFill>
                <a:schemeClr val="tx1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 smtClean="0">
              <a:solidFill>
                <a:schemeClr val="tx1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 smtClean="0">
                <a:solidFill>
                  <a:schemeClr val="tx1"/>
                </a:solidFill>
              </a:rPr>
              <a:t>2,5ha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solidFill>
                <a:schemeClr val="tx1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 smtClean="0">
                <a:solidFill>
                  <a:schemeClr val="tx1"/>
                </a:solidFill>
              </a:rPr>
              <a:t>Capacité 900 élèves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 smtClean="0">
                <a:solidFill>
                  <a:schemeClr val="tx1"/>
                </a:solidFill>
              </a:rPr>
              <a:t>(actuellement 660 élèves)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solidFill>
                <a:schemeClr val="tx1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 smtClean="0">
              <a:solidFill>
                <a:schemeClr val="tx1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solidFill>
                <a:schemeClr val="tx1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22</a:t>
            </a:fld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100" y="1809562"/>
            <a:ext cx="8997950" cy="4040943"/>
          </a:xfrm>
          <a:prstGeom prst="rect">
            <a:avLst/>
          </a:prstGeom>
        </p:spPr>
      </p:pic>
      <p:sp>
        <p:nvSpPr>
          <p:cNvPr id="48" name="ZoneTexte 47"/>
          <p:cNvSpPr txBox="1"/>
          <p:nvPr/>
        </p:nvSpPr>
        <p:spPr>
          <a:xfrm>
            <a:off x="6587424" y="5839005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smtClean="0"/>
              <a:t>Photo </a:t>
            </a:r>
            <a:r>
              <a:rPr lang="fr-FR" sz="1200" i="1" dirty="0" smtClean="0"/>
              <a:t>personnelle</a:t>
            </a:r>
            <a:endParaRPr lang="fr-FR" sz="1200" i="1" dirty="0"/>
          </a:p>
        </p:txBody>
      </p:sp>
      <p:grpSp>
        <p:nvGrpSpPr>
          <p:cNvPr id="28" name="Grouper 27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2" name="Ellipse 3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" name="Connecteur droit 3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Ellipse 3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49" name="ZoneTexte 48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1" name="Connecteur droit 50"/>
            <p:cNvCxnSpPr>
              <a:endCxn id="52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Ellipse 51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42128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er 38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66" name="Ellipse 65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7" name="Connecteur droit 66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Ellipse 68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0" name="ZoneTexte 69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71" name="ZoneTexte 70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72" name="ZoneTexte 71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73" name="Connecteur droit 72"/>
            <p:cNvCxnSpPr>
              <a:endCxn id="74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Ellipse 73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Les terrains d’étude : le collège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Analyse de l’environnement : localisation et accessibilité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21813" y="873126"/>
            <a:ext cx="2680141" cy="47076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Quelques données :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23</a:t>
            </a:fld>
            <a:endParaRPr lang="fr-FR"/>
          </a:p>
        </p:txBody>
      </p:sp>
      <p:pic>
        <p:nvPicPr>
          <p:cNvPr id="43" name="Image 4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457" y="1974200"/>
            <a:ext cx="5982340" cy="4103926"/>
          </a:xfrm>
          <a:prstGeom prst="rect">
            <a:avLst/>
          </a:prstGeom>
        </p:spPr>
      </p:pic>
      <p:sp>
        <p:nvSpPr>
          <p:cNvPr id="34" name="ZoneTexte 33"/>
          <p:cNvSpPr txBox="1"/>
          <p:nvPr/>
        </p:nvSpPr>
        <p:spPr>
          <a:xfrm>
            <a:off x="9501152" y="1690232"/>
            <a:ext cx="255510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dirty="0" smtClean="0"/>
              <a:t>Plein centre ville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dirty="0" smtClean="0"/>
              <a:t>Proche rue commerçante et marché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dirty="0" smtClean="0"/>
              <a:t>Proche équipements sportifs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9906"/>
            <a:ext cx="10051179" cy="6895178"/>
          </a:xfrm>
          <a:prstGeom prst="rect">
            <a:avLst/>
          </a:prstGeom>
        </p:spPr>
      </p:pic>
      <p:sp>
        <p:nvSpPr>
          <p:cNvPr id="17" name="Forme libre 16"/>
          <p:cNvSpPr/>
          <p:nvPr/>
        </p:nvSpPr>
        <p:spPr>
          <a:xfrm>
            <a:off x="4971568" y="1895089"/>
            <a:ext cx="2057985" cy="1748320"/>
          </a:xfrm>
          <a:custGeom>
            <a:avLst/>
            <a:gdLst>
              <a:gd name="connsiteX0" fmla="*/ 12878 w 2054180"/>
              <a:gd name="connsiteY0" fmla="*/ 1294327 h 1745088"/>
              <a:gd name="connsiteX1" fmla="*/ 0 w 2054180"/>
              <a:gd name="connsiteY1" fmla="*/ 1448874 h 1745088"/>
              <a:gd name="connsiteX2" fmla="*/ 32197 w 2054180"/>
              <a:gd name="connsiteY2" fmla="*/ 1551905 h 1745088"/>
              <a:gd name="connsiteX3" fmla="*/ 167425 w 2054180"/>
              <a:gd name="connsiteY3" fmla="*/ 1693572 h 1745088"/>
              <a:gd name="connsiteX4" fmla="*/ 309092 w 2054180"/>
              <a:gd name="connsiteY4" fmla="*/ 1745088 h 1745088"/>
              <a:gd name="connsiteX5" fmla="*/ 399245 w 2054180"/>
              <a:gd name="connsiteY5" fmla="*/ 1474631 h 1745088"/>
              <a:gd name="connsiteX6" fmla="*/ 1017430 w 2054180"/>
              <a:gd name="connsiteY6" fmla="*/ 1719330 h 1745088"/>
              <a:gd name="connsiteX7" fmla="*/ 1184856 w 2054180"/>
              <a:gd name="connsiteY7" fmla="*/ 1519708 h 1745088"/>
              <a:gd name="connsiteX8" fmla="*/ 1435994 w 2054180"/>
              <a:gd name="connsiteY8" fmla="*/ 1629178 h 1745088"/>
              <a:gd name="connsiteX9" fmla="*/ 1674253 w 2054180"/>
              <a:gd name="connsiteY9" fmla="*/ 1249251 h 1745088"/>
              <a:gd name="connsiteX10" fmla="*/ 1429554 w 2054180"/>
              <a:gd name="connsiteY10" fmla="*/ 1107584 h 1745088"/>
              <a:gd name="connsiteX11" fmla="*/ 2054180 w 2054180"/>
              <a:gd name="connsiteY11" fmla="*/ 45077 h 1745088"/>
              <a:gd name="connsiteX12" fmla="*/ 2009104 w 2054180"/>
              <a:gd name="connsiteY12" fmla="*/ 0 h 1745088"/>
              <a:gd name="connsiteX13" fmla="*/ 1745087 w 2054180"/>
              <a:gd name="connsiteY13" fmla="*/ 463640 h 1745088"/>
              <a:gd name="connsiteX14" fmla="*/ 1255690 w 2054180"/>
              <a:gd name="connsiteY14" fmla="*/ 90153 h 1745088"/>
              <a:gd name="connsiteX15" fmla="*/ 682580 w 2054180"/>
              <a:gd name="connsiteY15" fmla="*/ 624626 h 1745088"/>
              <a:gd name="connsiteX16" fmla="*/ 418563 w 2054180"/>
              <a:gd name="connsiteY16" fmla="*/ 1429555 h 1745088"/>
              <a:gd name="connsiteX17" fmla="*/ 12878 w 2054180"/>
              <a:gd name="connsiteY17" fmla="*/ 1294327 h 174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054180" h="1745088">
                <a:moveTo>
                  <a:pt x="12878" y="1294327"/>
                </a:moveTo>
                <a:lnTo>
                  <a:pt x="0" y="1448874"/>
                </a:lnTo>
                <a:lnTo>
                  <a:pt x="32197" y="1551905"/>
                </a:lnTo>
                <a:lnTo>
                  <a:pt x="167425" y="1693572"/>
                </a:lnTo>
                <a:lnTo>
                  <a:pt x="309092" y="1745088"/>
                </a:lnTo>
                <a:lnTo>
                  <a:pt x="399245" y="1474631"/>
                </a:lnTo>
                <a:lnTo>
                  <a:pt x="1017430" y="1719330"/>
                </a:lnTo>
                <a:lnTo>
                  <a:pt x="1184856" y="1519708"/>
                </a:lnTo>
                <a:lnTo>
                  <a:pt x="1435994" y="1629178"/>
                </a:lnTo>
                <a:lnTo>
                  <a:pt x="1674253" y="1249251"/>
                </a:lnTo>
                <a:lnTo>
                  <a:pt x="1429554" y="1107584"/>
                </a:lnTo>
                <a:lnTo>
                  <a:pt x="2054180" y="45077"/>
                </a:lnTo>
                <a:lnTo>
                  <a:pt x="2009104" y="0"/>
                </a:lnTo>
                <a:lnTo>
                  <a:pt x="1745087" y="463640"/>
                </a:lnTo>
                <a:lnTo>
                  <a:pt x="1255690" y="90153"/>
                </a:lnTo>
                <a:lnTo>
                  <a:pt x="682580" y="624626"/>
                </a:lnTo>
                <a:lnTo>
                  <a:pt x="418563" y="1429555"/>
                </a:lnTo>
                <a:lnTo>
                  <a:pt x="12878" y="1294327"/>
                </a:lnTo>
                <a:close/>
              </a:path>
            </a:pathLst>
          </a:custGeom>
          <a:solidFill>
            <a:schemeClr val="accent2">
              <a:alpha val="39000"/>
            </a:schemeClr>
          </a:solidFill>
          <a:ln w="38100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2" name="Grouper 51"/>
          <p:cNvGrpSpPr/>
          <p:nvPr/>
        </p:nvGrpSpPr>
        <p:grpSpPr>
          <a:xfrm>
            <a:off x="10003042" y="-19290"/>
            <a:ext cx="2212345" cy="6858000"/>
            <a:chOff x="9979655" y="0"/>
            <a:chExt cx="2212345" cy="6858000"/>
          </a:xfrm>
        </p:grpSpPr>
        <p:sp>
          <p:nvSpPr>
            <p:cNvPr id="50" name="Rectangle 49"/>
            <p:cNvSpPr/>
            <p:nvPr/>
          </p:nvSpPr>
          <p:spPr>
            <a:xfrm>
              <a:off x="9979655" y="0"/>
              <a:ext cx="2212345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ZoneTexte 50"/>
            <p:cNvSpPr txBox="1"/>
            <p:nvPr/>
          </p:nvSpPr>
          <p:spPr>
            <a:xfrm>
              <a:off x="10158564" y="255615"/>
              <a:ext cx="1814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u="sng" dirty="0" smtClean="0"/>
                <a:t>Légende</a:t>
              </a:r>
              <a:r>
                <a:rPr lang="fr-FR" dirty="0" smtClean="0"/>
                <a:t> :</a:t>
              </a:r>
            </a:p>
          </p:txBody>
        </p:sp>
      </p:grpSp>
      <p:sp>
        <p:nvSpPr>
          <p:cNvPr id="53" name="Rectangle 52"/>
          <p:cNvSpPr/>
          <p:nvPr/>
        </p:nvSpPr>
        <p:spPr>
          <a:xfrm>
            <a:off x="10673263" y="98207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Collège</a:t>
            </a:r>
          </a:p>
          <a:p>
            <a:endParaRPr lang="fr-FR" dirty="0"/>
          </a:p>
          <a:p>
            <a:r>
              <a:rPr lang="fr-FR" dirty="0"/>
              <a:t>Entrée</a:t>
            </a:r>
          </a:p>
          <a:p>
            <a:endParaRPr lang="fr-FR" dirty="0"/>
          </a:p>
          <a:p>
            <a:r>
              <a:rPr lang="fr-FR" dirty="0"/>
              <a:t>Axe </a:t>
            </a:r>
            <a:r>
              <a:rPr lang="fr-FR" dirty="0" smtClean="0"/>
              <a:t>circulation</a:t>
            </a:r>
          </a:p>
          <a:p>
            <a:endParaRPr lang="fr-FR" dirty="0"/>
          </a:p>
        </p:txBody>
      </p:sp>
      <p:sp>
        <p:nvSpPr>
          <p:cNvPr id="54" name="Rectangle 53"/>
          <p:cNvSpPr/>
          <p:nvPr/>
        </p:nvSpPr>
        <p:spPr>
          <a:xfrm>
            <a:off x="10138244" y="1067869"/>
            <a:ext cx="514699" cy="232037"/>
          </a:xfrm>
          <a:prstGeom prst="rect">
            <a:avLst/>
          </a:prstGeom>
          <a:solidFill>
            <a:schemeClr val="accent2">
              <a:alpha val="39000"/>
            </a:schemeClr>
          </a:solidFill>
          <a:ln w="38100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5" name="Connecteur droit avec flèche 54"/>
          <p:cNvCxnSpPr/>
          <p:nvPr/>
        </p:nvCxnSpPr>
        <p:spPr>
          <a:xfrm>
            <a:off x="10234913" y="1745924"/>
            <a:ext cx="418030" cy="0"/>
          </a:xfrm>
          <a:prstGeom prst="straightConnector1">
            <a:avLst/>
          </a:prstGeom>
          <a:ln w="76200">
            <a:solidFill>
              <a:srgbClr val="F1912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/>
          <p:cNvCxnSpPr/>
          <p:nvPr/>
        </p:nvCxnSpPr>
        <p:spPr>
          <a:xfrm>
            <a:off x="10181951" y="2317164"/>
            <a:ext cx="418031" cy="0"/>
          </a:xfrm>
          <a:prstGeom prst="line">
            <a:avLst/>
          </a:prstGeom>
          <a:ln w="76200">
            <a:solidFill>
              <a:srgbClr val="40BB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rme libre 17"/>
          <p:cNvSpPr/>
          <p:nvPr/>
        </p:nvSpPr>
        <p:spPr>
          <a:xfrm>
            <a:off x="4816929" y="-32657"/>
            <a:ext cx="5208814" cy="4163786"/>
          </a:xfrm>
          <a:custGeom>
            <a:avLst/>
            <a:gdLst>
              <a:gd name="connsiteX0" fmla="*/ 0 w 5208814"/>
              <a:gd name="connsiteY0" fmla="*/ 0 h 4163786"/>
              <a:gd name="connsiteX1" fmla="*/ 2939142 w 5208814"/>
              <a:gd name="connsiteY1" fmla="*/ 2547257 h 4163786"/>
              <a:gd name="connsiteX2" fmla="*/ 5208814 w 5208814"/>
              <a:gd name="connsiteY2" fmla="*/ 4163786 h 4163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08814" h="4163786">
                <a:moveTo>
                  <a:pt x="0" y="0"/>
                </a:moveTo>
                <a:lnTo>
                  <a:pt x="2939142" y="2547257"/>
                </a:lnTo>
                <a:lnTo>
                  <a:pt x="5208814" y="4163786"/>
                </a:lnTo>
              </a:path>
            </a:pathLst>
          </a:custGeom>
          <a:noFill/>
          <a:ln w="76200">
            <a:solidFill>
              <a:srgbClr val="40BBD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9" name="Connecteur droit avec flèche 28"/>
          <p:cNvCxnSpPr/>
          <p:nvPr/>
        </p:nvCxnSpPr>
        <p:spPr>
          <a:xfrm flipH="1">
            <a:off x="6946487" y="1597363"/>
            <a:ext cx="284887" cy="432867"/>
          </a:xfrm>
          <a:prstGeom prst="straightConnector1">
            <a:avLst/>
          </a:prstGeom>
          <a:ln w="76200">
            <a:solidFill>
              <a:srgbClr val="F1912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orme libre 67"/>
          <p:cNvSpPr/>
          <p:nvPr/>
        </p:nvSpPr>
        <p:spPr>
          <a:xfrm rot="20644048">
            <a:off x="5286861" y="2889070"/>
            <a:ext cx="4305066" cy="3451616"/>
          </a:xfrm>
          <a:custGeom>
            <a:avLst/>
            <a:gdLst>
              <a:gd name="connsiteX0" fmla="*/ 0 w 5208814"/>
              <a:gd name="connsiteY0" fmla="*/ 0 h 4163786"/>
              <a:gd name="connsiteX1" fmla="*/ 2939142 w 5208814"/>
              <a:gd name="connsiteY1" fmla="*/ 2547257 h 4163786"/>
              <a:gd name="connsiteX2" fmla="*/ 5208814 w 5208814"/>
              <a:gd name="connsiteY2" fmla="*/ 4163786 h 4163786"/>
              <a:gd name="connsiteX0" fmla="*/ 0 w 5208814"/>
              <a:gd name="connsiteY0" fmla="*/ 0 h 4163786"/>
              <a:gd name="connsiteX1" fmla="*/ 2429010 w 5208814"/>
              <a:gd name="connsiteY1" fmla="*/ 1550050 h 4163786"/>
              <a:gd name="connsiteX2" fmla="*/ 5208814 w 5208814"/>
              <a:gd name="connsiteY2" fmla="*/ 4163786 h 4163786"/>
              <a:gd name="connsiteX0" fmla="*/ 0 w 4290058"/>
              <a:gd name="connsiteY0" fmla="*/ 0 h 3404753"/>
              <a:gd name="connsiteX1" fmla="*/ 2429010 w 4290058"/>
              <a:gd name="connsiteY1" fmla="*/ 1550050 h 3404753"/>
              <a:gd name="connsiteX2" fmla="*/ 4290058 w 4290058"/>
              <a:gd name="connsiteY2" fmla="*/ 3404753 h 3404753"/>
              <a:gd name="connsiteX0" fmla="*/ 0 w 4305066"/>
              <a:gd name="connsiteY0" fmla="*/ 0 h 3451616"/>
              <a:gd name="connsiteX1" fmla="*/ 2429010 w 4305066"/>
              <a:gd name="connsiteY1" fmla="*/ 1550050 h 3451616"/>
              <a:gd name="connsiteX2" fmla="*/ 4305066 w 4305066"/>
              <a:gd name="connsiteY2" fmla="*/ 3451616 h 3451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05066" h="3451616">
                <a:moveTo>
                  <a:pt x="0" y="0"/>
                </a:moveTo>
                <a:lnTo>
                  <a:pt x="2429010" y="1550050"/>
                </a:lnTo>
                <a:lnTo>
                  <a:pt x="4305066" y="3451616"/>
                </a:lnTo>
              </a:path>
            </a:pathLst>
          </a:custGeom>
          <a:noFill/>
          <a:ln w="76200">
            <a:solidFill>
              <a:srgbClr val="40BBD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9" name="Connecteur droit avec flèche 18"/>
          <p:cNvCxnSpPr/>
          <p:nvPr/>
        </p:nvCxnSpPr>
        <p:spPr>
          <a:xfrm flipV="1">
            <a:off x="4988996" y="3374858"/>
            <a:ext cx="350841" cy="232442"/>
          </a:xfrm>
          <a:prstGeom prst="straightConnector1">
            <a:avLst/>
          </a:prstGeom>
          <a:ln w="76200">
            <a:solidFill>
              <a:srgbClr val="F1912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04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54" grpId="0" animBg="1"/>
      <p:bldP spid="18" grpId="0" animBg="1"/>
      <p:bldP spid="6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21813" y="873126"/>
            <a:ext cx="2680141" cy="47076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Quelques données :</a:t>
            </a:r>
            <a:endParaRPr lang="fr-FR" dirty="0"/>
          </a:p>
        </p:txBody>
      </p:sp>
      <p:sp>
        <p:nvSpPr>
          <p:cNvPr id="33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72598" y="1415358"/>
            <a:ext cx="2935005" cy="3544648"/>
          </a:xfrm>
        </p:spPr>
        <p:txBody>
          <a:bodyPr/>
          <a:lstStyle/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Bâtiment 1967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Administration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Architecture </a:t>
            </a:r>
            <a:r>
              <a:rPr lang="fr-FR" sz="1800" dirty="0" err="1" smtClean="0">
                <a:solidFill>
                  <a:schemeClr val="tx1"/>
                </a:solidFill>
              </a:rPr>
              <a:t>pailleron</a:t>
            </a:r>
            <a:endParaRPr lang="fr-FR" sz="1800" dirty="0" smtClean="0">
              <a:solidFill>
                <a:schemeClr val="tx1"/>
              </a:solidFill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Très amianté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Visé à la destruction</a:t>
            </a:r>
            <a:endParaRPr lang="fr-FR" sz="1800" dirty="0">
              <a:solidFill>
                <a:schemeClr val="tx1"/>
              </a:solidFill>
            </a:endParaRPr>
          </a:p>
        </p:txBody>
      </p:sp>
      <p:sp>
        <p:nvSpPr>
          <p:cNvPr id="51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83923" y="1412857"/>
            <a:ext cx="2935005" cy="3544648"/>
          </a:xfrm>
        </p:spPr>
        <p:txBody>
          <a:bodyPr/>
          <a:lstStyle/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Bâtiments 1986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Hall + CDI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Bâtiment de cours</a:t>
            </a:r>
            <a:endParaRPr lang="fr-FR" sz="1800" dirty="0">
              <a:solidFill>
                <a:schemeClr val="tx1"/>
              </a:solidFill>
            </a:endParaRPr>
          </a:p>
        </p:txBody>
      </p:sp>
      <p:sp>
        <p:nvSpPr>
          <p:cNvPr id="57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72598" y="1415358"/>
            <a:ext cx="2935005" cy="3544648"/>
          </a:xfrm>
        </p:spPr>
        <p:txBody>
          <a:bodyPr/>
          <a:lstStyle/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Bâtiment 2006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Foyer des élèves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Salle polyvalente</a:t>
            </a:r>
            <a:endParaRPr lang="fr-FR" sz="1800" dirty="0">
              <a:solidFill>
                <a:schemeClr val="tx1"/>
              </a:solidFill>
            </a:endParaRPr>
          </a:p>
        </p:txBody>
      </p:sp>
      <p:sp>
        <p:nvSpPr>
          <p:cNvPr id="38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72598" y="1415358"/>
            <a:ext cx="2935005" cy="3544648"/>
          </a:xfrm>
        </p:spPr>
        <p:txBody>
          <a:bodyPr/>
          <a:lstStyle/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Bâtiments 1967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Salles de cours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Réfectoire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Amiantés (sauf </a:t>
            </a:r>
            <a:r>
              <a:rPr lang="fr-FR" sz="1800" dirty="0" err="1" smtClean="0">
                <a:solidFill>
                  <a:schemeClr val="tx1"/>
                </a:solidFill>
              </a:rPr>
              <a:t>refectoire</a:t>
            </a:r>
            <a:r>
              <a:rPr lang="fr-FR" sz="1800" dirty="0" smtClean="0">
                <a:solidFill>
                  <a:schemeClr val="tx1"/>
                </a:solidFill>
              </a:rPr>
              <a:t>)</a:t>
            </a:r>
            <a:endParaRPr lang="fr-FR" sz="1800" dirty="0">
              <a:solidFill>
                <a:schemeClr val="tx1"/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99BD90"/>
              </a:clrFrom>
              <a:clrTo>
                <a:srgbClr val="99BD9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5419" y="1890673"/>
            <a:ext cx="6659483" cy="417576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Les terrains d’étude : le collège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Analyse du bâti</a:t>
            </a:r>
            <a:endParaRPr lang="fr-FR" dirty="0">
              <a:solidFill>
                <a:schemeClr val="accent2"/>
              </a:solidFill>
            </a:endParaRPr>
          </a:p>
        </p:txBody>
      </p:sp>
      <p:grpSp>
        <p:nvGrpSpPr>
          <p:cNvPr id="19" name="Grouper 18"/>
          <p:cNvGrpSpPr/>
          <p:nvPr/>
        </p:nvGrpSpPr>
        <p:grpSpPr>
          <a:xfrm>
            <a:off x="415543" y="1852278"/>
            <a:ext cx="5452994" cy="3060915"/>
            <a:chOff x="415543" y="1852278"/>
            <a:chExt cx="5452994" cy="3060915"/>
          </a:xfrm>
        </p:grpSpPr>
        <p:pic>
          <p:nvPicPr>
            <p:cNvPr id="24" name="Image 2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415543" y="1852278"/>
              <a:ext cx="4081219" cy="306091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18" name="Connecteur droit avec flèche 17"/>
            <p:cNvCxnSpPr>
              <a:stCxn id="24" idx="1"/>
            </p:cNvCxnSpPr>
            <p:nvPr/>
          </p:nvCxnSpPr>
          <p:spPr>
            <a:xfrm>
              <a:off x="4496762" y="3382735"/>
              <a:ext cx="1371775" cy="924596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er 48"/>
          <p:cNvGrpSpPr/>
          <p:nvPr/>
        </p:nvGrpSpPr>
        <p:grpSpPr>
          <a:xfrm>
            <a:off x="406050" y="1846902"/>
            <a:ext cx="6162718" cy="3429001"/>
            <a:chOff x="406050" y="1846902"/>
            <a:chExt cx="6162718" cy="3429001"/>
          </a:xfrm>
        </p:grpSpPr>
        <p:pic>
          <p:nvPicPr>
            <p:cNvPr id="29" name="Image 28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406050" y="1846902"/>
              <a:ext cx="4572001" cy="342900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42" name="Connecteur droit avec flèche 41"/>
            <p:cNvCxnSpPr>
              <a:stCxn id="29" idx="1"/>
            </p:cNvCxnSpPr>
            <p:nvPr/>
          </p:nvCxnSpPr>
          <p:spPr>
            <a:xfrm>
              <a:off x="4978051" y="3561402"/>
              <a:ext cx="621222" cy="143001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avec flèche 45"/>
            <p:cNvCxnSpPr>
              <a:stCxn id="29" idx="1"/>
            </p:cNvCxnSpPr>
            <p:nvPr/>
          </p:nvCxnSpPr>
          <p:spPr>
            <a:xfrm>
              <a:off x="4978051" y="3561402"/>
              <a:ext cx="1590717" cy="114116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er 55"/>
          <p:cNvGrpSpPr/>
          <p:nvPr/>
        </p:nvGrpSpPr>
        <p:grpSpPr>
          <a:xfrm>
            <a:off x="393693" y="1846902"/>
            <a:ext cx="5319721" cy="3278877"/>
            <a:chOff x="393693" y="1846902"/>
            <a:chExt cx="5319721" cy="3278877"/>
          </a:xfrm>
        </p:grpSpPr>
        <p:pic>
          <p:nvPicPr>
            <p:cNvPr id="30" name="Image 29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93693" y="1846902"/>
              <a:ext cx="4371836" cy="327887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53" name="Connecteur droit avec flèche 52"/>
            <p:cNvCxnSpPr>
              <a:stCxn id="30" idx="1"/>
            </p:cNvCxnSpPr>
            <p:nvPr/>
          </p:nvCxnSpPr>
          <p:spPr>
            <a:xfrm flipV="1">
              <a:off x="4765529" y="3382735"/>
              <a:ext cx="947885" cy="103605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24</a:t>
            </a:fld>
            <a:endParaRPr lang="fr-FR"/>
          </a:p>
        </p:txBody>
      </p:sp>
      <p:grpSp>
        <p:nvGrpSpPr>
          <p:cNvPr id="61" name="Grouper 60"/>
          <p:cNvGrpSpPr/>
          <p:nvPr/>
        </p:nvGrpSpPr>
        <p:grpSpPr>
          <a:xfrm>
            <a:off x="415541" y="1846902"/>
            <a:ext cx="6782388" cy="4229019"/>
            <a:chOff x="415541" y="1846902"/>
            <a:chExt cx="6782388" cy="4229019"/>
          </a:xfrm>
        </p:grpSpPr>
        <p:grpSp>
          <p:nvGrpSpPr>
            <p:cNvPr id="41" name="Grouper 40"/>
            <p:cNvGrpSpPr/>
            <p:nvPr/>
          </p:nvGrpSpPr>
          <p:grpSpPr>
            <a:xfrm>
              <a:off x="415541" y="1846902"/>
              <a:ext cx="6782388" cy="4229019"/>
              <a:chOff x="415541" y="1846902"/>
              <a:chExt cx="6782388" cy="4229019"/>
            </a:xfrm>
          </p:grpSpPr>
          <p:grpSp>
            <p:nvGrpSpPr>
              <p:cNvPr id="22" name="Grouper 21"/>
              <p:cNvGrpSpPr/>
              <p:nvPr/>
            </p:nvGrpSpPr>
            <p:grpSpPr>
              <a:xfrm>
                <a:off x="415541" y="1846902"/>
                <a:ext cx="6782388" cy="4229019"/>
                <a:chOff x="415541" y="1846902"/>
                <a:chExt cx="6782388" cy="4229019"/>
              </a:xfrm>
            </p:grpSpPr>
            <p:pic>
              <p:nvPicPr>
                <p:cNvPr id="27" name="Image 26"/>
                <p:cNvPicPr>
                  <a:picLocks noChangeAspect="1"/>
                </p:cNvPicPr>
                <p:nvPr/>
              </p:nvPicPr>
              <p:blipFill rotWithShape="1"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 rot="10800000">
                  <a:off x="415542" y="1846902"/>
                  <a:ext cx="4562510" cy="2278057"/>
                </a:xfrm>
                <a:prstGeom prst="rect">
                  <a:avLst/>
                </a:prstGeom>
                <a:ln>
                  <a:noFill/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</p:spPr>
            </p:pic>
            <p:pic>
              <p:nvPicPr>
                <p:cNvPr id="26" name="Image 25"/>
                <p:cNvPicPr>
                  <a:picLocks noChangeAspect="1"/>
                </p:cNvPicPr>
                <p:nvPr/>
              </p:nvPicPr>
              <p:blipFill rotWithShape="1"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 rot="10800000">
                  <a:off x="415541" y="4298404"/>
                  <a:ext cx="3085923" cy="1777517"/>
                </a:xfrm>
                <a:prstGeom prst="rect">
                  <a:avLst/>
                </a:prstGeom>
                <a:ln>
                  <a:noFill/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</p:spPr>
            </p:pic>
            <p:cxnSp>
              <p:nvCxnSpPr>
                <p:cNvPr id="34" name="Connecteur droit avec flèche 33"/>
                <p:cNvCxnSpPr>
                  <a:stCxn id="27" idx="1"/>
                </p:cNvCxnSpPr>
                <p:nvPr/>
              </p:nvCxnSpPr>
              <p:spPr>
                <a:xfrm>
                  <a:off x="4978052" y="2985930"/>
                  <a:ext cx="2219877" cy="142806"/>
                </a:xfrm>
                <a:prstGeom prst="straightConnector1">
                  <a:avLst/>
                </a:prstGeom>
                <a:ln w="571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9" name="Connecteur droit avec flèche 38"/>
              <p:cNvCxnSpPr>
                <a:stCxn id="27" idx="1"/>
              </p:cNvCxnSpPr>
              <p:nvPr/>
            </p:nvCxnSpPr>
            <p:spPr>
              <a:xfrm>
                <a:off x="4978052" y="2985930"/>
                <a:ext cx="1212931" cy="335286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8" name="Connecteur droit avec flèche 57"/>
            <p:cNvCxnSpPr>
              <a:stCxn id="26" idx="1"/>
            </p:cNvCxnSpPr>
            <p:nvPr/>
          </p:nvCxnSpPr>
          <p:spPr>
            <a:xfrm flipV="1">
              <a:off x="3501464" y="4392131"/>
              <a:ext cx="3370459" cy="795031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ZoneTexte 72"/>
          <p:cNvSpPr txBox="1"/>
          <p:nvPr/>
        </p:nvSpPr>
        <p:spPr>
          <a:xfrm>
            <a:off x="6595313" y="5774212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dirty="0" smtClean="0"/>
              <a:t>Photos </a:t>
            </a:r>
            <a:r>
              <a:rPr lang="fr-FR" sz="1200" i="1" smtClean="0"/>
              <a:t>et réalisation </a:t>
            </a:r>
            <a:r>
              <a:rPr lang="fr-FR" sz="1200" i="1" dirty="0" smtClean="0"/>
              <a:t>personnelle</a:t>
            </a:r>
            <a:endParaRPr lang="fr-FR" sz="1200" i="1" dirty="0"/>
          </a:p>
        </p:txBody>
      </p:sp>
      <p:grpSp>
        <p:nvGrpSpPr>
          <p:cNvPr id="72" name="Grouper 71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74" name="Ellipse 73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75" name="Connecteur droit 7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Ellipse 7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7" name="ZoneTexte 76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78" name="ZoneTexte 77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79" name="ZoneTexte 78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80" name="Connecteur droit 79"/>
            <p:cNvCxnSpPr>
              <a:endCxn id="81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Ellipse 80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919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/>
      <p:bldP spid="33" grpId="1" build="p"/>
      <p:bldP spid="51" grpId="0" build="p"/>
      <p:bldP spid="51" grpId="1" build="p"/>
      <p:bldP spid="57" grpId="0" build="p"/>
      <p:bldP spid="38" grpId="0" uiExpand="1" build="p"/>
      <p:bldP spid="38" grpId="1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9042982" y="568036"/>
            <a:ext cx="2857865" cy="563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Les terrains d’étude : le collège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Les atouts et les contraintes du site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25</a:t>
            </a:fld>
            <a:endParaRPr lang="fr-FR"/>
          </a:p>
        </p:txBody>
      </p:sp>
      <p:graphicFrame>
        <p:nvGraphicFramePr>
          <p:cNvPr id="48" name="Tableau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365653"/>
              </p:ext>
            </p:extLst>
          </p:nvPr>
        </p:nvGraphicFramePr>
        <p:xfrm>
          <a:off x="484909" y="1897687"/>
          <a:ext cx="11173898" cy="3998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86949">
                  <a:extLst>
                    <a:ext uri="{9D8B030D-6E8A-4147-A177-3AD203B41FA5}">
                      <a16:colId xmlns:a16="http://schemas.microsoft.com/office/drawing/2014/main" xmlns="" val="2937174619"/>
                    </a:ext>
                  </a:extLst>
                </a:gridCol>
                <a:gridCol w="5586949">
                  <a:extLst>
                    <a:ext uri="{9D8B030D-6E8A-4147-A177-3AD203B41FA5}">
                      <a16:colId xmlns:a16="http://schemas.microsoft.com/office/drawing/2014/main" xmlns="" val="2788933821"/>
                    </a:ext>
                  </a:extLst>
                </a:gridCol>
              </a:tblGrid>
              <a:tr h="798837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/>
                        <a:t>Atouts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/>
                        <a:t>Contraintes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8036615"/>
                  </a:ext>
                </a:extLst>
              </a:tr>
              <a:tr h="802796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Deux axes routiers</a:t>
                      </a:r>
                      <a:endParaRPr lang="fr-F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Accès peu </a:t>
                      </a:r>
                      <a:r>
                        <a:rPr lang="fr-FR" sz="2000" dirty="0" smtClean="0"/>
                        <a:t>visibles</a:t>
                      </a:r>
                      <a:endParaRPr lang="fr-FR" sz="2000" dirty="0"/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8413909"/>
                  </a:ext>
                </a:extLst>
              </a:tr>
              <a:tr h="798837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Services </a:t>
                      </a:r>
                      <a:r>
                        <a:rPr lang="fr-FR" sz="2000" dirty="0" smtClean="0"/>
                        <a:t>proches</a:t>
                      </a:r>
                      <a:endParaRPr lang="fr-F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Bâtiments vétustes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70230322"/>
                  </a:ext>
                </a:extLst>
              </a:tr>
              <a:tr h="798837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Grande surface disponible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Stationnement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8579778"/>
                  </a:ext>
                </a:extLst>
              </a:tr>
              <a:tr h="798837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Zone</a:t>
                      </a:r>
                      <a:r>
                        <a:rPr lang="fr-FR" sz="2000" baseline="0" dirty="0" smtClean="0"/>
                        <a:t> scolaire</a:t>
                      </a:r>
                      <a:endParaRPr lang="fr-F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Dénivelé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83107843"/>
                  </a:ext>
                </a:extLst>
              </a:tr>
            </a:tbl>
          </a:graphicData>
        </a:graphic>
      </p:graphicFrame>
      <p:grpSp>
        <p:nvGrpSpPr>
          <p:cNvPr id="25" name="Grouper 24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28" name="Ellipse 27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2" name="Connecteur droit 31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Ellipse 34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ZoneTexte 35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1" name="Connecteur droit 50"/>
            <p:cNvCxnSpPr>
              <a:endCxn id="52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Ellipse 51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92191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Les terrains d’étude : l’hôpital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Présentation du site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21813" y="873126"/>
            <a:ext cx="2680141" cy="47076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Quelques données 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800" dirty="0" smtClean="0">
              <a:solidFill>
                <a:schemeClr val="tx1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800" dirty="0">
              <a:solidFill>
                <a:schemeClr val="tx1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800" dirty="0" smtClean="0">
              <a:solidFill>
                <a:schemeClr val="tx1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3,25ha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800" dirty="0">
              <a:solidFill>
                <a:schemeClr val="tx1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6500m2 de stationnement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800" dirty="0">
              <a:solidFill>
                <a:schemeClr val="tx1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 </a:t>
            </a:r>
            <a:endParaRPr lang="fr-FR" sz="1800" dirty="0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26</a:t>
            </a:fld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218" y="1994682"/>
            <a:ext cx="8998831" cy="3533279"/>
          </a:xfrm>
          <a:prstGeom prst="rect">
            <a:avLst/>
          </a:prstGeom>
        </p:spPr>
      </p:pic>
      <p:sp>
        <p:nvSpPr>
          <p:cNvPr id="48" name="ZoneTexte 47"/>
          <p:cNvSpPr txBox="1"/>
          <p:nvPr/>
        </p:nvSpPr>
        <p:spPr>
          <a:xfrm>
            <a:off x="6625761" y="5527961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smtClean="0"/>
              <a:t>Photo </a:t>
            </a:r>
            <a:r>
              <a:rPr lang="fr-FR" sz="1200" i="1" dirty="0" smtClean="0"/>
              <a:t>personnelle</a:t>
            </a:r>
            <a:endParaRPr lang="fr-FR" sz="1200" i="1" dirty="0"/>
          </a:p>
        </p:txBody>
      </p:sp>
      <p:grpSp>
        <p:nvGrpSpPr>
          <p:cNvPr id="28" name="Grouper 27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2" name="Ellipse 3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" name="Connecteur droit 3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Ellipse 3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49" name="ZoneTexte 48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1" name="Connecteur droit 50"/>
            <p:cNvCxnSpPr>
              <a:endCxn id="52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Ellipse 51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70289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er 42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67" name="Ellipse 66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8" name="Connecteur droit 67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Ellipse 68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0" name="ZoneTexte 69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71" name="ZoneTexte 70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72" name="ZoneTexte 71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73" name="Connecteur droit 72"/>
            <p:cNvCxnSpPr>
              <a:endCxn id="74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Ellipse 73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7" name="Imag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576" y="1846518"/>
            <a:ext cx="5934220" cy="422619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Les terrains d’étude : l’hôpital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Analyse de l’environnement : localisation et accessibilité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21813" y="873126"/>
            <a:ext cx="2680141" cy="47076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Quelques données :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27</a:t>
            </a:fld>
            <a:endParaRPr lang="fr-FR"/>
          </a:p>
        </p:txBody>
      </p:sp>
      <p:sp>
        <p:nvSpPr>
          <p:cNvPr id="34" name="ZoneTexte 33"/>
          <p:cNvSpPr txBox="1"/>
          <p:nvPr/>
        </p:nvSpPr>
        <p:spPr>
          <a:xfrm>
            <a:off x="9501152" y="1690232"/>
            <a:ext cx="255510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dirty="0" smtClean="0"/>
              <a:t>Plein centre ville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dirty="0"/>
              <a:t>A</a:t>
            </a:r>
            <a:r>
              <a:rPr lang="fr-FR" dirty="0" smtClean="0"/>
              <a:t>xe routier important proche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dirty="0" smtClean="0"/>
              <a:t>Plusieurs accès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dirty="0" smtClean="0"/>
              <a:t>Proche arrêt de bus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895" y="4573"/>
            <a:ext cx="9629684" cy="6858000"/>
          </a:xfrm>
          <a:prstGeom prst="rect">
            <a:avLst/>
          </a:prstGeom>
        </p:spPr>
      </p:pic>
      <p:grpSp>
        <p:nvGrpSpPr>
          <p:cNvPr id="52" name="Grouper 51"/>
          <p:cNvGrpSpPr/>
          <p:nvPr/>
        </p:nvGrpSpPr>
        <p:grpSpPr>
          <a:xfrm>
            <a:off x="9629949" y="0"/>
            <a:ext cx="2585703" cy="6858000"/>
            <a:chOff x="9979655" y="0"/>
            <a:chExt cx="2212345" cy="6858000"/>
          </a:xfrm>
        </p:grpSpPr>
        <p:sp>
          <p:nvSpPr>
            <p:cNvPr id="50" name="Rectangle 49"/>
            <p:cNvSpPr/>
            <p:nvPr/>
          </p:nvSpPr>
          <p:spPr>
            <a:xfrm>
              <a:off x="9979655" y="0"/>
              <a:ext cx="2212345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ZoneTexte 50"/>
            <p:cNvSpPr txBox="1"/>
            <p:nvPr/>
          </p:nvSpPr>
          <p:spPr>
            <a:xfrm>
              <a:off x="10158564" y="255615"/>
              <a:ext cx="1814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u="sng" dirty="0" smtClean="0"/>
                <a:t>Légende</a:t>
              </a:r>
              <a:r>
                <a:rPr lang="fr-FR" dirty="0" smtClean="0"/>
                <a:t> :</a:t>
              </a:r>
            </a:p>
          </p:txBody>
        </p:sp>
      </p:grpSp>
      <p:sp>
        <p:nvSpPr>
          <p:cNvPr id="53" name="Rectangle 52"/>
          <p:cNvSpPr/>
          <p:nvPr/>
        </p:nvSpPr>
        <p:spPr>
          <a:xfrm>
            <a:off x="10673263" y="98207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 smtClean="0"/>
              <a:t>Hôpital</a:t>
            </a:r>
            <a:endParaRPr lang="fr-FR" dirty="0"/>
          </a:p>
          <a:p>
            <a:endParaRPr lang="fr-FR" dirty="0"/>
          </a:p>
          <a:p>
            <a:r>
              <a:rPr lang="fr-FR" dirty="0"/>
              <a:t>Entrée</a:t>
            </a:r>
          </a:p>
          <a:p>
            <a:endParaRPr lang="fr-FR" dirty="0"/>
          </a:p>
          <a:p>
            <a:r>
              <a:rPr lang="fr-FR" dirty="0"/>
              <a:t>Axe circulation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0138244" y="1067869"/>
            <a:ext cx="514699" cy="232037"/>
          </a:xfrm>
          <a:prstGeom prst="rect">
            <a:avLst/>
          </a:prstGeom>
          <a:solidFill>
            <a:schemeClr val="accent2">
              <a:alpha val="39000"/>
            </a:schemeClr>
          </a:solidFill>
          <a:ln w="38100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5" name="Connecteur droit avec flèche 54"/>
          <p:cNvCxnSpPr/>
          <p:nvPr/>
        </p:nvCxnSpPr>
        <p:spPr>
          <a:xfrm>
            <a:off x="10234913" y="1745924"/>
            <a:ext cx="418030" cy="0"/>
          </a:xfrm>
          <a:prstGeom prst="straightConnector1">
            <a:avLst/>
          </a:prstGeom>
          <a:ln w="76200">
            <a:solidFill>
              <a:srgbClr val="F1912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/>
          <p:cNvCxnSpPr/>
          <p:nvPr/>
        </p:nvCxnSpPr>
        <p:spPr>
          <a:xfrm>
            <a:off x="10181951" y="2317164"/>
            <a:ext cx="418031" cy="0"/>
          </a:xfrm>
          <a:prstGeom prst="line">
            <a:avLst/>
          </a:prstGeom>
          <a:ln w="76200">
            <a:solidFill>
              <a:srgbClr val="40BB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rme libre 8"/>
          <p:cNvSpPr/>
          <p:nvPr/>
        </p:nvSpPr>
        <p:spPr>
          <a:xfrm>
            <a:off x="3360280" y="2232707"/>
            <a:ext cx="1823190" cy="2176608"/>
          </a:xfrm>
          <a:custGeom>
            <a:avLst/>
            <a:gdLst>
              <a:gd name="connsiteX0" fmla="*/ 734886 w 1823190"/>
              <a:gd name="connsiteY0" fmla="*/ 2176608 h 2176608"/>
              <a:gd name="connsiteX1" fmla="*/ 0 w 1823190"/>
              <a:gd name="connsiteY1" fmla="*/ 2148559 h 2176608"/>
              <a:gd name="connsiteX2" fmla="*/ 72927 w 1823190"/>
              <a:gd name="connsiteY2" fmla="*/ 1671725 h 2176608"/>
              <a:gd name="connsiteX3" fmla="*/ 330979 w 1823190"/>
              <a:gd name="connsiteY3" fmla="*/ 1419283 h 2176608"/>
              <a:gd name="connsiteX4" fmla="*/ 415126 w 1823190"/>
              <a:gd name="connsiteY4" fmla="*/ 594640 h 2176608"/>
              <a:gd name="connsiteX5" fmla="*/ 577811 w 1823190"/>
              <a:gd name="connsiteY5" fmla="*/ 246832 h 2176608"/>
              <a:gd name="connsiteX6" fmla="*/ 762935 w 1823190"/>
              <a:gd name="connsiteY6" fmla="*/ 0 h 2176608"/>
              <a:gd name="connsiteX7" fmla="*/ 1049035 w 1823190"/>
              <a:gd name="connsiteY7" fmla="*/ 140245 h 2176608"/>
              <a:gd name="connsiteX8" fmla="*/ 1823190 w 1823190"/>
              <a:gd name="connsiteY8" fmla="*/ 712446 h 2176608"/>
              <a:gd name="connsiteX9" fmla="*/ 1273428 w 1823190"/>
              <a:gd name="connsiteY9" fmla="*/ 1845629 h 2176608"/>
              <a:gd name="connsiteX10" fmla="*/ 751715 w 1823190"/>
              <a:gd name="connsiteY10" fmla="*/ 1649286 h 2176608"/>
              <a:gd name="connsiteX11" fmla="*/ 734886 w 1823190"/>
              <a:gd name="connsiteY11" fmla="*/ 2176608 h 2176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23190" h="2176608">
                <a:moveTo>
                  <a:pt x="734886" y="2176608"/>
                </a:moveTo>
                <a:lnTo>
                  <a:pt x="0" y="2148559"/>
                </a:lnTo>
                <a:lnTo>
                  <a:pt x="72927" y="1671725"/>
                </a:lnTo>
                <a:lnTo>
                  <a:pt x="330979" y="1419283"/>
                </a:lnTo>
                <a:lnTo>
                  <a:pt x="415126" y="594640"/>
                </a:lnTo>
                <a:lnTo>
                  <a:pt x="577811" y="246832"/>
                </a:lnTo>
                <a:lnTo>
                  <a:pt x="762935" y="0"/>
                </a:lnTo>
                <a:lnTo>
                  <a:pt x="1049035" y="140245"/>
                </a:lnTo>
                <a:lnTo>
                  <a:pt x="1823190" y="712446"/>
                </a:lnTo>
                <a:lnTo>
                  <a:pt x="1273428" y="1845629"/>
                </a:lnTo>
                <a:lnTo>
                  <a:pt x="751715" y="1649286"/>
                </a:lnTo>
                <a:lnTo>
                  <a:pt x="734886" y="2176608"/>
                </a:lnTo>
                <a:close/>
              </a:path>
            </a:pathLst>
          </a:custGeom>
          <a:solidFill>
            <a:schemeClr val="accent2">
              <a:alpha val="39000"/>
            </a:schemeClr>
          </a:solidFill>
          <a:ln w="38100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rme libre 10"/>
          <p:cNvSpPr/>
          <p:nvPr/>
        </p:nvSpPr>
        <p:spPr>
          <a:xfrm>
            <a:off x="3057099" y="-13648"/>
            <a:ext cx="6591868" cy="4067033"/>
          </a:xfrm>
          <a:custGeom>
            <a:avLst/>
            <a:gdLst>
              <a:gd name="connsiteX0" fmla="*/ 27295 w 6591868"/>
              <a:gd name="connsiteY0" fmla="*/ 0 h 4067033"/>
              <a:gd name="connsiteX1" fmla="*/ 0 w 6591868"/>
              <a:gd name="connsiteY1" fmla="*/ 1446663 h 4067033"/>
              <a:gd name="connsiteX2" fmla="*/ 81886 w 6591868"/>
              <a:gd name="connsiteY2" fmla="*/ 1924335 h 4067033"/>
              <a:gd name="connsiteX3" fmla="*/ 395785 w 6591868"/>
              <a:gd name="connsiteY3" fmla="*/ 2156347 h 4067033"/>
              <a:gd name="connsiteX4" fmla="*/ 968991 w 6591868"/>
              <a:gd name="connsiteY4" fmla="*/ 2210938 h 4067033"/>
              <a:gd name="connsiteX5" fmla="*/ 1269241 w 6591868"/>
              <a:gd name="connsiteY5" fmla="*/ 2265529 h 4067033"/>
              <a:gd name="connsiteX6" fmla="*/ 2415653 w 6591868"/>
              <a:gd name="connsiteY6" fmla="*/ 3138985 h 4067033"/>
              <a:gd name="connsiteX7" fmla="*/ 3657600 w 6591868"/>
              <a:gd name="connsiteY7" fmla="*/ 3998794 h 4067033"/>
              <a:gd name="connsiteX8" fmla="*/ 4230805 w 6591868"/>
              <a:gd name="connsiteY8" fmla="*/ 4067033 h 4067033"/>
              <a:gd name="connsiteX9" fmla="*/ 6591868 w 6591868"/>
              <a:gd name="connsiteY9" fmla="*/ 3125338 h 4067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91868" h="4067033">
                <a:moveTo>
                  <a:pt x="27295" y="0"/>
                </a:moveTo>
                <a:lnTo>
                  <a:pt x="0" y="1446663"/>
                </a:lnTo>
                <a:lnTo>
                  <a:pt x="81886" y="1924335"/>
                </a:lnTo>
                <a:lnTo>
                  <a:pt x="395785" y="2156347"/>
                </a:lnTo>
                <a:lnTo>
                  <a:pt x="968991" y="2210938"/>
                </a:lnTo>
                <a:lnTo>
                  <a:pt x="1269241" y="2265529"/>
                </a:lnTo>
                <a:lnTo>
                  <a:pt x="2415653" y="3138985"/>
                </a:lnTo>
                <a:lnTo>
                  <a:pt x="3657600" y="3998794"/>
                </a:lnTo>
                <a:lnTo>
                  <a:pt x="4230805" y="4067033"/>
                </a:lnTo>
                <a:lnTo>
                  <a:pt x="6591868" y="3125338"/>
                </a:lnTo>
              </a:path>
            </a:pathLst>
          </a:custGeom>
          <a:noFill/>
          <a:ln w="76200">
            <a:solidFill>
              <a:srgbClr val="40BBD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12"/>
          <p:cNvCxnSpPr>
            <a:stCxn id="11" idx="7"/>
          </p:cNvCxnSpPr>
          <p:nvPr/>
        </p:nvCxnSpPr>
        <p:spPr>
          <a:xfrm>
            <a:off x="6714699" y="3985146"/>
            <a:ext cx="2914985" cy="2434851"/>
          </a:xfrm>
          <a:prstGeom prst="line">
            <a:avLst/>
          </a:prstGeom>
          <a:ln w="76200">
            <a:solidFill>
              <a:srgbClr val="40BB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 flipH="1" flipV="1">
            <a:off x="3493605" y="4266953"/>
            <a:ext cx="404614" cy="334335"/>
          </a:xfrm>
          <a:prstGeom prst="straightConnector1">
            <a:avLst/>
          </a:prstGeom>
          <a:ln w="76200">
            <a:solidFill>
              <a:srgbClr val="F1912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/>
          <p:cNvCxnSpPr/>
          <p:nvPr/>
        </p:nvCxnSpPr>
        <p:spPr>
          <a:xfrm flipH="1">
            <a:off x="4769239" y="2436406"/>
            <a:ext cx="284887" cy="432867"/>
          </a:xfrm>
          <a:prstGeom prst="straightConnector1">
            <a:avLst/>
          </a:prstGeom>
          <a:ln w="76200">
            <a:solidFill>
              <a:srgbClr val="F1912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avec flèche 65"/>
          <p:cNvCxnSpPr/>
          <p:nvPr/>
        </p:nvCxnSpPr>
        <p:spPr>
          <a:xfrm flipH="1" flipV="1">
            <a:off x="4357248" y="3968882"/>
            <a:ext cx="469822" cy="236889"/>
          </a:xfrm>
          <a:prstGeom prst="straightConnector1">
            <a:avLst/>
          </a:prstGeom>
          <a:ln w="76200">
            <a:solidFill>
              <a:srgbClr val="F1912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6922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9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Les terrains d’étude : l’hôpital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21813" y="873126"/>
            <a:ext cx="2680141" cy="47076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Quelques données : 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28</a:t>
            </a:fld>
            <a:endParaRPr lang="fr-FR"/>
          </a:p>
        </p:txBody>
      </p:sp>
      <p:pic>
        <p:nvPicPr>
          <p:cNvPr id="24" name="Image 23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99BD90"/>
              </a:clrFrom>
              <a:clrTo>
                <a:srgbClr val="99BD9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637" b="16798"/>
          <a:stretch/>
        </p:blipFill>
        <p:spPr>
          <a:xfrm>
            <a:off x="2613812" y="2236127"/>
            <a:ext cx="6684127" cy="3831981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>
            <a:off x="9537075" y="1530803"/>
            <a:ext cx="241108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dirty="0" smtClean="0"/>
              <a:t>La Maisonnée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dirty="0" smtClean="0"/>
              <a:t>Bâtiment le plus ancien et le plus abimé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dirty="0" smtClean="0"/>
              <a:t>Enjeu patrimonial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endParaRPr lang="fr-FR" dirty="0"/>
          </a:p>
        </p:txBody>
      </p:sp>
      <p:grpSp>
        <p:nvGrpSpPr>
          <p:cNvPr id="20" name="Grouper 19"/>
          <p:cNvGrpSpPr/>
          <p:nvPr/>
        </p:nvGrpSpPr>
        <p:grpSpPr>
          <a:xfrm>
            <a:off x="127758" y="1768920"/>
            <a:ext cx="5217515" cy="4369512"/>
            <a:chOff x="127758" y="1768920"/>
            <a:chExt cx="5217515" cy="4369512"/>
          </a:xfrm>
        </p:grpSpPr>
        <p:pic>
          <p:nvPicPr>
            <p:cNvPr id="26" name="Image 25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7758" y="1768920"/>
              <a:ext cx="4220195" cy="239544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17" name="Connecteur droit avec flèche 16"/>
            <p:cNvCxnSpPr>
              <a:stCxn id="26" idx="3"/>
            </p:cNvCxnSpPr>
            <p:nvPr/>
          </p:nvCxnSpPr>
          <p:spPr>
            <a:xfrm>
              <a:off x="4347953" y="2966643"/>
              <a:ext cx="997320" cy="1324722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Image 28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127758" y="4225990"/>
              <a:ext cx="2549922" cy="191244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7" name="Grouper 26"/>
          <p:cNvGrpSpPr/>
          <p:nvPr/>
        </p:nvGrpSpPr>
        <p:grpSpPr>
          <a:xfrm>
            <a:off x="215113" y="1949634"/>
            <a:ext cx="7201687" cy="3230795"/>
            <a:chOff x="215113" y="1949634"/>
            <a:chExt cx="7201687" cy="3230795"/>
          </a:xfrm>
        </p:grpSpPr>
        <p:pic>
          <p:nvPicPr>
            <p:cNvPr id="31" name="Image 30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5113" y="1949634"/>
              <a:ext cx="4307727" cy="323079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33" name="Connecteur droit avec flèche 32"/>
            <p:cNvCxnSpPr>
              <a:stCxn id="31" idx="3"/>
            </p:cNvCxnSpPr>
            <p:nvPr/>
          </p:nvCxnSpPr>
          <p:spPr>
            <a:xfrm>
              <a:off x="4522840" y="3565032"/>
              <a:ext cx="2893960" cy="573963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ZoneTexte 37"/>
          <p:cNvSpPr txBox="1"/>
          <p:nvPr/>
        </p:nvSpPr>
        <p:spPr>
          <a:xfrm>
            <a:off x="9527711" y="1530802"/>
            <a:ext cx="241108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dirty="0" smtClean="0"/>
              <a:t>Bâtiment administratif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dirty="0" smtClean="0"/>
              <a:t>Bâtiment ancien avec du cachet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dirty="0" smtClean="0"/>
              <a:t>Enjeu patrimonial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endParaRPr lang="fr-FR" dirty="0"/>
          </a:p>
        </p:txBody>
      </p:sp>
      <p:grpSp>
        <p:nvGrpSpPr>
          <p:cNvPr id="45" name="Grouper 44"/>
          <p:cNvGrpSpPr/>
          <p:nvPr/>
        </p:nvGrpSpPr>
        <p:grpSpPr>
          <a:xfrm>
            <a:off x="185497" y="1863965"/>
            <a:ext cx="7791577" cy="3230795"/>
            <a:chOff x="185497" y="1863965"/>
            <a:chExt cx="7791577" cy="3230795"/>
          </a:xfrm>
        </p:grpSpPr>
        <p:pic>
          <p:nvPicPr>
            <p:cNvPr id="39" name="Image 38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97" y="1863965"/>
              <a:ext cx="4307727" cy="323079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40" name="Connecteur droit avec flèche 39"/>
            <p:cNvCxnSpPr>
              <a:stCxn id="39" idx="3"/>
            </p:cNvCxnSpPr>
            <p:nvPr/>
          </p:nvCxnSpPr>
          <p:spPr>
            <a:xfrm>
              <a:off x="4493224" y="3479363"/>
              <a:ext cx="2398699" cy="239197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eur droit avec flèche 41"/>
            <p:cNvCxnSpPr>
              <a:stCxn id="39" idx="3"/>
            </p:cNvCxnSpPr>
            <p:nvPr/>
          </p:nvCxnSpPr>
          <p:spPr>
            <a:xfrm flipV="1">
              <a:off x="4493224" y="3225987"/>
              <a:ext cx="3483850" cy="253376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ZoneTexte 46"/>
          <p:cNvSpPr txBox="1"/>
          <p:nvPr/>
        </p:nvSpPr>
        <p:spPr>
          <a:xfrm>
            <a:off x="9518347" y="1525009"/>
            <a:ext cx="24110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dirty="0" smtClean="0"/>
              <a:t>Ailes de l’hôpital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dirty="0" smtClean="0"/>
              <a:t>Parties les plus récentes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dirty="0" smtClean="0"/>
              <a:t>Etat convenable</a:t>
            </a:r>
            <a:endParaRPr lang="fr-FR" dirty="0"/>
          </a:p>
        </p:txBody>
      </p:sp>
      <p:sp>
        <p:nvSpPr>
          <p:cNvPr id="62" name="ZoneTexte 61"/>
          <p:cNvSpPr txBox="1"/>
          <p:nvPr/>
        </p:nvSpPr>
        <p:spPr>
          <a:xfrm>
            <a:off x="6595313" y="5774212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dirty="0" smtClean="0"/>
              <a:t>Photos </a:t>
            </a:r>
            <a:r>
              <a:rPr lang="fr-FR" sz="1200" i="1" smtClean="0"/>
              <a:t>et réalisation </a:t>
            </a:r>
            <a:r>
              <a:rPr lang="fr-FR" sz="1200" i="1" dirty="0" smtClean="0"/>
              <a:t>personnelle</a:t>
            </a:r>
            <a:endParaRPr lang="fr-FR" sz="1200" i="1" dirty="0"/>
          </a:p>
        </p:txBody>
      </p:sp>
      <p:sp>
        <p:nvSpPr>
          <p:cNvPr id="63" name="Sous-titre 2"/>
          <p:cNvSpPr>
            <a:spLocks noGrp="1"/>
          </p:cNvSpPr>
          <p:nvPr>
            <p:ph type="subTitle" idx="1"/>
          </p:nvPr>
        </p:nvSpPr>
        <p:spPr>
          <a:xfrm>
            <a:off x="484909" y="1340546"/>
            <a:ext cx="8520546" cy="523419"/>
          </a:xfrm>
        </p:spPr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Analyse du bâti</a:t>
            </a:r>
            <a:endParaRPr lang="fr-FR" dirty="0">
              <a:solidFill>
                <a:schemeClr val="accent2"/>
              </a:solidFill>
            </a:endParaRPr>
          </a:p>
        </p:txBody>
      </p:sp>
      <p:grpSp>
        <p:nvGrpSpPr>
          <p:cNvPr id="64" name="Grouper 63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65" name="Ellipse 64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6" name="Connecteur droit 65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Ellipse 66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8" name="ZoneTexte 67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69" name="ZoneTexte 68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70" name="ZoneTexte 69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71" name="Connecteur droit 70"/>
            <p:cNvCxnSpPr>
              <a:endCxn id="72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Ellipse 71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9589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38" grpId="0"/>
      <p:bldP spid="38" grpId="1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807027" y="1326178"/>
            <a:ext cx="1057794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fr-FR" sz="3200" dirty="0" smtClean="0">
                <a:latin typeface="Calibri" charset="0"/>
                <a:ea typeface="Calibri" charset="0"/>
                <a:cs typeface="Calibri" charset="0"/>
              </a:rPr>
              <a:t>Diagnostic à différentes échelles</a:t>
            </a:r>
          </a:p>
          <a:p>
            <a:pPr marL="1200150" lvl="1" indent="-742950">
              <a:buFont typeface="+mj-lt"/>
              <a:buAutoNum type="alphaLcPeriod"/>
            </a:pPr>
            <a:r>
              <a:rPr lang="fr-F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La ville et l’agglo</a:t>
            </a:r>
          </a:p>
          <a:p>
            <a:pPr marL="1200150" lvl="1" indent="-742950">
              <a:buFont typeface="+mj-lt"/>
              <a:buAutoNum type="alphaLcPeriod"/>
            </a:pPr>
            <a:r>
              <a:rPr lang="fr-F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Les terrains </a:t>
            </a:r>
            <a:r>
              <a:rPr lang="fr-F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d’étude</a:t>
            </a:r>
          </a:p>
          <a:p>
            <a:pPr marL="1200150" lvl="1" indent="-742950">
              <a:buFont typeface="+mj-lt"/>
              <a:buAutoNum type="alphaLcPeriod"/>
            </a:pPr>
            <a:r>
              <a:rPr lang="fr-F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Enjeux et besoins</a:t>
            </a:r>
            <a:endParaRPr lang="fr-FR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fr-FR" sz="3200" dirty="0" err="1" smtClean="0">
                <a:latin typeface="Calibri" charset="0"/>
                <a:ea typeface="Calibri" charset="0"/>
                <a:cs typeface="Calibri" charset="0"/>
              </a:rPr>
              <a:t>Benchmarking</a:t>
            </a:r>
            <a:endParaRPr lang="fr-FR" sz="3200" dirty="0" smtClean="0">
              <a:latin typeface="Calibri" charset="0"/>
              <a:ea typeface="Calibri" charset="0"/>
              <a:cs typeface="Calibri" charset="0"/>
            </a:endParaRPr>
          </a:p>
          <a:p>
            <a:pPr marL="1200150" lvl="1" indent="-742950">
              <a:buFont typeface="+mj-lt"/>
              <a:buAutoNum type="alphaLcPeriod"/>
            </a:pPr>
            <a:r>
              <a:rPr lang="fr-F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Établissements scolaires</a:t>
            </a:r>
            <a:endParaRPr lang="fr-FR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 marL="1200150" lvl="1" indent="-742950">
              <a:buFont typeface="+mj-lt"/>
              <a:buAutoNum type="alphaLcPeriod"/>
            </a:pPr>
            <a:r>
              <a:rPr lang="fr-F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Centres hospitaliers</a:t>
            </a:r>
            <a:endParaRPr lang="fr-FR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fr-FR" sz="3200" dirty="0" smtClean="0">
                <a:latin typeface="Calibri" charset="0"/>
                <a:ea typeface="Calibri" charset="0"/>
                <a:cs typeface="Calibri" charset="0"/>
              </a:rPr>
              <a:t>Projet</a:t>
            </a:r>
            <a:r>
              <a:rPr lang="fr-FR" sz="3200" dirty="0" smtClean="0">
                <a:latin typeface="Calibri" charset="0"/>
                <a:ea typeface="Calibri" charset="0"/>
                <a:cs typeface="Calibri" charset="0"/>
              </a:rPr>
              <a:t>s</a:t>
            </a:r>
          </a:p>
          <a:p>
            <a:pPr marL="1200150" lvl="1" indent="-742950">
              <a:buFont typeface="+mj-lt"/>
              <a:buAutoNum type="alphaLcPeriod"/>
            </a:pPr>
            <a:r>
              <a:rPr lang="fr-F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Le collège</a:t>
            </a:r>
          </a:p>
          <a:p>
            <a:pPr marL="1200150" lvl="1" indent="-742950">
              <a:buFont typeface="+mj-lt"/>
              <a:buAutoNum type="alphaLcPeriod"/>
            </a:pPr>
            <a:r>
              <a:rPr lang="fr-F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L’ hôpital</a:t>
            </a:r>
            <a:endParaRPr lang="fr-FR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 marL="1200150" lvl="1" indent="-742950">
              <a:buFont typeface="+mj-lt"/>
              <a:buAutoNum type="alphaLcPeriod"/>
            </a:pPr>
            <a:endParaRPr lang="fr-FR" sz="2400" dirty="0">
              <a:solidFill>
                <a:schemeClr val="tx1">
                  <a:lumMod val="75000"/>
                  <a:lumOff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 marL="1200150" lvl="1" indent="-742950">
              <a:buFont typeface="+mj-lt"/>
              <a:buAutoNum type="alphaLcPeriod"/>
            </a:pPr>
            <a:endParaRPr lang="fr-FR" sz="2400" dirty="0">
              <a:solidFill>
                <a:schemeClr val="tx1">
                  <a:lumMod val="75000"/>
                  <a:lumOff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83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Les terrains d’étude : l’hôpital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Les atouts et les contraintes du site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29</a:t>
            </a:fld>
            <a:endParaRPr lang="fr-FR"/>
          </a:p>
        </p:txBody>
      </p:sp>
      <p:sp>
        <p:nvSpPr>
          <p:cNvPr id="48" name="Rectangle 47"/>
          <p:cNvSpPr/>
          <p:nvPr/>
        </p:nvSpPr>
        <p:spPr>
          <a:xfrm>
            <a:off x="9042982" y="568036"/>
            <a:ext cx="2857865" cy="563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49" name="Tableau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500212"/>
              </p:ext>
            </p:extLst>
          </p:nvPr>
        </p:nvGraphicFramePr>
        <p:xfrm>
          <a:off x="588045" y="1938387"/>
          <a:ext cx="10980504" cy="4095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90252">
                  <a:extLst>
                    <a:ext uri="{9D8B030D-6E8A-4147-A177-3AD203B41FA5}">
                      <a16:colId xmlns:a16="http://schemas.microsoft.com/office/drawing/2014/main" xmlns="" val="2937174619"/>
                    </a:ext>
                  </a:extLst>
                </a:gridCol>
                <a:gridCol w="5490252">
                  <a:extLst>
                    <a:ext uri="{9D8B030D-6E8A-4147-A177-3AD203B41FA5}">
                      <a16:colId xmlns:a16="http://schemas.microsoft.com/office/drawing/2014/main" xmlns="" val="2788933821"/>
                    </a:ext>
                  </a:extLst>
                </a:gridCol>
              </a:tblGrid>
              <a:tr h="807048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/>
                        <a:t>Atouts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/>
                        <a:t>Contraintes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8036615"/>
                  </a:ext>
                </a:extLst>
              </a:tr>
              <a:tr h="811047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Accessibilité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smtClean="0"/>
                        <a:t>Grands</a:t>
                      </a:r>
                      <a:r>
                        <a:rPr lang="fr-FR" sz="2000" baseline="0" dirty="0" smtClean="0"/>
                        <a:t> bâtiments très spécifiques</a:t>
                      </a:r>
                      <a:endParaRPr lang="fr-FR" sz="2000" dirty="0" smtClean="0"/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8413909"/>
                  </a:ext>
                </a:extLst>
              </a:tr>
              <a:tr h="863735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Stationnement au sein de la parcelle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Foncier</a:t>
                      </a:r>
                      <a:r>
                        <a:rPr lang="fr-FR" sz="2000" baseline="0" dirty="0" smtClean="0"/>
                        <a:t> appartenant à l’Etat</a:t>
                      </a:r>
                      <a:endParaRPr lang="fr-FR" sz="20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70230322"/>
                  </a:ext>
                </a:extLst>
              </a:tr>
              <a:tr h="807048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Grande surface disponible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8579778"/>
                  </a:ext>
                </a:extLst>
              </a:tr>
              <a:tr h="807048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Bâti en bon état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sz="20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83107843"/>
                  </a:ext>
                </a:extLst>
              </a:tr>
            </a:tbl>
          </a:graphicData>
        </a:graphic>
      </p:graphicFrame>
      <p:grpSp>
        <p:nvGrpSpPr>
          <p:cNvPr id="28" name="Grouper 27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2" name="Ellipse 3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" name="Connecteur droit 3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Ellipse 3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1" name="ZoneTexte 50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2" name="Connecteur droit 51"/>
            <p:cNvCxnSpPr>
              <a:endCxn id="53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Ellipse 52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14499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Besoins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30</a:t>
            </a:fld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9042982" y="568036"/>
            <a:ext cx="2857865" cy="563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11" r="2288"/>
          <a:stretch/>
        </p:blipFill>
        <p:spPr>
          <a:xfrm>
            <a:off x="306860" y="1862497"/>
            <a:ext cx="11593988" cy="352310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686556" y="4470850"/>
            <a:ext cx="49765" cy="1173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1" name="Image 50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7575" y="2717799"/>
            <a:ext cx="88900" cy="152401"/>
          </a:xfrm>
          <a:prstGeom prst="rect">
            <a:avLst/>
          </a:prstGeom>
        </p:spPr>
      </p:pic>
      <p:grpSp>
        <p:nvGrpSpPr>
          <p:cNvPr id="28" name="Grouper 27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2" name="Ellipse 3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" name="Connecteur droit 3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Ellipse 3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3" name="Connecteur droit 52"/>
            <p:cNvCxnSpPr>
              <a:endCxn id="54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Ellipse 53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30324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9042982" y="568036"/>
            <a:ext cx="2857865" cy="563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Enjeux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31</a:t>
            </a:fld>
            <a:endParaRPr lang="fr-FR"/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>
          <a:blip r:embed="rId3">
            <a:clrChange>
              <a:clrFrom>
                <a:srgbClr val="F0F5F8"/>
              </a:clrFrom>
              <a:clrTo>
                <a:srgbClr val="F0F5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093" y="1687842"/>
            <a:ext cx="11619754" cy="2745326"/>
          </a:xfrm>
          <a:prstGeom prst="rect">
            <a:avLst/>
          </a:prstGeom>
        </p:spPr>
      </p:pic>
      <p:sp>
        <p:nvSpPr>
          <p:cNvPr id="50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292099" y="4299045"/>
            <a:ext cx="11627427" cy="1768052"/>
          </a:xfrm>
          <a:solidFill>
            <a:schemeClr val="accent2">
              <a:alpha val="18000"/>
            </a:schemeClr>
          </a:solidFill>
        </p:spPr>
        <p:txBody>
          <a:bodyPr/>
          <a:lstStyle/>
          <a:p>
            <a:pPr marL="0" indent="0" algn="l" fontAlgn="base">
              <a:buNone/>
            </a:pPr>
            <a:r>
              <a:rPr lang="fr-FR" sz="1800" b="1" u="sng" dirty="0" smtClean="0">
                <a:solidFill>
                  <a:schemeClr val="tx1"/>
                </a:solidFill>
              </a:rPr>
              <a:t>PLH : </a:t>
            </a:r>
          </a:p>
          <a:p>
            <a:pPr algn="l" fontAlgn="base"/>
            <a:r>
              <a:rPr lang="fr-FR" sz="1600" dirty="0" smtClean="0">
                <a:solidFill>
                  <a:schemeClr val="tx1"/>
                </a:solidFill>
              </a:rPr>
              <a:t>Développer </a:t>
            </a:r>
            <a:r>
              <a:rPr lang="fr-FR" sz="1600" dirty="0">
                <a:solidFill>
                  <a:schemeClr val="tx1"/>
                </a:solidFill>
              </a:rPr>
              <a:t>une offre </a:t>
            </a:r>
            <a:r>
              <a:rPr lang="fr-FR" sz="1600" dirty="0" smtClean="0">
                <a:solidFill>
                  <a:schemeClr val="tx1"/>
                </a:solidFill>
              </a:rPr>
              <a:t>de logement </a:t>
            </a:r>
            <a:r>
              <a:rPr lang="fr-FR" sz="1600" dirty="0">
                <a:solidFill>
                  <a:schemeClr val="tx1"/>
                </a:solidFill>
              </a:rPr>
              <a:t>et l’orienter vers la réhabilitation de l’existant</a:t>
            </a:r>
          </a:p>
          <a:p>
            <a:pPr algn="l" fontAlgn="base"/>
            <a:r>
              <a:rPr lang="fr-FR" sz="1600" dirty="0">
                <a:solidFill>
                  <a:schemeClr val="tx1"/>
                </a:solidFill>
              </a:rPr>
              <a:t>Assurer l’animation et l’attractivité des centres-villes et centres-bourgs</a:t>
            </a:r>
          </a:p>
          <a:p>
            <a:pPr algn="l" fontAlgn="base"/>
            <a:r>
              <a:rPr lang="fr-FR" sz="1600" dirty="0">
                <a:solidFill>
                  <a:schemeClr val="tx1"/>
                </a:solidFill>
              </a:rPr>
              <a:t>Maîtriser la qualité des opérations et la consommation foncière par un accompagnement et une orientation active des projets</a:t>
            </a:r>
          </a:p>
          <a:p>
            <a:pPr algn="l" fontAlgn="base"/>
            <a:r>
              <a:rPr lang="fr-FR" sz="1600" dirty="0">
                <a:solidFill>
                  <a:schemeClr val="tx1"/>
                </a:solidFill>
              </a:rPr>
              <a:t>Mieux répondre aux besoins en logements et structures d’hébergement spécifiques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dirty="0"/>
          </a:p>
        </p:txBody>
      </p:sp>
      <p:grpSp>
        <p:nvGrpSpPr>
          <p:cNvPr id="28" name="Grouper 27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2" name="Ellipse 3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" name="Connecteur droit 3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Ellipse 3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4" name="Connecteur droit 53"/>
            <p:cNvCxnSpPr>
              <a:endCxn id="55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54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4674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0646" r="11232"/>
          <a:stretch/>
        </p:blipFill>
        <p:spPr>
          <a:xfrm>
            <a:off x="-545911" y="-6056"/>
            <a:ext cx="13283821" cy="6864055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1835727" y="2660738"/>
            <a:ext cx="8520546" cy="7758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5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Benchmarking</a:t>
            </a:r>
            <a:r>
              <a:rPr lang="fr-FR" sz="5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des projets de requalification</a:t>
            </a:r>
            <a:endParaRPr lang="fr-FR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61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Établissements scolaires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>
                <a:solidFill>
                  <a:schemeClr val="accent2"/>
                </a:solidFill>
              </a:rPr>
              <a:t>Saint-Gilles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256995" y="873126"/>
            <a:ext cx="2935005" cy="47076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Données techniques :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33</a:t>
            </a:fld>
            <a:endParaRPr lang="fr-FR"/>
          </a:p>
        </p:txBody>
      </p:sp>
      <p:sp>
        <p:nvSpPr>
          <p:cNvPr id="26" name="ZoneTexte 25"/>
          <p:cNvSpPr txBox="1"/>
          <p:nvPr/>
        </p:nvSpPr>
        <p:spPr>
          <a:xfrm>
            <a:off x="9526137" y="1624717"/>
            <a:ext cx="266586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Durée des </a:t>
            </a:r>
            <a:r>
              <a:rPr lang="fr-FR" dirty="0" smtClean="0"/>
              <a:t>travaux : </a:t>
            </a:r>
          </a:p>
          <a:p>
            <a:r>
              <a:rPr lang="fr-FR" dirty="0" smtClean="0">
                <a:solidFill>
                  <a:schemeClr val="bg1"/>
                </a:solidFill>
              </a:rPr>
              <a:t>2 </a:t>
            </a:r>
            <a:r>
              <a:rPr lang="fr-FR" dirty="0">
                <a:solidFill>
                  <a:schemeClr val="bg1"/>
                </a:solidFill>
              </a:rPr>
              <a:t>ans</a:t>
            </a:r>
          </a:p>
          <a:p>
            <a:endParaRPr lang="fr-FR" dirty="0"/>
          </a:p>
          <a:p>
            <a:endParaRPr lang="fr-FR" dirty="0">
              <a:solidFill>
                <a:schemeClr val="bg1"/>
              </a:solidFill>
            </a:endParaRPr>
          </a:p>
          <a:p>
            <a:r>
              <a:rPr lang="fr-FR" dirty="0"/>
              <a:t>Coût des </a:t>
            </a:r>
            <a:r>
              <a:rPr lang="fr-FR" dirty="0" smtClean="0"/>
              <a:t>travaux : </a:t>
            </a:r>
          </a:p>
          <a:p>
            <a:r>
              <a:rPr lang="fr-FR" dirty="0" smtClean="0">
                <a:solidFill>
                  <a:schemeClr val="bg1"/>
                </a:solidFill>
              </a:rPr>
              <a:t>16 </a:t>
            </a:r>
            <a:r>
              <a:rPr lang="fr-FR" dirty="0">
                <a:solidFill>
                  <a:schemeClr val="bg1"/>
                </a:solidFill>
              </a:rPr>
              <a:t>millions d’euros</a:t>
            </a:r>
          </a:p>
          <a:p>
            <a:endParaRPr lang="fr-FR" dirty="0"/>
          </a:p>
          <a:p>
            <a:r>
              <a:rPr lang="fr-FR" dirty="0"/>
              <a:t>Surface de la </a:t>
            </a:r>
            <a:r>
              <a:rPr lang="fr-FR" dirty="0" smtClean="0"/>
              <a:t>parcelle :</a:t>
            </a:r>
            <a:endParaRPr lang="fr-FR" dirty="0"/>
          </a:p>
          <a:p>
            <a:r>
              <a:rPr lang="fr-FR" dirty="0" smtClean="0">
                <a:solidFill>
                  <a:schemeClr val="bg1"/>
                </a:solidFill>
              </a:rPr>
              <a:t>5 000m²</a:t>
            </a:r>
            <a:endParaRPr lang="fr-FR" dirty="0">
              <a:solidFill>
                <a:schemeClr val="bg1"/>
              </a:solidFill>
            </a:endParaRPr>
          </a:p>
          <a:p>
            <a:endParaRPr lang="fr-FR" dirty="0">
              <a:solidFill>
                <a:schemeClr val="bg1"/>
              </a:solidFill>
            </a:endParaRPr>
          </a:p>
          <a:p>
            <a:r>
              <a:rPr lang="fr-FR" dirty="0"/>
              <a:t>Nombre </a:t>
            </a:r>
            <a:r>
              <a:rPr lang="fr-FR" dirty="0" smtClean="0"/>
              <a:t>d’habitants : </a:t>
            </a:r>
          </a:p>
          <a:p>
            <a:r>
              <a:rPr lang="fr-FR" dirty="0" smtClean="0">
                <a:solidFill>
                  <a:schemeClr val="bg1"/>
                </a:solidFill>
              </a:rPr>
              <a:t>13 000 </a:t>
            </a:r>
            <a:r>
              <a:rPr lang="fr-FR" dirty="0">
                <a:solidFill>
                  <a:schemeClr val="bg1"/>
                </a:solidFill>
              </a:rPr>
              <a:t>habitants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34" name="ZoneTexte 33"/>
          <p:cNvSpPr txBox="1"/>
          <p:nvPr/>
        </p:nvSpPr>
        <p:spPr>
          <a:xfrm>
            <a:off x="484909" y="1725104"/>
            <a:ext cx="27372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Détails de </a:t>
            </a:r>
            <a:r>
              <a:rPr lang="fr-FR" sz="2000" b="1" dirty="0" smtClean="0"/>
              <a:t>l’opération : </a:t>
            </a:r>
            <a:endParaRPr lang="fr-FR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u</a:t>
            </a:r>
            <a:r>
              <a:rPr lang="fr-FR" dirty="0" smtClean="0"/>
              <a:t>n </a:t>
            </a:r>
            <a:r>
              <a:rPr lang="fr-FR" dirty="0"/>
              <a:t>parc de 2.000 </a:t>
            </a:r>
            <a:r>
              <a:rPr lang="fr-FR" dirty="0" smtClean="0"/>
              <a:t>m2 ; 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une </a:t>
            </a:r>
            <a:r>
              <a:rPr lang="fr-FR" dirty="0" smtClean="0"/>
              <a:t>crèche ;</a:t>
            </a:r>
            <a:endParaRPr lang="fr-FR" dirty="0"/>
          </a:p>
        </p:txBody>
      </p:sp>
      <p:pic>
        <p:nvPicPr>
          <p:cNvPr id="2054" name="Picture 6" descr="Image associé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8242" y="2810616"/>
            <a:ext cx="3857420" cy="26156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5739251" y="172510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une cuisine </a:t>
            </a:r>
            <a:r>
              <a:rPr lang="fr-FR" dirty="0" smtClean="0"/>
              <a:t>centrale ;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u</a:t>
            </a:r>
            <a:r>
              <a:rPr lang="fr-FR" dirty="0" smtClean="0"/>
              <a:t>ne </a:t>
            </a:r>
            <a:r>
              <a:rPr lang="fr-FR" dirty="0"/>
              <a:t>maison des </a:t>
            </a:r>
            <a:r>
              <a:rPr lang="fr-FR" dirty="0" smtClean="0"/>
              <a:t>jeunes ; 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des salles de sport.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78608" y="5503583"/>
            <a:ext cx="251344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i="1" dirty="0"/>
              <a:t>Source: http://www.irismonument.be</a:t>
            </a:r>
          </a:p>
        </p:txBody>
      </p:sp>
      <p:pic>
        <p:nvPicPr>
          <p:cNvPr id="38" name="Picture 4" descr="http://lsp.rosselcdn.net/sites/default/files/dpistyles/ena_16_9_extra_big/node_30943/793262/public/thumbnails/image/B978130998Z.1_20160316123607_000%2BGMQ6D5KP8.2-0.jpg?itok=BOBNnQ-d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4411" y="2667462"/>
            <a:ext cx="4909041" cy="2762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4205662" y="5503582"/>
            <a:ext cx="36697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i="1" dirty="0"/>
              <a:t>Source: https://contratsdequartiers1060.wordpress.com</a:t>
            </a:r>
          </a:p>
        </p:txBody>
      </p:sp>
      <p:sp>
        <p:nvSpPr>
          <p:cNvPr id="6" name="ZoneTexte 5"/>
          <p:cNvSpPr txBox="1"/>
          <p:nvPr/>
        </p:nvSpPr>
        <p:spPr>
          <a:xfrm rot="1625710">
            <a:off x="9414916" y="276219"/>
            <a:ext cx="3847178" cy="400110"/>
          </a:xfrm>
          <a:prstGeom prst="rect">
            <a:avLst/>
          </a:prstGeom>
          <a:solidFill>
            <a:schemeClr val="accent2">
              <a:alpha val="3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smtClean="0"/>
              <a:t>Réhabilitation</a:t>
            </a:r>
            <a:endParaRPr lang="fr-FR" sz="2000"/>
          </a:p>
        </p:txBody>
      </p:sp>
      <p:grpSp>
        <p:nvGrpSpPr>
          <p:cNvPr id="32" name="Grouper 31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5" name="Ellipse 34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6" name="Connecteur droit 35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Ellipse 36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5" name="ZoneTexte 54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6" name="ZoneTexte 55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7" name="Connecteur droit 56"/>
            <p:cNvCxnSpPr>
              <a:endCxn id="58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Ellipse 57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07868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ésultat de recherche d'images pour &quot;saint gilles requalification ecam&quot;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9899" y="2271505"/>
            <a:ext cx="4691182" cy="31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Établissements scolaires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>
                <a:solidFill>
                  <a:schemeClr val="accent2"/>
                </a:solidFill>
              </a:rPr>
              <a:t>Saint-Gilles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256995" y="873126"/>
            <a:ext cx="2935005" cy="47076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Données techniques :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34</a:t>
            </a:fld>
            <a:endParaRPr lang="fr-FR"/>
          </a:p>
        </p:txBody>
      </p:sp>
      <p:sp>
        <p:nvSpPr>
          <p:cNvPr id="26" name="ZoneTexte 25"/>
          <p:cNvSpPr txBox="1"/>
          <p:nvPr/>
        </p:nvSpPr>
        <p:spPr>
          <a:xfrm>
            <a:off x="9256994" y="1624717"/>
            <a:ext cx="2935005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Durée des </a:t>
            </a:r>
            <a:r>
              <a:rPr lang="fr-FR" dirty="0" smtClean="0"/>
              <a:t>travaux : </a:t>
            </a:r>
          </a:p>
          <a:p>
            <a:r>
              <a:rPr lang="fr-FR" dirty="0" smtClean="0">
                <a:solidFill>
                  <a:schemeClr val="bg1"/>
                </a:solidFill>
              </a:rPr>
              <a:t>2 </a:t>
            </a:r>
            <a:r>
              <a:rPr lang="fr-FR" dirty="0">
                <a:solidFill>
                  <a:schemeClr val="bg1"/>
                </a:solidFill>
              </a:rPr>
              <a:t>ans</a:t>
            </a:r>
          </a:p>
          <a:p>
            <a:endParaRPr lang="fr-FR" sz="1600" dirty="0">
              <a:solidFill>
                <a:schemeClr val="bg1"/>
              </a:solidFill>
            </a:endParaRPr>
          </a:p>
          <a:p>
            <a:r>
              <a:rPr lang="fr-FR" dirty="0"/>
              <a:t>Coût des </a:t>
            </a:r>
            <a:r>
              <a:rPr lang="fr-FR" dirty="0" smtClean="0"/>
              <a:t>travaux : </a:t>
            </a:r>
          </a:p>
          <a:p>
            <a:r>
              <a:rPr lang="fr-FR" dirty="0" smtClean="0">
                <a:solidFill>
                  <a:schemeClr val="bg1"/>
                </a:solidFill>
              </a:rPr>
              <a:t>16 </a:t>
            </a:r>
            <a:r>
              <a:rPr lang="fr-FR" dirty="0">
                <a:solidFill>
                  <a:schemeClr val="bg1"/>
                </a:solidFill>
              </a:rPr>
              <a:t>millions d’euros</a:t>
            </a:r>
          </a:p>
          <a:p>
            <a:endParaRPr lang="fr-FR" dirty="0"/>
          </a:p>
          <a:p>
            <a:r>
              <a:rPr lang="fr-FR" dirty="0"/>
              <a:t>Surface de la </a:t>
            </a:r>
            <a:r>
              <a:rPr lang="fr-FR" dirty="0" smtClean="0"/>
              <a:t>parcelle :</a:t>
            </a:r>
            <a:endParaRPr lang="fr-FR" dirty="0"/>
          </a:p>
          <a:p>
            <a:r>
              <a:rPr lang="fr-FR" dirty="0" smtClean="0">
                <a:solidFill>
                  <a:schemeClr val="bg1"/>
                </a:solidFill>
              </a:rPr>
              <a:t>5 000m²</a:t>
            </a:r>
            <a:endParaRPr lang="fr-FR" dirty="0">
              <a:solidFill>
                <a:schemeClr val="bg1"/>
              </a:solidFill>
            </a:endParaRPr>
          </a:p>
          <a:p>
            <a:endParaRPr lang="fr-FR" sz="1600" dirty="0">
              <a:solidFill>
                <a:schemeClr val="bg1"/>
              </a:solidFill>
            </a:endParaRPr>
          </a:p>
          <a:p>
            <a:r>
              <a:rPr lang="fr-FR" dirty="0"/>
              <a:t>Nombre </a:t>
            </a:r>
            <a:r>
              <a:rPr lang="fr-FR" dirty="0" smtClean="0"/>
              <a:t>d’habitants : </a:t>
            </a:r>
          </a:p>
          <a:p>
            <a:r>
              <a:rPr lang="fr-FR" dirty="0" smtClean="0">
                <a:solidFill>
                  <a:schemeClr val="bg1"/>
                </a:solidFill>
              </a:rPr>
              <a:t>13 000 </a:t>
            </a:r>
            <a:r>
              <a:rPr lang="fr-FR" dirty="0">
                <a:solidFill>
                  <a:schemeClr val="bg1"/>
                </a:solidFill>
              </a:rPr>
              <a:t>habitants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290925" y="5737190"/>
            <a:ext cx="35814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i="1" smtClean="0"/>
              <a:t>Source : </a:t>
            </a:r>
            <a:r>
              <a:rPr lang="fr-FR" sz="1200" i="1" dirty="0"/>
              <a:t>http://www.zigzag-architecture.com</a:t>
            </a:r>
          </a:p>
        </p:txBody>
      </p:sp>
      <p:pic>
        <p:nvPicPr>
          <p:cNvPr id="2056" name="Picture 8" descr="eca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68000"/>
                    </a14:imgEffect>
                    <a14:imgEffect>
                      <a14:brightnessContrast contrast="-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925" y="1899145"/>
            <a:ext cx="4392620" cy="372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ZoneTexte 51"/>
          <p:cNvSpPr txBox="1"/>
          <p:nvPr/>
        </p:nvSpPr>
        <p:spPr>
          <a:xfrm rot="1625710">
            <a:off x="9414916" y="276219"/>
            <a:ext cx="3847178" cy="400110"/>
          </a:xfrm>
          <a:prstGeom prst="rect">
            <a:avLst/>
          </a:prstGeom>
          <a:solidFill>
            <a:schemeClr val="accent2">
              <a:alpha val="3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smtClean="0"/>
              <a:t>Réhabilitation</a:t>
            </a:r>
            <a:endParaRPr lang="fr-FR" sz="2000"/>
          </a:p>
        </p:txBody>
      </p:sp>
      <p:grpSp>
        <p:nvGrpSpPr>
          <p:cNvPr id="29" name="Grouper 28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2" name="Ellipse 3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" name="Connecteur droit 3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Ellipse 3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5" name="Connecteur droit 54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Ellipse 55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72156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Établissements scolaires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La Ciotat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256995" y="873126"/>
            <a:ext cx="2935005" cy="47076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Données techniques :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35</a:t>
            </a:fld>
            <a:endParaRPr lang="fr-FR"/>
          </a:p>
        </p:txBody>
      </p:sp>
      <p:sp>
        <p:nvSpPr>
          <p:cNvPr id="26" name="ZoneTexte 25"/>
          <p:cNvSpPr txBox="1"/>
          <p:nvPr/>
        </p:nvSpPr>
        <p:spPr>
          <a:xfrm>
            <a:off x="9485194" y="1766260"/>
            <a:ext cx="2739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Durée des </a:t>
            </a:r>
            <a:r>
              <a:rPr lang="fr-FR" dirty="0" smtClean="0"/>
              <a:t>travaux : </a:t>
            </a:r>
          </a:p>
          <a:p>
            <a:r>
              <a:rPr lang="fr-FR" dirty="0" smtClean="0">
                <a:solidFill>
                  <a:schemeClr val="bg1"/>
                </a:solidFill>
              </a:rPr>
              <a:t>1 </a:t>
            </a:r>
            <a:r>
              <a:rPr lang="fr-FR" dirty="0">
                <a:solidFill>
                  <a:schemeClr val="bg1"/>
                </a:solidFill>
              </a:rPr>
              <a:t>an et demi</a:t>
            </a:r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Coût des </a:t>
            </a:r>
            <a:r>
              <a:rPr lang="fr-FR" dirty="0" smtClean="0"/>
              <a:t>travaux : </a:t>
            </a:r>
          </a:p>
          <a:p>
            <a:r>
              <a:rPr lang="fr-FR" dirty="0" smtClean="0">
                <a:solidFill>
                  <a:schemeClr val="bg1"/>
                </a:solidFill>
              </a:rPr>
              <a:t>4,5 </a:t>
            </a:r>
            <a:r>
              <a:rPr lang="fr-FR" dirty="0">
                <a:solidFill>
                  <a:schemeClr val="bg1"/>
                </a:solidFill>
              </a:rPr>
              <a:t>millions d’euros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484909" y="1725104"/>
            <a:ext cx="867279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000" b="1" dirty="0"/>
              <a:t>Détails de </a:t>
            </a:r>
            <a:r>
              <a:rPr lang="fr-FR" sz="2000" b="1" dirty="0" smtClean="0"/>
              <a:t>l’opération : </a:t>
            </a:r>
            <a:endParaRPr lang="fr-FR" sz="2000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dirty="0"/>
              <a:t>programme mixte de logements libres et </a:t>
            </a:r>
            <a:r>
              <a:rPr lang="fr-FR" dirty="0" smtClean="0"/>
              <a:t>sociaux ; </a:t>
            </a:r>
            <a:endParaRPr lang="fr-FR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dirty="0"/>
              <a:t>une place </a:t>
            </a:r>
            <a:r>
              <a:rPr lang="fr-FR" dirty="0" smtClean="0"/>
              <a:t>publique ;</a:t>
            </a:r>
            <a:endParaRPr lang="fr-FR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dirty="0"/>
              <a:t>des </a:t>
            </a:r>
            <a:r>
              <a:rPr lang="fr-FR" dirty="0" smtClean="0"/>
              <a:t>commerces ;</a:t>
            </a:r>
            <a:endParaRPr lang="fr-FR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dirty="0"/>
              <a:t>un parking semi-enterré. </a:t>
            </a:r>
          </a:p>
        </p:txBody>
      </p:sp>
      <p:pic>
        <p:nvPicPr>
          <p:cNvPr id="4098" name="Picture 2" descr="   À l’ancien établissement scolaire au centre, la Sogima a annexé deux nouveaux bâtiments qui entourent la place publique. © Serge Demailly    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497" y="3344930"/>
            <a:ext cx="3518722" cy="2287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6" name="Rectangle 5"/>
          <p:cNvSpPr/>
          <p:nvPr/>
        </p:nvSpPr>
        <p:spPr>
          <a:xfrm>
            <a:off x="379497" y="5666637"/>
            <a:ext cx="24553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i="1" dirty="0" smtClean="0"/>
              <a:t>Source : </a:t>
            </a:r>
            <a:r>
              <a:rPr lang="fr-FR" sz="1200" i="1" dirty="0"/>
              <a:t>http://www.servirlepublic.fr</a:t>
            </a:r>
          </a:p>
        </p:txBody>
      </p:sp>
      <p:pic>
        <p:nvPicPr>
          <p:cNvPr id="4102" name="Picture 6" descr="Résultat de recherche d'images pour &quot;« Résidence Jean Jaurès » à La Ciotat&quot;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3727" y="3703296"/>
            <a:ext cx="5140110" cy="191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8" name="Rectangle 17"/>
          <p:cNvSpPr/>
          <p:nvPr/>
        </p:nvSpPr>
        <p:spPr>
          <a:xfrm>
            <a:off x="4023727" y="5671340"/>
            <a:ext cx="208364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i="1" dirty="0" smtClean="0"/>
              <a:t>Source : </a:t>
            </a:r>
            <a:r>
              <a:rPr lang="fr-FR" sz="1200" i="1" dirty="0"/>
              <a:t>http://www.sogima.fr</a:t>
            </a:r>
          </a:p>
        </p:txBody>
      </p:sp>
      <p:sp>
        <p:nvSpPr>
          <p:cNvPr id="19" name="Rectangle 18"/>
          <p:cNvSpPr/>
          <p:nvPr/>
        </p:nvSpPr>
        <p:spPr>
          <a:xfrm>
            <a:off x="9485193" y="3942954"/>
            <a:ext cx="25111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Ancienne école de garçon de 1870</a:t>
            </a:r>
          </a:p>
        </p:txBody>
      </p:sp>
      <p:sp>
        <p:nvSpPr>
          <p:cNvPr id="52" name="ZoneTexte 51"/>
          <p:cNvSpPr txBox="1"/>
          <p:nvPr/>
        </p:nvSpPr>
        <p:spPr>
          <a:xfrm rot="1625710">
            <a:off x="9414916" y="276219"/>
            <a:ext cx="3847178" cy="400110"/>
          </a:xfrm>
          <a:prstGeom prst="rect">
            <a:avLst/>
          </a:prstGeom>
          <a:solidFill>
            <a:schemeClr val="accent2">
              <a:alpha val="3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smtClean="0"/>
              <a:t>Réhabilitation</a:t>
            </a:r>
            <a:endParaRPr lang="fr-FR" sz="2000"/>
          </a:p>
        </p:txBody>
      </p:sp>
      <p:grpSp>
        <p:nvGrpSpPr>
          <p:cNvPr id="32" name="Grouper 31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5" name="Ellipse 34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6" name="Connecteur droit 35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Ellipse 36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5" name="ZoneTexte 54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6" name="Connecteur droit 55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Ellipse 56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56617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Établissements scolaires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Vendôme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256995" y="873126"/>
            <a:ext cx="2935005" cy="47076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Données techniques :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36</a:t>
            </a:fld>
            <a:endParaRPr lang="fr-FR"/>
          </a:p>
        </p:txBody>
      </p:sp>
      <p:sp>
        <p:nvSpPr>
          <p:cNvPr id="26" name="ZoneTexte 25"/>
          <p:cNvSpPr txBox="1"/>
          <p:nvPr/>
        </p:nvSpPr>
        <p:spPr>
          <a:xfrm>
            <a:off x="9409244" y="942967"/>
            <a:ext cx="269271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  <a:p>
            <a:r>
              <a:rPr lang="fr-FR" dirty="0"/>
              <a:t>Surface de la </a:t>
            </a:r>
            <a:r>
              <a:rPr lang="fr-FR" dirty="0" smtClean="0"/>
              <a:t>parcelle :</a:t>
            </a:r>
          </a:p>
          <a:p>
            <a:r>
              <a:rPr lang="fr-FR" dirty="0" smtClean="0">
                <a:solidFill>
                  <a:schemeClr val="bg1"/>
                </a:solidFill>
              </a:rPr>
              <a:t>1,2 </a:t>
            </a:r>
            <a:r>
              <a:rPr lang="fr-FR" dirty="0">
                <a:solidFill>
                  <a:schemeClr val="bg1"/>
                </a:solidFill>
              </a:rPr>
              <a:t>ha</a:t>
            </a:r>
          </a:p>
          <a:p>
            <a:endParaRPr lang="fr-FR" dirty="0">
              <a:solidFill>
                <a:schemeClr val="bg1"/>
              </a:solidFill>
            </a:endParaRPr>
          </a:p>
          <a:p>
            <a:endParaRPr lang="fr-FR" dirty="0"/>
          </a:p>
          <a:p>
            <a:r>
              <a:rPr lang="fr-FR" dirty="0"/>
              <a:t>Des caractéristiques similaires à notre </a:t>
            </a:r>
            <a:r>
              <a:rPr lang="fr-FR" dirty="0" smtClean="0"/>
              <a:t>étude :</a:t>
            </a:r>
            <a:endParaRPr lang="fr-FR" dirty="0"/>
          </a:p>
          <a:p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</a:rPr>
              <a:t>Collège de type Pailleron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</a:rPr>
              <a:t>Collège situé en cœur de ville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</a:rPr>
              <a:t>Commune de 16 800 habitants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484909" y="1725104"/>
            <a:ext cx="867279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Détails de </a:t>
            </a:r>
            <a:r>
              <a:rPr lang="fr-FR" sz="2000" b="1" dirty="0" smtClean="0"/>
              <a:t>l’opération : </a:t>
            </a:r>
            <a:endParaRPr lang="fr-FR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</a:t>
            </a:r>
            <a:r>
              <a:rPr lang="fr-FR" dirty="0" smtClean="0"/>
              <a:t>ogements ;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hébergements </a:t>
            </a:r>
            <a:r>
              <a:rPr lang="fr-FR" dirty="0" smtClean="0"/>
              <a:t>spécialisés ; 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commerces ou </a:t>
            </a:r>
            <a:r>
              <a:rPr lang="fr-FR" dirty="0" smtClean="0"/>
              <a:t>services ; 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</a:t>
            </a:r>
            <a:r>
              <a:rPr lang="fr-FR" dirty="0" smtClean="0"/>
              <a:t>quare</a:t>
            </a:r>
            <a:r>
              <a:rPr lang="fr-FR" dirty="0"/>
              <a:t>.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134" y="3405352"/>
            <a:ext cx="2767806" cy="18513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Rectangle 17"/>
          <p:cNvSpPr/>
          <p:nvPr/>
        </p:nvSpPr>
        <p:spPr>
          <a:xfrm>
            <a:off x="484909" y="5399757"/>
            <a:ext cx="183531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i="1" dirty="0" smtClean="0"/>
              <a:t>Source : </a:t>
            </a:r>
            <a:r>
              <a:rPr lang="fr-FR" sz="1200" i="1" dirty="0" err="1" smtClean="0"/>
              <a:t>www.vendome.eu</a:t>
            </a:r>
            <a:endParaRPr lang="fr-FR" sz="1200" i="1" dirty="0"/>
          </a:p>
        </p:txBody>
      </p:sp>
      <p:pic>
        <p:nvPicPr>
          <p:cNvPr id="29" name="Image 2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1680" y="3400352"/>
            <a:ext cx="2520097" cy="18725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" name="Image 2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4189" y="3405352"/>
            <a:ext cx="2655242" cy="1870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3" name="ZoneTexte 52"/>
          <p:cNvSpPr txBox="1"/>
          <p:nvPr/>
        </p:nvSpPr>
        <p:spPr>
          <a:xfrm rot="1625710">
            <a:off x="9414916" y="276219"/>
            <a:ext cx="3847178" cy="400110"/>
          </a:xfrm>
          <a:prstGeom prst="rect">
            <a:avLst/>
          </a:prstGeom>
          <a:solidFill>
            <a:schemeClr val="accent2">
              <a:alpha val="3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Destruction</a:t>
            </a:r>
            <a:endParaRPr lang="fr-FR" sz="2000" dirty="0"/>
          </a:p>
        </p:txBody>
      </p:sp>
      <p:grpSp>
        <p:nvGrpSpPr>
          <p:cNvPr id="32" name="Grouper 31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5" name="Ellipse 34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6" name="Connecteur droit 35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Ellipse 36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5" name="ZoneTexte 54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6" name="ZoneTexte 55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7" name="Connecteur droit 56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Ellipse 57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4079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Centres hospitaliers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Valenciennes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256995" y="873126"/>
            <a:ext cx="2935005" cy="47076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Données techniques :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37</a:t>
            </a:fld>
            <a:endParaRPr lang="fr-FR"/>
          </a:p>
        </p:txBody>
      </p:sp>
      <p:sp>
        <p:nvSpPr>
          <p:cNvPr id="26" name="ZoneTexte 25"/>
          <p:cNvSpPr txBox="1"/>
          <p:nvPr/>
        </p:nvSpPr>
        <p:spPr>
          <a:xfrm>
            <a:off x="9512490" y="2211185"/>
            <a:ext cx="267950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Durée des </a:t>
            </a:r>
            <a:r>
              <a:rPr lang="fr-FR" dirty="0" smtClean="0"/>
              <a:t>travaux : </a:t>
            </a:r>
          </a:p>
          <a:p>
            <a:r>
              <a:rPr lang="fr-FR" dirty="0" smtClean="0">
                <a:solidFill>
                  <a:schemeClr val="bg1"/>
                </a:solidFill>
              </a:rPr>
              <a:t>2 </a:t>
            </a:r>
            <a:r>
              <a:rPr lang="fr-FR" dirty="0">
                <a:solidFill>
                  <a:schemeClr val="bg1"/>
                </a:solidFill>
              </a:rPr>
              <a:t>ans</a:t>
            </a:r>
          </a:p>
          <a:p>
            <a:endParaRPr lang="fr-FR" dirty="0"/>
          </a:p>
          <a:p>
            <a:endParaRPr lang="fr-FR" dirty="0"/>
          </a:p>
          <a:p>
            <a:r>
              <a:rPr lang="fr-FR" dirty="0" smtClean="0"/>
              <a:t>Surface : </a:t>
            </a:r>
          </a:p>
          <a:p>
            <a:r>
              <a:rPr lang="fr-FR" dirty="0" smtClean="0">
                <a:solidFill>
                  <a:schemeClr val="bg1"/>
                </a:solidFill>
              </a:rPr>
              <a:t>14 000 </a:t>
            </a:r>
            <a:r>
              <a:rPr lang="fr-FR" dirty="0">
                <a:solidFill>
                  <a:schemeClr val="bg1"/>
                </a:solidFill>
              </a:rPr>
              <a:t>m²</a:t>
            </a:r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Coût des </a:t>
            </a:r>
            <a:r>
              <a:rPr lang="fr-FR" dirty="0" smtClean="0"/>
              <a:t>travaux : </a:t>
            </a:r>
          </a:p>
          <a:p>
            <a:r>
              <a:rPr lang="fr-FR" dirty="0" smtClean="0">
                <a:solidFill>
                  <a:schemeClr val="bg1"/>
                </a:solidFill>
              </a:rPr>
              <a:t>70 </a:t>
            </a:r>
            <a:r>
              <a:rPr lang="fr-FR" dirty="0">
                <a:solidFill>
                  <a:schemeClr val="bg1"/>
                </a:solidFill>
              </a:rPr>
              <a:t>millions d’euros</a:t>
            </a:r>
          </a:p>
        </p:txBody>
      </p:sp>
      <p:pic>
        <p:nvPicPr>
          <p:cNvPr id="1028" name="Picture 4" descr="http://www.moduo.fr/img/ref/cache/image-reference-14-56_w800_h60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5272" y="2572549"/>
            <a:ext cx="3812431" cy="1539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ZoneTexte 28"/>
          <p:cNvSpPr txBox="1"/>
          <p:nvPr/>
        </p:nvSpPr>
        <p:spPr>
          <a:xfrm>
            <a:off x="484909" y="1725104"/>
            <a:ext cx="86727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000" b="1" dirty="0"/>
              <a:t>Détails de </a:t>
            </a:r>
            <a:r>
              <a:rPr lang="fr-FR" sz="2000" b="1" dirty="0" smtClean="0"/>
              <a:t>l’opération : </a:t>
            </a:r>
            <a:endParaRPr lang="fr-FR" sz="2000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dirty="0"/>
              <a:t>hôtel de luxe </a:t>
            </a:r>
            <a:r>
              <a:rPr lang="fr-FR" dirty="0" smtClean="0"/>
              <a:t>(espaces </a:t>
            </a:r>
            <a:r>
              <a:rPr lang="fr-FR" dirty="0"/>
              <a:t>affaires, centre de bien-être, boutique, restaurant</a:t>
            </a:r>
            <a:r>
              <a:rPr lang="fr-FR" dirty="0" smtClean="0"/>
              <a:t>...) ; </a:t>
            </a:r>
            <a:endParaRPr lang="fr-FR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dirty="0"/>
              <a:t>logements de standing. </a:t>
            </a:r>
          </a:p>
        </p:txBody>
      </p:sp>
      <p:pic>
        <p:nvPicPr>
          <p:cNvPr id="1026" name="Picture 2" descr="http://www.valenciennes-metropole.fr/themes/site_themes/cavm/default_site/upload/diaporama/HotelHainau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5272" y="4277212"/>
            <a:ext cx="3812431" cy="1537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6" name="Rectangle 5"/>
          <p:cNvSpPr/>
          <p:nvPr/>
        </p:nvSpPr>
        <p:spPr>
          <a:xfrm>
            <a:off x="5345272" y="5836420"/>
            <a:ext cx="22368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i="1" dirty="0" smtClean="0"/>
              <a:t>Source : </a:t>
            </a:r>
            <a:r>
              <a:rPr lang="fr-FR" sz="1200" i="1" dirty="0"/>
              <a:t>http://www.pss-archi.eu</a:t>
            </a:r>
          </a:p>
        </p:txBody>
      </p:sp>
      <p:pic>
        <p:nvPicPr>
          <p:cNvPr id="30" name="Picture 2" descr="http://www.valenciennes-metropole.fr/themes/site_themes/cavm/default_site/upload/images/pages/actu/Hopital_Hainaut_2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706" y="2961680"/>
            <a:ext cx="3759141" cy="2587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1334043" y="5603498"/>
            <a:ext cx="31453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i="1" dirty="0"/>
              <a:t>Source : http://www.valenciennes-metropole.fr</a:t>
            </a:r>
          </a:p>
        </p:txBody>
      </p:sp>
      <p:sp>
        <p:nvSpPr>
          <p:cNvPr id="54" name="ZoneTexte 53"/>
          <p:cNvSpPr txBox="1"/>
          <p:nvPr/>
        </p:nvSpPr>
        <p:spPr>
          <a:xfrm rot="1625710">
            <a:off x="9414916" y="276219"/>
            <a:ext cx="3847178" cy="400110"/>
          </a:xfrm>
          <a:prstGeom prst="rect">
            <a:avLst/>
          </a:prstGeom>
          <a:solidFill>
            <a:schemeClr val="accent2">
              <a:alpha val="3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smtClean="0"/>
              <a:t>Réhabilitation</a:t>
            </a:r>
            <a:endParaRPr lang="fr-FR" sz="2000"/>
          </a:p>
        </p:txBody>
      </p:sp>
      <p:grpSp>
        <p:nvGrpSpPr>
          <p:cNvPr id="32" name="Grouper 31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5" name="Ellipse 34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6" name="Connecteur droit 35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Ellipse 36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ZoneTexte 54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6" name="ZoneTexte 55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7" name="ZoneTexte 56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8" name="Connecteur droit 57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Ellipse 58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70101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Centres hospitaliers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Montpellier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256995" y="873126"/>
            <a:ext cx="2935005" cy="47076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Données techniques :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38</a:t>
            </a:fld>
            <a:endParaRPr lang="fr-FR"/>
          </a:p>
        </p:txBody>
      </p:sp>
      <p:sp>
        <p:nvSpPr>
          <p:cNvPr id="26" name="ZoneTexte 25"/>
          <p:cNvSpPr txBox="1"/>
          <p:nvPr/>
        </p:nvSpPr>
        <p:spPr>
          <a:xfrm>
            <a:off x="9395893" y="1518257"/>
            <a:ext cx="279610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Durée des </a:t>
            </a:r>
            <a:r>
              <a:rPr lang="fr-FR" dirty="0" smtClean="0"/>
              <a:t>travaux : </a:t>
            </a:r>
          </a:p>
          <a:p>
            <a:r>
              <a:rPr lang="fr-FR" dirty="0" smtClean="0">
                <a:solidFill>
                  <a:schemeClr val="bg1"/>
                </a:solidFill>
              </a:rPr>
              <a:t>36 </a:t>
            </a:r>
            <a:r>
              <a:rPr lang="fr-FR" dirty="0">
                <a:solidFill>
                  <a:schemeClr val="bg1"/>
                </a:solidFill>
              </a:rPr>
              <a:t>mois</a:t>
            </a:r>
          </a:p>
          <a:p>
            <a:endParaRPr lang="fr-FR" dirty="0"/>
          </a:p>
          <a:p>
            <a:endParaRPr lang="fr-FR" dirty="0"/>
          </a:p>
          <a:p>
            <a:r>
              <a:rPr lang="fr-FR" dirty="0" smtClean="0"/>
              <a:t>Surface : </a:t>
            </a:r>
          </a:p>
          <a:p>
            <a:r>
              <a:rPr lang="fr-FR" dirty="0" smtClean="0">
                <a:solidFill>
                  <a:schemeClr val="bg1"/>
                </a:solidFill>
              </a:rPr>
              <a:t>15 000 </a:t>
            </a:r>
            <a:r>
              <a:rPr lang="fr-FR" dirty="0">
                <a:solidFill>
                  <a:schemeClr val="bg1"/>
                </a:solidFill>
              </a:rPr>
              <a:t>m²</a:t>
            </a:r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Coût des </a:t>
            </a:r>
            <a:r>
              <a:rPr lang="fr-FR" dirty="0" smtClean="0"/>
              <a:t>travaux :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 </a:t>
            </a:r>
            <a:r>
              <a:rPr lang="en-US" dirty="0">
                <a:solidFill>
                  <a:schemeClr val="bg1"/>
                </a:solidFill>
              </a:rPr>
              <a:t>280 € HT / m2 SHON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484909" y="1725104"/>
            <a:ext cx="86727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Détails de </a:t>
            </a:r>
            <a:r>
              <a:rPr lang="fr-FR" sz="2000" b="1" dirty="0" smtClean="0"/>
              <a:t>l’opération : </a:t>
            </a:r>
            <a:r>
              <a:rPr lang="fr-FR" sz="2000" b="1" dirty="0"/>
              <a:t>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</a:t>
            </a:r>
            <a:r>
              <a:rPr lang="fr-FR" dirty="0" smtClean="0"/>
              <a:t>réation </a:t>
            </a:r>
            <a:r>
              <a:rPr lang="fr-FR" dirty="0"/>
              <a:t>d’une </a:t>
            </a:r>
            <a:r>
              <a:rPr lang="fr-FR" dirty="0" smtClean="0"/>
              <a:t>université ;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i</a:t>
            </a:r>
            <a:r>
              <a:rPr lang="fr-FR" dirty="0" smtClean="0"/>
              <a:t>mplantation </a:t>
            </a:r>
            <a:r>
              <a:rPr lang="fr-FR" dirty="0"/>
              <a:t>des musées des sciences de l’homme et de l’archéologie.</a:t>
            </a:r>
          </a:p>
        </p:txBody>
      </p:sp>
      <p:sp>
        <p:nvSpPr>
          <p:cNvPr id="6" name="Rectangle 5"/>
          <p:cNvSpPr/>
          <p:nvPr/>
        </p:nvSpPr>
        <p:spPr>
          <a:xfrm>
            <a:off x="3299868" y="5797169"/>
            <a:ext cx="28659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i="1" dirty="0" smtClean="0"/>
              <a:t>Source : </a:t>
            </a:r>
            <a:r>
              <a:rPr lang="fr-FR" sz="1200" i="1" dirty="0"/>
              <a:t>http://patrimoine.blog.pelerin.info</a:t>
            </a:r>
          </a:p>
        </p:txBody>
      </p:sp>
      <p:sp>
        <p:nvSpPr>
          <p:cNvPr id="18" name="Rectangle 17"/>
          <p:cNvSpPr/>
          <p:nvPr/>
        </p:nvSpPr>
        <p:spPr>
          <a:xfrm>
            <a:off x="9395893" y="4554944"/>
            <a:ext cx="27961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i="1" dirty="0" smtClean="0"/>
              <a:t>« Respecter </a:t>
            </a:r>
            <a:r>
              <a:rPr lang="fr-FR" i="1" dirty="0"/>
              <a:t>le </a:t>
            </a:r>
            <a:r>
              <a:rPr lang="fr-FR" i="1" dirty="0" smtClean="0"/>
              <a:t>‘‘déjà-là’’</a:t>
            </a:r>
            <a:r>
              <a:rPr lang="fr-FR" i="1" dirty="0"/>
              <a:t> </a:t>
            </a:r>
            <a:r>
              <a:rPr lang="fr-FR" i="1" dirty="0" smtClean="0"/>
              <a:t>, </a:t>
            </a:r>
            <a:r>
              <a:rPr lang="fr-FR" i="1" dirty="0"/>
              <a:t>fut-il un simple immeuble des années 60 construit trop rapidement</a:t>
            </a:r>
            <a:r>
              <a:rPr lang="fr-FR" i="1" dirty="0" smtClean="0"/>
              <a:t>. »</a:t>
            </a:r>
            <a:endParaRPr lang="fr-FR" i="1" dirty="0"/>
          </a:p>
        </p:txBody>
      </p:sp>
      <p:pic>
        <p:nvPicPr>
          <p:cNvPr id="29" name="Picture 2" descr="hopital Montpellier façade 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2921" y="3176933"/>
            <a:ext cx="4378913" cy="2126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hopital Montpellier façade après travaux 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3235" y="3176933"/>
            <a:ext cx="4316814" cy="2126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hopital Montpellier cafeteria avant travaux 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593" y="2796078"/>
            <a:ext cx="3905647" cy="291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8" descr="hopital Montpellier cafeteria après travaux 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8741" y="2793740"/>
            <a:ext cx="4356567" cy="2913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ZoneTexte 55"/>
          <p:cNvSpPr txBox="1"/>
          <p:nvPr/>
        </p:nvSpPr>
        <p:spPr>
          <a:xfrm rot="1625710">
            <a:off x="9414916" y="276219"/>
            <a:ext cx="3847178" cy="400110"/>
          </a:xfrm>
          <a:prstGeom prst="rect">
            <a:avLst/>
          </a:prstGeom>
          <a:solidFill>
            <a:schemeClr val="accent2">
              <a:alpha val="3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smtClean="0"/>
              <a:t>Réhabilitation</a:t>
            </a:r>
            <a:endParaRPr lang="fr-FR" sz="2000"/>
          </a:p>
        </p:txBody>
      </p:sp>
      <p:grpSp>
        <p:nvGrpSpPr>
          <p:cNvPr id="35" name="Grouper 34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6" name="Ellipse 35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Ellipse 56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ZoneTexte 57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60" name="ZoneTexte 59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61" name="Connecteur droit 60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Ellipse 61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03442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73186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1835727" y="2674386"/>
            <a:ext cx="8520546" cy="7758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5400" dirty="0" smtClean="0"/>
              <a:t>Diagnostic à différentes échelles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20405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9042982" y="568036"/>
            <a:ext cx="2857865" cy="563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Autres projets…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t>39</a:t>
            </a:fld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4626131" y="862292"/>
            <a:ext cx="229675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accent2"/>
                </a:solidFill>
              </a:rPr>
              <a:t>Carpentras</a:t>
            </a:r>
          </a:p>
          <a:p>
            <a:endParaRPr lang="fr-FR" sz="2400" dirty="0">
              <a:solidFill>
                <a:schemeClr val="accent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400" dirty="0">
              <a:solidFill>
                <a:schemeClr val="accent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accent2"/>
                </a:solidFill>
              </a:rPr>
              <a:t>Blanc Riez</a:t>
            </a:r>
          </a:p>
          <a:p>
            <a:endParaRPr lang="fr-FR" sz="2400" dirty="0">
              <a:solidFill>
                <a:schemeClr val="accent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400" dirty="0">
              <a:solidFill>
                <a:schemeClr val="accent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accent2"/>
                </a:solidFill>
              </a:rPr>
              <a:t>Montlauzun</a:t>
            </a:r>
          </a:p>
          <a:p>
            <a:endParaRPr lang="fr-FR" sz="2400" dirty="0">
              <a:solidFill>
                <a:schemeClr val="accent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400" dirty="0">
              <a:solidFill>
                <a:schemeClr val="accent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 smtClean="0">
                <a:solidFill>
                  <a:schemeClr val="accent2"/>
                </a:solidFill>
              </a:rPr>
              <a:t>Pélussin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400" dirty="0">
              <a:solidFill>
                <a:schemeClr val="accent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400" dirty="0">
              <a:solidFill>
                <a:schemeClr val="accent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accent2"/>
                </a:solidFill>
              </a:rPr>
              <a:t>Lille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2400" dirty="0"/>
          </a:p>
        </p:txBody>
      </p:sp>
      <p:sp>
        <p:nvSpPr>
          <p:cNvPr id="9" name="Rectangle 8"/>
          <p:cNvSpPr/>
          <p:nvPr/>
        </p:nvSpPr>
        <p:spPr>
          <a:xfrm>
            <a:off x="6781494" y="703333"/>
            <a:ext cx="54642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Une maison du citoyen </a:t>
            </a:r>
            <a:r>
              <a:rPr lang="fr-FR" dirty="0" smtClean="0"/>
              <a:t>comprenant : </a:t>
            </a:r>
            <a:r>
              <a:rPr lang="fr-FR" dirty="0"/>
              <a:t>un centre social, une vingtaine de salles pour les associations </a:t>
            </a:r>
            <a:r>
              <a:rPr lang="fr-FR" dirty="0" smtClean="0"/>
              <a:t>et </a:t>
            </a:r>
            <a:r>
              <a:rPr lang="fr-FR" dirty="0"/>
              <a:t>une école supérieure des arts visuels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781494" y="2020932"/>
            <a:ext cx="35578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Centre d'insertion intercommunal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81494" y="3140457"/>
            <a:ext cx="49283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De l'ancienne école à la nouvelle salle des fêtes.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871923" y="4221061"/>
            <a:ext cx="37805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Accueil d’associations, de logements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780784" y="5217754"/>
            <a:ext cx="54642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Habitat et renouvellement </a:t>
            </a:r>
            <a:r>
              <a:rPr lang="fr-FR" dirty="0" smtClean="0"/>
              <a:t>urbain : </a:t>
            </a:r>
            <a:r>
              <a:rPr lang="fr-FR" dirty="0"/>
              <a:t>logements, Hôtel, Commerces et activités</a:t>
            </a:r>
          </a:p>
        </p:txBody>
      </p:sp>
      <p:sp>
        <p:nvSpPr>
          <p:cNvPr id="19" name="Sous-titre 2"/>
          <p:cNvSpPr>
            <a:spLocks noGrp="1"/>
          </p:cNvSpPr>
          <p:nvPr>
            <p:ph type="subTitle" idx="1"/>
          </p:nvPr>
        </p:nvSpPr>
        <p:spPr>
          <a:xfrm>
            <a:off x="484909" y="1369502"/>
            <a:ext cx="8520546" cy="523419"/>
          </a:xfrm>
        </p:spPr>
        <p:txBody>
          <a:bodyPr/>
          <a:lstStyle/>
          <a:p>
            <a:r>
              <a:rPr lang="fr-FR" dirty="0">
                <a:solidFill>
                  <a:schemeClr val="accent2"/>
                </a:solidFill>
              </a:rPr>
              <a:t>Etablissements scolaires</a:t>
            </a:r>
          </a:p>
        </p:txBody>
      </p:sp>
      <p:pic>
        <p:nvPicPr>
          <p:cNvPr id="1028" name="Picture 4" descr="Résultat de recherche d'images pour &quot;lille tour mme stael&quot;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512" y="1901811"/>
            <a:ext cx="3657996" cy="3657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465512" y="5660851"/>
            <a:ext cx="455254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LILLE Tour Mme de </a:t>
            </a:r>
            <a:r>
              <a:rPr lang="fr-FR" sz="1400" dirty="0" smtClean="0"/>
              <a:t>Staël </a:t>
            </a:r>
          </a:p>
          <a:p>
            <a:r>
              <a:rPr lang="fr-FR" sz="1200" i="1" dirty="0"/>
              <a:t>S</a:t>
            </a:r>
            <a:r>
              <a:rPr lang="fr-FR" sz="1200" i="1" dirty="0" smtClean="0"/>
              <a:t>ource : </a:t>
            </a:r>
            <a:r>
              <a:rPr lang="fr-FR" sz="1200" i="1" dirty="0"/>
              <a:t>www.abosy.com</a:t>
            </a:r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>
          <a:xfrm>
            <a:off x="4374819" y="848955"/>
            <a:ext cx="0" cy="524374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er 32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4" name="Ellipse 33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" name="Connecteur droit 3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Ellipse 3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ZoneTexte 55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7" name="ZoneTexte 56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8" name="ZoneTexte 57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9" name="Connecteur droit 58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Ellipse 59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06775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9042982" y="568036"/>
            <a:ext cx="2857865" cy="563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Autres projets…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t>40</a:t>
            </a:fld>
            <a:endParaRPr lang="fr-FR"/>
          </a:p>
        </p:txBody>
      </p:sp>
      <p:sp>
        <p:nvSpPr>
          <p:cNvPr id="19" name="Sous-titre 2"/>
          <p:cNvSpPr>
            <a:spLocks noGrp="1"/>
          </p:cNvSpPr>
          <p:nvPr>
            <p:ph type="subTitle" idx="1"/>
          </p:nvPr>
        </p:nvSpPr>
        <p:spPr>
          <a:xfrm>
            <a:off x="484909" y="1369502"/>
            <a:ext cx="8520546" cy="523419"/>
          </a:xfrm>
        </p:spPr>
        <p:txBody>
          <a:bodyPr/>
          <a:lstStyle/>
          <a:p>
            <a:r>
              <a:rPr lang="fr-FR" dirty="0">
                <a:solidFill>
                  <a:schemeClr val="accent2"/>
                </a:solidFill>
              </a:rPr>
              <a:t>Centres hospitaliers</a:t>
            </a:r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>
          <a:xfrm>
            <a:off x="4374819" y="848955"/>
            <a:ext cx="0" cy="524374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519707" y="1393335"/>
            <a:ext cx="228187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accent2"/>
                </a:solidFill>
              </a:rPr>
              <a:t>Calais</a:t>
            </a:r>
          </a:p>
          <a:p>
            <a:endParaRPr lang="fr-FR" sz="2400" dirty="0">
              <a:solidFill>
                <a:schemeClr val="accent2"/>
              </a:solidFill>
            </a:endParaRPr>
          </a:p>
          <a:p>
            <a:endParaRPr lang="fr-FR" sz="2400" dirty="0">
              <a:solidFill>
                <a:schemeClr val="accent2"/>
              </a:solidFill>
            </a:endParaRPr>
          </a:p>
          <a:p>
            <a:endParaRPr lang="fr-FR" sz="2400" dirty="0">
              <a:solidFill>
                <a:schemeClr val="accent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400" dirty="0" smtClean="0">
                <a:solidFill>
                  <a:schemeClr val="accent2"/>
                </a:solidFill>
              </a:rPr>
              <a:t>Bourg-Saint-Maurice</a:t>
            </a:r>
            <a:endParaRPr lang="fr-FR" sz="2400" dirty="0">
              <a:solidFill>
                <a:schemeClr val="accent2"/>
              </a:solidFill>
            </a:endParaRPr>
          </a:p>
          <a:p>
            <a:endParaRPr lang="fr-FR" sz="2400" dirty="0">
              <a:solidFill>
                <a:schemeClr val="accent2"/>
              </a:solidFill>
            </a:endParaRPr>
          </a:p>
          <a:p>
            <a:endParaRPr lang="fr-FR" sz="2400" dirty="0">
              <a:solidFill>
                <a:schemeClr val="accent2"/>
              </a:solidFill>
            </a:endParaRPr>
          </a:p>
          <a:p>
            <a:endParaRPr lang="fr-FR" sz="2400" dirty="0">
              <a:solidFill>
                <a:schemeClr val="accent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accent2"/>
                </a:solidFill>
              </a:rPr>
              <a:t>Le Quesnoy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2400" dirty="0"/>
          </a:p>
        </p:txBody>
      </p:sp>
      <p:sp>
        <p:nvSpPr>
          <p:cNvPr id="5" name="Rectangle 4"/>
          <p:cNvSpPr/>
          <p:nvPr/>
        </p:nvSpPr>
        <p:spPr>
          <a:xfrm>
            <a:off x="6992656" y="1319768"/>
            <a:ext cx="49638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Renouvellement urbain durable à vocation d‘habitat et de nouveaux espaces publiques</a:t>
            </a:r>
          </a:p>
        </p:txBody>
      </p:sp>
      <p:sp>
        <p:nvSpPr>
          <p:cNvPr id="7" name="Rectangle 6"/>
          <p:cNvSpPr/>
          <p:nvPr/>
        </p:nvSpPr>
        <p:spPr>
          <a:xfrm>
            <a:off x="6951635" y="2962839"/>
            <a:ext cx="51402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Réalisation de locaux publics </a:t>
            </a:r>
            <a:r>
              <a:rPr lang="fr-FR" dirty="0" smtClean="0"/>
              <a:t>et </a:t>
            </a:r>
            <a:r>
              <a:rPr lang="fr-FR" dirty="0"/>
              <a:t>création de logements pour personnes âgées</a:t>
            </a:r>
          </a:p>
        </p:txBody>
      </p:sp>
      <p:sp>
        <p:nvSpPr>
          <p:cNvPr id="8" name="Rectangle 7"/>
          <p:cNvSpPr/>
          <p:nvPr/>
        </p:nvSpPr>
        <p:spPr>
          <a:xfrm>
            <a:off x="6986703" y="4773410"/>
            <a:ext cx="3935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Requalification de l'hôpital en E.H.P.A.D.</a:t>
            </a:r>
          </a:p>
        </p:txBody>
      </p:sp>
      <p:pic>
        <p:nvPicPr>
          <p:cNvPr id="2050" name="Picture 2" descr="16436 K0nsnrkd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3936" y="1830369"/>
            <a:ext cx="3745470" cy="3772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ZoneTexte 37"/>
          <p:cNvSpPr txBox="1"/>
          <p:nvPr/>
        </p:nvSpPr>
        <p:spPr>
          <a:xfrm>
            <a:off x="465512" y="5660851"/>
            <a:ext cx="455254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Démolition de l’hôpital Nation à </a:t>
            </a:r>
            <a:r>
              <a:rPr lang="fr-FR" sz="1400" dirty="0" smtClean="0"/>
              <a:t>Calais </a:t>
            </a:r>
          </a:p>
          <a:p>
            <a:r>
              <a:rPr lang="fr-FR" sz="1200" i="1" dirty="0" smtClean="0"/>
              <a:t>Source : </a:t>
            </a:r>
            <a:r>
              <a:rPr lang="fr-FR" sz="1200" i="1" dirty="0"/>
              <a:t>www.eurovia.fr</a:t>
            </a:r>
          </a:p>
        </p:txBody>
      </p:sp>
      <p:grpSp>
        <p:nvGrpSpPr>
          <p:cNvPr id="31" name="Grouper 30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2" name="Ellipse 3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3" name="Connecteur droit 32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Ellipse 33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ZoneTexte 34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36" name="ZoneTexte 35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8" name="ZoneTexte 57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9" name="Connecteur droit 58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Ellipse 59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10573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397" t="17336" r="4161" b="19144"/>
          <a:stretch/>
        </p:blipFill>
        <p:spPr>
          <a:xfrm>
            <a:off x="0" y="0"/>
            <a:ext cx="12192001" cy="7075005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1835727" y="2660738"/>
            <a:ext cx="8520546" cy="7758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5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Projets</a:t>
            </a:r>
            <a:endParaRPr lang="fr-FR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87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18" r="2258"/>
          <a:stretch/>
        </p:blipFill>
        <p:spPr>
          <a:xfrm>
            <a:off x="4550" y="0"/>
            <a:ext cx="12187450" cy="6858000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549" y="254139"/>
            <a:ext cx="3858323" cy="996164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dirty="0" smtClean="0">
                <a:solidFill>
                  <a:schemeClr val="tx1"/>
                </a:solidFill>
              </a:rPr>
              <a:t>Le collège</a:t>
            </a:r>
          </a:p>
          <a:p>
            <a:pPr algn="ctr"/>
            <a:r>
              <a:rPr lang="fr-FR" sz="2000" i="1" dirty="0" smtClean="0">
                <a:solidFill>
                  <a:schemeClr val="accent2"/>
                </a:solidFill>
              </a:rPr>
              <a:t>1</a:t>
            </a:r>
            <a:r>
              <a:rPr lang="fr-FR" sz="2000" i="1" baseline="30000" dirty="0" smtClean="0">
                <a:solidFill>
                  <a:schemeClr val="accent2"/>
                </a:solidFill>
              </a:rPr>
              <a:t>ère</a:t>
            </a:r>
            <a:r>
              <a:rPr lang="fr-FR" sz="2000" i="1" dirty="0" smtClean="0">
                <a:solidFill>
                  <a:schemeClr val="accent2"/>
                </a:solidFill>
              </a:rPr>
              <a:t> proposition</a:t>
            </a:r>
            <a:endParaRPr lang="fr-FR" sz="2000" i="1" dirty="0">
              <a:solidFill>
                <a:schemeClr val="accent2"/>
              </a:solidFill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9527443" y="5999304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smtClean="0"/>
              <a:t>Réalisation </a:t>
            </a:r>
            <a:r>
              <a:rPr lang="fr-FR" sz="1200" i="1" dirty="0" smtClean="0"/>
              <a:t>personnelle</a:t>
            </a:r>
            <a:endParaRPr lang="fr-FR" sz="1200" i="1" dirty="0"/>
          </a:p>
        </p:txBody>
      </p:sp>
      <p:sp>
        <p:nvSpPr>
          <p:cNvPr id="4" name="Forme libre 3"/>
          <p:cNvSpPr/>
          <p:nvPr/>
        </p:nvSpPr>
        <p:spPr>
          <a:xfrm>
            <a:off x="5340626" y="66261"/>
            <a:ext cx="5989983" cy="1881809"/>
          </a:xfrm>
          <a:custGeom>
            <a:avLst/>
            <a:gdLst>
              <a:gd name="connsiteX0" fmla="*/ 0 w 5989983"/>
              <a:gd name="connsiteY0" fmla="*/ 901148 h 1881809"/>
              <a:gd name="connsiteX1" fmla="*/ 2014331 w 5989983"/>
              <a:gd name="connsiteY1" fmla="*/ 119269 h 1881809"/>
              <a:gd name="connsiteX2" fmla="*/ 5075583 w 5989983"/>
              <a:gd name="connsiteY2" fmla="*/ 901148 h 1881809"/>
              <a:gd name="connsiteX3" fmla="*/ 5618922 w 5989983"/>
              <a:gd name="connsiteY3" fmla="*/ 0 h 1881809"/>
              <a:gd name="connsiteX4" fmla="*/ 5989983 w 5989983"/>
              <a:gd name="connsiteY4" fmla="*/ 92765 h 1881809"/>
              <a:gd name="connsiteX5" fmla="*/ 4943061 w 5989983"/>
              <a:gd name="connsiteY5" fmla="*/ 1881809 h 1881809"/>
              <a:gd name="connsiteX6" fmla="*/ 79513 w 5989983"/>
              <a:gd name="connsiteY6" fmla="*/ 1046922 h 1881809"/>
              <a:gd name="connsiteX7" fmla="*/ 0 w 5989983"/>
              <a:gd name="connsiteY7" fmla="*/ 901148 h 188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89983" h="1881809">
                <a:moveTo>
                  <a:pt x="0" y="901148"/>
                </a:moveTo>
                <a:lnTo>
                  <a:pt x="2014331" y="119269"/>
                </a:lnTo>
                <a:lnTo>
                  <a:pt x="5075583" y="901148"/>
                </a:lnTo>
                <a:lnTo>
                  <a:pt x="5618922" y="0"/>
                </a:lnTo>
                <a:lnTo>
                  <a:pt x="5989983" y="92765"/>
                </a:lnTo>
                <a:lnTo>
                  <a:pt x="4943061" y="1881809"/>
                </a:lnTo>
                <a:lnTo>
                  <a:pt x="79513" y="1046922"/>
                </a:lnTo>
                <a:lnTo>
                  <a:pt x="0" y="901148"/>
                </a:lnTo>
                <a:close/>
              </a:path>
            </a:pathLst>
          </a:custGeom>
          <a:blipFill dpi="0" rotWithShape="1">
            <a:blip r:embed="rId4" cstate="email">
              <a:alphaModFix amt="21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70000" sy="15000" flip="none" algn="tl"/>
          </a:blipFill>
          <a:ln w="38100">
            <a:solidFill>
              <a:srgbClr val="FF81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lèche vers le bas 7"/>
          <p:cNvSpPr/>
          <p:nvPr/>
        </p:nvSpPr>
        <p:spPr>
          <a:xfrm>
            <a:off x="5454590" y="254139"/>
            <a:ext cx="1026111" cy="1438306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4" name="Grouper 33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5" name="Ellipse 34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6" name="Connecteur droit 35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Ellipse 36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39" name="ZoneTexte 38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40" name="ZoneTexte 39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41" name="Connecteur droit 40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Ellipse 41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68023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44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0" y="5897440"/>
            <a:ext cx="6400799" cy="641472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dirty="0" smtClean="0">
                <a:solidFill>
                  <a:schemeClr val="tx1"/>
                </a:solidFill>
              </a:rPr>
              <a:t>Logements</a:t>
            </a:r>
            <a:endParaRPr lang="fr-FR" sz="2000" dirty="0">
              <a:solidFill>
                <a:schemeClr val="accent4"/>
              </a:solidFill>
            </a:endParaRPr>
          </a:p>
        </p:txBody>
      </p:sp>
      <p:sp>
        <p:nvSpPr>
          <p:cNvPr id="32" name="ZoneTexte 31"/>
          <p:cNvSpPr txBox="1"/>
          <p:nvPr/>
        </p:nvSpPr>
        <p:spPr>
          <a:xfrm>
            <a:off x="8696972" y="6381832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smtClean="0"/>
              <a:t>Réalisation </a:t>
            </a:r>
            <a:r>
              <a:rPr lang="fr-FR" sz="1200" i="1" dirty="0" smtClean="0"/>
              <a:t>personnelle</a:t>
            </a:r>
            <a:endParaRPr lang="fr-FR" sz="1200" i="1" dirty="0"/>
          </a:p>
        </p:txBody>
      </p:sp>
    </p:spTree>
    <p:extLst>
      <p:ext uri="{BB962C8B-B14F-4D97-AF65-F5344CB8AC3E}">
        <p14:creationId xmlns:p14="http://schemas.microsoft.com/office/powerpoint/2010/main" val="177982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44</a:t>
            </a:fld>
            <a:endParaRPr lang="en-US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18" r="2258"/>
          <a:stretch/>
        </p:blipFill>
        <p:spPr>
          <a:xfrm>
            <a:off x="4550" y="0"/>
            <a:ext cx="12187450" cy="6858000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549" y="254139"/>
            <a:ext cx="3858323" cy="996164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dirty="0" smtClean="0">
                <a:solidFill>
                  <a:schemeClr val="tx1"/>
                </a:solidFill>
              </a:rPr>
              <a:t>Le collège</a:t>
            </a:r>
          </a:p>
          <a:p>
            <a:pPr algn="ctr"/>
            <a:r>
              <a:rPr lang="fr-FR" sz="2000" i="1" dirty="0" smtClean="0">
                <a:solidFill>
                  <a:schemeClr val="accent2"/>
                </a:solidFill>
              </a:rPr>
              <a:t>1</a:t>
            </a:r>
            <a:r>
              <a:rPr lang="fr-FR" sz="2000" i="1" baseline="30000" dirty="0" smtClean="0">
                <a:solidFill>
                  <a:schemeClr val="accent2"/>
                </a:solidFill>
              </a:rPr>
              <a:t>ère</a:t>
            </a:r>
            <a:r>
              <a:rPr lang="fr-FR" sz="2000" i="1" dirty="0" smtClean="0">
                <a:solidFill>
                  <a:schemeClr val="accent2"/>
                </a:solidFill>
              </a:rPr>
              <a:t> proposition</a:t>
            </a:r>
            <a:endParaRPr lang="fr-FR" sz="2000" i="1" dirty="0">
              <a:solidFill>
                <a:schemeClr val="accent2"/>
              </a:solidFill>
            </a:endParaRPr>
          </a:p>
        </p:txBody>
      </p:sp>
      <p:sp>
        <p:nvSpPr>
          <p:cNvPr id="8" name="Flèche vers le bas 7"/>
          <p:cNvSpPr/>
          <p:nvPr/>
        </p:nvSpPr>
        <p:spPr>
          <a:xfrm>
            <a:off x="4640239" y="1250303"/>
            <a:ext cx="1026111" cy="1438306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ZoneTexte 32"/>
          <p:cNvSpPr txBox="1"/>
          <p:nvPr/>
        </p:nvSpPr>
        <p:spPr>
          <a:xfrm>
            <a:off x="9527443" y="5999304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smtClean="0"/>
              <a:t>Réalisation </a:t>
            </a:r>
            <a:r>
              <a:rPr lang="fr-FR" sz="1200" i="1" dirty="0" smtClean="0"/>
              <a:t>personnelle</a:t>
            </a:r>
            <a:endParaRPr lang="fr-FR" sz="1200" i="1" dirty="0"/>
          </a:p>
        </p:txBody>
      </p:sp>
      <p:sp>
        <p:nvSpPr>
          <p:cNvPr id="34" name="Forme libre 33"/>
          <p:cNvSpPr/>
          <p:nvPr/>
        </p:nvSpPr>
        <p:spPr>
          <a:xfrm>
            <a:off x="5340626" y="66261"/>
            <a:ext cx="5989983" cy="1881809"/>
          </a:xfrm>
          <a:custGeom>
            <a:avLst/>
            <a:gdLst>
              <a:gd name="connsiteX0" fmla="*/ 0 w 5989983"/>
              <a:gd name="connsiteY0" fmla="*/ 901148 h 1881809"/>
              <a:gd name="connsiteX1" fmla="*/ 2014331 w 5989983"/>
              <a:gd name="connsiteY1" fmla="*/ 119269 h 1881809"/>
              <a:gd name="connsiteX2" fmla="*/ 5075583 w 5989983"/>
              <a:gd name="connsiteY2" fmla="*/ 901148 h 1881809"/>
              <a:gd name="connsiteX3" fmla="*/ 5618922 w 5989983"/>
              <a:gd name="connsiteY3" fmla="*/ 0 h 1881809"/>
              <a:gd name="connsiteX4" fmla="*/ 5989983 w 5989983"/>
              <a:gd name="connsiteY4" fmla="*/ 92765 h 1881809"/>
              <a:gd name="connsiteX5" fmla="*/ 4943061 w 5989983"/>
              <a:gd name="connsiteY5" fmla="*/ 1881809 h 1881809"/>
              <a:gd name="connsiteX6" fmla="*/ 79513 w 5989983"/>
              <a:gd name="connsiteY6" fmla="*/ 1046922 h 1881809"/>
              <a:gd name="connsiteX7" fmla="*/ 0 w 5989983"/>
              <a:gd name="connsiteY7" fmla="*/ 901148 h 188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89983" h="1881809">
                <a:moveTo>
                  <a:pt x="0" y="901148"/>
                </a:moveTo>
                <a:lnTo>
                  <a:pt x="2014331" y="119269"/>
                </a:lnTo>
                <a:lnTo>
                  <a:pt x="5075583" y="901148"/>
                </a:lnTo>
                <a:lnTo>
                  <a:pt x="5618922" y="0"/>
                </a:lnTo>
                <a:lnTo>
                  <a:pt x="5989983" y="92765"/>
                </a:lnTo>
                <a:lnTo>
                  <a:pt x="4943061" y="1881809"/>
                </a:lnTo>
                <a:lnTo>
                  <a:pt x="79513" y="1046922"/>
                </a:lnTo>
                <a:lnTo>
                  <a:pt x="0" y="901148"/>
                </a:lnTo>
                <a:close/>
              </a:path>
            </a:pathLst>
          </a:custGeom>
          <a:blipFill dpi="0" rotWithShape="1">
            <a:blip r:embed="rId4" cstate="email">
              <a:alphaModFix amt="21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70000" sy="15000" flip="none" algn="tl"/>
          </a:blipFill>
          <a:ln w="38100">
            <a:solidFill>
              <a:srgbClr val="FF81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4" name="Grouper 43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45" name="Ellipse 44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46" name="Connecteur droit 45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Ellipse 46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ZoneTexte 47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49" name="ZoneTexte 48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1" name="Connecteur droit 50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Ellipse 51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92319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58357" cy="6858000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0" y="5897440"/>
            <a:ext cx="8148320" cy="641472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dirty="0" smtClean="0">
                <a:solidFill>
                  <a:schemeClr val="tx1"/>
                </a:solidFill>
              </a:rPr>
              <a:t>Incubateur </a:t>
            </a:r>
            <a:r>
              <a:rPr lang="fr-FR" smtClean="0">
                <a:solidFill>
                  <a:schemeClr val="tx1"/>
                </a:solidFill>
              </a:rPr>
              <a:t>et pépinière </a:t>
            </a:r>
            <a:r>
              <a:rPr lang="fr-FR" dirty="0" smtClean="0">
                <a:solidFill>
                  <a:schemeClr val="tx1"/>
                </a:solidFill>
              </a:rPr>
              <a:t>d’entreprises</a:t>
            </a:r>
            <a:endParaRPr lang="fr-FR" sz="2000" dirty="0">
              <a:solidFill>
                <a:schemeClr val="accent4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8696972" y="6381832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smtClean="0"/>
              <a:t>Réalisation </a:t>
            </a:r>
            <a:r>
              <a:rPr lang="fr-FR" sz="1200" i="1" dirty="0" smtClean="0"/>
              <a:t>personnelle</a:t>
            </a:r>
            <a:endParaRPr lang="fr-FR" sz="1200" i="1" dirty="0"/>
          </a:p>
        </p:txBody>
      </p:sp>
    </p:spTree>
    <p:extLst>
      <p:ext uri="{BB962C8B-B14F-4D97-AF65-F5344CB8AC3E}">
        <p14:creationId xmlns:p14="http://schemas.microsoft.com/office/powerpoint/2010/main" val="87744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46</a:t>
            </a:fld>
            <a:endParaRPr lang="en-US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18" r="2258"/>
          <a:stretch/>
        </p:blipFill>
        <p:spPr>
          <a:xfrm>
            <a:off x="4550" y="0"/>
            <a:ext cx="12187450" cy="6858000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549" y="254139"/>
            <a:ext cx="3858323" cy="996164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dirty="0" smtClean="0">
                <a:solidFill>
                  <a:schemeClr val="tx1"/>
                </a:solidFill>
              </a:rPr>
              <a:t>Le collège</a:t>
            </a:r>
          </a:p>
          <a:p>
            <a:pPr algn="ctr"/>
            <a:r>
              <a:rPr lang="fr-FR" sz="2000" i="1" dirty="0" smtClean="0">
                <a:solidFill>
                  <a:schemeClr val="accent2"/>
                </a:solidFill>
              </a:rPr>
              <a:t>1</a:t>
            </a:r>
            <a:r>
              <a:rPr lang="fr-FR" sz="2000" i="1" baseline="30000" dirty="0" smtClean="0">
                <a:solidFill>
                  <a:schemeClr val="accent2"/>
                </a:solidFill>
              </a:rPr>
              <a:t>ère</a:t>
            </a:r>
            <a:r>
              <a:rPr lang="fr-FR" sz="2000" i="1" dirty="0" smtClean="0">
                <a:solidFill>
                  <a:schemeClr val="accent2"/>
                </a:solidFill>
              </a:rPr>
              <a:t> proposition</a:t>
            </a:r>
            <a:endParaRPr lang="fr-FR" sz="2000" i="1" dirty="0">
              <a:solidFill>
                <a:schemeClr val="accent2"/>
              </a:solidFill>
            </a:endParaRPr>
          </a:p>
        </p:txBody>
      </p:sp>
      <p:sp>
        <p:nvSpPr>
          <p:cNvPr id="8" name="Flèche vers le bas 7"/>
          <p:cNvSpPr/>
          <p:nvPr/>
        </p:nvSpPr>
        <p:spPr>
          <a:xfrm>
            <a:off x="9471547" y="1990694"/>
            <a:ext cx="1026111" cy="1438306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ZoneTexte 34"/>
          <p:cNvSpPr txBox="1"/>
          <p:nvPr/>
        </p:nvSpPr>
        <p:spPr>
          <a:xfrm>
            <a:off x="9527443" y="5999304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smtClean="0"/>
              <a:t>Réalisation </a:t>
            </a:r>
            <a:r>
              <a:rPr lang="fr-FR" sz="1200" i="1" dirty="0" smtClean="0"/>
              <a:t>personnelle</a:t>
            </a:r>
            <a:endParaRPr lang="fr-FR" sz="1200" i="1" dirty="0"/>
          </a:p>
        </p:txBody>
      </p:sp>
      <p:sp>
        <p:nvSpPr>
          <p:cNvPr id="36" name="Forme libre 35"/>
          <p:cNvSpPr/>
          <p:nvPr/>
        </p:nvSpPr>
        <p:spPr>
          <a:xfrm>
            <a:off x="5340626" y="66261"/>
            <a:ext cx="5989983" cy="1881809"/>
          </a:xfrm>
          <a:custGeom>
            <a:avLst/>
            <a:gdLst>
              <a:gd name="connsiteX0" fmla="*/ 0 w 5989983"/>
              <a:gd name="connsiteY0" fmla="*/ 901148 h 1881809"/>
              <a:gd name="connsiteX1" fmla="*/ 2014331 w 5989983"/>
              <a:gd name="connsiteY1" fmla="*/ 119269 h 1881809"/>
              <a:gd name="connsiteX2" fmla="*/ 5075583 w 5989983"/>
              <a:gd name="connsiteY2" fmla="*/ 901148 h 1881809"/>
              <a:gd name="connsiteX3" fmla="*/ 5618922 w 5989983"/>
              <a:gd name="connsiteY3" fmla="*/ 0 h 1881809"/>
              <a:gd name="connsiteX4" fmla="*/ 5989983 w 5989983"/>
              <a:gd name="connsiteY4" fmla="*/ 92765 h 1881809"/>
              <a:gd name="connsiteX5" fmla="*/ 4943061 w 5989983"/>
              <a:gd name="connsiteY5" fmla="*/ 1881809 h 1881809"/>
              <a:gd name="connsiteX6" fmla="*/ 79513 w 5989983"/>
              <a:gd name="connsiteY6" fmla="*/ 1046922 h 1881809"/>
              <a:gd name="connsiteX7" fmla="*/ 0 w 5989983"/>
              <a:gd name="connsiteY7" fmla="*/ 901148 h 188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89983" h="1881809">
                <a:moveTo>
                  <a:pt x="0" y="901148"/>
                </a:moveTo>
                <a:lnTo>
                  <a:pt x="2014331" y="119269"/>
                </a:lnTo>
                <a:lnTo>
                  <a:pt x="5075583" y="901148"/>
                </a:lnTo>
                <a:lnTo>
                  <a:pt x="5618922" y="0"/>
                </a:lnTo>
                <a:lnTo>
                  <a:pt x="5989983" y="92765"/>
                </a:lnTo>
                <a:lnTo>
                  <a:pt x="4943061" y="1881809"/>
                </a:lnTo>
                <a:lnTo>
                  <a:pt x="79513" y="1046922"/>
                </a:lnTo>
                <a:lnTo>
                  <a:pt x="0" y="901148"/>
                </a:lnTo>
                <a:close/>
              </a:path>
            </a:pathLst>
          </a:custGeom>
          <a:blipFill dpi="0" rotWithShape="1">
            <a:blip r:embed="rId4" cstate="email">
              <a:alphaModFix amt="21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70000" sy="15000" flip="none" algn="tl"/>
          </a:blipFill>
          <a:ln w="38100">
            <a:solidFill>
              <a:srgbClr val="FF81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7" name="Grouper 36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8" name="Ellipse 37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9" name="Connecteur droit 38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Ellipse 39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ZoneTexte 40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42" name="ZoneTexte 41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44" name="Connecteur droit 43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Ellipse 44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48060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73186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0" y="5897440"/>
            <a:ext cx="6400799" cy="641472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mtClean="0">
                <a:solidFill>
                  <a:schemeClr val="tx1"/>
                </a:solidFill>
              </a:rPr>
              <a:t>Salle polyvalente</a:t>
            </a:r>
            <a:endParaRPr lang="fr-FR" sz="2000" dirty="0">
              <a:solidFill>
                <a:schemeClr val="accent4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8696972" y="6381832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smtClean="0"/>
              <a:t>Réalisation </a:t>
            </a:r>
            <a:r>
              <a:rPr lang="fr-FR" sz="1200" i="1" dirty="0" smtClean="0"/>
              <a:t>personnelle</a:t>
            </a:r>
            <a:endParaRPr lang="fr-FR" sz="1200" i="1" dirty="0"/>
          </a:p>
        </p:txBody>
      </p:sp>
    </p:spTree>
    <p:extLst>
      <p:ext uri="{BB962C8B-B14F-4D97-AF65-F5344CB8AC3E}">
        <p14:creationId xmlns:p14="http://schemas.microsoft.com/office/powerpoint/2010/main" val="89592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18" r="2258"/>
          <a:stretch/>
        </p:blipFill>
        <p:spPr>
          <a:xfrm>
            <a:off x="4550" y="0"/>
            <a:ext cx="12187450" cy="6858000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549" y="254139"/>
            <a:ext cx="3858323" cy="996164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dirty="0" smtClean="0">
                <a:solidFill>
                  <a:schemeClr val="tx1"/>
                </a:solidFill>
              </a:rPr>
              <a:t>Le collège</a:t>
            </a:r>
          </a:p>
          <a:p>
            <a:pPr algn="ctr"/>
            <a:r>
              <a:rPr lang="fr-FR" sz="2000" i="1" dirty="0" smtClean="0">
                <a:solidFill>
                  <a:schemeClr val="accent2"/>
                </a:solidFill>
              </a:rPr>
              <a:t>1</a:t>
            </a:r>
            <a:r>
              <a:rPr lang="fr-FR" sz="2000" i="1" baseline="30000" dirty="0" smtClean="0">
                <a:solidFill>
                  <a:schemeClr val="accent2"/>
                </a:solidFill>
              </a:rPr>
              <a:t>ère</a:t>
            </a:r>
            <a:r>
              <a:rPr lang="fr-FR" sz="2000" i="1" dirty="0" smtClean="0">
                <a:solidFill>
                  <a:schemeClr val="accent2"/>
                </a:solidFill>
              </a:rPr>
              <a:t> proposition</a:t>
            </a:r>
            <a:endParaRPr lang="fr-FR" sz="2000" i="1" dirty="0">
              <a:solidFill>
                <a:schemeClr val="accent2"/>
              </a:solidFill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9527443" y="5999304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smtClean="0"/>
              <a:t>Réalisation </a:t>
            </a:r>
            <a:r>
              <a:rPr lang="fr-FR" sz="1200" i="1" dirty="0" smtClean="0"/>
              <a:t>personnelle</a:t>
            </a:r>
            <a:endParaRPr lang="fr-FR" sz="1200" i="1" dirty="0"/>
          </a:p>
        </p:txBody>
      </p:sp>
      <p:sp>
        <p:nvSpPr>
          <p:cNvPr id="34" name="Forme libre 33"/>
          <p:cNvSpPr/>
          <p:nvPr/>
        </p:nvSpPr>
        <p:spPr>
          <a:xfrm>
            <a:off x="5340626" y="66261"/>
            <a:ext cx="5989983" cy="1881809"/>
          </a:xfrm>
          <a:custGeom>
            <a:avLst/>
            <a:gdLst>
              <a:gd name="connsiteX0" fmla="*/ 0 w 5989983"/>
              <a:gd name="connsiteY0" fmla="*/ 901148 h 1881809"/>
              <a:gd name="connsiteX1" fmla="*/ 2014331 w 5989983"/>
              <a:gd name="connsiteY1" fmla="*/ 119269 h 1881809"/>
              <a:gd name="connsiteX2" fmla="*/ 5075583 w 5989983"/>
              <a:gd name="connsiteY2" fmla="*/ 901148 h 1881809"/>
              <a:gd name="connsiteX3" fmla="*/ 5618922 w 5989983"/>
              <a:gd name="connsiteY3" fmla="*/ 0 h 1881809"/>
              <a:gd name="connsiteX4" fmla="*/ 5989983 w 5989983"/>
              <a:gd name="connsiteY4" fmla="*/ 92765 h 1881809"/>
              <a:gd name="connsiteX5" fmla="*/ 4943061 w 5989983"/>
              <a:gd name="connsiteY5" fmla="*/ 1881809 h 1881809"/>
              <a:gd name="connsiteX6" fmla="*/ 79513 w 5989983"/>
              <a:gd name="connsiteY6" fmla="*/ 1046922 h 1881809"/>
              <a:gd name="connsiteX7" fmla="*/ 0 w 5989983"/>
              <a:gd name="connsiteY7" fmla="*/ 901148 h 188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89983" h="1881809">
                <a:moveTo>
                  <a:pt x="0" y="901148"/>
                </a:moveTo>
                <a:lnTo>
                  <a:pt x="2014331" y="119269"/>
                </a:lnTo>
                <a:lnTo>
                  <a:pt x="5075583" y="901148"/>
                </a:lnTo>
                <a:lnTo>
                  <a:pt x="5618922" y="0"/>
                </a:lnTo>
                <a:lnTo>
                  <a:pt x="5989983" y="92765"/>
                </a:lnTo>
                <a:lnTo>
                  <a:pt x="4943061" y="1881809"/>
                </a:lnTo>
                <a:lnTo>
                  <a:pt x="79513" y="1046922"/>
                </a:lnTo>
                <a:lnTo>
                  <a:pt x="0" y="901148"/>
                </a:lnTo>
                <a:close/>
              </a:path>
            </a:pathLst>
          </a:custGeom>
          <a:blipFill dpi="0" rotWithShape="1">
            <a:blip r:embed="rId4" cstate="email">
              <a:alphaModFix amt="21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70000" sy="15000" flip="none" algn="tl"/>
          </a:blipFill>
          <a:ln w="38100">
            <a:solidFill>
              <a:srgbClr val="FF81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lèche vers le bas 7"/>
          <p:cNvSpPr/>
          <p:nvPr/>
        </p:nvSpPr>
        <p:spPr>
          <a:xfrm>
            <a:off x="8161362" y="752221"/>
            <a:ext cx="1026111" cy="1438306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5" name="Grouper 34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6" name="Ellipse 35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Ellipse 37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ZoneTexte 38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40" name="ZoneTexte 39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41" name="ZoneTexte 40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42" name="Connecteur droit 41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Ellipse 42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22787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La ville et l’agglo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Présentation du territoire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4</a:t>
            </a:fld>
            <a:endParaRPr lang="fr-FR"/>
          </a:p>
        </p:txBody>
      </p:sp>
      <p:grpSp>
        <p:nvGrpSpPr>
          <p:cNvPr id="18" name="Grouper 17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7" name="Ellipse 6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" name="Connecteur droit 7"/>
            <p:cNvCxnSpPr>
              <a:endCxn id="37" idx="2"/>
            </p:cNvCxnSpPr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Ellipse 9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14" name="ZoneTexte 13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25" name="Connecteur droit 24"/>
            <p:cNvCxnSpPr>
              <a:stCxn id="37" idx="6"/>
              <a:endCxn id="10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Ellipse 36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40" name="Image 3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528" y="1886614"/>
            <a:ext cx="7680275" cy="4186948"/>
          </a:xfrm>
          <a:prstGeom prst="rect">
            <a:avLst/>
          </a:prstGeom>
        </p:spPr>
      </p:pic>
      <p:sp>
        <p:nvSpPr>
          <p:cNvPr id="41" name="ZoneTexte 40"/>
          <p:cNvSpPr txBox="1"/>
          <p:nvPr/>
        </p:nvSpPr>
        <p:spPr>
          <a:xfrm>
            <a:off x="4854646" y="4018718"/>
            <a:ext cx="7634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smtClean="0"/>
              <a:t>Bressuire</a:t>
            </a:r>
            <a:endParaRPr lang="fr-FR" sz="1100" b="1"/>
          </a:p>
        </p:txBody>
      </p:sp>
      <p:sp>
        <p:nvSpPr>
          <p:cNvPr id="27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21813" y="873126"/>
            <a:ext cx="2680141" cy="470766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fr-FR"/>
              <a:t>Quelques </a:t>
            </a:r>
            <a:r>
              <a:rPr lang="fr-FR" smtClean="0"/>
              <a:t>données :</a:t>
            </a:r>
            <a:endParaRPr lang="fr-FR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29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395309" y="898903"/>
            <a:ext cx="2597011" cy="4628138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dirty="0"/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sz="1800" dirty="0" smtClean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1800" dirty="0">
                <a:solidFill>
                  <a:schemeClr val="tx1"/>
                </a:solidFill>
              </a:rPr>
              <a:t>1h de Niort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1800" dirty="0">
                <a:solidFill>
                  <a:schemeClr val="tx1"/>
                </a:solidFill>
              </a:rPr>
              <a:t>1h de Poitiers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1h10 de Nantes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1h45 de Tours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dirty="0"/>
          </a:p>
        </p:txBody>
      </p:sp>
      <p:sp>
        <p:nvSpPr>
          <p:cNvPr id="30" name="ZoneTexte 29"/>
          <p:cNvSpPr txBox="1"/>
          <p:nvPr/>
        </p:nvSpPr>
        <p:spPr>
          <a:xfrm>
            <a:off x="945648" y="5795709"/>
            <a:ext cx="40450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/>
              <a:t>Source : </a:t>
            </a:r>
            <a:r>
              <a:rPr lang="fr-FR" sz="1200" i="1" dirty="0" err="1" smtClean="0"/>
              <a:t>umap</a:t>
            </a:r>
            <a:endParaRPr lang="fr-FR" sz="1200" i="1" dirty="0"/>
          </a:p>
        </p:txBody>
      </p:sp>
    </p:spTree>
    <p:extLst>
      <p:ext uri="{BB962C8B-B14F-4D97-AF65-F5344CB8AC3E}">
        <p14:creationId xmlns:p14="http://schemas.microsoft.com/office/powerpoint/2010/main" val="27295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73186"/>
          </a:xfrm>
          <a:prstGeom prst="rect">
            <a:avLst/>
          </a:prstGeom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6" name="Titre 1"/>
          <p:cNvSpPr txBox="1">
            <a:spLocks/>
          </p:cNvSpPr>
          <p:nvPr/>
        </p:nvSpPr>
        <p:spPr>
          <a:xfrm>
            <a:off x="0" y="5897440"/>
            <a:ext cx="6400799" cy="641472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dirty="0" smtClean="0">
                <a:solidFill>
                  <a:schemeClr val="tx1"/>
                </a:solidFill>
              </a:rPr>
              <a:t>Espace public</a:t>
            </a:r>
            <a:endParaRPr lang="fr-FR" sz="2000" dirty="0">
              <a:solidFill>
                <a:schemeClr val="accent4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8696972" y="6381832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smtClean="0"/>
              <a:t>Réalisation </a:t>
            </a:r>
            <a:r>
              <a:rPr lang="fr-FR" sz="1200" i="1" dirty="0" smtClean="0"/>
              <a:t>personnelle</a:t>
            </a:r>
            <a:endParaRPr lang="fr-FR" sz="1200" i="1" dirty="0"/>
          </a:p>
        </p:txBody>
      </p:sp>
    </p:spTree>
    <p:extLst>
      <p:ext uri="{BB962C8B-B14F-4D97-AF65-F5344CB8AC3E}">
        <p14:creationId xmlns:p14="http://schemas.microsoft.com/office/powerpoint/2010/main" val="117648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>
          <a:xfrm>
            <a:off x="10452844" y="6354728"/>
            <a:ext cx="2743200" cy="365125"/>
          </a:xfrm>
        </p:spPr>
        <p:txBody>
          <a:bodyPr/>
          <a:lstStyle/>
          <a:p>
            <a:fld id="{F2BEE93C-4C1E-DF42-B70B-255B1B6FD029}" type="slidenum">
              <a:rPr lang="fr-FR" smtClean="0"/>
              <a:t>50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9256995" y="568036"/>
            <a:ext cx="2643852" cy="563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/>
          </p:nvPr>
        </p:nvGraphicFramePr>
        <p:xfrm>
          <a:off x="588045" y="1938387"/>
          <a:ext cx="10980504" cy="41348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90252">
                  <a:extLst>
                    <a:ext uri="{9D8B030D-6E8A-4147-A177-3AD203B41FA5}">
                      <a16:colId xmlns="" xmlns:a16="http://schemas.microsoft.com/office/drawing/2014/main" val="2937174619"/>
                    </a:ext>
                  </a:extLst>
                </a:gridCol>
                <a:gridCol w="5490252">
                  <a:extLst>
                    <a:ext uri="{9D8B030D-6E8A-4147-A177-3AD203B41FA5}">
                      <a16:colId xmlns="" xmlns:a16="http://schemas.microsoft.com/office/drawing/2014/main" val="2788933821"/>
                    </a:ext>
                  </a:extLst>
                </a:gridCol>
              </a:tblGrid>
              <a:tr h="680615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smtClean="0"/>
                        <a:t>Avantages</a:t>
                      </a:r>
                      <a:endParaRPr lang="fr-FR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smtClean="0"/>
                        <a:t>Inconvénients</a:t>
                      </a:r>
                      <a:endParaRPr lang="fr-FR" sz="2400" dirty="0"/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8036615"/>
                  </a:ext>
                </a:extLst>
              </a:tr>
              <a:tr h="683987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Extension</a:t>
                      </a:r>
                      <a:r>
                        <a:rPr lang="fr-FR" sz="2000" baseline="0" dirty="0" smtClean="0"/>
                        <a:t> de la cité scolaire</a:t>
                      </a:r>
                      <a:endParaRPr lang="fr-F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smtClean="0"/>
                        <a:t>Enclavement :</a:t>
                      </a:r>
                      <a:r>
                        <a:rPr lang="fr-FR" sz="2000" baseline="0" dirty="0" smtClean="0"/>
                        <a:t> traversée impossible</a:t>
                      </a:r>
                      <a:endParaRPr lang="fr-FR" sz="2000" dirty="0" smtClean="0"/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48413909"/>
                  </a:ext>
                </a:extLst>
              </a:tr>
              <a:tr h="72842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Réutilisation des bâtiments</a:t>
                      </a:r>
                      <a:endParaRPr lang="fr-F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Stationnement</a:t>
                      </a:r>
                      <a:endParaRPr lang="fr-FR" sz="20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70230322"/>
                  </a:ext>
                </a:extLst>
              </a:tr>
              <a:tr h="680615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Meilleure lisibilité de l’espace</a:t>
                      </a:r>
                      <a:endParaRPr lang="fr-F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Coût ?</a:t>
                      </a:r>
                      <a:endParaRPr lang="fr-FR" sz="2000" dirty="0"/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8579778"/>
                  </a:ext>
                </a:extLst>
              </a:tr>
              <a:tr h="680615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Réponses</a:t>
                      </a:r>
                      <a:r>
                        <a:rPr lang="fr-FR" sz="2000" baseline="0" dirty="0" smtClean="0"/>
                        <a:t> aux besoins de la ville</a:t>
                      </a:r>
                      <a:endParaRPr lang="fr-F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sz="20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83107843"/>
                  </a:ext>
                </a:extLst>
              </a:tr>
              <a:tr h="680615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Espace</a:t>
                      </a:r>
                      <a:r>
                        <a:rPr lang="fr-FR" sz="2000" baseline="0" dirty="0" smtClean="0"/>
                        <a:t> vivant</a:t>
                      </a:r>
                      <a:endParaRPr lang="fr-F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sz="20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itre 1"/>
          <p:cNvSpPr txBox="1">
            <a:spLocks/>
          </p:cNvSpPr>
          <p:nvPr/>
        </p:nvSpPr>
        <p:spPr>
          <a:xfrm>
            <a:off x="457418" y="696283"/>
            <a:ext cx="8520546" cy="7758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400" smtClean="0"/>
              <a:t>Le collège</a:t>
            </a:r>
            <a:endParaRPr lang="fr-FR" sz="4400" dirty="0"/>
          </a:p>
        </p:txBody>
      </p:sp>
      <p:sp>
        <p:nvSpPr>
          <p:cNvPr id="8" name="Sous-titre 2"/>
          <p:cNvSpPr txBox="1">
            <a:spLocks/>
          </p:cNvSpPr>
          <p:nvPr/>
        </p:nvSpPr>
        <p:spPr>
          <a:xfrm>
            <a:off x="484909" y="1340546"/>
            <a:ext cx="8520546" cy="523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i="1" dirty="0" smtClean="0">
                <a:solidFill>
                  <a:schemeClr val="accent2"/>
                </a:solidFill>
              </a:rPr>
              <a:t>Les avantages et les inconvénients de la 1</a:t>
            </a:r>
            <a:r>
              <a:rPr lang="fr-FR" sz="2400" i="1" baseline="30000" dirty="0" smtClean="0">
                <a:solidFill>
                  <a:schemeClr val="accent2"/>
                </a:solidFill>
              </a:rPr>
              <a:t>ère</a:t>
            </a:r>
            <a:r>
              <a:rPr lang="fr-FR" sz="2400" i="1" dirty="0" smtClean="0">
                <a:solidFill>
                  <a:schemeClr val="accent2"/>
                </a:solidFill>
              </a:rPr>
              <a:t> proposition</a:t>
            </a:r>
            <a:endParaRPr lang="fr-FR" sz="2400" i="1" dirty="0">
              <a:solidFill>
                <a:schemeClr val="accent2"/>
              </a:solidFill>
            </a:endParaRPr>
          </a:p>
        </p:txBody>
      </p:sp>
      <p:grpSp>
        <p:nvGrpSpPr>
          <p:cNvPr id="32" name="Grouper 31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3" name="Ellipse 32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4" name="Connecteur droit 33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Ellipse 34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ZoneTexte 35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39" name="Connecteur droit 38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Ellipse 39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02059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348" r="1"/>
          <a:stretch/>
        </p:blipFill>
        <p:spPr>
          <a:xfrm>
            <a:off x="4549" y="0"/>
            <a:ext cx="12187451" cy="6858596"/>
          </a:xfrm>
          <a:prstGeom prst="rect">
            <a:avLst/>
          </a:prstGeom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4549" y="254139"/>
            <a:ext cx="3858323" cy="996164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dirty="0" smtClean="0">
                <a:solidFill>
                  <a:schemeClr val="tx1"/>
                </a:solidFill>
              </a:rPr>
              <a:t>Le collège</a:t>
            </a:r>
          </a:p>
          <a:p>
            <a:pPr algn="ctr"/>
            <a:r>
              <a:rPr lang="fr-FR" sz="2000" i="1" dirty="0" smtClean="0">
                <a:solidFill>
                  <a:schemeClr val="accent2"/>
                </a:solidFill>
              </a:rPr>
              <a:t>2</a:t>
            </a:r>
            <a:r>
              <a:rPr lang="fr-FR" sz="2000" i="1" baseline="30000" dirty="0" smtClean="0">
                <a:solidFill>
                  <a:schemeClr val="accent2"/>
                </a:solidFill>
              </a:rPr>
              <a:t>ème</a:t>
            </a:r>
            <a:r>
              <a:rPr lang="fr-FR" sz="2000" i="1" dirty="0" smtClean="0">
                <a:solidFill>
                  <a:schemeClr val="accent2"/>
                </a:solidFill>
              </a:rPr>
              <a:t> proposition</a:t>
            </a:r>
            <a:endParaRPr lang="fr-FR" sz="2000" i="1" dirty="0">
              <a:solidFill>
                <a:schemeClr val="accent2"/>
              </a:solidFill>
            </a:endParaRPr>
          </a:p>
        </p:txBody>
      </p:sp>
      <p:sp>
        <p:nvSpPr>
          <p:cNvPr id="7" name="Forme libre 6"/>
          <p:cNvSpPr/>
          <p:nvPr/>
        </p:nvSpPr>
        <p:spPr>
          <a:xfrm>
            <a:off x="-232270" y="-150126"/>
            <a:ext cx="9894885" cy="5415624"/>
          </a:xfrm>
          <a:custGeom>
            <a:avLst/>
            <a:gdLst>
              <a:gd name="connsiteX0" fmla="*/ 410 w 9758559"/>
              <a:gd name="connsiteY0" fmla="*/ 5063320 h 5386434"/>
              <a:gd name="connsiteX1" fmla="*/ 273365 w 9758559"/>
              <a:gd name="connsiteY1" fmla="*/ 5076968 h 5386434"/>
              <a:gd name="connsiteX2" fmla="*/ 1665436 w 9758559"/>
              <a:gd name="connsiteY2" fmla="*/ 5022377 h 5386434"/>
              <a:gd name="connsiteX3" fmla="*/ 3453293 w 9758559"/>
              <a:gd name="connsiteY3" fmla="*/ 5349923 h 5386434"/>
              <a:gd name="connsiteX4" fmla="*/ 4749830 w 9758559"/>
              <a:gd name="connsiteY4" fmla="*/ 5281684 h 5386434"/>
              <a:gd name="connsiteX5" fmla="*/ 5473162 w 9758559"/>
              <a:gd name="connsiteY5" fmla="*/ 4490114 h 5386434"/>
              <a:gd name="connsiteX6" fmla="*/ 6428505 w 9758559"/>
              <a:gd name="connsiteY6" fmla="*/ 2934269 h 5386434"/>
              <a:gd name="connsiteX7" fmla="*/ 6919825 w 9758559"/>
              <a:gd name="connsiteY7" fmla="*/ 2183642 h 5386434"/>
              <a:gd name="connsiteX8" fmla="*/ 8666738 w 9758559"/>
              <a:gd name="connsiteY8" fmla="*/ 1323833 h 5386434"/>
              <a:gd name="connsiteX9" fmla="*/ 9417365 w 9758559"/>
              <a:gd name="connsiteY9" fmla="*/ 1282890 h 5386434"/>
              <a:gd name="connsiteX10" fmla="*/ 9758559 w 9758559"/>
              <a:gd name="connsiteY10" fmla="*/ 0 h 5386434"/>
              <a:gd name="connsiteX0" fmla="*/ 410 w 9758559"/>
              <a:gd name="connsiteY0" fmla="*/ 5063320 h 5386434"/>
              <a:gd name="connsiteX1" fmla="*/ 273365 w 9758559"/>
              <a:gd name="connsiteY1" fmla="*/ 5076968 h 5386434"/>
              <a:gd name="connsiteX2" fmla="*/ 1665436 w 9758559"/>
              <a:gd name="connsiteY2" fmla="*/ 5022377 h 5386434"/>
              <a:gd name="connsiteX3" fmla="*/ 3453293 w 9758559"/>
              <a:gd name="connsiteY3" fmla="*/ 5349923 h 5386434"/>
              <a:gd name="connsiteX4" fmla="*/ 4749830 w 9758559"/>
              <a:gd name="connsiteY4" fmla="*/ 5281684 h 5386434"/>
              <a:gd name="connsiteX5" fmla="*/ 5473162 w 9758559"/>
              <a:gd name="connsiteY5" fmla="*/ 4490114 h 5386434"/>
              <a:gd name="connsiteX6" fmla="*/ 6428505 w 9758559"/>
              <a:gd name="connsiteY6" fmla="*/ 2934269 h 5386434"/>
              <a:gd name="connsiteX7" fmla="*/ 7097246 w 9758559"/>
              <a:gd name="connsiteY7" fmla="*/ 2115403 h 5386434"/>
              <a:gd name="connsiteX8" fmla="*/ 8666738 w 9758559"/>
              <a:gd name="connsiteY8" fmla="*/ 1323833 h 5386434"/>
              <a:gd name="connsiteX9" fmla="*/ 9417365 w 9758559"/>
              <a:gd name="connsiteY9" fmla="*/ 1282890 h 5386434"/>
              <a:gd name="connsiteX10" fmla="*/ 9758559 w 9758559"/>
              <a:gd name="connsiteY10" fmla="*/ 0 h 5386434"/>
              <a:gd name="connsiteX0" fmla="*/ 410 w 9758559"/>
              <a:gd name="connsiteY0" fmla="*/ 5063320 h 5386434"/>
              <a:gd name="connsiteX1" fmla="*/ 273365 w 9758559"/>
              <a:gd name="connsiteY1" fmla="*/ 5076968 h 5386434"/>
              <a:gd name="connsiteX2" fmla="*/ 1665436 w 9758559"/>
              <a:gd name="connsiteY2" fmla="*/ 5022377 h 5386434"/>
              <a:gd name="connsiteX3" fmla="*/ 3453293 w 9758559"/>
              <a:gd name="connsiteY3" fmla="*/ 5349923 h 5386434"/>
              <a:gd name="connsiteX4" fmla="*/ 4749830 w 9758559"/>
              <a:gd name="connsiteY4" fmla="*/ 5281684 h 5386434"/>
              <a:gd name="connsiteX5" fmla="*/ 5473162 w 9758559"/>
              <a:gd name="connsiteY5" fmla="*/ 4490114 h 5386434"/>
              <a:gd name="connsiteX6" fmla="*/ 6428505 w 9758559"/>
              <a:gd name="connsiteY6" fmla="*/ 2934269 h 5386434"/>
              <a:gd name="connsiteX7" fmla="*/ 7097246 w 9758559"/>
              <a:gd name="connsiteY7" fmla="*/ 2115403 h 5386434"/>
              <a:gd name="connsiteX8" fmla="*/ 8666738 w 9758559"/>
              <a:gd name="connsiteY8" fmla="*/ 1323833 h 5386434"/>
              <a:gd name="connsiteX9" fmla="*/ 9417365 w 9758559"/>
              <a:gd name="connsiteY9" fmla="*/ 1132765 h 5386434"/>
              <a:gd name="connsiteX10" fmla="*/ 9758559 w 9758559"/>
              <a:gd name="connsiteY10" fmla="*/ 0 h 5386434"/>
              <a:gd name="connsiteX0" fmla="*/ 410 w 9895036"/>
              <a:gd name="connsiteY0" fmla="*/ 5076968 h 5400082"/>
              <a:gd name="connsiteX1" fmla="*/ 273365 w 9895036"/>
              <a:gd name="connsiteY1" fmla="*/ 5090616 h 5400082"/>
              <a:gd name="connsiteX2" fmla="*/ 1665436 w 9895036"/>
              <a:gd name="connsiteY2" fmla="*/ 5036025 h 5400082"/>
              <a:gd name="connsiteX3" fmla="*/ 3453293 w 9895036"/>
              <a:gd name="connsiteY3" fmla="*/ 5363571 h 5400082"/>
              <a:gd name="connsiteX4" fmla="*/ 4749830 w 9895036"/>
              <a:gd name="connsiteY4" fmla="*/ 5295332 h 5400082"/>
              <a:gd name="connsiteX5" fmla="*/ 5473162 w 9895036"/>
              <a:gd name="connsiteY5" fmla="*/ 4503762 h 5400082"/>
              <a:gd name="connsiteX6" fmla="*/ 6428505 w 9895036"/>
              <a:gd name="connsiteY6" fmla="*/ 2947917 h 5400082"/>
              <a:gd name="connsiteX7" fmla="*/ 7097246 w 9895036"/>
              <a:gd name="connsiteY7" fmla="*/ 2129051 h 5400082"/>
              <a:gd name="connsiteX8" fmla="*/ 8666738 w 9895036"/>
              <a:gd name="connsiteY8" fmla="*/ 1337481 h 5400082"/>
              <a:gd name="connsiteX9" fmla="*/ 9417365 w 9895036"/>
              <a:gd name="connsiteY9" fmla="*/ 1146413 h 5400082"/>
              <a:gd name="connsiteX10" fmla="*/ 9895036 w 9895036"/>
              <a:gd name="connsiteY10" fmla="*/ 0 h 5400082"/>
              <a:gd name="connsiteX0" fmla="*/ 259 w 9894885"/>
              <a:gd name="connsiteY0" fmla="*/ 5076968 h 5397307"/>
              <a:gd name="connsiteX1" fmla="*/ 273214 w 9894885"/>
              <a:gd name="connsiteY1" fmla="*/ 5090616 h 5397307"/>
              <a:gd name="connsiteX2" fmla="*/ 1610694 w 9894885"/>
              <a:gd name="connsiteY2" fmla="*/ 5076968 h 5397307"/>
              <a:gd name="connsiteX3" fmla="*/ 3453142 w 9894885"/>
              <a:gd name="connsiteY3" fmla="*/ 5363571 h 5397307"/>
              <a:gd name="connsiteX4" fmla="*/ 4749679 w 9894885"/>
              <a:gd name="connsiteY4" fmla="*/ 5295332 h 5397307"/>
              <a:gd name="connsiteX5" fmla="*/ 5473011 w 9894885"/>
              <a:gd name="connsiteY5" fmla="*/ 4503762 h 5397307"/>
              <a:gd name="connsiteX6" fmla="*/ 6428354 w 9894885"/>
              <a:gd name="connsiteY6" fmla="*/ 2947917 h 5397307"/>
              <a:gd name="connsiteX7" fmla="*/ 7097095 w 9894885"/>
              <a:gd name="connsiteY7" fmla="*/ 2129051 h 5397307"/>
              <a:gd name="connsiteX8" fmla="*/ 8666587 w 9894885"/>
              <a:gd name="connsiteY8" fmla="*/ 1337481 h 5397307"/>
              <a:gd name="connsiteX9" fmla="*/ 9417214 w 9894885"/>
              <a:gd name="connsiteY9" fmla="*/ 1146413 h 5397307"/>
              <a:gd name="connsiteX10" fmla="*/ 9894885 w 9894885"/>
              <a:gd name="connsiteY10" fmla="*/ 0 h 5397307"/>
              <a:gd name="connsiteX0" fmla="*/ 259 w 9894885"/>
              <a:gd name="connsiteY0" fmla="*/ 5076968 h 5415624"/>
              <a:gd name="connsiteX1" fmla="*/ 273214 w 9894885"/>
              <a:gd name="connsiteY1" fmla="*/ 5090616 h 5415624"/>
              <a:gd name="connsiteX2" fmla="*/ 1610694 w 9894885"/>
              <a:gd name="connsiteY2" fmla="*/ 5076968 h 5415624"/>
              <a:gd name="connsiteX3" fmla="*/ 3221130 w 9894885"/>
              <a:gd name="connsiteY3" fmla="*/ 5390867 h 5415624"/>
              <a:gd name="connsiteX4" fmla="*/ 4749679 w 9894885"/>
              <a:gd name="connsiteY4" fmla="*/ 5295332 h 5415624"/>
              <a:gd name="connsiteX5" fmla="*/ 5473011 w 9894885"/>
              <a:gd name="connsiteY5" fmla="*/ 4503762 h 5415624"/>
              <a:gd name="connsiteX6" fmla="*/ 6428354 w 9894885"/>
              <a:gd name="connsiteY6" fmla="*/ 2947917 h 5415624"/>
              <a:gd name="connsiteX7" fmla="*/ 7097095 w 9894885"/>
              <a:gd name="connsiteY7" fmla="*/ 2129051 h 5415624"/>
              <a:gd name="connsiteX8" fmla="*/ 8666587 w 9894885"/>
              <a:gd name="connsiteY8" fmla="*/ 1337481 h 5415624"/>
              <a:gd name="connsiteX9" fmla="*/ 9417214 w 9894885"/>
              <a:gd name="connsiteY9" fmla="*/ 1146413 h 5415624"/>
              <a:gd name="connsiteX10" fmla="*/ 9894885 w 9894885"/>
              <a:gd name="connsiteY10" fmla="*/ 0 h 5415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94885" h="5415624">
                <a:moveTo>
                  <a:pt x="259" y="5076968"/>
                </a:moveTo>
                <a:cubicBezTo>
                  <a:pt x="-2016" y="5087204"/>
                  <a:pt x="4808" y="5090616"/>
                  <a:pt x="273214" y="5090616"/>
                </a:cubicBezTo>
                <a:cubicBezTo>
                  <a:pt x="541620" y="5090616"/>
                  <a:pt x="1119375" y="5026926"/>
                  <a:pt x="1610694" y="5076968"/>
                </a:cubicBezTo>
                <a:cubicBezTo>
                  <a:pt x="2102013" y="5127010"/>
                  <a:pt x="2697966" y="5354473"/>
                  <a:pt x="3221130" y="5390867"/>
                </a:cubicBezTo>
                <a:cubicBezTo>
                  <a:pt x="3744294" y="5427261"/>
                  <a:pt x="4374366" y="5443183"/>
                  <a:pt x="4749679" y="5295332"/>
                </a:cubicBezTo>
                <a:cubicBezTo>
                  <a:pt x="5124992" y="5147481"/>
                  <a:pt x="5193232" y="4894998"/>
                  <a:pt x="5473011" y="4503762"/>
                </a:cubicBezTo>
                <a:cubicBezTo>
                  <a:pt x="5752790" y="4112526"/>
                  <a:pt x="6157673" y="3343702"/>
                  <a:pt x="6428354" y="2947917"/>
                </a:cubicBezTo>
                <a:cubicBezTo>
                  <a:pt x="6699035" y="2552132"/>
                  <a:pt x="6724056" y="2397457"/>
                  <a:pt x="7097095" y="2129051"/>
                </a:cubicBezTo>
                <a:cubicBezTo>
                  <a:pt x="7470134" y="1860645"/>
                  <a:pt x="8279901" y="1501254"/>
                  <a:pt x="8666587" y="1337481"/>
                </a:cubicBezTo>
                <a:cubicBezTo>
                  <a:pt x="9053273" y="1173708"/>
                  <a:pt x="9212498" y="1369326"/>
                  <a:pt x="9417214" y="1146413"/>
                </a:cubicBezTo>
                <a:cubicBezTo>
                  <a:pt x="9621930" y="923500"/>
                  <a:pt x="9828921" y="222913"/>
                  <a:pt x="9894885" y="0"/>
                </a:cubicBezTo>
              </a:path>
            </a:pathLst>
          </a:custGeom>
          <a:noFill/>
          <a:ln w="76200">
            <a:solidFill>
              <a:srgbClr val="40BBD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ZoneTexte 65"/>
          <p:cNvSpPr txBox="1"/>
          <p:nvPr/>
        </p:nvSpPr>
        <p:spPr>
          <a:xfrm>
            <a:off x="9542828" y="5792333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smtClean="0"/>
              <a:t>Réalisation </a:t>
            </a:r>
            <a:r>
              <a:rPr lang="fr-FR" sz="1200" i="1" dirty="0" smtClean="0"/>
              <a:t>personnelle</a:t>
            </a:r>
            <a:endParaRPr lang="fr-FR" sz="1200" i="1" dirty="0"/>
          </a:p>
        </p:txBody>
      </p:sp>
      <p:grpSp>
        <p:nvGrpSpPr>
          <p:cNvPr id="41" name="Grouper 40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42" name="Ellipse 4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43" name="Connecteur droit 42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Ellipse 43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ZoneTexte 44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46" name="ZoneTexte 45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47" name="ZoneTexte 46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48" name="Connecteur droit 47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Ellipse 48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4064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52</a:t>
            </a:fld>
            <a:endParaRPr lang="fr-FR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03060"/>
            <a:ext cx="12192000" cy="6961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ZoneTexte 28"/>
          <p:cNvSpPr txBox="1"/>
          <p:nvPr/>
        </p:nvSpPr>
        <p:spPr>
          <a:xfrm>
            <a:off x="9399328" y="6282834"/>
            <a:ext cx="270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dirty="0" smtClean="0"/>
              <a:t>Carte SIG Agglo </a:t>
            </a:r>
            <a:r>
              <a:rPr lang="fr-FR" sz="1200" i="1" smtClean="0"/>
              <a:t>et réalisation personnelle</a:t>
            </a:r>
            <a:endParaRPr lang="fr-FR" sz="1200" i="1" dirty="0"/>
          </a:p>
        </p:txBody>
      </p:sp>
      <p:sp>
        <p:nvSpPr>
          <p:cNvPr id="31" name="Titre 1"/>
          <p:cNvSpPr txBox="1">
            <a:spLocks/>
          </p:cNvSpPr>
          <p:nvPr/>
        </p:nvSpPr>
        <p:spPr>
          <a:xfrm>
            <a:off x="4549" y="254139"/>
            <a:ext cx="3858323" cy="996164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dirty="0" smtClean="0">
                <a:solidFill>
                  <a:schemeClr val="tx1"/>
                </a:solidFill>
              </a:rPr>
              <a:t>Le collège</a:t>
            </a:r>
          </a:p>
          <a:p>
            <a:pPr algn="ctr"/>
            <a:r>
              <a:rPr lang="fr-FR" sz="2000" i="1" dirty="0" smtClean="0">
                <a:solidFill>
                  <a:schemeClr val="accent2"/>
                </a:solidFill>
              </a:rPr>
              <a:t>Possibilité d’une trame verte</a:t>
            </a:r>
            <a:endParaRPr lang="fr-FR" sz="2000" i="1" dirty="0">
              <a:solidFill>
                <a:schemeClr val="accent2"/>
              </a:solidFill>
            </a:endParaRPr>
          </a:p>
        </p:txBody>
      </p:sp>
      <p:pic>
        <p:nvPicPr>
          <p:cNvPr id="32" name="Image 3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70" y="6101444"/>
            <a:ext cx="339292" cy="633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94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348" r="1"/>
          <a:stretch/>
        </p:blipFill>
        <p:spPr>
          <a:xfrm>
            <a:off x="4549" y="0"/>
            <a:ext cx="12187451" cy="6858596"/>
          </a:xfrm>
          <a:prstGeom prst="rect">
            <a:avLst/>
          </a:prstGeom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4549" y="254139"/>
            <a:ext cx="3858323" cy="996164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dirty="0" smtClean="0">
                <a:solidFill>
                  <a:schemeClr val="tx1"/>
                </a:solidFill>
              </a:rPr>
              <a:t>Le collège</a:t>
            </a:r>
          </a:p>
          <a:p>
            <a:pPr algn="ctr"/>
            <a:r>
              <a:rPr lang="fr-FR" sz="2000" i="1" dirty="0" smtClean="0">
                <a:solidFill>
                  <a:schemeClr val="accent2"/>
                </a:solidFill>
              </a:rPr>
              <a:t>2</a:t>
            </a:r>
            <a:r>
              <a:rPr lang="fr-FR" sz="2000" i="1" baseline="30000" dirty="0" smtClean="0">
                <a:solidFill>
                  <a:schemeClr val="accent2"/>
                </a:solidFill>
              </a:rPr>
              <a:t>ème</a:t>
            </a:r>
            <a:r>
              <a:rPr lang="fr-FR" sz="2000" i="1" dirty="0" smtClean="0">
                <a:solidFill>
                  <a:schemeClr val="accent2"/>
                </a:solidFill>
              </a:rPr>
              <a:t> proposition</a:t>
            </a:r>
            <a:endParaRPr lang="fr-FR" sz="2000" i="1" dirty="0">
              <a:solidFill>
                <a:schemeClr val="accent2"/>
              </a:solidFill>
            </a:endParaRPr>
          </a:p>
        </p:txBody>
      </p:sp>
      <p:sp>
        <p:nvSpPr>
          <p:cNvPr id="7" name="Forme libre 6"/>
          <p:cNvSpPr/>
          <p:nvPr/>
        </p:nvSpPr>
        <p:spPr>
          <a:xfrm>
            <a:off x="-232270" y="-150126"/>
            <a:ext cx="9894885" cy="5415624"/>
          </a:xfrm>
          <a:custGeom>
            <a:avLst/>
            <a:gdLst>
              <a:gd name="connsiteX0" fmla="*/ 410 w 9758559"/>
              <a:gd name="connsiteY0" fmla="*/ 5063320 h 5386434"/>
              <a:gd name="connsiteX1" fmla="*/ 273365 w 9758559"/>
              <a:gd name="connsiteY1" fmla="*/ 5076968 h 5386434"/>
              <a:gd name="connsiteX2" fmla="*/ 1665436 w 9758559"/>
              <a:gd name="connsiteY2" fmla="*/ 5022377 h 5386434"/>
              <a:gd name="connsiteX3" fmla="*/ 3453293 w 9758559"/>
              <a:gd name="connsiteY3" fmla="*/ 5349923 h 5386434"/>
              <a:gd name="connsiteX4" fmla="*/ 4749830 w 9758559"/>
              <a:gd name="connsiteY4" fmla="*/ 5281684 h 5386434"/>
              <a:gd name="connsiteX5" fmla="*/ 5473162 w 9758559"/>
              <a:gd name="connsiteY5" fmla="*/ 4490114 h 5386434"/>
              <a:gd name="connsiteX6" fmla="*/ 6428505 w 9758559"/>
              <a:gd name="connsiteY6" fmla="*/ 2934269 h 5386434"/>
              <a:gd name="connsiteX7" fmla="*/ 6919825 w 9758559"/>
              <a:gd name="connsiteY7" fmla="*/ 2183642 h 5386434"/>
              <a:gd name="connsiteX8" fmla="*/ 8666738 w 9758559"/>
              <a:gd name="connsiteY8" fmla="*/ 1323833 h 5386434"/>
              <a:gd name="connsiteX9" fmla="*/ 9417365 w 9758559"/>
              <a:gd name="connsiteY9" fmla="*/ 1282890 h 5386434"/>
              <a:gd name="connsiteX10" fmla="*/ 9758559 w 9758559"/>
              <a:gd name="connsiteY10" fmla="*/ 0 h 5386434"/>
              <a:gd name="connsiteX0" fmla="*/ 410 w 9758559"/>
              <a:gd name="connsiteY0" fmla="*/ 5063320 h 5386434"/>
              <a:gd name="connsiteX1" fmla="*/ 273365 w 9758559"/>
              <a:gd name="connsiteY1" fmla="*/ 5076968 h 5386434"/>
              <a:gd name="connsiteX2" fmla="*/ 1665436 w 9758559"/>
              <a:gd name="connsiteY2" fmla="*/ 5022377 h 5386434"/>
              <a:gd name="connsiteX3" fmla="*/ 3453293 w 9758559"/>
              <a:gd name="connsiteY3" fmla="*/ 5349923 h 5386434"/>
              <a:gd name="connsiteX4" fmla="*/ 4749830 w 9758559"/>
              <a:gd name="connsiteY4" fmla="*/ 5281684 h 5386434"/>
              <a:gd name="connsiteX5" fmla="*/ 5473162 w 9758559"/>
              <a:gd name="connsiteY5" fmla="*/ 4490114 h 5386434"/>
              <a:gd name="connsiteX6" fmla="*/ 6428505 w 9758559"/>
              <a:gd name="connsiteY6" fmla="*/ 2934269 h 5386434"/>
              <a:gd name="connsiteX7" fmla="*/ 7097246 w 9758559"/>
              <a:gd name="connsiteY7" fmla="*/ 2115403 h 5386434"/>
              <a:gd name="connsiteX8" fmla="*/ 8666738 w 9758559"/>
              <a:gd name="connsiteY8" fmla="*/ 1323833 h 5386434"/>
              <a:gd name="connsiteX9" fmla="*/ 9417365 w 9758559"/>
              <a:gd name="connsiteY9" fmla="*/ 1282890 h 5386434"/>
              <a:gd name="connsiteX10" fmla="*/ 9758559 w 9758559"/>
              <a:gd name="connsiteY10" fmla="*/ 0 h 5386434"/>
              <a:gd name="connsiteX0" fmla="*/ 410 w 9758559"/>
              <a:gd name="connsiteY0" fmla="*/ 5063320 h 5386434"/>
              <a:gd name="connsiteX1" fmla="*/ 273365 w 9758559"/>
              <a:gd name="connsiteY1" fmla="*/ 5076968 h 5386434"/>
              <a:gd name="connsiteX2" fmla="*/ 1665436 w 9758559"/>
              <a:gd name="connsiteY2" fmla="*/ 5022377 h 5386434"/>
              <a:gd name="connsiteX3" fmla="*/ 3453293 w 9758559"/>
              <a:gd name="connsiteY3" fmla="*/ 5349923 h 5386434"/>
              <a:gd name="connsiteX4" fmla="*/ 4749830 w 9758559"/>
              <a:gd name="connsiteY4" fmla="*/ 5281684 h 5386434"/>
              <a:gd name="connsiteX5" fmla="*/ 5473162 w 9758559"/>
              <a:gd name="connsiteY5" fmla="*/ 4490114 h 5386434"/>
              <a:gd name="connsiteX6" fmla="*/ 6428505 w 9758559"/>
              <a:gd name="connsiteY6" fmla="*/ 2934269 h 5386434"/>
              <a:gd name="connsiteX7" fmla="*/ 7097246 w 9758559"/>
              <a:gd name="connsiteY7" fmla="*/ 2115403 h 5386434"/>
              <a:gd name="connsiteX8" fmla="*/ 8666738 w 9758559"/>
              <a:gd name="connsiteY8" fmla="*/ 1323833 h 5386434"/>
              <a:gd name="connsiteX9" fmla="*/ 9417365 w 9758559"/>
              <a:gd name="connsiteY9" fmla="*/ 1132765 h 5386434"/>
              <a:gd name="connsiteX10" fmla="*/ 9758559 w 9758559"/>
              <a:gd name="connsiteY10" fmla="*/ 0 h 5386434"/>
              <a:gd name="connsiteX0" fmla="*/ 410 w 9895036"/>
              <a:gd name="connsiteY0" fmla="*/ 5076968 h 5400082"/>
              <a:gd name="connsiteX1" fmla="*/ 273365 w 9895036"/>
              <a:gd name="connsiteY1" fmla="*/ 5090616 h 5400082"/>
              <a:gd name="connsiteX2" fmla="*/ 1665436 w 9895036"/>
              <a:gd name="connsiteY2" fmla="*/ 5036025 h 5400082"/>
              <a:gd name="connsiteX3" fmla="*/ 3453293 w 9895036"/>
              <a:gd name="connsiteY3" fmla="*/ 5363571 h 5400082"/>
              <a:gd name="connsiteX4" fmla="*/ 4749830 w 9895036"/>
              <a:gd name="connsiteY4" fmla="*/ 5295332 h 5400082"/>
              <a:gd name="connsiteX5" fmla="*/ 5473162 w 9895036"/>
              <a:gd name="connsiteY5" fmla="*/ 4503762 h 5400082"/>
              <a:gd name="connsiteX6" fmla="*/ 6428505 w 9895036"/>
              <a:gd name="connsiteY6" fmla="*/ 2947917 h 5400082"/>
              <a:gd name="connsiteX7" fmla="*/ 7097246 w 9895036"/>
              <a:gd name="connsiteY7" fmla="*/ 2129051 h 5400082"/>
              <a:gd name="connsiteX8" fmla="*/ 8666738 w 9895036"/>
              <a:gd name="connsiteY8" fmla="*/ 1337481 h 5400082"/>
              <a:gd name="connsiteX9" fmla="*/ 9417365 w 9895036"/>
              <a:gd name="connsiteY9" fmla="*/ 1146413 h 5400082"/>
              <a:gd name="connsiteX10" fmla="*/ 9895036 w 9895036"/>
              <a:gd name="connsiteY10" fmla="*/ 0 h 5400082"/>
              <a:gd name="connsiteX0" fmla="*/ 259 w 9894885"/>
              <a:gd name="connsiteY0" fmla="*/ 5076968 h 5397307"/>
              <a:gd name="connsiteX1" fmla="*/ 273214 w 9894885"/>
              <a:gd name="connsiteY1" fmla="*/ 5090616 h 5397307"/>
              <a:gd name="connsiteX2" fmla="*/ 1610694 w 9894885"/>
              <a:gd name="connsiteY2" fmla="*/ 5076968 h 5397307"/>
              <a:gd name="connsiteX3" fmla="*/ 3453142 w 9894885"/>
              <a:gd name="connsiteY3" fmla="*/ 5363571 h 5397307"/>
              <a:gd name="connsiteX4" fmla="*/ 4749679 w 9894885"/>
              <a:gd name="connsiteY4" fmla="*/ 5295332 h 5397307"/>
              <a:gd name="connsiteX5" fmla="*/ 5473011 w 9894885"/>
              <a:gd name="connsiteY5" fmla="*/ 4503762 h 5397307"/>
              <a:gd name="connsiteX6" fmla="*/ 6428354 w 9894885"/>
              <a:gd name="connsiteY6" fmla="*/ 2947917 h 5397307"/>
              <a:gd name="connsiteX7" fmla="*/ 7097095 w 9894885"/>
              <a:gd name="connsiteY7" fmla="*/ 2129051 h 5397307"/>
              <a:gd name="connsiteX8" fmla="*/ 8666587 w 9894885"/>
              <a:gd name="connsiteY8" fmla="*/ 1337481 h 5397307"/>
              <a:gd name="connsiteX9" fmla="*/ 9417214 w 9894885"/>
              <a:gd name="connsiteY9" fmla="*/ 1146413 h 5397307"/>
              <a:gd name="connsiteX10" fmla="*/ 9894885 w 9894885"/>
              <a:gd name="connsiteY10" fmla="*/ 0 h 5397307"/>
              <a:gd name="connsiteX0" fmla="*/ 259 w 9894885"/>
              <a:gd name="connsiteY0" fmla="*/ 5076968 h 5415624"/>
              <a:gd name="connsiteX1" fmla="*/ 273214 w 9894885"/>
              <a:gd name="connsiteY1" fmla="*/ 5090616 h 5415624"/>
              <a:gd name="connsiteX2" fmla="*/ 1610694 w 9894885"/>
              <a:gd name="connsiteY2" fmla="*/ 5076968 h 5415624"/>
              <a:gd name="connsiteX3" fmla="*/ 3221130 w 9894885"/>
              <a:gd name="connsiteY3" fmla="*/ 5390867 h 5415624"/>
              <a:gd name="connsiteX4" fmla="*/ 4749679 w 9894885"/>
              <a:gd name="connsiteY4" fmla="*/ 5295332 h 5415624"/>
              <a:gd name="connsiteX5" fmla="*/ 5473011 w 9894885"/>
              <a:gd name="connsiteY5" fmla="*/ 4503762 h 5415624"/>
              <a:gd name="connsiteX6" fmla="*/ 6428354 w 9894885"/>
              <a:gd name="connsiteY6" fmla="*/ 2947917 h 5415624"/>
              <a:gd name="connsiteX7" fmla="*/ 7097095 w 9894885"/>
              <a:gd name="connsiteY7" fmla="*/ 2129051 h 5415624"/>
              <a:gd name="connsiteX8" fmla="*/ 8666587 w 9894885"/>
              <a:gd name="connsiteY8" fmla="*/ 1337481 h 5415624"/>
              <a:gd name="connsiteX9" fmla="*/ 9417214 w 9894885"/>
              <a:gd name="connsiteY9" fmla="*/ 1146413 h 5415624"/>
              <a:gd name="connsiteX10" fmla="*/ 9894885 w 9894885"/>
              <a:gd name="connsiteY10" fmla="*/ 0 h 5415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94885" h="5415624">
                <a:moveTo>
                  <a:pt x="259" y="5076968"/>
                </a:moveTo>
                <a:cubicBezTo>
                  <a:pt x="-2016" y="5087204"/>
                  <a:pt x="4808" y="5090616"/>
                  <a:pt x="273214" y="5090616"/>
                </a:cubicBezTo>
                <a:cubicBezTo>
                  <a:pt x="541620" y="5090616"/>
                  <a:pt x="1119375" y="5026926"/>
                  <a:pt x="1610694" y="5076968"/>
                </a:cubicBezTo>
                <a:cubicBezTo>
                  <a:pt x="2102013" y="5127010"/>
                  <a:pt x="2697966" y="5354473"/>
                  <a:pt x="3221130" y="5390867"/>
                </a:cubicBezTo>
                <a:cubicBezTo>
                  <a:pt x="3744294" y="5427261"/>
                  <a:pt x="4374366" y="5443183"/>
                  <a:pt x="4749679" y="5295332"/>
                </a:cubicBezTo>
                <a:cubicBezTo>
                  <a:pt x="5124992" y="5147481"/>
                  <a:pt x="5193232" y="4894998"/>
                  <a:pt x="5473011" y="4503762"/>
                </a:cubicBezTo>
                <a:cubicBezTo>
                  <a:pt x="5752790" y="4112526"/>
                  <a:pt x="6157673" y="3343702"/>
                  <a:pt x="6428354" y="2947917"/>
                </a:cubicBezTo>
                <a:cubicBezTo>
                  <a:pt x="6699035" y="2552132"/>
                  <a:pt x="6724056" y="2397457"/>
                  <a:pt x="7097095" y="2129051"/>
                </a:cubicBezTo>
                <a:cubicBezTo>
                  <a:pt x="7470134" y="1860645"/>
                  <a:pt x="8279901" y="1501254"/>
                  <a:pt x="8666587" y="1337481"/>
                </a:cubicBezTo>
                <a:cubicBezTo>
                  <a:pt x="9053273" y="1173708"/>
                  <a:pt x="9212498" y="1369326"/>
                  <a:pt x="9417214" y="1146413"/>
                </a:cubicBezTo>
                <a:cubicBezTo>
                  <a:pt x="9621930" y="923500"/>
                  <a:pt x="9828921" y="222913"/>
                  <a:pt x="9894885" y="0"/>
                </a:cubicBezTo>
              </a:path>
            </a:pathLst>
          </a:custGeom>
          <a:noFill/>
          <a:ln w="76200">
            <a:solidFill>
              <a:srgbClr val="40BBD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28630">
            <a:off x="4774267" y="940641"/>
            <a:ext cx="2004488" cy="920428"/>
          </a:xfrm>
          <a:prstGeom prst="rect">
            <a:avLst/>
          </a:prstGeom>
        </p:spPr>
      </p:pic>
      <p:sp>
        <p:nvSpPr>
          <p:cNvPr id="66" name="ZoneTexte 65"/>
          <p:cNvSpPr txBox="1"/>
          <p:nvPr/>
        </p:nvSpPr>
        <p:spPr>
          <a:xfrm>
            <a:off x="9542828" y="5792333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smtClean="0"/>
              <a:t>Réalisation </a:t>
            </a:r>
            <a:r>
              <a:rPr lang="fr-FR" sz="1200" i="1" dirty="0" smtClean="0"/>
              <a:t>personnelle</a:t>
            </a:r>
            <a:endParaRPr lang="fr-FR" sz="1200" i="1" dirty="0"/>
          </a:p>
        </p:txBody>
      </p:sp>
      <p:grpSp>
        <p:nvGrpSpPr>
          <p:cNvPr id="41" name="Grouper 40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42" name="Ellipse 4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43" name="Connecteur droit 42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Ellipse 43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ZoneTexte 44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46" name="ZoneTexte 45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47" name="ZoneTexte 46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48" name="Connecteur droit 47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Ellipse 48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82772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41" name="Titre 1"/>
          <p:cNvSpPr txBox="1">
            <a:spLocks/>
          </p:cNvSpPr>
          <p:nvPr/>
        </p:nvSpPr>
        <p:spPr>
          <a:xfrm>
            <a:off x="457418" y="696283"/>
            <a:ext cx="8520546" cy="7758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400" dirty="0" smtClean="0"/>
              <a:t>Le collège</a:t>
            </a:r>
            <a:endParaRPr lang="fr-FR" sz="4400" dirty="0"/>
          </a:p>
        </p:txBody>
      </p:sp>
      <p:sp>
        <p:nvSpPr>
          <p:cNvPr id="42" name="Sous-titre 2"/>
          <p:cNvSpPr txBox="1">
            <a:spLocks/>
          </p:cNvSpPr>
          <p:nvPr/>
        </p:nvSpPr>
        <p:spPr>
          <a:xfrm>
            <a:off x="484909" y="1340546"/>
            <a:ext cx="8520546" cy="523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i="1" dirty="0" smtClean="0">
                <a:solidFill>
                  <a:schemeClr val="accent2"/>
                </a:solidFill>
              </a:rPr>
              <a:t>2</a:t>
            </a:r>
            <a:r>
              <a:rPr lang="fr-FR" sz="2400" i="1" baseline="30000" dirty="0" smtClean="0">
                <a:solidFill>
                  <a:schemeClr val="accent2"/>
                </a:solidFill>
              </a:rPr>
              <a:t>ème</a:t>
            </a:r>
            <a:r>
              <a:rPr lang="fr-FR" sz="2400" i="1" dirty="0" smtClean="0">
                <a:solidFill>
                  <a:schemeClr val="accent2"/>
                </a:solidFill>
              </a:rPr>
              <a:t> proposition</a:t>
            </a:r>
            <a:endParaRPr lang="fr-FR" sz="2400" i="1" dirty="0">
              <a:solidFill>
                <a:schemeClr val="accent2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9256995" y="568036"/>
            <a:ext cx="2643852" cy="563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4" name="Image 4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7"/>
          <a:stretch/>
        </p:blipFill>
        <p:spPr>
          <a:xfrm>
            <a:off x="1207463" y="1852078"/>
            <a:ext cx="10050803" cy="4188661"/>
          </a:xfrm>
          <a:prstGeom prst="rect">
            <a:avLst/>
          </a:prstGeom>
        </p:spPr>
      </p:pic>
      <p:pic>
        <p:nvPicPr>
          <p:cNvPr id="45" name="Image 44"/>
          <p:cNvPicPr>
            <a:picLocks noChangeAspect="1"/>
          </p:cNvPicPr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2453" y="1816715"/>
            <a:ext cx="10037059" cy="4239533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4757097" y="1502018"/>
            <a:ext cx="2475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mtClean="0"/>
              <a:t>Exemple logements</a:t>
            </a:r>
            <a:endParaRPr lang="fr-FR"/>
          </a:p>
        </p:txBody>
      </p:sp>
      <p:sp>
        <p:nvSpPr>
          <p:cNvPr id="46" name="ZoneTexte 45"/>
          <p:cNvSpPr txBox="1"/>
          <p:nvPr/>
        </p:nvSpPr>
        <p:spPr>
          <a:xfrm>
            <a:off x="10233879" y="5531022"/>
            <a:ext cx="1666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smtClean="0"/>
              <a:t>Source collège et réalisation </a:t>
            </a:r>
            <a:r>
              <a:rPr lang="fr-FR" sz="1200" i="1" dirty="0" smtClean="0"/>
              <a:t>personnelle</a:t>
            </a:r>
            <a:endParaRPr lang="fr-FR" sz="1200" i="1" dirty="0"/>
          </a:p>
        </p:txBody>
      </p:sp>
      <p:grpSp>
        <p:nvGrpSpPr>
          <p:cNvPr id="6" name="Grouper 5"/>
          <p:cNvGrpSpPr/>
          <p:nvPr/>
        </p:nvGrpSpPr>
        <p:grpSpPr>
          <a:xfrm>
            <a:off x="2134003" y="2609615"/>
            <a:ext cx="7962737" cy="2414157"/>
            <a:chOff x="2174947" y="2636911"/>
            <a:chExt cx="7962737" cy="2414157"/>
          </a:xfrm>
        </p:grpSpPr>
        <p:sp>
          <p:nvSpPr>
            <p:cNvPr id="47" name="ZoneTexte 46"/>
            <p:cNvSpPr txBox="1"/>
            <p:nvPr/>
          </p:nvSpPr>
          <p:spPr>
            <a:xfrm>
              <a:off x="2967035" y="2636912"/>
              <a:ext cx="576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≈30m²</a:t>
              </a:r>
              <a:endParaRPr lang="fr-FR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ZoneTexte 47"/>
            <p:cNvSpPr txBox="1"/>
            <p:nvPr/>
          </p:nvSpPr>
          <p:spPr>
            <a:xfrm>
              <a:off x="3903139" y="2636912"/>
              <a:ext cx="576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≈30m²</a:t>
              </a:r>
              <a:endParaRPr lang="fr-FR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ZoneTexte 48"/>
            <p:cNvSpPr txBox="1"/>
            <p:nvPr/>
          </p:nvSpPr>
          <p:spPr>
            <a:xfrm>
              <a:off x="4968184" y="2636912"/>
              <a:ext cx="576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25m²</a:t>
              </a:r>
              <a:endParaRPr lang="fr-FR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5828511" y="2636912"/>
              <a:ext cx="576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25m²</a:t>
              </a:r>
              <a:endParaRPr lang="fr-FR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ZoneTexte 50"/>
            <p:cNvSpPr txBox="1"/>
            <p:nvPr/>
          </p:nvSpPr>
          <p:spPr>
            <a:xfrm>
              <a:off x="6692609" y="2636912"/>
              <a:ext cx="576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≈30m²</a:t>
              </a:r>
              <a:endParaRPr lang="fr-FR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7679533" y="2636912"/>
              <a:ext cx="576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≈30m²</a:t>
              </a:r>
              <a:endParaRPr lang="fr-FR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8642933" y="2636911"/>
              <a:ext cx="576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≈30m²</a:t>
              </a:r>
              <a:endParaRPr lang="fr-FR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2174947" y="4797152"/>
              <a:ext cx="576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≈30m²</a:t>
              </a:r>
              <a:endParaRPr lang="fr-FR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ZoneTexte 54"/>
            <p:cNvSpPr txBox="1"/>
            <p:nvPr/>
          </p:nvSpPr>
          <p:spPr>
            <a:xfrm>
              <a:off x="3111051" y="4797152"/>
              <a:ext cx="576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≈30m²</a:t>
              </a:r>
              <a:endParaRPr lang="fr-FR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ZoneTexte 55"/>
            <p:cNvSpPr txBox="1"/>
            <p:nvPr/>
          </p:nvSpPr>
          <p:spPr>
            <a:xfrm>
              <a:off x="4280600" y="4797151"/>
              <a:ext cx="576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37m²</a:t>
              </a:r>
              <a:endParaRPr lang="fr-FR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ZoneTexte 56"/>
            <p:cNvSpPr txBox="1"/>
            <p:nvPr/>
          </p:nvSpPr>
          <p:spPr>
            <a:xfrm>
              <a:off x="5476011" y="4797152"/>
              <a:ext cx="576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≈30m²</a:t>
              </a:r>
              <a:endParaRPr lang="fr-FR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ZoneTexte 57"/>
            <p:cNvSpPr txBox="1"/>
            <p:nvPr/>
          </p:nvSpPr>
          <p:spPr>
            <a:xfrm>
              <a:off x="6466704" y="4797150"/>
              <a:ext cx="576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≈30m²</a:t>
              </a:r>
              <a:endParaRPr lang="fr-FR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7686456" y="4797149"/>
              <a:ext cx="576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≈37m²</a:t>
              </a:r>
              <a:endParaRPr lang="fr-FR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ZoneTexte 59"/>
            <p:cNvSpPr txBox="1"/>
            <p:nvPr/>
          </p:nvSpPr>
          <p:spPr>
            <a:xfrm>
              <a:off x="8794146" y="4797148"/>
              <a:ext cx="576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25m²</a:t>
              </a:r>
              <a:endParaRPr lang="fr-FR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ZoneTexte 60"/>
            <p:cNvSpPr txBox="1"/>
            <p:nvPr/>
          </p:nvSpPr>
          <p:spPr>
            <a:xfrm>
              <a:off x="9561620" y="4797152"/>
              <a:ext cx="576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25m²</a:t>
              </a:r>
              <a:endParaRPr lang="fr-FR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2" name="Espace réservé du numéro de diapositive 1"/>
          <p:cNvSpPr txBox="1">
            <a:spLocks/>
          </p:cNvSpPr>
          <p:nvPr/>
        </p:nvSpPr>
        <p:spPr>
          <a:xfrm>
            <a:off x="10452844" y="63472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19</a:t>
            </a:r>
            <a:endParaRPr lang="fr-FR" dirty="0"/>
          </a:p>
        </p:txBody>
      </p:sp>
      <p:grpSp>
        <p:nvGrpSpPr>
          <p:cNvPr id="63" name="Grouper 62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64" name="Ellipse 63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5" name="Connecteur droit 6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Ellipse 6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7" name="ZoneTexte 66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68" name="ZoneTexte 67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69" name="ZoneTexte 68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70" name="Connecteur droit 69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70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17830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>
          <a:xfrm>
            <a:off x="10452844" y="6347254"/>
            <a:ext cx="2743200" cy="365125"/>
          </a:xfrm>
        </p:spPr>
        <p:txBody>
          <a:bodyPr/>
          <a:lstStyle/>
          <a:p>
            <a:fld id="{F2BEE93C-4C1E-DF42-B70B-255B1B6FD029}" type="slidenum">
              <a:rPr lang="fr-FR" smtClean="0"/>
              <a:t>55</a:t>
            </a:fld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9256995" y="568036"/>
            <a:ext cx="2643852" cy="563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/>
          </p:nvPr>
        </p:nvGraphicFramePr>
        <p:xfrm>
          <a:off x="588045" y="1938387"/>
          <a:ext cx="10980504" cy="41100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90252">
                  <a:extLst>
                    <a:ext uri="{9D8B030D-6E8A-4147-A177-3AD203B41FA5}">
                      <a16:colId xmlns="" xmlns:a16="http://schemas.microsoft.com/office/drawing/2014/main" val="2937174619"/>
                    </a:ext>
                  </a:extLst>
                </a:gridCol>
                <a:gridCol w="5490252">
                  <a:extLst>
                    <a:ext uri="{9D8B030D-6E8A-4147-A177-3AD203B41FA5}">
                      <a16:colId xmlns="" xmlns:a16="http://schemas.microsoft.com/office/drawing/2014/main" val="2788933821"/>
                    </a:ext>
                  </a:extLst>
                </a:gridCol>
              </a:tblGrid>
              <a:tr h="676522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smtClean="0"/>
                        <a:t>Avantages</a:t>
                      </a:r>
                      <a:endParaRPr lang="fr-FR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smtClean="0"/>
                        <a:t>Inconvénients</a:t>
                      </a:r>
                      <a:endParaRPr lang="fr-FR" sz="2400" dirty="0"/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8036615"/>
                  </a:ext>
                </a:extLst>
              </a:tr>
              <a:tr h="679873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Réutilisation des bâtiments</a:t>
                      </a:r>
                      <a:endParaRPr lang="fr-F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smtClean="0"/>
                        <a:t>Stationnement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48413909"/>
                  </a:ext>
                </a:extLst>
              </a:tr>
              <a:tr h="724041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Meilleure lisibilité de l’espace</a:t>
                      </a:r>
                      <a:endParaRPr lang="fr-F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Grand parc</a:t>
                      </a:r>
                      <a:endParaRPr lang="fr-FR" sz="20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70230322"/>
                  </a:ext>
                </a:extLst>
              </a:tr>
              <a:tr h="67652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Réponses</a:t>
                      </a:r>
                      <a:r>
                        <a:rPr lang="fr-FR" sz="2000" baseline="0" dirty="0" smtClean="0"/>
                        <a:t> aux besoins de la ville</a:t>
                      </a:r>
                      <a:endParaRPr lang="fr-F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Coût ?</a:t>
                      </a:r>
                      <a:endParaRPr lang="fr-FR" sz="2000" dirty="0"/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8579778"/>
                  </a:ext>
                </a:extLst>
              </a:tr>
              <a:tr h="67652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Espace</a:t>
                      </a:r>
                      <a:r>
                        <a:rPr lang="fr-FR" sz="2000" baseline="0" dirty="0" smtClean="0"/>
                        <a:t> vivant</a:t>
                      </a:r>
                      <a:endParaRPr lang="fr-F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sz="20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83107843"/>
                  </a:ext>
                </a:extLst>
              </a:tr>
              <a:tr h="67652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Enclavement : traversée du site</a:t>
                      </a:r>
                      <a:endParaRPr lang="fr-FR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sz="20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itre 1"/>
          <p:cNvSpPr txBox="1">
            <a:spLocks/>
          </p:cNvSpPr>
          <p:nvPr/>
        </p:nvSpPr>
        <p:spPr>
          <a:xfrm>
            <a:off x="457418" y="696283"/>
            <a:ext cx="8520546" cy="7758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400" smtClean="0"/>
              <a:t>Le collège</a:t>
            </a:r>
            <a:endParaRPr lang="fr-FR" sz="4400" dirty="0"/>
          </a:p>
        </p:txBody>
      </p:sp>
      <p:sp>
        <p:nvSpPr>
          <p:cNvPr id="8" name="Sous-titre 2"/>
          <p:cNvSpPr txBox="1">
            <a:spLocks/>
          </p:cNvSpPr>
          <p:nvPr/>
        </p:nvSpPr>
        <p:spPr>
          <a:xfrm>
            <a:off x="484909" y="1340546"/>
            <a:ext cx="8520546" cy="523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i="1" dirty="0" smtClean="0">
                <a:solidFill>
                  <a:schemeClr val="accent2"/>
                </a:solidFill>
              </a:rPr>
              <a:t>Les avantages et les inconvénients de la 2</a:t>
            </a:r>
            <a:r>
              <a:rPr lang="fr-FR" sz="2400" i="1" baseline="30000" dirty="0" smtClean="0">
                <a:solidFill>
                  <a:schemeClr val="accent2"/>
                </a:solidFill>
              </a:rPr>
              <a:t>ème</a:t>
            </a:r>
            <a:r>
              <a:rPr lang="fr-FR" sz="2400" i="1" dirty="0" smtClean="0">
                <a:solidFill>
                  <a:schemeClr val="accent2"/>
                </a:solidFill>
              </a:rPr>
              <a:t> proposition</a:t>
            </a:r>
            <a:endParaRPr lang="fr-FR" sz="2400" i="1" dirty="0">
              <a:solidFill>
                <a:schemeClr val="accent2"/>
              </a:solidFill>
            </a:endParaRPr>
          </a:p>
        </p:txBody>
      </p:sp>
      <p:grpSp>
        <p:nvGrpSpPr>
          <p:cNvPr id="34" name="Grouper 33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5" name="Ellipse 34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6" name="Connecteur droit 35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Ellipse 36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39" name="ZoneTexte 38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40" name="ZoneTexte 39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41" name="Connecteur droit 40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Ellipse 41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85831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56995" y="568036"/>
            <a:ext cx="2643852" cy="563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99BD90"/>
              </a:clrFrom>
              <a:clrTo>
                <a:srgbClr val="99BD9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699"/>
          <a:stretch/>
        </p:blipFill>
        <p:spPr>
          <a:xfrm>
            <a:off x="851848" y="358788"/>
            <a:ext cx="11062647" cy="5719278"/>
          </a:xfrm>
          <a:prstGeom prst="rect">
            <a:avLst/>
          </a:prstGeom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>
          <a:xfrm>
            <a:off x="10452844" y="6347254"/>
            <a:ext cx="2743200" cy="365125"/>
          </a:xfrm>
        </p:spPr>
        <p:txBody>
          <a:bodyPr/>
          <a:lstStyle/>
          <a:p>
            <a:fld id="{F2BEE93C-4C1E-DF42-B70B-255B1B6FD029}" type="slidenum">
              <a:rPr lang="fr-FR" smtClean="0"/>
              <a:t>56</a:t>
            </a:fld>
            <a:endParaRPr lang="fr-FR"/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457418" y="696283"/>
            <a:ext cx="8520546" cy="7758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400" smtClean="0"/>
              <a:t>Le collège</a:t>
            </a:r>
            <a:endParaRPr lang="fr-FR" sz="4400" dirty="0"/>
          </a:p>
        </p:txBody>
      </p:sp>
      <p:sp>
        <p:nvSpPr>
          <p:cNvPr id="8" name="Sous-titre 2"/>
          <p:cNvSpPr txBox="1">
            <a:spLocks/>
          </p:cNvSpPr>
          <p:nvPr/>
        </p:nvSpPr>
        <p:spPr>
          <a:xfrm>
            <a:off x="484909" y="1340546"/>
            <a:ext cx="8520546" cy="523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i="1" dirty="0" smtClean="0">
                <a:solidFill>
                  <a:schemeClr val="accent2"/>
                </a:solidFill>
              </a:rPr>
              <a:t>Solutions éventuelles</a:t>
            </a:r>
            <a:endParaRPr lang="fr-FR" sz="2400" i="1" dirty="0">
              <a:solidFill>
                <a:schemeClr val="accent2"/>
              </a:solidFill>
            </a:endParaRPr>
          </a:p>
        </p:txBody>
      </p:sp>
      <p:sp>
        <p:nvSpPr>
          <p:cNvPr id="5" name="Forme libre 4"/>
          <p:cNvSpPr/>
          <p:nvPr/>
        </p:nvSpPr>
        <p:spPr>
          <a:xfrm>
            <a:off x="3868027" y="1462073"/>
            <a:ext cx="1344485" cy="961986"/>
          </a:xfrm>
          <a:custGeom>
            <a:avLst/>
            <a:gdLst>
              <a:gd name="connsiteX0" fmla="*/ 0 w 1699327"/>
              <a:gd name="connsiteY0" fmla="*/ 372233 h 1043872"/>
              <a:gd name="connsiteX1" fmla="*/ 687823 w 1699327"/>
              <a:gd name="connsiteY1" fmla="*/ 0 h 1043872"/>
              <a:gd name="connsiteX2" fmla="*/ 1699327 w 1699327"/>
              <a:gd name="connsiteY2" fmla="*/ 558350 h 1043872"/>
              <a:gd name="connsiteX3" fmla="*/ 971044 w 1699327"/>
              <a:gd name="connsiteY3" fmla="*/ 1043872 h 1043872"/>
              <a:gd name="connsiteX4" fmla="*/ 0 w 1699327"/>
              <a:gd name="connsiteY4" fmla="*/ 372233 h 1043872"/>
              <a:gd name="connsiteX0" fmla="*/ 0 w 1699327"/>
              <a:gd name="connsiteY0" fmla="*/ 372233 h 1002929"/>
              <a:gd name="connsiteX1" fmla="*/ 687823 w 1699327"/>
              <a:gd name="connsiteY1" fmla="*/ 0 h 1002929"/>
              <a:gd name="connsiteX2" fmla="*/ 1699327 w 1699327"/>
              <a:gd name="connsiteY2" fmla="*/ 558350 h 1002929"/>
              <a:gd name="connsiteX3" fmla="*/ 643498 w 1699327"/>
              <a:gd name="connsiteY3" fmla="*/ 1002929 h 1002929"/>
              <a:gd name="connsiteX4" fmla="*/ 0 w 1699327"/>
              <a:gd name="connsiteY4" fmla="*/ 372233 h 1002929"/>
              <a:gd name="connsiteX0" fmla="*/ 0 w 1385429"/>
              <a:gd name="connsiteY0" fmla="*/ 372233 h 1002929"/>
              <a:gd name="connsiteX1" fmla="*/ 687823 w 1385429"/>
              <a:gd name="connsiteY1" fmla="*/ 0 h 1002929"/>
              <a:gd name="connsiteX2" fmla="*/ 1385429 w 1385429"/>
              <a:gd name="connsiteY2" fmla="*/ 599293 h 1002929"/>
              <a:gd name="connsiteX3" fmla="*/ 643498 w 1385429"/>
              <a:gd name="connsiteY3" fmla="*/ 1002929 h 1002929"/>
              <a:gd name="connsiteX4" fmla="*/ 0 w 1385429"/>
              <a:gd name="connsiteY4" fmla="*/ 372233 h 1002929"/>
              <a:gd name="connsiteX0" fmla="*/ 0 w 1344485"/>
              <a:gd name="connsiteY0" fmla="*/ 372233 h 1002929"/>
              <a:gd name="connsiteX1" fmla="*/ 687823 w 1344485"/>
              <a:gd name="connsiteY1" fmla="*/ 0 h 1002929"/>
              <a:gd name="connsiteX2" fmla="*/ 1344485 w 1344485"/>
              <a:gd name="connsiteY2" fmla="*/ 640236 h 1002929"/>
              <a:gd name="connsiteX3" fmla="*/ 643498 w 1344485"/>
              <a:gd name="connsiteY3" fmla="*/ 1002929 h 1002929"/>
              <a:gd name="connsiteX4" fmla="*/ 0 w 1344485"/>
              <a:gd name="connsiteY4" fmla="*/ 372233 h 1002929"/>
              <a:gd name="connsiteX0" fmla="*/ 0 w 1344485"/>
              <a:gd name="connsiteY0" fmla="*/ 331290 h 961986"/>
              <a:gd name="connsiteX1" fmla="*/ 605936 w 1344485"/>
              <a:gd name="connsiteY1" fmla="*/ 0 h 961986"/>
              <a:gd name="connsiteX2" fmla="*/ 1344485 w 1344485"/>
              <a:gd name="connsiteY2" fmla="*/ 599293 h 961986"/>
              <a:gd name="connsiteX3" fmla="*/ 643498 w 1344485"/>
              <a:gd name="connsiteY3" fmla="*/ 961986 h 961986"/>
              <a:gd name="connsiteX4" fmla="*/ 0 w 1344485"/>
              <a:gd name="connsiteY4" fmla="*/ 331290 h 96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4485" h="961986">
                <a:moveTo>
                  <a:pt x="0" y="331290"/>
                </a:moveTo>
                <a:lnTo>
                  <a:pt x="605936" y="0"/>
                </a:lnTo>
                <a:lnTo>
                  <a:pt x="1344485" y="599293"/>
                </a:lnTo>
                <a:lnTo>
                  <a:pt x="643498" y="961986"/>
                </a:lnTo>
                <a:lnTo>
                  <a:pt x="0" y="331290"/>
                </a:lnTo>
                <a:close/>
              </a:path>
            </a:pathLst>
          </a:custGeom>
          <a:noFill/>
          <a:ln w="57150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rme libre 5"/>
          <p:cNvSpPr/>
          <p:nvPr/>
        </p:nvSpPr>
        <p:spPr>
          <a:xfrm rot="334289">
            <a:off x="5067819" y="3721817"/>
            <a:ext cx="3340835" cy="2378027"/>
          </a:xfrm>
          <a:custGeom>
            <a:avLst/>
            <a:gdLst>
              <a:gd name="connsiteX0" fmla="*/ 0 w 3684896"/>
              <a:gd name="connsiteY0" fmla="*/ 2006221 h 2442949"/>
              <a:gd name="connsiteX1" fmla="*/ 300251 w 3684896"/>
              <a:gd name="connsiteY1" fmla="*/ 1583140 h 2442949"/>
              <a:gd name="connsiteX2" fmla="*/ 1351129 w 3684896"/>
              <a:gd name="connsiteY2" fmla="*/ 982639 h 2442949"/>
              <a:gd name="connsiteX3" fmla="*/ 1528549 w 3684896"/>
              <a:gd name="connsiteY3" fmla="*/ 1064525 h 2442949"/>
              <a:gd name="connsiteX4" fmla="*/ 3302758 w 3684896"/>
              <a:gd name="connsiteY4" fmla="*/ 0 h 2442949"/>
              <a:gd name="connsiteX5" fmla="*/ 3684896 w 3684896"/>
              <a:gd name="connsiteY5" fmla="*/ 204716 h 2442949"/>
              <a:gd name="connsiteX6" fmla="*/ 1392072 w 3684896"/>
              <a:gd name="connsiteY6" fmla="*/ 2442949 h 2442949"/>
              <a:gd name="connsiteX7" fmla="*/ 682388 w 3684896"/>
              <a:gd name="connsiteY7" fmla="*/ 2442949 h 2442949"/>
              <a:gd name="connsiteX8" fmla="*/ 0 w 3684896"/>
              <a:gd name="connsiteY8" fmla="*/ 2006221 h 2442949"/>
              <a:gd name="connsiteX0" fmla="*/ 0 w 3684896"/>
              <a:gd name="connsiteY0" fmla="*/ 2006221 h 2844826"/>
              <a:gd name="connsiteX1" fmla="*/ 300251 w 3684896"/>
              <a:gd name="connsiteY1" fmla="*/ 1583140 h 2844826"/>
              <a:gd name="connsiteX2" fmla="*/ 1351129 w 3684896"/>
              <a:gd name="connsiteY2" fmla="*/ 982639 h 2844826"/>
              <a:gd name="connsiteX3" fmla="*/ 1528549 w 3684896"/>
              <a:gd name="connsiteY3" fmla="*/ 1064525 h 2844826"/>
              <a:gd name="connsiteX4" fmla="*/ 3302758 w 3684896"/>
              <a:gd name="connsiteY4" fmla="*/ 0 h 2844826"/>
              <a:gd name="connsiteX5" fmla="*/ 3684896 w 3684896"/>
              <a:gd name="connsiteY5" fmla="*/ 204716 h 2844826"/>
              <a:gd name="connsiteX6" fmla="*/ 1004722 w 3684896"/>
              <a:gd name="connsiteY6" fmla="*/ 2844825 h 2844826"/>
              <a:gd name="connsiteX7" fmla="*/ 682388 w 3684896"/>
              <a:gd name="connsiteY7" fmla="*/ 2442949 h 2844826"/>
              <a:gd name="connsiteX8" fmla="*/ 0 w 3684896"/>
              <a:gd name="connsiteY8" fmla="*/ 2006221 h 2844826"/>
              <a:gd name="connsiteX0" fmla="*/ 0 w 3684896"/>
              <a:gd name="connsiteY0" fmla="*/ 2006221 h 2844825"/>
              <a:gd name="connsiteX1" fmla="*/ 300251 w 3684896"/>
              <a:gd name="connsiteY1" fmla="*/ 1583140 h 2844825"/>
              <a:gd name="connsiteX2" fmla="*/ 1351129 w 3684896"/>
              <a:gd name="connsiteY2" fmla="*/ 982639 h 2844825"/>
              <a:gd name="connsiteX3" fmla="*/ 1528549 w 3684896"/>
              <a:gd name="connsiteY3" fmla="*/ 1064525 h 2844825"/>
              <a:gd name="connsiteX4" fmla="*/ 3302758 w 3684896"/>
              <a:gd name="connsiteY4" fmla="*/ 0 h 2844825"/>
              <a:gd name="connsiteX5" fmla="*/ 3684896 w 3684896"/>
              <a:gd name="connsiteY5" fmla="*/ 204716 h 2844825"/>
              <a:gd name="connsiteX6" fmla="*/ 1004722 w 3684896"/>
              <a:gd name="connsiteY6" fmla="*/ 2844825 h 2844825"/>
              <a:gd name="connsiteX7" fmla="*/ 586283 w 3684896"/>
              <a:gd name="connsiteY7" fmla="*/ 2551543 h 2844825"/>
              <a:gd name="connsiteX8" fmla="*/ 0 w 3684896"/>
              <a:gd name="connsiteY8" fmla="*/ 2006221 h 284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84896" h="2844825">
                <a:moveTo>
                  <a:pt x="0" y="2006221"/>
                </a:moveTo>
                <a:lnTo>
                  <a:pt x="300251" y="1583140"/>
                </a:lnTo>
                <a:lnTo>
                  <a:pt x="1351129" y="982639"/>
                </a:lnTo>
                <a:lnTo>
                  <a:pt x="1528549" y="1064525"/>
                </a:lnTo>
                <a:lnTo>
                  <a:pt x="3302758" y="0"/>
                </a:lnTo>
                <a:lnTo>
                  <a:pt x="3684896" y="204716"/>
                </a:lnTo>
                <a:lnTo>
                  <a:pt x="1004722" y="2844825"/>
                </a:lnTo>
                <a:lnTo>
                  <a:pt x="586283" y="2551543"/>
                </a:lnTo>
                <a:lnTo>
                  <a:pt x="0" y="2006221"/>
                </a:lnTo>
                <a:close/>
              </a:path>
            </a:pathLst>
          </a:custGeom>
          <a:noFill/>
          <a:ln w="57150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ZoneTexte 34"/>
          <p:cNvSpPr txBox="1"/>
          <p:nvPr/>
        </p:nvSpPr>
        <p:spPr>
          <a:xfrm>
            <a:off x="9188266" y="5792333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smtClean="0"/>
              <a:t>Réalisation </a:t>
            </a:r>
            <a:r>
              <a:rPr lang="fr-FR" sz="1200" i="1" dirty="0" smtClean="0"/>
              <a:t>personnelle</a:t>
            </a:r>
            <a:endParaRPr lang="fr-FR" sz="1200" i="1" dirty="0"/>
          </a:p>
        </p:txBody>
      </p:sp>
      <p:cxnSp>
        <p:nvCxnSpPr>
          <p:cNvPr id="36" name="Connecteur droit 35"/>
          <p:cNvCxnSpPr>
            <a:endCxn id="6" idx="7"/>
          </p:cNvCxnSpPr>
          <p:nvPr/>
        </p:nvCxnSpPr>
        <p:spPr>
          <a:xfrm flipH="1">
            <a:off x="5513104" y="3922643"/>
            <a:ext cx="2703244" cy="1817013"/>
          </a:xfrm>
          <a:prstGeom prst="line">
            <a:avLst/>
          </a:prstGeom>
          <a:noFill/>
          <a:ln w="57150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7" name="Grouper 36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8" name="Ellipse 37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9" name="Connecteur droit 38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Ellipse 39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ZoneTexte 40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42" name="ZoneTexte 41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44" name="Connecteur droit 43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Ellipse 44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24711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56995" y="568036"/>
            <a:ext cx="2643852" cy="563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>
          <a:xfrm>
            <a:off x="10452844" y="6347254"/>
            <a:ext cx="2743200" cy="365125"/>
          </a:xfrm>
        </p:spPr>
        <p:txBody>
          <a:bodyPr/>
          <a:lstStyle/>
          <a:p>
            <a:fld id="{F2BEE93C-4C1E-DF42-B70B-255B1B6FD029}" type="slidenum">
              <a:rPr lang="fr-FR" smtClean="0"/>
              <a:t>57</a:t>
            </a:fld>
            <a:endParaRPr lang="fr-FR"/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457418" y="696283"/>
            <a:ext cx="8520546" cy="7758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400" dirty="0" smtClean="0"/>
              <a:t>Le collège</a:t>
            </a:r>
            <a:endParaRPr lang="fr-FR" sz="4400" dirty="0"/>
          </a:p>
        </p:txBody>
      </p:sp>
      <p:sp>
        <p:nvSpPr>
          <p:cNvPr id="8" name="Sous-titre 2"/>
          <p:cNvSpPr txBox="1">
            <a:spLocks/>
          </p:cNvSpPr>
          <p:nvPr/>
        </p:nvSpPr>
        <p:spPr>
          <a:xfrm>
            <a:off x="484909" y="1340546"/>
            <a:ext cx="8520546" cy="523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i="1" dirty="0" smtClean="0">
                <a:solidFill>
                  <a:schemeClr val="accent2"/>
                </a:solidFill>
              </a:rPr>
              <a:t>Solutions éventuelles</a:t>
            </a:r>
            <a:endParaRPr lang="fr-FR" sz="2400" i="1" dirty="0">
              <a:solidFill>
                <a:schemeClr val="accent2"/>
              </a:solidFill>
            </a:endParaRPr>
          </a:p>
        </p:txBody>
      </p:sp>
      <p:sp>
        <p:nvSpPr>
          <p:cNvPr id="35" name="ZoneTexte 34"/>
          <p:cNvSpPr txBox="1"/>
          <p:nvPr/>
        </p:nvSpPr>
        <p:spPr>
          <a:xfrm>
            <a:off x="9188266" y="5792333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smtClean="0"/>
              <a:t>Réalisation </a:t>
            </a:r>
            <a:r>
              <a:rPr lang="fr-FR" sz="1200" i="1" dirty="0" smtClean="0"/>
              <a:t>personnelle</a:t>
            </a:r>
            <a:endParaRPr lang="fr-FR" sz="1200" i="1" dirty="0"/>
          </a:p>
        </p:txBody>
      </p:sp>
      <p:grpSp>
        <p:nvGrpSpPr>
          <p:cNvPr id="4" name="Grouper 3"/>
          <p:cNvGrpSpPr/>
          <p:nvPr/>
        </p:nvGrpSpPr>
        <p:grpSpPr>
          <a:xfrm>
            <a:off x="2628989" y="241020"/>
            <a:ext cx="9285510" cy="5852650"/>
            <a:chOff x="2628989" y="241020"/>
            <a:chExt cx="9285510" cy="5852650"/>
          </a:xfrm>
        </p:grpSpPr>
        <p:pic>
          <p:nvPicPr>
            <p:cNvPr id="34" name="Image 33"/>
            <p:cNvPicPr>
              <a:picLocks noChangeAspect="1"/>
            </p:cNvPicPr>
            <p:nvPr/>
          </p:nvPicPr>
          <p:blipFill rotWithShape="1">
            <a:blip r:embed="rId3" cstate="email">
              <a:clrChange>
                <a:clrFrom>
                  <a:srgbClr val="99BD90"/>
                </a:clrFrom>
                <a:clrTo>
                  <a:srgbClr val="99BD9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1492"/>
            <a:stretch/>
          </p:blipFill>
          <p:spPr>
            <a:xfrm>
              <a:off x="2628989" y="241020"/>
              <a:ext cx="9285510" cy="5837613"/>
            </a:xfrm>
            <a:prstGeom prst="rect">
              <a:avLst/>
            </a:prstGeom>
          </p:spPr>
        </p:pic>
        <p:sp>
          <p:nvSpPr>
            <p:cNvPr id="36" name="Flèche vers la droite 35"/>
            <p:cNvSpPr/>
            <p:nvPr/>
          </p:nvSpPr>
          <p:spPr>
            <a:xfrm rot="3504777">
              <a:off x="4501710" y="504266"/>
              <a:ext cx="678012" cy="373660"/>
            </a:xfrm>
            <a:prstGeom prst="rightArrow">
              <a:avLst/>
            </a:prstGeom>
            <a:solidFill>
              <a:srgbClr val="40BBD3"/>
            </a:solidFill>
            <a:ln>
              <a:solidFill>
                <a:srgbClr val="40BB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Flèche vers la droite 36"/>
            <p:cNvSpPr/>
            <p:nvPr/>
          </p:nvSpPr>
          <p:spPr>
            <a:xfrm rot="696058">
              <a:off x="3639296" y="1842527"/>
              <a:ext cx="678012" cy="373660"/>
            </a:xfrm>
            <a:prstGeom prst="rightArrow">
              <a:avLst/>
            </a:prstGeom>
            <a:solidFill>
              <a:srgbClr val="40BBD3"/>
            </a:solidFill>
            <a:ln>
              <a:solidFill>
                <a:srgbClr val="40BB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Flèche vers la droite 37"/>
            <p:cNvSpPr/>
            <p:nvPr/>
          </p:nvSpPr>
          <p:spPr>
            <a:xfrm rot="19705395">
              <a:off x="6169872" y="5720010"/>
              <a:ext cx="678012" cy="373660"/>
            </a:xfrm>
            <a:prstGeom prst="rightArrow">
              <a:avLst/>
            </a:prstGeom>
            <a:solidFill>
              <a:srgbClr val="40BBD3"/>
            </a:solidFill>
            <a:ln>
              <a:solidFill>
                <a:srgbClr val="40BB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9" name="Grouper 38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40" name="Ellipse 39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41" name="Connecteur droit 40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Ellipse 41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44" name="ZoneTexte 43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45" name="ZoneTexte 44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46" name="Connecteur droit 45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Ellipse 46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5684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489630" y="615034"/>
            <a:ext cx="3858323" cy="996164"/>
          </a:xfrm>
          <a:prstGeom prst="rect">
            <a:avLst/>
          </a:prstGeom>
          <a:noFill/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>
                <a:solidFill>
                  <a:schemeClr val="tx1"/>
                </a:solidFill>
              </a:rPr>
              <a:t>L’hôpital</a:t>
            </a:r>
          </a:p>
          <a:p>
            <a:r>
              <a:rPr lang="fr-FR" sz="2000" i="1" dirty="0">
                <a:solidFill>
                  <a:schemeClr val="accent2"/>
                </a:solidFill>
              </a:rPr>
              <a:t>P</a:t>
            </a:r>
            <a:r>
              <a:rPr lang="fr-FR" sz="2000" i="1" dirty="0" smtClean="0">
                <a:solidFill>
                  <a:schemeClr val="accent2"/>
                </a:solidFill>
              </a:rPr>
              <a:t>roposition</a:t>
            </a:r>
            <a:endParaRPr lang="fr-FR" sz="2000" i="1" dirty="0">
              <a:solidFill>
                <a:schemeClr val="accent2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9042982" y="568036"/>
            <a:ext cx="2857865" cy="563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5" name="Image 54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99BD90"/>
              </a:clrFrom>
              <a:clrTo>
                <a:srgbClr val="99BD9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637" b="16798"/>
          <a:stretch/>
        </p:blipFill>
        <p:spPr>
          <a:xfrm>
            <a:off x="1446938" y="67103"/>
            <a:ext cx="10467557" cy="6001005"/>
          </a:xfrm>
          <a:prstGeom prst="rect">
            <a:avLst/>
          </a:prstGeom>
        </p:spPr>
      </p:pic>
      <p:sp>
        <p:nvSpPr>
          <p:cNvPr id="56" name="ZoneTexte 55"/>
          <p:cNvSpPr txBox="1"/>
          <p:nvPr/>
        </p:nvSpPr>
        <p:spPr>
          <a:xfrm>
            <a:off x="9218693" y="5791109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smtClean="0"/>
              <a:t>Réalisation </a:t>
            </a:r>
            <a:r>
              <a:rPr lang="fr-FR" sz="1200" i="1" dirty="0" smtClean="0"/>
              <a:t>personnelle</a:t>
            </a:r>
            <a:endParaRPr lang="fr-FR" sz="1200" i="1" dirty="0"/>
          </a:p>
        </p:txBody>
      </p:sp>
      <p:sp>
        <p:nvSpPr>
          <p:cNvPr id="59" name="Espace réservé du numéro de diapositive 1"/>
          <p:cNvSpPr txBox="1">
            <a:spLocks/>
          </p:cNvSpPr>
          <p:nvPr/>
        </p:nvSpPr>
        <p:spPr>
          <a:xfrm>
            <a:off x="10452844" y="63472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26</a:t>
            </a:r>
            <a:endParaRPr lang="fr-FR" dirty="0"/>
          </a:p>
        </p:txBody>
      </p:sp>
      <p:grpSp>
        <p:nvGrpSpPr>
          <p:cNvPr id="57" name="Grouper 56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58" name="Ellipse 57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0" name="Connecteur droit 59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Ellipse 60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2" name="ZoneTexte 61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63" name="ZoneTexte 62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64" name="ZoneTexte 63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65" name="Connecteur droit 64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Ellipse 65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53568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La ville et l’agglo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Une ville « vieillissante » mais dynamique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63377" y="955963"/>
            <a:ext cx="2597011" cy="4628138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dirty="0"/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dirty="0"/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dirty="0" smtClean="0"/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dirty="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fr-FR" sz="1800" dirty="0" smtClean="0">
                <a:solidFill>
                  <a:schemeClr val="tx1"/>
                </a:solidFill>
              </a:rPr>
              <a:t>Densité </a:t>
            </a:r>
            <a:r>
              <a:rPr lang="fr-FR" sz="1800" dirty="0">
                <a:solidFill>
                  <a:schemeClr val="tx1"/>
                </a:solidFill>
              </a:rPr>
              <a:t>moyenne de Bressuire : </a:t>
            </a:r>
            <a:r>
              <a:rPr lang="fr-FR" sz="1800" dirty="0" smtClean="0">
                <a:solidFill>
                  <a:schemeClr val="tx1"/>
                </a:solidFill>
              </a:rPr>
              <a:t>105 </a:t>
            </a:r>
            <a:r>
              <a:rPr lang="fr-FR" sz="1800" dirty="0" err="1">
                <a:solidFill>
                  <a:schemeClr val="tx1"/>
                </a:solidFill>
              </a:rPr>
              <a:t>hab</a:t>
            </a:r>
            <a:r>
              <a:rPr lang="fr-FR" sz="1800" dirty="0">
                <a:solidFill>
                  <a:schemeClr val="tx1"/>
                </a:solidFill>
              </a:rPr>
              <a:t>/km² (en 2014)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5</a:t>
            </a:fld>
            <a:endParaRPr lang="fr-FR"/>
          </a:p>
        </p:txBody>
      </p:sp>
      <p:graphicFrame>
        <p:nvGraphicFramePr>
          <p:cNvPr id="24" name="Graphique 23">
            <a:extLst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2069478"/>
              </p:ext>
            </p:extLst>
          </p:nvPr>
        </p:nvGraphicFramePr>
        <p:xfrm>
          <a:off x="584200" y="1898729"/>
          <a:ext cx="8125847" cy="3897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ZoneTexte 16"/>
          <p:cNvSpPr txBox="1"/>
          <p:nvPr/>
        </p:nvSpPr>
        <p:spPr>
          <a:xfrm>
            <a:off x="602065" y="5823259"/>
            <a:ext cx="40450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/>
              <a:t>Source : Insee</a:t>
            </a:r>
          </a:p>
        </p:txBody>
      </p:sp>
      <p:sp>
        <p:nvSpPr>
          <p:cNvPr id="26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21813" y="873126"/>
            <a:ext cx="2680141" cy="470766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fr-FR"/>
              <a:t>Quelques </a:t>
            </a:r>
            <a:r>
              <a:rPr lang="fr-FR" smtClean="0"/>
              <a:t>données :</a:t>
            </a:r>
            <a:endParaRPr lang="fr-FR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grpSp>
        <p:nvGrpSpPr>
          <p:cNvPr id="28" name="Grouper 27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2" name="Ellipse 3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" name="Connecteur droit 3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Ellipse 3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1" name="ZoneTexte 50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2" name="Connecteur droit 51"/>
            <p:cNvCxnSpPr>
              <a:endCxn id="53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Ellipse 52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72700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59</a:t>
            </a:fld>
            <a:endParaRPr lang="en-US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85" r="509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150126" y="-159915"/>
            <a:ext cx="12583235" cy="7188511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-22747" y="254139"/>
            <a:ext cx="3858323" cy="996164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dirty="0" smtClean="0">
                <a:solidFill>
                  <a:schemeClr val="tx1"/>
                </a:solidFill>
              </a:rPr>
              <a:t>L’hôpital</a:t>
            </a:r>
          </a:p>
          <a:p>
            <a:pPr algn="ctr"/>
            <a:r>
              <a:rPr lang="fr-FR" sz="2000" i="1" dirty="0">
                <a:solidFill>
                  <a:schemeClr val="accent2"/>
                </a:solidFill>
              </a:rPr>
              <a:t>P</a:t>
            </a:r>
            <a:r>
              <a:rPr lang="fr-FR" sz="2000" i="1" dirty="0" smtClean="0">
                <a:solidFill>
                  <a:schemeClr val="accent2"/>
                </a:solidFill>
              </a:rPr>
              <a:t>roposition</a:t>
            </a:r>
            <a:endParaRPr lang="fr-FR" sz="2000" i="1" dirty="0">
              <a:solidFill>
                <a:schemeClr val="accent2"/>
              </a:solidFill>
            </a:endParaRPr>
          </a:p>
        </p:txBody>
      </p:sp>
      <p:sp>
        <p:nvSpPr>
          <p:cNvPr id="55" name="ZoneTexte 54"/>
          <p:cNvSpPr txBox="1"/>
          <p:nvPr/>
        </p:nvSpPr>
        <p:spPr>
          <a:xfrm>
            <a:off x="9542828" y="5792333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dirty="0" smtClean="0"/>
              <a:t>Réalisation personnelle</a:t>
            </a:r>
            <a:endParaRPr lang="fr-FR" sz="1200" i="1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3893" y="2358887"/>
            <a:ext cx="2357681" cy="167965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9190" y="3633172"/>
            <a:ext cx="1467011" cy="1375798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8805" y="1770469"/>
            <a:ext cx="2255816" cy="183473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9578" y="3144066"/>
            <a:ext cx="1983841" cy="115534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6784" y="3146515"/>
            <a:ext cx="1634809" cy="1672828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2503" y="2962968"/>
            <a:ext cx="1365998" cy="1212515"/>
          </a:xfrm>
          <a:prstGeom prst="rect">
            <a:avLst/>
          </a:prstGeom>
        </p:spPr>
      </p:pic>
      <p:grpSp>
        <p:nvGrpSpPr>
          <p:cNvPr id="15" name="Grouper 14"/>
          <p:cNvGrpSpPr/>
          <p:nvPr/>
        </p:nvGrpSpPr>
        <p:grpSpPr>
          <a:xfrm>
            <a:off x="5769592" y="1025461"/>
            <a:ext cx="1586205" cy="2425954"/>
            <a:chOff x="9590316" y="752221"/>
            <a:chExt cx="1586205" cy="2425954"/>
          </a:xfrm>
        </p:grpSpPr>
        <p:cxnSp>
          <p:nvCxnSpPr>
            <p:cNvPr id="9" name="Connecteur droit avec flèche 8"/>
            <p:cNvCxnSpPr/>
            <p:nvPr/>
          </p:nvCxnSpPr>
          <p:spPr>
            <a:xfrm>
              <a:off x="9590316" y="752221"/>
              <a:ext cx="1" cy="2425954"/>
            </a:xfrm>
            <a:prstGeom prst="straightConnector1">
              <a:avLst/>
            </a:prstGeom>
            <a:ln w="762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ZoneTexte 11"/>
            <p:cNvSpPr txBox="1"/>
            <p:nvPr/>
          </p:nvSpPr>
          <p:spPr>
            <a:xfrm>
              <a:off x="9627639" y="764599"/>
              <a:ext cx="1548882" cy="523220"/>
            </a:xfrm>
            <a:prstGeom prst="rect">
              <a:avLst/>
            </a:prstGeom>
            <a:solidFill>
              <a:schemeClr val="bg1">
                <a:alpha val="5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dirty="0" smtClean="0"/>
                <a:t>EHPAD</a:t>
              </a:r>
              <a:endParaRPr lang="fr-FR" sz="2800" dirty="0"/>
            </a:p>
          </p:txBody>
        </p:sp>
      </p:grpSp>
      <p:grpSp>
        <p:nvGrpSpPr>
          <p:cNvPr id="16" name="Grouper 15"/>
          <p:cNvGrpSpPr/>
          <p:nvPr/>
        </p:nvGrpSpPr>
        <p:grpSpPr>
          <a:xfrm>
            <a:off x="8204786" y="175356"/>
            <a:ext cx="3243711" cy="1915494"/>
            <a:chOff x="9664961" y="764598"/>
            <a:chExt cx="3243711" cy="2425954"/>
          </a:xfrm>
        </p:grpSpPr>
        <p:cxnSp>
          <p:nvCxnSpPr>
            <p:cNvPr id="17" name="Connecteur droit avec flèche 16"/>
            <p:cNvCxnSpPr/>
            <p:nvPr/>
          </p:nvCxnSpPr>
          <p:spPr>
            <a:xfrm>
              <a:off x="9664961" y="764598"/>
              <a:ext cx="1" cy="2425954"/>
            </a:xfrm>
            <a:prstGeom prst="straightConnector1">
              <a:avLst/>
            </a:prstGeom>
            <a:ln w="762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ZoneTexte 17"/>
            <p:cNvSpPr txBox="1"/>
            <p:nvPr/>
          </p:nvSpPr>
          <p:spPr>
            <a:xfrm>
              <a:off x="9703474" y="764598"/>
              <a:ext cx="3205198" cy="662653"/>
            </a:xfrm>
            <a:prstGeom prst="rect">
              <a:avLst/>
            </a:prstGeom>
            <a:solidFill>
              <a:schemeClr val="bg1">
                <a:alpha val="5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dirty="0" smtClean="0"/>
                <a:t>Logements séniors</a:t>
              </a:r>
              <a:endParaRPr lang="fr-FR" sz="2800" dirty="0"/>
            </a:p>
          </p:txBody>
        </p:sp>
      </p:grpSp>
      <p:grpSp>
        <p:nvGrpSpPr>
          <p:cNvPr id="20" name="Grouper 19"/>
          <p:cNvGrpSpPr/>
          <p:nvPr/>
        </p:nvGrpSpPr>
        <p:grpSpPr>
          <a:xfrm>
            <a:off x="8484934" y="2024915"/>
            <a:ext cx="3135159" cy="2080824"/>
            <a:chOff x="9590316" y="752221"/>
            <a:chExt cx="1428255" cy="2425954"/>
          </a:xfrm>
        </p:grpSpPr>
        <p:cxnSp>
          <p:nvCxnSpPr>
            <p:cNvPr id="21" name="Connecteur droit avec flèche 20"/>
            <p:cNvCxnSpPr/>
            <p:nvPr/>
          </p:nvCxnSpPr>
          <p:spPr>
            <a:xfrm>
              <a:off x="9590316" y="752221"/>
              <a:ext cx="1" cy="2425954"/>
            </a:xfrm>
            <a:prstGeom prst="straightConnector1">
              <a:avLst/>
            </a:prstGeom>
            <a:ln w="762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ZoneTexte 21"/>
            <p:cNvSpPr txBox="1"/>
            <p:nvPr/>
          </p:nvSpPr>
          <p:spPr>
            <a:xfrm>
              <a:off x="9610175" y="752221"/>
              <a:ext cx="1408396" cy="610002"/>
            </a:xfrm>
            <a:prstGeom prst="rect">
              <a:avLst/>
            </a:prstGeom>
            <a:solidFill>
              <a:schemeClr val="bg1">
                <a:alpha val="5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smtClean="0"/>
                <a:t>Services communs</a:t>
              </a:r>
              <a:endParaRPr lang="fr-FR" sz="2800" dirty="0"/>
            </a:p>
          </p:txBody>
        </p:sp>
      </p:grpSp>
      <p:grpSp>
        <p:nvGrpSpPr>
          <p:cNvPr id="26" name="Grouper 25"/>
          <p:cNvGrpSpPr/>
          <p:nvPr/>
        </p:nvGrpSpPr>
        <p:grpSpPr>
          <a:xfrm>
            <a:off x="1257349" y="1893242"/>
            <a:ext cx="2230013" cy="1427808"/>
            <a:chOff x="8574411" y="752221"/>
            <a:chExt cx="1015906" cy="2425954"/>
          </a:xfrm>
        </p:grpSpPr>
        <p:cxnSp>
          <p:nvCxnSpPr>
            <p:cNvPr id="27" name="Connecteur droit avec flèche 26"/>
            <p:cNvCxnSpPr/>
            <p:nvPr/>
          </p:nvCxnSpPr>
          <p:spPr>
            <a:xfrm>
              <a:off x="9590316" y="752221"/>
              <a:ext cx="1" cy="2425954"/>
            </a:xfrm>
            <a:prstGeom prst="straightConnector1">
              <a:avLst/>
            </a:prstGeom>
            <a:ln w="762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ZoneTexte 27"/>
            <p:cNvSpPr txBox="1"/>
            <p:nvPr/>
          </p:nvSpPr>
          <p:spPr>
            <a:xfrm flipH="1">
              <a:off x="8574411" y="753412"/>
              <a:ext cx="998904" cy="888990"/>
            </a:xfrm>
            <a:prstGeom prst="rect">
              <a:avLst/>
            </a:prstGeom>
            <a:solidFill>
              <a:schemeClr val="bg1">
                <a:alpha val="59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r-FR" sz="2800" dirty="0" smtClean="0"/>
                <a:t>Logements</a:t>
              </a:r>
              <a:endParaRPr lang="fr-FR" sz="2800" dirty="0"/>
            </a:p>
          </p:txBody>
        </p:sp>
      </p:grpSp>
      <p:grpSp>
        <p:nvGrpSpPr>
          <p:cNvPr id="54" name="Grouper 53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56" name="Ellipse 55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7" name="Connecteur droit 56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Ellipse 57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60" name="ZoneTexte 59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61" name="ZoneTexte 60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62" name="Connecteur droit 61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Ellipse 62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66673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9042982" y="568036"/>
            <a:ext cx="2857865" cy="563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2" name="Image 31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99BD90"/>
              </a:clrFrom>
              <a:clrTo>
                <a:srgbClr val="99BD9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637" y="2423375"/>
            <a:ext cx="5308487" cy="3649333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9820" y="535240"/>
            <a:ext cx="6881177" cy="5560547"/>
          </a:xfrm>
          <a:prstGeom prst="rect">
            <a:avLst/>
          </a:prstGeom>
        </p:spPr>
      </p:pic>
      <p:sp>
        <p:nvSpPr>
          <p:cNvPr id="33" name="ZoneTexte 32"/>
          <p:cNvSpPr txBox="1"/>
          <p:nvPr/>
        </p:nvSpPr>
        <p:spPr>
          <a:xfrm>
            <a:off x="289230" y="5795709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/>
              <a:t>Réalisation personnelle</a:t>
            </a:r>
            <a:endParaRPr lang="fr-FR" sz="1200" i="1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60</a:t>
            </a:fld>
            <a:endParaRPr lang="fr-FR"/>
          </a:p>
        </p:txBody>
      </p:sp>
      <p:sp>
        <p:nvSpPr>
          <p:cNvPr id="28" name="Titre 1"/>
          <p:cNvSpPr txBox="1">
            <a:spLocks/>
          </p:cNvSpPr>
          <p:nvPr/>
        </p:nvSpPr>
        <p:spPr>
          <a:xfrm>
            <a:off x="489630" y="615034"/>
            <a:ext cx="3858323" cy="996164"/>
          </a:xfrm>
          <a:prstGeom prst="rect">
            <a:avLst/>
          </a:prstGeom>
          <a:noFill/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>
                <a:solidFill>
                  <a:schemeClr val="tx1"/>
                </a:solidFill>
              </a:rPr>
              <a:t>L’hôpital</a:t>
            </a:r>
          </a:p>
          <a:p>
            <a:r>
              <a:rPr lang="fr-FR" sz="2000" i="1" dirty="0">
                <a:solidFill>
                  <a:schemeClr val="accent2"/>
                </a:solidFill>
              </a:rPr>
              <a:t>P</a:t>
            </a:r>
            <a:r>
              <a:rPr lang="fr-FR" sz="2000" i="1" dirty="0" smtClean="0">
                <a:solidFill>
                  <a:schemeClr val="accent2"/>
                </a:solidFill>
              </a:rPr>
              <a:t>roposition</a:t>
            </a:r>
            <a:endParaRPr lang="fr-FR" sz="2000" i="1" dirty="0">
              <a:solidFill>
                <a:schemeClr val="accent2"/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9236587" y="5708610"/>
            <a:ext cx="2702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smtClean="0"/>
              <a:t>Source : CHNDS</a:t>
            </a:r>
            <a:endParaRPr lang="fr-FR" sz="1200" i="1" dirty="0"/>
          </a:p>
        </p:txBody>
      </p:sp>
      <p:sp>
        <p:nvSpPr>
          <p:cNvPr id="34" name="ZoneTexte 33"/>
          <p:cNvSpPr txBox="1"/>
          <p:nvPr/>
        </p:nvSpPr>
        <p:spPr>
          <a:xfrm>
            <a:off x="6901994" y="306104"/>
            <a:ext cx="3156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mtClean="0"/>
              <a:t>Exemple chambres EHPAD</a:t>
            </a:r>
            <a:endParaRPr lang="fr-FR"/>
          </a:p>
        </p:txBody>
      </p:sp>
      <p:sp>
        <p:nvSpPr>
          <p:cNvPr id="40" name="Arc 39"/>
          <p:cNvSpPr/>
          <p:nvPr/>
        </p:nvSpPr>
        <p:spPr>
          <a:xfrm flipH="1">
            <a:off x="2674656" y="1737343"/>
            <a:ext cx="4620743" cy="4362366"/>
          </a:xfrm>
          <a:prstGeom prst="arc">
            <a:avLst>
              <a:gd name="adj1" fmla="val 16199999"/>
              <a:gd name="adj2" fmla="val 182725"/>
            </a:avLst>
          </a:prstGeom>
          <a:ln w="57150">
            <a:solidFill>
              <a:srgbClr val="40BBD3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6" name="Grouper 35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7" name="Ellipse 36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8" name="Connecteur droit 37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38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ZoneTexte 40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42" name="ZoneTexte 41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44" name="Connecteur droit 43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Ellipse 44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56611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L’hôpital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Les avantages et les inconvénients de la proposition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61</a:t>
            </a:fld>
            <a:endParaRPr lang="fr-FR" dirty="0"/>
          </a:p>
        </p:txBody>
      </p:sp>
      <p:sp>
        <p:nvSpPr>
          <p:cNvPr id="48" name="Rectangle 47"/>
          <p:cNvSpPr/>
          <p:nvPr/>
        </p:nvSpPr>
        <p:spPr>
          <a:xfrm>
            <a:off x="9042982" y="568036"/>
            <a:ext cx="2857865" cy="563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49" name="Tableau 48"/>
          <p:cNvGraphicFramePr>
            <a:graphicFrameLocks noGrp="1"/>
          </p:cNvGraphicFramePr>
          <p:nvPr>
            <p:extLst/>
          </p:nvPr>
        </p:nvGraphicFramePr>
        <p:xfrm>
          <a:off x="588045" y="1938387"/>
          <a:ext cx="10980504" cy="4095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90252">
                  <a:extLst>
                    <a:ext uri="{9D8B030D-6E8A-4147-A177-3AD203B41FA5}">
                      <a16:colId xmlns="" xmlns:a16="http://schemas.microsoft.com/office/drawing/2014/main" val="2937174619"/>
                    </a:ext>
                  </a:extLst>
                </a:gridCol>
                <a:gridCol w="5490252">
                  <a:extLst>
                    <a:ext uri="{9D8B030D-6E8A-4147-A177-3AD203B41FA5}">
                      <a16:colId xmlns="" xmlns:a16="http://schemas.microsoft.com/office/drawing/2014/main" val="2788933821"/>
                    </a:ext>
                  </a:extLst>
                </a:gridCol>
              </a:tblGrid>
              <a:tr h="807048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smtClean="0"/>
                        <a:t>Avantages</a:t>
                      </a:r>
                      <a:endParaRPr lang="fr-FR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smtClean="0"/>
                        <a:t>Inconvénients</a:t>
                      </a:r>
                      <a:endParaRPr lang="fr-FR" sz="2400" dirty="0"/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8036615"/>
                  </a:ext>
                </a:extLst>
              </a:tr>
              <a:tr h="811047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Grande capacité d’accueil</a:t>
                      </a:r>
                      <a:endParaRPr lang="fr-F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smtClean="0"/>
                        <a:t>Coût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48413909"/>
                  </a:ext>
                </a:extLst>
              </a:tr>
              <a:tr h="863735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Éventail</a:t>
                      </a:r>
                      <a:r>
                        <a:rPr lang="fr-FR" sz="2000" baseline="0" dirty="0" smtClean="0"/>
                        <a:t> d’offres pour personnes âgées</a:t>
                      </a:r>
                      <a:endParaRPr lang="fr-F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Nécessité de l’EHPAD</a:t>
                      </a:r>
                      <a:endParaRPr lang="fr-FR" sz="20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70230322"/>
                  </a:ext>
                </a:extLst>
              </a:tr>
              <a:tr h="807048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Vue</a:t>
                      </a:r>
                      <a:r>
                        <a:rPr lang="fr-FR" sz="2000" baseline="0" dirty="0" smtClean="0"/>
                        <a:t> dégagée</a:t>
                      </a:r>
                      <a:endParaRPr lang="fr-F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Aménagement intérieur</a:t>
                      </a:r>
                      <a:r>
                        <a:rPr lang="fr-FR" sz="2000" baseline="0" dirty="0" smtClean="0"/>
                        <a:t> difficile</a:t>
                      </a:r>
                      <a:endParaRPr lang="fr-FR" sz="2000" dirty="0"/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8579778"/>
                  </a:ext>
                </a:extLst>
              </a:tr>
              <a:tr h="807048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Stationnement</a:t>
                      </a:r>
                      <a:endParaRPr lang="fr-F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sz="20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83107843"/>
                  </a:ext>
                </a:extLst>
              </a:tr>
            </a:tbl>
          </a:graphicData>
        </a:graphic>
      </p:graphicFrame>
      <p:grpSp>
        <p:nvGrpSpPr>
          <p:cNvPr id="33" name="Grouper 32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4" name="Ellipse 33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8" name="Connecteur droit 37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38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ZoneTexte 39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41" name="ZoneTexte 40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42" name="ZoneTexte 41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43" name="Connecteur droit 42"/>
            <p:cNvCxnSpPr/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Ellipse 43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38241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Conclusion</a:t>
            </a:r>
            <a:r>
              <a:rPr lang="mr-IN" dirty="0" smtClean="0"/>
              <a:t>…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68642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65545"/>
            <a:ext cx="9144000" cy="5330706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39363" y="624086"/>
            <a:ext cx="7689189" cy="1213537"/>
          </a:xfrm>
        </p:spPr>
        <p:txBody>
          <a:bodyPr>
            <a:noAutofit/>
          </a:bodyPr>
          <a:lstStyle/>
          <a:p>
            <a:r>
              <a:rPr lang="fr-FR" sz="4400" smtClean="0"/>
              <a:t>Merci de votre attention</a:t>
            </a:r>
            <a:endParaRPr lang="fr-FR" sz="4400" dirty="0"/>
          </a:p>
        </p:txBody>
      </p:sp>
      <p:sp>
        <p:nvSpPr>
          <p:cNvPr id="5" name="ZoneTexte 4"/>
          <p:cNvSpPr txBox="1"/>
          <p:nvPr/>
        </p:nvSpPr>
        <p:spPr>
          <a:xfrm>
            <a:off x="9333838" y="2860058"/>
            <a:ext cx="27686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1400" dirty="0" smtClean="0">
              <a:latin typeface="Century Gothic"/>
              <a:cs typeface="Century Gothic"/>
            </a:endParaRPr>
          </a:p>
          <a:p>
            <a:pPr algn="ctr"/>
            <a:r>
              <a:rPr lang="fr-FR" sz="1400" dirty="0" smtClean="0">
                <a:latin typeface="Century Gothic"/>
                <a:cs typeface="Century Gothic"/>
              </a:rPr>
              <a:t>Romain </a:t>
            </a:r>
            <a:r>
              <a:rPr lang="fr-FR" sz="1400" dirty="0" err="1" smtClean="0">
                <a:latin typeface="Century Gothic"/>
                <a:cs typeface="Century Gothic"/>
              </a:rPr>
              <a:t>Lecourieux</a:t>
            </a:r>
            <a:endParaRPr lang="fr-FR" sz="1400" dirty="0" smtClean="0">
              <a:latin typeface="Century Gothic"/>
              <a:cs typeface="Century Gothic"/>
            </a:endParaRPr>
          </a:p>
          <a:p>
            <a:pPr algn="ctr"/>
            <a:r>
              <a:rPr lang="fr-FR" sz="1400" dirty="0" smtClean="0">
                <a:latin typeface="Century Gothic"/>
                <a:cs typeface="Century Gothic"/>
              </a:rPr>
              <a:t>Valentin </a:t>
            </a:r>
            <a:r>
              <a:rPr lang="fr-FR" sz="1400" dirty="0" err="1" smtClean="0">
                <a:latin typeface="Century Gothic"/>
                <a:cs typeface="Century Gothic"/>
              </a:rPr>
              <a:t>Litalien</a:t>
            </a:r>
            <a:endParaRPr lang="fr-FR" sz="1400" dirty="0" smtClean="0">
              <a:latin typeface="Century Gothic"/>
              <a:cs typeface="Century Gothic"/>
            </a:endParaRPr>
          </a:p>
          <a:p>
            <a:pPr algn="ctr"/>
            <a:r>
              <a:rPr lang="fr-FR" sz="1400" dirty="0" smtClean="0">
                <a:latin typeface="Century Gothic"/>
                <a:cs typeface="Century Gothic"/>
              </a:rPr>
              <a:t>Alex </a:t>
            </a:r>
            <a:r>
              <a:rPr lang="fr-FR" sz="1400" dirty="0" err="1" smtClean="0">
                <a:latin typeface="Century Gothic"/>
                <a:cs typeface="Century Gothic"/>
              </a:rPr>
              <a:t>Papelian</a:t>
            </a:r>
            <a:endParaRPr lang="fr-FR" sz="1400" dirty="0" smtClean="0">
              <a:latin typeface="Century Gothic"/>
              <a:cs typeface="Century Gothic"/>
            </a:endParaRPr>
          </a:p>
          <a:p>
            <a:pPr algn="ctr"/>
            <a:r>
              <a:rPr lang="fr-FR" sz="1400" dirty="0" smtClean="0">
                <a:latin typeface="Century Gothic"/>
                <a:cs typeface="Century Gothic"/>
              </a:rPr>
              <a:t>Flavie Picard</a:t>
            </a:r>
          </a:p>
          <a:p>
            <a:pPr algn="ctr"/>
            <a:endParaRPr lang="fr-FR" sz="1400" dirty="0">
              <a:latin typeface="Century Gothic"/>
              <a:cs typeface="Century Gothic"/>
            </a:endParaRPr>
          </a:p>
          <a:p>
            <a:pPr algn="ctr"/>
            <a:endParaRPr lang="fr-FR" sz="1400" dirty="0" smtClean="0">
              <a:latin typeface="Century Gothic"/>
              <a:cs typeface="Century Gothic"/>
            </a:endParaRPr>
          </a:p>
          <a:p>
            <a:pPr algn="ctr"/>
            <a:endParaRPr lang="fr-FR" sz="1400" dirty="0">
              <a:latin typeface="Century Gothic"/>
              <a:cs typeface="Century Gothic"/>
            </a:endParaRPr>
          </a:p>
          <a:p>
            <a:pPr algn="ctr"/>
            <a:r>
              <a:rPr lang="fr-FR" sz="1400" u="sng" dirty="0" smtClean="0">
                <a:latin typeface="Century Gothic"/>
                <a:cs typeface="Century Gothic"/>
              </a:rPr>
              <a:t>Tuteurs</a:t>
            </a:r>
            <a:r>
              <a:rPr lang="fr-FR" sz="1400" dirty="0" smtClean="0">
                <a:latin typeface="Century Gothic"/>
                <a:cs typeface="Century Gothic"/>
              </a:rPr>
              <a:t> : </a:t>
            </a:r>
            <a:r>
              <a:rPr lang="fr-FR" sz="1400" dirty="0">
                <a:latin typeface="Century Gothic"/>
                <a:cs typeface="Century Gothic"/>
              </a:rPr>
              <a:t>Mathieu </a:t>
            </a:r>
            <a:r>
              <a:rPr lang="fr-FR" sz="1400" dirty="0" err="1">
                <a:latin typeface="Century Gothic"/>
                <a:cs typeface="Century Gothic"/>
              </a:rPr>
              <a:t>Legay</a:t>
            </a:r>
            <a:endParaRPr lang="fr-FR" sz="1400" dirty="0">
              <a:latin typeface="Century Gothic"/>
              <a:cs typeface="Century Gothic"/>
            </a:endParaRPr>
          </a:p>
          <a:p>
            <a:pPr algn="ctr"/>
            <a:r>
              <a:rPr lang="fr-FR" sz="1400" dirty="0" smtClean="0">
                <a:latin typeface="Century Gothic"/>
                <a:cs typeface="Century Gothic"/>
              </a:rPr>
              <a:t>Christophe </a:t>
            </a:r>
            <a:r>
              <a:rPr lang="fr-FR" sz="1400" dirty="0" err="1" smtClean="0">
                <a:latin typeface="Century Gothic"/>
                <a:cs typeface="Century Gothic"/>
              </a:rPr>
              <a:t>Béalu</a:t>
            </a:r>
            <a:endParaRPr lang="fr-FR" sz="1400" dirty="0" smtClean="0">
              <a:latin typeface="Century Gothic"/>
              <a:cs typeface="Century Gothic"/>
            </a:endParaRPr>
          </a:p>
          <a:p>
            <a:pPr algn="ctr"/>
            <a:r>
              <a:rPr lang="fr-FR" sz="1400" dirty="0" smtClean="0">
                <a:latin typeface="Century Gothic"/>
                <a:cs typeface="Century Gothic"/>
              </a:rPr>
              <a:t>Nathalie Brevet</a:t>
            </a:r>
          </a:p>
          <a:p>
            <a:pPr algn="ctr"/>
            <a:endParaRPr lang="fr-FR" sz="1400" dirty="0">
              <a:latin typeface="Century Gothic"/>
              <a:cs typeface="Century Gothic"/>
            </a:endParaRPr>
          </a:p>
        </p:txBody>
      </p:sp>
      <p:pic>
        <p:nvPicPr>
          <p:cNvPr id="7" name="Image 6" descr="11l_Universite_Francois_Rabelais.pn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1739" y="5356081"/>
            <a:ext cx="810721" cy="576985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3838" y="5356081"/>
            <a:ext cx="1843587" cy="576985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9333838" y="1230855"/>
            <a:ext cx="27686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Century Gothic"/>
                <a:cs typeface="Century Gothic"/>
              </a:rPr>
              <a:t>Bressuire, </a:t>
            </a:r>
          </a:p>
          <a:p>
            <a:pPr algn="ctr"/>
            <a:r>
              <a:rPr lang="fr-FR" sz="2000" dirty="0" smtClean="0">
                <a:latin typeface="Century Gothic"/>
                <a:cs typeface="Century Gothic"/>
              </a:rPr>
              <a:t>Deux-Sèvres</a:t>
            </a:r>
            <a:endParaRPr lang="fr-FR" sz="2000" dirty="0">
              <a:latin typeface="Century Gothic"/>
              <a:cs typeface="Century Gothic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0115" y="2024878"/>
            <a:ext cx="996068" cy="74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87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9042982" y="568036"/>
            <a:ext cx="2857865" cy="563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La ville et l’agglo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Une ville « vieillissante » mais dynamique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594989" y="873125"/>
            <a:ext cx="2597011" cy="473050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dirty="0"/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27" name="ZoneTexte 26"/>
          <p:cNvSpPr txBox="1"/>
          <p:nvPr/>
        </p:nvSpPr>
        <p:spPr>
          <a:xfrm>
            <a:off x="4004201" y="5603630"/>
            <a:ext cx="40450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Source : Insee</a:t>
            </a:r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170320"/>
              </p:ext>
            </p:extLst>
          </p:nvPr>
        </p:nvGraphicFramePr>
        <p:xfrm>
          <a:off x="533897" y="2434404"/>
          <a:ext cx="11083640" cy="2850148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3905269">
                  <a:extLst>
                    <a:ext uri="{9D8B030D-6E8A-4147-A177-3AD203B41FA5}">
                      <a16:colId xmlns="" xmlns:a16="http://schemas.microsoft.com/office/drawing/2014/main" val="1689983209"/>
                    </a:ext>
                  </a:extLst>
                </a:gridCol>
                <a:gridCol w="1362287">
                  <a:extLst>
                    <a:ext uri="{9D8B030D-6E8A-4147-A177-3AD203B41FA5}">
                      <a16:colId xmlns="" xmlns:a16="http://schemas.microsoft.com/office/drawing/2014/main" val="121752373"/>
                    </a:ext>
                  </a:extLst>
                </a:gridCol>
                <a:gridCol w="1241575">
                  <a:extLst>
                    <a:ext uri="{9D8B030D-6E8A-4147-A177-3AD203B41FA5}">
                      <a16:colId xmlns="" xmlns:a16="http://schemas.microsoft.com/office/drawing/2014/main" val="2386499429"/>
                    </a:ext>
                  </a:extLst>
                </a:gridCol>
                <a:gridCol w="1234602">
                  <a:extLst>
                    <a:ext uri="{9D8B030D-6E8A-4147-A177-3AD203B41FA5}">
                      <a16:colId xmlns="" xmlns:a16="http://schemas.microsoft.com/office/drawing/2014/main" val="1311743782"/>
                    </a:ext>
                  </a:extLst>
                </a:gridCol>
                <a:gridCol w="1185129">
                  <a:extLst>
                    <a:ext uri="{9D8B030D-6E8A-4147-A177-3AD203B41FA5}">
                      <a16:colId xmlns="" xmlns:a16="http://schemas.microsoft.com/office/drawing/2014/main" val="2403027463"/>
                    </a:ext>
                  </a:extLst>
                </a:gridCol>
                <a:gridCol w="1077389">
                  <a:extLst>
                    <a:ext uri="{9D8B030D-6E8A-4147-A177-3AD203B41FA5}">
                      <a16:colId xmlns="" xmlns:a16="http://schemas.microsoft.com/office/drawing/2014/main" val="2644137092"/>
                    </a:ext>
                  </a:extLst>
                </a:gridCol>
                <a:gridCol w="1077389">
                  <a:extLst>
                    <a:ext uri="{9D8B030D-6E8A-4147-A177-3AD203B41FA5}">
                      <a16:colId xmlns="" xmlns:a16="http://schemas.microsoft.com/office/drawing/2014/main" val="1896858336"/>
                    </a:ext>
                  </a:extLst>
                </a:gridCol>
              </a:tblGrid>
              <a:tr h="712537">
                <a:tc>
                  <a:txBody>
                    <a:bodyPr/>
                    <a:lstStyle/>
                    <a:p>
                      <a:pPr algn="ctr" fontAlgn="b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u="none" strike="noStrike" dirty="0">
                          <a:effectLst/>
                        </a:rPr>
                        <a:t>1968 à 1975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u="none" strike="noStrike" dirty="0">
                          <a:effectLst/>
                        </a:rPr>
                        <a:t>1975 à 1982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u="none" strike="noStrike" dirty="0">
                          <a:effectLst/>
                        </a:rPr>
                        <a:t>1982 à 1990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u="none" strike="noStrike" dirty="0">
                          <a:effectLst/>
                        </a:rPr>
                        <a:t>1990 à 1999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u="none" strike="noStrike" dirty="0">
                          <a:effectLst/>
                        </a:rPr>
                        <a:t>1999 à 2008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u="none" strike="noStrike" dirty="0">
                          <a:effectLst/>
                        </a:rPr>
                        <a:t>2008 à 2013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72990727"/>
                  </a:ext>
                </a:extLst>
              </a:tr>
              <a:tr h="712537"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Variation annuelle moyenne de la population en 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2,2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>
                          <a:effectLst/>
                        </a:rPr>
                        <a:t>1,1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>
                          <a:effectLst/>
                        </a:rPr>
                        <a:t>0,3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>
                          <a:effectLst/>
                        </a:rPr>
                        <a:t>0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>
                          <a:effectLst/>
                        </a:rPr>
                        <a:t>0,5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>
                          <a:effectLst/>
                        </a:rPr>
                        <a:t>0,4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="" xmlns:a16="http://schemas.microsoft.com/office/drawing/2014/main" val="3688196290"/>
                  </a:ext>
                </a:extLst>
              </a:tr>
              <a:tr h="712537"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due au solde naturel en 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1,2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>
                          <a:effectLst/>
                        </a:rPr>
                        <a:t>1,1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>
                          <a:effectLst/>
                        </a:rPr>
                        <a:t>0,6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>
                          <a:effectLst/>
                        </a:rPr>
                        <a:t>0,4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>
                          <a:effectLst/>
                        </a:rPr>
                        <a:t>0,3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>
                          <a:effectLst/>
                        </a:rPr>
                        <a:t>0,3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="" xmlns:a16="http://schemas.microsoft.com/office/drawing/2014/main" val="2061399124"/>
                  </a:ext>
                </a:extLst>
              </a:tr>
              <a:tr h="712537"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due au solde apparent des entrées sorties en 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>
                          <a:effectLst/>
                        </a:rPr>
                        <a:t>1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-0,1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-0,3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-0,4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0,2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</a:rPr>
                        <a:t>0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="" xmlns:a16="http://schemas.microsoft.com/office/drawing/2014/main" val="1481977043"/>
                  </a:ext>
                </a:extLst>
              </a:tr>
            </a:tbl>
          </a:graphicData>
        </a:graphic>
      </p:graphicFrame>
      <p:sp>
        <p:nvSpPr>
          <p:cNvPr id="17" name="ZoneTexte 16"/>
          <p:cNvSpPr txBox="1"/>
          <p:nvPr/>
        </p:nvSpPr>
        <p:spPr>
          <a:xfrm>
            <a:off x="3030300" y="2045875"/>
            <a:ext cx="6090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Indicateurs démographiques de la ville de Bressuire</a:t>
            </a:r>
          </a:p>
        </p:txBody>
      </p:sp>
      <p:grpSp>
        <p:nvGrpSpPr>
          <p:cNvPr id="28" name="Grouper 27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2" name="Ellipse 3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" name="Connecteur droit 3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Ellipse 3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4" name="Connecteur droit 53"/>
            <p:cNvCxnSpPr>
              <a:endCxn id="55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54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04370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La ville et l’agglo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Une ville « vieillissante » mais dynamique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63377" y="1602255"/>
            <a:ext cx="2597011" cy="3619847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sz="1800" dirty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sz="1800" dirty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sz="1800" dirty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1800" dirty="0">
                <a:solidFill>
                  <a:schemeClr val="tx1"/>
                </a:solidFill>
              </a:rPr>
              <a:t>Qualifiée de « vieillissante »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sz="1800" dirty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1800" dirty="0">
                <a:solidFill>
                  <a:schemeClr val="tx1"/>
                </a:solidFill>
              </a:rPr>
              <a:t>+ 60 ans : 29,3% dans le département (2013)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fr-FR" sz="1800" dirty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1800" dirty="0">
                <a:solidFill>
                  <a:schemeClr val="tx1"/>
                </a:solidFill>
              </a:rPr>
              <a:t>0-19 ans : +2% par rapport à la moyenne régionale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dirty="0"/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7</a:t>
            </a:fld>
            <a:endParaRPr lang="fr-FR"/>
          </a:p>
        </p:txBody>
      </p:sp>
      <p:graphicFrame>
        <p:nvGraphicFramePr>
          <p:cNvPr id="26" name="Graphique 25">
            <a:extLst>
              <a:ext uri="{FF2B5EF4-FFF2-40B4-BE49-F238E27FC236}">
                <a16:creationId xmlns="" xmlns:a16="http://schemas.microsoft.com/office/drawing/2014/main" id="{97A6336A-A7CD-43B3-8A55-C8FA295F644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7274595"/>
              </p:ext>
            </p:extLst>
          </p:nvPr>
        </p:nvGraphicFramePr>
        <p:xfrm>
          <a:off x="484908" y="1863964"/>
          <a:ext cx="8520547" cy="37396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" name="ZoneTexte 26"/>
          <p:cNvSpPr txBox="1"/>
          <p:nvPr/>
        </p:nvSpPr>
        <p:spPr>
          <a:xfrm>
            <a:off x="2722652" y="5580366"/>
            <a:ext cx="40450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Source : Insee</a:t>
            </a:r>
          </a:p>
        </p:txBody>
      </p:sp>
      <p:sp>
        <p:nvSpPr>
          <p:cNvPr id="30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21813" y="873126"/>
            <a:ext cx="2680141" cy="470766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fr-FR"/>
              <a:t>Quelques </a:t>
            </a:r>
            <a:r>
              <a:rPr lang="fr-FR" smtClean="0"/>
              <a:t>données :</a:t>
            </a:r>
            <a:endParaRPr lang="fr-FR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grpSp>
        <p:nvGrpSpPr>
          <p:cNvPr id="28" name="Grouper 27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2" name="Ellipse 3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" name="Connecteur droit 3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Ellipse 3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4" name="Connecteur droit 53"/>
            <p:cNvCxnSpPr>
              <a:endCxn id="55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54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7231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La ville et l’agglo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Une ville « vieillissante » mais dynamique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594989" y="873125"/>
            <a:ext cx="2597011" cy="473050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dirty="0"/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sz="1800" dirty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sz="1800" dirty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sz="1800" dirty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1800" dirty="0">
                <a:solidFill>
                  <a:schemeClr val="tx1"/>
                </a:solidFill>
              </a:rPr>
              <a:t>Plus de la moitié des couples n’ont pas d’enfant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sz="1800" dirty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1800" dirty="0">
                <a:solidFill>
                  <a:schemeClr val="tx1"/>
                </a:solidFill>
              </a:rPr>
              <a:t>Jeunes couples avec enfant </a:t>
            </a:r>
            <a:r>
              <a:rPr lang="fr-FR" sz="1800" dirty="0" smtClean="0">
                <a:solidFill>
                  <a:schemeClr val="tx1"/>
                </a:solidFill>
                <a:sym typeface="Wingdings"/>
              </a:rPr>
              <a:t></a:t>
            </a:r>
            <a:r>
              <a:rPr lang="fr-FR" sz="1800" dirty="0" smtClean="0">
                <a:solidFill>
                  <a:schemeClr val="tx1"/>
                </a:solidFill>
              </a:rPr>
              <a:t> </a:t>
            </a:r>
            <a:r>
              <a:rPr lang="fr-FR" sz="1800" dirty="0">
                <a:solidFill>
                  <a:schemeClr val="tx1"/>
                </a:solidFill>
              </a:rPr>
              <a:t>communes limitrophes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E93C-4C1E-DF42-B70B-255B1B6FD029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27" name="ZoneTexte 26"/>
          <p:cNvSpPr txBox="1"/>
          <p:nvPr/>
        </p:nvSpPr>
        <p:spPr>
          <a:xfrm>
            <a:off x="2722653" y="5589885"/>
            <a:ext cx="40450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Source : Insee</a:t>
            </a:r>
          </a:p>
        </p:txBody>
      </p:sp>
      <p:graphicFrame>
        <p:nvGraphicFramePr>
          <p:cNvPr id="33" name="Graphique 32">
            <a:extLst>
              <a:ext uri="{FF2B5EF4-FFF2-40B4-BE49-F238E27FC236}">
                <a16:creationId xmlns="" xmlns:a16="http://schemas.microsoft.com/office/drawing/2014/main" id="{78C51715-6C46-44F1-86E3-950F907550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142654"/>
              </p:ext>
            </p:extLst>
          </p:nvPr>
        </p:nvGraphicFramePr>
        <p:xfrm>
          <a:off x="584199" y="1799687"/>
          <a:ext cx="8421256" cy="3844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9421813" y="873126"/>
            <a:ext cx="2680141" cy="470766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fr-FR"/>
              <a:t>Quelques </a:t>
            </a:r>
            <a:r>
              <a:rPr lang="fr-FR" smtClean="0"/>
              <a:t>données :</a:t>
            </a:r>
            <a:endParaRPr lang="fr-FR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grpSp>
        <p:nvGrpSpPr>
          <p:cNvPr id="28" name="Grouper 27"/>
          <p:cNvGrpSpPr/>
          <p:nvPr/>
        </p:nvGrpSpPr>
        <p:grpSpPr>
          <a:xfrm>
            <a:off x="-33519" y="6199707"/>
            <a:ext cx="10167293" cy="569393"/>
            <a:chOff x="-33519" y="6199707"/>
            <a:chExt cx="10167293" cy="569393"/>
          </a:xfrm>
        </p:grpSpPr>
        <p:sp>
          <p:nvSpPr>
            <p:cNvPr id="32" name="Ellipse 31"/>
            <p:cNvSpPr/>
            <p:nvPr/>
          </p:nvSpPr>
          <p:spPr>
            <a:xfrm>
              <a:off x="584200" y="6515100"/>
              <a:ext cx="254000" cy="25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" name="Connecteur droit 34"/>
            <p:cNvCxnSpPr/>
            <p:nvPr/>
          </p:nvCxnSpPr>
          <p:spPr>
            <a:xfrm>
              <a:off x="838200" y="6642100"/>
              <a:ext cx="385460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Ellipse 35"/>
            <p:cNvSpPr/>
            <p:nvPr/>
          </p:nvSpPr>
          <p:spPr>
            <a:xfrm>
              <a:off x="8910279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-33519" y="6202920"/>
              <a:ext cx="2250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Diagnostic à </a:t>
              </a:r>
              <a:r>
                <a:rPr lang="fr-FR" sz="1200" smtClean="0"/>
                <a:t>différentes échelles</a:t>
              </a:r>
              <a:endParaRPr lang="fr-FR" sz="1200" dirty="0"/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4016761" y="6199708"/>
              <a:ext cx="160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err="1" smtClean="0"/>
                <a:t>Benchmarking</a:t>
              </a:r>
              <a:endParaRPr lang="fr-FR" sz="1200" dirty="0"/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7912959" y="6199707"/>
              <a:ext cx="2220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/>
                <a:t>Projets</a:t>
              </a:r>
              <a:endParaRPr lang="fr-FR" sz="1200" dirty="0"/>
            </a:p>
          </p:txBody>
        </p:sp>
        <p:cxnSp>
          <p:nvCxnSpPr>
            <p:cNvPr id="54" name="Connecteur droit 53"/>
            <p:cNvCxnSpPr>
              <a:endCxn id="55" idx="2"/>
            </p:cNvCxnSpPr>
            <p:nvPr/>
          </p:nvCxnSpPr>
          <p:spPr>
            <a:xfrm>
              <a:off x="4946803" y="6642100"/>
              <a:ext cx="396347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54"/>
            <p:cNvSpPr/>
            <p:nvPr/>
          </p:nvSpPr>
          <p:spPr>
            <a:xfrm>
              <a:off x="4692803" y="6515100"/>
              <a:ext cx="254000" cy="254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86245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dr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Conception personnalisé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25543</TotalTime>
  <Words>2319</Words>
  <Application>Microsoft Macintosh PowerPoint</Application>
  <PresentationFormat>Grand écran</PresentationFormat>
  <Paragraphs>932</Paragraphs>
  <Slides>64</Slides>
  <Notes>55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64</vt:i4>
      </vt:variant>
    </vt:vector>
  </HeadingPairs>
  <TitlesOfParts>
    <vt:vector size="76" baseType="lpstr">
      <vt:lpstr>Calibri</vt:lpstr>
      <vt:lpstr>Calibri Light</vt:lpstr>
      <vt:lpstr>Century Gothic</vt:lpstr>
      <vt:lpstr>Corbel</vt:lpstr>
      <vt:lpstr>Mangal</vt:lpstr>
      <vt:lpstr>Tahoma</vt:lpstr>
      <vt:lpstr>Times New Roman</vt:lpstr>
      <vt:lpstr>Wingdings</vt:lpstr>
      <vt:lpstr>Wingdings 2</vt:lpstr>
      <vt:lpstr>Arial</vt:lpstr>
      <vt:lpstr>Cadre</vt:lpstr>
      <vt:lpstr>Conception personnalisée</vt:lpstr>
      <vt:lpstr>Requalification de deux sites en centre-ville</vt:lpstr>
      <vt:lpstr>Introduction</vt:lpstr>
      <vt:lpstr>Présentation PowerPoint</vt:lpstr>
      <vt:lpstr>Présentation PowerPoint</vt:lpstr>
      <vt:lpstr>La ville et l’agglo</vt:lpstr>
      <vt:lpstr>La ville et l’agglo</vt:lpstr>
      <vt:lpstr>La ville et l’agglo</vt:lpstr>
      <vt:lpstr>La ville et l’agglo</vt:lpstr>
      <vt:lpstr>La ville et l’agglo</vt:lpstr>
      <vt:lpstr>La ville et l’agglo</vt:lpstr>
      <vt:lpstr>La ville et l’agglo</vt:lpstr>
      <vt:lpstr>La ville et l’agglo</vt:lpstr>
      <vt:lpstr>La ville et l’agglo</vt:lpstr>
      <vt:lpstr>La ville et l’agglo</vt:lpstr>
      <vt:lpstr>La ville et l’agglo</vt:lpstr>
      <vt:lpstr>La ville et l’agglo</vt:lpstr>
      <vt:lpstr>La ville et l’agglo</vt:lpstr>
      <vt:lpstr>La ville et l’agglo</vt:lpstr>
      <vt:lpstr>La ville et l’agglo</vt:lpstr>
      <vt:lpstr>La ville et l’agglo</vt:lpstr>
      <vt:lpstr>La ville et l’agglo</vt:lpstr>
      <vt:lpstr>La ville et l’agglo</vt:lpstr>
      <vt:lpstr>Les terrains d’étude : le collège</vt:lpstr>
      <vt:lpstr>Les terrains d’étude : le collège</vt:lpstr>
      <vt:lpstr>Les terrains d’étude : le collège</vt:lpstr>
      <vt:lpstr>Les terrains d’étude : le collège</vt:lpstr>
      <vt:lpstr>Les terrains d’étude : l’hôpital</vt:lpstr>
      <vt:lpstr>Les terrains d’étude : l’hôpital</vt:lpstr>
      <vt:lpstr>Les terrains d’étude : l’hôpital</vt:lpstr>
      <vt:lpstr>Les terrains d’étude : l’hôpital</vt:lpstr>
      <vt:lpstr>Besoins</vt:lpstr>
      <vt:lpstr>Enjeux</vt:lpstr>
      <vt:lpstr>Présentation PowerPoint</vt:lpstr>
      <vt:lpstr>Établissements scolaires</vt:lpstr>
      <vt:lpstr>Établissements scolaires</vt:lpstr>
      <vt:lpstr>Établissements scolaires</vt:lpstr>
      <vt:lpstr>Établissements scolaires</vt:lpstr>
      <vt:lpstr>Centres hospitaliers</vt:lpstr>
      <vt:lpstr>Centres hospitaliers</vt:lpstr>
      <vt:lpstr>Autres projets…</vt:lpstr>
      <vt:lpstr>Autres projets…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L’hôpital</vt:lpstr>
      <vt:lpstr>Conclusion…</vt:lpstr>
      <vt:lpstr>Merci de votre attention</vt:lpstr>
    </vt:vector>
  </TitlesOfParts>
  <Company/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Aménagement d’un parc adapté aux modes de déplacement doux</dc:title>
  <dc:creator>Utilisateur de Microsoft Office</dc:creator>
  <cp:lastModifiedBy>Alex Paplian</cp:lastModifiedBy>
  <cp:revision>498</cp:revision>
  <dcterms:created xsi:type="dcterms:W3CDTF">2016-06-15T14:01:58Z</dcterms:created>
  <dcterms:modified xsi:type="dcterms:W3CDTF">2017-08-23T21:14:30Z</dcterms:modified>
</cp:coreProperties>
</file>