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57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308" r:id="rId29"/>
    <p:sldId id="309" r:id="rId30"/>
    <p:sldId id="283" r:id="rId31"/>
    <p:sldId id="284" r:id="rId32"/>
    <p:sldId id="285" r:id="rId33"/>
    <p:sldId id="286" r:id="rId34"/>
    <p:sldId id="287" r:id="rId35"/>
    <p:sldId id="288" r:id="rId36"/>
    <p:sldId id="310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317" r:id="rId45"/>
    <p:sldId id="318" r:id="rId46"/>
    <p:sldId id="319" r:id="rId47"/>
    <p:sldId id="320" r:id="rId48"/>
    <p:sldId id="321" r:id="rId49"/>
    <p:sldId id="322" r:id="rId50"/>
    <p:sldId id="323" r:id="rId51"/>
    <p:sldId id="324" r:id="rId52"/>
    <p:sldId id="325" r:id="rId53"/>
    <p:sldId id="311" r:id="rId54"/>
    <p:sldId id="312" r:id="rId55"/>
    <p:sldId id="326" r:id="rId5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B6AC"/>
    <a:srgbClr val="EF6C00"/>
    <a:srgbClr val="FDE4D0"/>
    <a:srgbClr val="000000"/>
    <a:srgbClr val="4DB6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B6DBCD0B-C536-4786-A4D0-2DA8B9FFD661}">
  <a:tblStyle styleId="{B6DBCD0B-C536-4786-A4D0-2DA8B9FFD661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3" autoAdjust="0"/>
    <p:restoredTop sz="93128" autoAdjust="0"/>
  </p:normalViewPr>
  <p:slideViewPr>
    <p:cSldViewPr>
      <p:cViewPr>
        <p:scale>
          <a:sx n="100" d="100"/>
          <a:sy n="100" d="100"/>
        </p:scale>
        <p:origin x="-1096" y="-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notesMaster" Target="notesMasters/notesMaster1.xml"/><Relationship Id="rId58" Type="http://schemas.openxmlformats.org/officeDocument/2006/relationships/printerSettings" Target="printerSettings/printerSettings1.bin"/><Relationship Id="rId59" Type="http://schemas.openxmlformats.org/officeDocument/2006/relationships/presProps" Target="pres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686957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Shape 2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Shape 3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Shape 3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Shape 3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9" name="Shape 4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Shape 4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8" name="Shape 4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fr" dirty="0"/>
          </a:p>
        </p:txBody>
      </p:sp>
      <p:sp>
        <p:nvSpPr>
          <p:cNvPr id="487" name="Shape 4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/>
              <a:t>Zinkiété pas, ce sera plus stylé sur PPT (dans mon idée ^^)</a:t>
            </a:r>
          </a:p>
        </p:txBody>
      </p:sp>
      <p:sp>
        <p:nvSpPr>
          <p:cNvPr id="487" name="Shape 4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fr" dirty="0"/>
          </a:p>
        </p:txBody>
      </p:sp>
      <p:sp>
        <p:nvSpPr>
          <p:cNvPr id="487" name="Shape 4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8" name="Shape 5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17" name="Shape 5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Shape 5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Shape 5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Shape 5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Shape 6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Shape 6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" name="Shape 6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Shape 6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Shape 6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Shape 6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8" name="Shape 6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Shape 6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9" name="Shape 6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Shape 6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0" name="Shape 6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Shape 7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Shape 7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 dirty="0"/>
              <a:t>hypothèses: </a:t>
            </a:r>
          </a:p>
          <a:p>
            <a:pPr lvl="0">
              <a:spcBef>
                <a:spcPts val="0"/>
              </a:spcBef>
              <a:buNone/>
            </a:pPr>
            <a:r>
              <a:rPr lang="fr" dirty="0"/>
              <a:t>le taux de ménage ne variera pas </a:t>
            </a: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Shape 7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Shape 7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Shape 7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6" name="Shape 7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Shape 7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Shape 7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Shape 7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Shape 7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Shape 7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Shape 7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Shape 8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0" name="Shape 8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Shape 8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Shape 8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Shape 8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Shape 8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Shape 8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Shape 8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Shape 8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8" name="Shape 8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Shape 8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6" name="Shape 8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Shape 9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7" name="Shape 9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7007735" y="3176887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Shape 11"/>
          <p:cNvCxnSpPr/>
          <p:nvPr/>
        </p:nvCxnSpPr>
        <p:spPr>
          <a:xfrm>
            <a:off x="1575034" y="3158251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" name="Shape 12"/>
          <p:cNvGrpSpPr/>
          <p:nvPr/>
        </p:nvGrpSpPr>
        <p:grpSpPr>
          <a:xfrm>
            <a:off x="1004144" y="1022025"/>
            <a:ext cx="7136667" cy="152400"/>
            <a:chOff x="1346428" y="1011300"/>
            <a:chExt cx="6452100" cy="152400"/>
          </a:xfrm>
        </p:grpSpPr>
        <p:cxnSp>
          <p:nvCxnSpPr>
            <p:cNvPr id="13" name="Shape 13"/>
            <p:cNvCxnSpPr/>
            <p:nvPr/>
          </p:nvCxnSpPr>
          <p:spPr>
            <a:xfrm rot="10800000">
              <a:off x="1346428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Shape 14"/>
            <p:cNvCxnSpPr/>
            <p:nvPr/>
          </p:nvCxnSpPr>
          <p:spPr>
            <a:xfrm rot="10800000">
              <a:off x="1346428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" name="Shape 15"/>
          <p:cNvGrpSpPr/>
          <p:nvPr/>
        </p:nvGrpSpPr>
        <p:grpSpPr>
          <a:xfrm>
            <a:off x="1004151" y="3969100"/>
            <a:ext cx="7136667" cy="152400"/>
            <a:chOff x="1346435" y="3969087"/>
            <a:chExt cx="6452100" cy="152400"/>
          </a:xfrm>
        </p:grpSpPr>
        <p:cxnSp>
          <p:nvCxnSpPr>
            <p:cNvPr id="16" name="Shape 16"/>
            <p:cNvCxnSpPr/>
            <p:nvPr/>
          </p:nvCxnSpPr>
          <p:spPr>
            <a:xfrm>
              <a:off x="1346435" y="4121487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Shape 17"/>
            <p:cNvCxnSpPr/>
            <p:nvPr/>
          </p:nvCxnSpPr>
          <p:spPr>
            <a:xfrm>
              <a:off x="1346435" y="3969087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5400"/>
            </a:lvl1pPr>
            <a:lvl2pPr lvl="1" algn="ctr" rtl="0">
              <a:spcBef>
                <a:spcPts val="0"/>
              </a:spcBef>
              <a:buSzPct val="100000"/>
              <a:defRPr sz="5400"/>
            </a:lvl2pPr>
            <a:lvl3pPr lvl="2" algn="ctr" rtl="0">
              <a:spcBef>
                <a:spcPts val="0"/>
              </a:spcBef>
              <a:buSzPct val="100000"/>
              <a:defRPr sz="5400"/>
            </a:lvl3pPr>
            <a:lvl4pPr lvl="3" algn="ctr" rtl="0">
              <a:spcBef>
                <a:spcPts val="0"/>
              </a:spcBef>
              <a:buSzPct val="100000"/>
              <a:defRPr sz="5400"/>
            </a:lvl4pPr>
            <a:lvl5pPr lvl="4" algn="ctr" rtl="0">
              <a:spcBef>
                <a:spcPts val="0"/>
              </a:spcBef>
              <a:buSzPct val="100000"/>
              <a:defRPr sz="5400"/>
            </a:lvl5pPr>
            <a:lvl6pPr lvl="5" algn="ctr" rtl="0">
              <a:spcBef>
                <a:spcPts val="0"/>
              </a:spcBef>
              <a:buSzPct val="100000"/>
              <a:defRPr sz="5400"/>
            </a:lvl6pPr>
            <a:lvl7pPr lvl="6" algn="ctr" rtl="0">
              <a:spcBef>
                <a:spcPts val="0"/>
              </a:spcBef>
              <a:buSzPct val="100000"/>
              <a:defRPr sz="5400"/>
            </a:lvl7pPr>
            <a:lvl8pPr lvl="7" algn="ctr" rtl="0">
              <a:spcBef>
                <a:spcPts val="0"/>
              </a:spcBef>
              <a:buSzPct val="100000"/>
              <a:defRPr sz="5400"/>
            </a:lvl8pPr>
            <a:lvl9pPr lvl="8" algn="ctr" rtl="0">
              <a:spcBef>
                <a:spcPts val="0"/>
              </a:spcBef>
              <a:buSzPct val="100000"/>
              <a:defRPr sz="54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defRPr/>
            </a:lvl1pPr>
            <a:lvl2pPr lvl="1" algn="ctr" rtl="0">
              <a:spcBef>
                <a:spcPts val="0"/>
              </a:spcBef>
              <a:defRPr/>
            </a:lvl2pPr>
            <a:lvl3pPr lvl="2" algn="ctr" rtl="0">
              <a:spcBef>
                <a:spcPts val="0"/>
              </a:spcBef>
              <a:defRPr/>
            </a:lvl3pPr>
            <a:lvl4pPr lvl="3" algn="ctr" rtl="0">
              <a:spcBef>
                <a:spcPts val="0"/>
              </a:spcBef>
              <a:defRPr/>
            </a:lvl4pPr>
            <a:lvl5pPr lvl="4" algn="ctr" rtl="0">
              <a:spcBef>
                <a:spcPts val="0"/>
              </a:spcBef>
              <a:defRPr/>
            </a:lvl5pPr>
            <a:lvl6pPr lvl="5" algn="ctr" rtl="0">
              <a:spcBef>
                <a:spcPts val="0"/>
              </a:spcBef>
              <a:defRPr/>
            </a:lvl6pPr>
            <a:lvl7pPr lvl="6" algn="ctr" rtl="0">
              <a:spcBef>
                <a:spcPts val="0"/>
              </a:spcBef>
              <a:defRPr/>
            </a:lvl7pPr>
            <a:lvl8pPr lvl="7" algn="ctr" rtl="0">
              <a:spcBef>
                <a:spcPts val="0"/>
              </a:spcBef>
              <a:defRPr/>
            </a:lvl8pPr>
            <a:lvl9pPr lvl="8" algn="ctr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defRPr/>
            </a:lvl1pPr>
            <a:lvl2pPr lvl="1" algn="ctr" rtl="0">
              <a:spcBef>
                <a:spcPts val="0"/>
              </a:spcBef>
              <a:defRPr/>
            </a:lvl2pPr>
            <a:lvl3pPr lvl="2" algn="ctr" rtl="0">
              <a:spcBef>
                <a:spcPts val="0"/>
              </a:spcBef>
              <a:defRPr/>
            </a:lvl3pPr>
            <a:lvl4pPr lvl="3" algn="ctr" rtl="0">
              <a:spcBef>
                <a:spcPts val="0"/>
              </a:spcBef>
              <a:defRPr/>
            </a:lvl4pPr>
            <a:lvl5pPr lvl="4" algn="ctr" rtl="0">
              <a:spcBef>
                <a:spcPts val="0"/>
              </a:spcBef>
              <a:defRPr/>
            </a:lvl5pPr>
            <a:lvl6pPr lvl="5" algn="ctr" rtl="0">
              <a:spcBef>
                <a:spcPts val="0"/>
              </a:spcBef>
              <a:defRPr/>
            </a:lvl6pPr>
            <a:lvl7pPr lvl="6" algn="ctr" rtl="0">
              <a:spcBef>
                <a:spcPts val="0"/>
              </a:spcBef>
              <a:defRPr/>
            </a:lvl7pPr>
            <a:lvl8pPr lvl="7" algn="ctr" rtl="0">
              <a:spcBef>
                <a:spcPts val="0"/>
              </a:spcBef>
              <a:defRPr/>
            </a:lvl8pPr>
            <a:lvl9pPr lvl="8" algn="ctr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lt1"/>
                </a:solidFill>
              </a:rPr>
              <a:pPr lvl="0" rtl="0">
                <a:spcBef>
                  <a:spcPts val="0"/>
                </a:spcBef>
                <a:buNone/>
              </a:pPr>
              <a:t>‹#›</a:t>
            </a:fld>
            <a:endParaRPr lang="fr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2400"/>
            </a:lvl1pPr>
            <a:lvl2pPr lvl="1" rtl="0">
              <a:spcBef>
                <a:spcPts val="0"/>
              </a:spcBef>
              <a:buSzPct val="100000"/>
              <a:defRPr sz="2400"/>
            </a:lvl2pPr>
            <a:lvl3pPr lvl="2" rtl="0">
              <a:spcBef>
                <a:spcPts val="0"/>
              </a:spcBef>
              <a:buSzPct val="100000"/>
              <a:defRPr sz="2400"/>
            </a:lvl3pPr>
            <a:lvl4pPr lvl="3" rtl="0">
              <a:spcBef>
                <a:spcPts val="0"/>
              </a:spcBef>
              <a:buSzPct val="100000"/>
              <a:defRPr sz="2400"/>
            </a:lvl4pPr>
            <a:lvl5pPr lvl="4" rtl="0">
              <a:spcBef>
                <a:spcPts val="0"/>
              </a:spcBef>
              <a:buSzPct val="100000"/>
              <a:defRPr sz="2400"/>
            </a:lvl5pPr>
            <a:lvl6pPr lvl="5" rtl="0">
              <a:spcBef>
                <a:spcPts val="0"/>
              </a:spcBef>
              <a:buSzPct val="100000"/>
              <a:defRPr sz="2400"/>
            </a:lvl6pPr>
            <a:lvl7pPr lvl="6" rtl="0">
              <a:spcBef>
                <a:spcPts val="0"/>
              </a:spcBef>
              <a:buSzPct val="100000"/>
              <a:defRPr sz="2400"/>
            </a:lvl7pPr>
            <a:lvl8pPr lvl="7" rtl="0">
              <a:spcBef>
                <a:spcPts val="0"/>
              </a:spcBef>
              <a:buSzPct val="100000"/>
              <a:defRPr sz="2400"/>
            </a:lvl8pPr>
            <a:lvl9pPr lvl="8" rtl="0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2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47" name="Shape 4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4200"/>
            </a:lvl1pPr>
            <a:lvl2pPr lvl="1" algn="ctr" rtl="0">
              <a:spcBef>
                <a:spcPts val="0"/>
              </a:spcBef>
              <a:buSzPct val="100000"/>
              <a:defRPr sz="4200"/>
            </a:lvl2pPr>
            <a:lvl3pPr lvl="2" algn="ctr" rtl="0">
              <a:spcBef>
                <a:spcPts val="0"/>
              </a:spcBef>
              <a:buSzPct val="100000"/>
              <a:defRPr sz="4200"/>
            </a:lvl3pPr>
            <a:lvl4pPr lvl="3" algn="ctr" rtl="0">
              <a:spcBef>
                <a:spcPts val="0"/>
              </a:spcBef>
              <a:buSzPct val="100000"/>
              <a:defRPr sz="4200"/>
            </a:lvl4pPr>
            <a:lvl5pPr lvl="4" algn="ctr" rtl="0">
              <a:spcBef>
                <a:spcPts val="0"/>
              </a:spcBef>
              <a:buSzPct val="100000"/>
              <a:defRPr sz="4200"/>
            </a:lvl5pPr>
            <a:lvl6pPr lvl="5" algn="ctr" rtl="0">
              <a:spcBef>
                <a:spcPts val="0"/>
              </a:spcBef>
              <a:buSzPct val="100000"/>
              <a:defRPr sz="4200"/>
            </a:lvl6pPr>
            <a:lvl7pPr lvl="6" algn="ctr" rtl="0">
              <a:spcBef>
                <a:spcPts val="0"/>
              </a:spcBef>
              <a:buSzPct val="100000"/>
              <a:defRPr sz="4200"/>
            </a:lvl7pPr>
            <a:lvl8pPr lvl="7" algn="ctr" rtl="0">
              <a:spcBef>
                <a:spcPts val="0"/>
              </a:spcBef>
              <a:buSzPct val="100000"/>
              <a:defRPr sz="4200"/>
            </a:lvl8pPr>
            <a:lvl9pPr lvl="8" algn="ctr" rtl="0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lt1"/>
                </a:solidFill>
              </a:rPr>
              <a:pPr lvl="0" rtl="0">
                <a:spcBef>
                  <a:spcPts val="0"/>
                </a:spcBef>
                <a:buNone/>
              </a:pPr>
              <a:t>‹#›</a:t>
            </a:fld>
            <a:endParaRPr lang="fr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‹#›</a:t>
            </a:fld>
            <a:endParaRPr lang="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 rtl="0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 rtl="0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 rtl="0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 rtl="0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 rtl="0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 rtl="0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 rtl="0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 rtl="0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Open Sans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fr"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pPr lvl="0" algn="r" rtl="0">
                <a:spcBef>
                  <a:spcPts val="0"/>
                </a:spcBef>
                <a:buNone/>
              </a:pPr>
              <a:t>‹#›</a:t>
            </a:fld>
            <a:endParaRPr lang="fr" sz="10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28.jpeg"/><Relationship Id="rId6" Type="http://schemas.openxmlformats.org/officeDocument/2006/relationships/image" Target="../media/image29.jpeg"/><Relationship Id="rId7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33.jpeg"/><Relationship Id="rId6" Type="http://schemas.openxmlformats.org/officeDocument/2006/relationships/image" Target="../media/image34.jpeg"/><Relationship Id="rId7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36.jpeg"/><Relationship Id="rId7" Type="http://schemas.openxmlformats.org/officeDocument/2006/relationships/image" Target="../media/image37.jpeg"/><Relationship Id="rId8" Type="http://schemas.openxmlformats.org/officeDocument/2006/relationships/image" Target="../media/image38.jpeg"/><Relationship Id="rId9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44.jpeg"/><Relationship Id="rId7" Type="http://schemas.openxmlformats.org/officeDocument/2006/relationships/image" Target="../media/image45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pn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51.jpe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6.jpeg"/><Relationship Id="rId6" Type="http://schemas.openxmlformats.org/officeDocument/2006/relationships/image" Target="../media/image57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62.jpe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69.png"/><Relationship Id="rId6" Type="http://schemas.openxmlformats.org/officeDocument/2006/relationships/image" Target="../media/image70.jpe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71.jpeg"/><Relationship Id="rId6" Type="http://schemas.openxmlformats.org/officeDocument/2006/relationships/image" Target="../media/image72.jpeg"/><Relationship Id="rId7" Type="http://schemas.openxmlformats.org/officeDocument/2006/relationships/image" Target="../media/image73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74.png"/><Relationship Id="rId6" Type="http://schemas.openxmlformats.org/officeDocument/2006/relationships/image" Target="../media/image75.jpeg"/><Relationship Id="rId7" Type="http://schemas.openxmlformats.org/officeDocument/2006/relationships/image" Target="../media/image76.jpeg"/><Relationship Id="rId8" Type="http://schemas.openxmlformats.org/officeDocument/2006/relationships/image" Target="../media/image77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78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80.jpeg"/><Relationship Id="rId7" Type="http://schemas.openxmlformats.org/officeDocument/2006/relationships/image" Target="../media/image81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82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84.jpeg"/><Relationship Id="rId7" Type="http://schemas.openxmlformats.org/officeDocument/2006/relationships/image" Target="../media/image85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86.jpeg"/><Relationship Id="rId6" Type="http://schemas.openxmlformats.org/officeDocument/2006/relationships/image" Target="../media/image87.png"/><Relationship Id="rId7" Type="http://schemas.openxmlformats.org/officeDocument/2006/relationships/image" Target="../media/image88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89.jpeg"/><Relationship Id="rId6" Type="http://schemas.openxmlformats.org/officeDocument/2006/relationships/image" Target="../media/image90.jpeg"/><Relationship Id="rId7" Type="http://schemas.openxmlformats.org/officeDocument/2006/relationships/image" Target="../media/image91.jpeg"/><Relationship Id="rId8" Type="http://schemas.openxmlformats.org/officeDocument/2006/relationships/image" Target="../media/image92.png"/><Relationship Id="rId9" Type="http://schemas.openxmlformats.org/officeDocument/2006/relationships/image" Target="../media/image93.png"/><Relationship Id="rId10" Type="http://schemas.openxmlformats.org/officeDocument/2006/relationships/image" Target="../media/image94.png"/><Relationship Id="rId11" Type="http://schemas.openxmlformats.org/officeDocument/2006/relationships/image" Target="../media/image95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3.jpeg"/><Relationship Id="rId8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 sz="3600"/>
              <a:t>Diagnostic de vulnérabilité du territoire face aux effets du changement climatique</a:t>
            </a:r>
          </a:p>
        </p:txBody>
      </p:sp>
      <p:pic>
        <p:nvPicPr>
          <p:cNvPr id="143" name="Shape 143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695349" cy="843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Shape 144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0"/>
            <a:ext cx="1403811" cy="935874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Shape 14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>
                <a:spcBef>
                  <a:spcPts val="0"/>
                </a:spcBef>
                <a:buNone/>
              </a:pPr>
              <a:t>1</a:t>
            </a:fld>
            <a:endParaRPr lang="fr"/>
          </a:p>
        </p:txBody>
      </p:sp>
      <p:sp>
        <p:nvSpPr>
          <p:cNvPr id="7" name="ZoneTexte 6"/>
          <p:cNvSpPr txBox="1"/>
          <p:nvPr/>
        </p:nvSpPr>
        <p:spPr>
          <a:xfrm>
            <a:off x="755576" y="4659982"/>
            <a:ext cx="75536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BRISOTTO Lucas – CHASSAING Etienne – DURDEVIC Jan – WERMUS-MAGNONE Lucas</a:t>
            </a:r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>
                <a:spcBef>
                  <a:spcPts val="0"/>
                </a:spcBef>
                <a:buNone/>
              </a:pPr>
              <a:t>10</a:t>
            </a:fld>
            <a:endParaRPr lang="fr"/>
          </a:p>
        </p:txBody>
      </p:sp>
      <p:pic>
        <p:nvPicPr>
          <p:cNvPr id="234" name="Shape 234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Shape 235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/>
              <a:t>Projection climatique : 2 scénarios &amp; 2 horizons</a:t>
            </a:r>
          </a:p>
        </p:txBody>
      </p:sp>
      <p:sp>
        <p:nvSpPr>
          <p:cNvPr id="239" name="Shape 239"/>
          <p:cNvSpPr txBox="1"/>
          <p:nvPr/>
        </p:nvSpPr>
        <p:spPr>
          <a:xfrm>
            <a:off x="1043608" y="1491630"/>
            <a:ext cx="2785200" cy="19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sz="1000" dirty="0" smtClean="0">
                <a:solidFill>
                  <a:srgbClr val="4DB6AC"/>
                </a:solidFill>
              </a:rPr>
              <a:t>Nombre </a:t>
            </a:r>
            <a:r>
              <a:rPr lang="fr" sz="1000" dirty="0">
                <a:solidFill>
                  <a:srgbClr val="4DB6AC"/>
                </a:solidFill>
              </a:rPr>
              <a:t>de jours </a:t>
            </a:r>
            <a:r>
              <a:rPr lang="fr" sz="1000" dirty="0" smtClean="0">
                <a:solidFill>
                  <a:srgbClr val="4DB6AC"/>
                </a:solidFill>
              </a:rPr>
              <a:t>chauds </a:t>
            </a:r>
            <a:r>
              <a:rPr lang="fr" sz="1000" dirty="0">
                <a:solidFill>
                  <a:srgbClr val="4DB6AC"/>
                </a:solidFill>
              </a:rPr>
              <a:t>(&gt; 25°C)</a:t>
            </a:r>
          </a:p>
        </p:txBody>
      </p:sp>
      <p:sp>
        <p:nvSpPr>
          <p:cNvPr id="240" name="Shape 240"/>
          <p:cNvSpPr txBox="1"/>
          <p:nvPr/>
        </p:nvSpPr>
        <p:spPr>
          <a:xfrm>
            <a:off x="5508104" y="1491630"/>
            <a:ext cx="2785200" cy="19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000" dirty="0" smtClean="0">
                <a:solidFill>
                  <a:srgbClr val="4DB6AC"/>
                </a:solidFill>
              </a:rPr>
              <a:t>Nombre </a:t>
            </a:r>
            <a:r>
              <a:rPr lang="fr" sz="1000" dirty="0">
                <a:solidFill>
                  <a:srgbClr val="4DB6AC"/>
                </a:solidFill>
              </a:rPr>
              <a:t>de jours de gel</a:t>
            </a:r>
          </a:p>
        </p:txBody>
      </p:sp>
      <p:pic>
        <p:nvPicPr>
          <p:cNvPr id="12" name="Shape 238" descr="dep-chaleur-evo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650" y="1754650"/>
            <a:ext cx="4348024" cy="2420124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3" name="Shape 239" descr="dep-gel-evo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8950" y="1754650"/>
            <a:ext cx="4062574" cy="2420125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>
                <a:spcBef>
                  <a:spcPts val="0"/>
                </a:spcBef>
                <a:buNone/>
              </a:pPr>
              <a:t>11</a:t>
            </a:fld>
            <a:endParaRPr lang="fr"/>
          </a:p>
        </p:txBody>
      </p:sp>
      <p:pic>
        <p:nvPicPr>
          <p:cNvPr id="246" name="Shape 246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Shape 247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Shape 24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/>
              <a:t>Projections climatiques : Les précipitations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4684790" y="843558"/>
          <a:ext cx="4459210" cy="1734824"/>
        </p:xfrm>
        <a:graphic>
          <a:graphicData uri="http://schemas.openxmlformats.org/drawingml/2006/table">
            <a:tbl>
              <a:tblPr/>
              <a:tblGrid>
                <a:gridCol w="1526041"/>
                <a:gridCol w="1030573"/>
                <a:gridCol w="951298"/>
                <a:gridCol w="951298"/>
              </a:tblGrid>
              <a:tr h="340882">
                <a:tc gridSpan="4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1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Scénario modéré</a:t>
                      </a:r>
                      <a:endParaRPr lang="fr-FR" sz="1500" dirty="0"/>
                    </a:p>
                  </a:txBody>
                  <a:tcPr marL="69366" marR="69366" marT="99094" marB="990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20157">
                <a:tc>
                  <a:txBody>
                    <a:bodyPr/>
                    <a:lstStyle/>
                    <a:p>
                      <a:pPr fontAlgn="ctr"/>
                      <a:r>
                        <a:rPr lang="fr-FR" sz="1500"/>
                        <a:t> </a:t>
                      </a:r>
                    </a:p>
                  </a:txBody>
                  <a:tcPr marL="69366" marR="69366" marT="99094" marB="99094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1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Référence</a:t>
                      </a:r>
                      <a:endParaRPr lang="fr-FR" sz="1500"/>
                    </a:p>
                  </a:txBody>
                  <a:tcPr marL="69366" marR="69366" marT="99094" marB="99094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1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Horizon 2050</a:t>
                      </a:r>
                      <a:endParaRPr lang="fr-FR" sz="1500"/>
                    </a:p>
                  </a:txBody>
                  <a:tcPr marL="69366" marR="69366" marT="99094" marB="99094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1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Horizon 2100</a:t>
                      </a:r>
                      <a:endParaRPr lang="fr-FR" sz="1500"/>
                    </a:p>
                  </a:txBody>
                  <a:tcPr marL="69366" marR="69366" marT="99094" marB="99094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577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Nombre de jours de pluies</a:t>
                      </a:r>
                      <a:endParaRPr lang="fr-FR" sz="1500" dirty="0"/>
                    </a:p>
                  </a:txBody>
                  <a:tcPr marL="69366" marR="69366" marT="99094" marB="99094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120 jours</a:t>
                      </a:r>
                      <a:endParaRPr lang="fr-FR" sz="1500" dirty="0"/>
                    </a:p>
                  </a:txBody>
                  <a:tcPr marL="69366" marR="69366" marT="99094" marB="99094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123 jours</a:t>
                      </a:r>
                      <a:endParaRPr lang="fr-FR" sz="1500"/>
                    </a:p>
                  </a:txBody>
                  <a:tcPr marL="69366" marR="69366" marT="99094" marB="99094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111 jours</a:t>
                      </a:r>
                      <a:endParaRPr lang="fr-FR" sz="1500"/>
                    </a:p>
                  </a:txBody>
                  <a:tcPr marL="69366" marR="69366" marT="99094" marB="99094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</a:tr>
              <a:tr h="483577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Pourcentage de pluies intenses</a:t>
                      </a:r>
                      <a:endParaRPr lang="fr-FR" sz="1500" dirty="0"/>
                    </a:p>
                  </a:txBody>
                  <a:tcPr marL="69366" marR="69366" marT="99094" marB="99094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65 %</a:t>
                      </a:r>
                      <a:endParaRPr lang="fr-FR" sz="1500"/>
                    </a:p>
                  </a:txBody>
                  <a:tcPr marL="69366" marR="69366" marT="99094" marB="99094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66 %</a:t>
                      </a:r>
                      <a:endParaRPr lang="fr-FR" sz="1500"/>
                    </a:p>
                  </a:txBody>
                  <a:tcPr marL="69366" marR="69366" marT="99094" marB="990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68,3 %</a:t>
                      </a:r>
                      <a:endParaRPr lang="fr-FR" sz="1500" dirty="0"/>
                    </a:p>
                  </a:txBody>
                  <a:tcPr marL="69366" marR="69366" marT="99094" marB="99094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4705350" y="2931790"/>
          <a:ext cx="4438650" cy="1649729"/>
        </p:xfrm>
        <a:graphic>
          <a:graphicData uri="http://schemas.openxmlformats.org/drawingml/2006/table">
            <a:tbl>
              <a:tblPr/>
              <a:tblGrid>
                <a:gridCol w="1543050"/>
                <a:gridCol w="1047750"/>
                <a:gridCol w="962025"/>
                <a:gridCol w="885825"/>
              </a:tblGrid>
              <a:tr h="361950">
                <a:tc gridSpan="4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1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Scénario  pessimiste</a:t>
                      </a:r>
                      <a:endParaRPr lang="fr-FR" dirty="0"/>
                    </a:p>
                  </a:txBody>
                  <a:tcPr marL="66675" marR="66675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61950">
                <a:tc>
                  <a:txBody>
                    <a:bodyPr/>
                    <a:lstStyle/>
                    <a:p>
                      <a:pPr fontAlgn="ctr"/>
                      <a:r>
                        <a:rPr lang="fr-FR"/>
                        <a:t> </a:t>
                      </a:r>
                    </a:p>
                  </a:txBody>
                  <a:tcPr marL="66675" marR="66675" marT="95250" marB="9525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1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Référence</a:t>
                      </a:r>
                      <a:endParaRPr lang="fr-FR"/>
                    </a:p>
                  </a:txBody>
                  <a:tcPr marL="66675" marR="66675" marT="95250" marB="9525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1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Horizon 2050</a:t>
                      </a:r>
                      <a:endParaRPr lang="fr-FR"/>
                    </a:p>
                  </a:txBody>
                  <a:tcPr marL="66675" marR="66675" marT="95250" marB="9525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1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Horizon 2100</a:t>
                      </a:r>
                      <a:endParaRPr lang="fr-FR"/>
                    </a:p>
                  </a:txBody>
                  <a:tcPr marL="66675" marR="66675" marT="95250" marB="9525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Nombre de jours de pluies</a:t>
                      </a:r>
                      <a:endParaRPr lang="fr-FR"/>
                    </a:p>
                  </a:txBody>
                  <a:tcPr marL="66675" marR="66675" marT="95250" marB="9525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120 jours</a:t>
                      </a:r>
                      <a:endParaRPr lang="fr-FR"/>
                    </a:p>
                  </a:txBody>
                  <a:tcPr marL="66675" marR="66675" marT="95250" marB="95250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113 jours</a:t>
                      </a:r>
                      <a:endParaRPr lang="fr-FR" dirty="0"/>
                    </a:p>
                  </a:txBody>
                  <a:tcPr marL="66675" marR="66675" marT="95250" marB="9525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104 jours</a:t>
                      </a:r>
                      <a:endParaRPr lang="fr-FR"/>
                    </a:p>
                  </a:txBody>
                  <a:tcPr marL="66675" marR="66675" marT="95250" marB="9525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Pourcentage de pluies intenses</a:t>
                      </a:r>
                      <a:endParaRPr lang="fr-FR"/>
                    </a:p>
                  </a:txBody>
                  <a:tcPr marL="66675" marR="66675" marT="95250" marB="9525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65 %</a:t>
                      </a:r>
                      <a:endParaRPr lang="fr-FR" dirty="0"/>
                    </a:p>
                  </a:txBody>
                  <a:tcPr marL="66675" marR="66675" marT="95250" marB="95250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68,6 %</a:t>
                      </a:r>
                      <a:endParaRPr lang="fr-FR"/>
                    </a:p>
                  </a:txBody>
                  <a:tcPr marL="66675" marR="66675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71,7 %</a:t>
                      </a:r>
                      <a:endParaRPr lang="fr-FR" dirty="0"/>
                    </a:p>
                  </a:txBody>
                  <a:tcPr marL="66675" marR="66675" marT="95250" marB="9525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Shape 251" descr="dep-pluie-ev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275606"/>
            <a:ext cx="4352950" cy="3051899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15" name="Connecteur droit 14"/>
          <p:cNvCxnSpPr/>
          <p:nvPr/>
        </p:nvCxnSpPr>
        <p:spPr>
          <a:xfrm>
            <a:off x="4427984" y="2859782"/>
            <a:ext cx="4716016" cy="0"/>
          </a:xfrm>
          <a:prstGeom prst="line">
            <a:avLst/>
          </a:prstGeom>
          <a:ln w="3175">
            <a:solidFill>
              <a:srgbClr val="4DB6A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xfrm>
            <a:off x="308050" y="445025"/>
            <a:ext cx="4045200" cy="1633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 sz="2400" dirty="0" smtClean="0"/>
              <a:t>II</a:t>
            </a:r>
            <a:r>
              <a:rPr lang="fr" sz="2400" dirty="0"/>
              <a:t>. Les vulnérabilités du territoire face au climat</a:t>
            </a:r>
          </a:p>
        </p:txBody>
      </p:sp>
      <p:sp>
        <p:nvSpPr>
          <p:cNvPr id="257" name="Shape 25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bg1"/>
                </a:solidFill>
              </a:rPr>
              <a:pPr lvl="0">
                <a:spcBef>
                  <a:spcPts val="0"/>
                </a:spcBef>
                <a:buNone/>
              </a:pPr>
              <a:t>12</a:t>
            </a:fld>
            <a:endParaRPr lang="fr" dirty="0">
              <a:solidFill>
                <a:schemeClr val="bg1"/>
              </a:solidFill>
            </a:endParaRPr>
          </a:p>
        </p:txBody>
      </p:sp>
      <p:sp>
        <p:nvSpPr>
          <p:cNvPr id="258" name="Shape 258"/>
          <p:cNvSpPr txBox="1">
            <a:spLocks noGrp="1"/>
          </p:cNvSpPr>
          <p:nvPr>
            <p:ph type="subTitle" idx="1"/>
          </p:nvPr>
        </p:nvSpPr>
        <p:spPr>
          <a:xfrm>
            <a:off x="5925" y="2066375"/>
            <a:ext cx="4568100" cy="4449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457200" lvl="0" indent="-317500">
              <a:spcBef>
                <a:spcPts val="0"/>
              </a:spcBef>
              <a:buSzPct val="100000"/>
              <a:buAutoNum type="alphaLcParenR"/>
            </a:pPr>
            <a:r>
              <a:rPr lang="fr" sz="1400"/>
              <a:t>La ressource en eau face au risque de pénurie</a:t>
            </a:r>
          </a:p>
        </p:txBody>
      </p:sp>
      <p:pic>
        <p:nvPicPr>
          <p:cNvPr id="259" name="Shape 259" descr="système-logique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29014" y="2066362"/>
            <a:ext cx="4683108" cy="167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Shape 260" descr="PolytechDAE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Shape 261" descr="logo-78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Shape 262" descr="DSC_0079.JP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213" y="2510000"/>
            <a:ext cx="3658885" cy="2433301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Shape 263"/>
          <p:cNvSpPr txBox="1"/>
          <p:nvPr/>
        </p:nvSpPr>
        <p:spPr>
          <a:xfrm>
            <a:off x="501262" y="4943300"/>
            <a:ext cx="3658800" cy="141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sz="800" i="1"/>
              <a:t>Auteur : Lucas Wermus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 smtClean="0"/>
              <a:t>Tendances des </a:t>
            </a:r>
            <a:r>
              <a:rPr lang="fr" sz="2400" i="1" dirty="0" smtClean="0"/>
              <a:t>Pluies Efficaces </a:t>
            </a:r>
            <a:r>
              <a:rPr lang="fr" sz="2400" i="1" dirty="0"/>
              <a:t>(Pe)</a:t>
            </a:r>
          </a:p>
        </p:txBody>
      </p:sp>
      <p:sp>
        <p:nvSpPr>
          <p:cNvPr id="269" name="Shape 26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13</a:t>
            </a:fld>
            <a:endParaRPr lang="fr"/>
          </a:p>
        </p:txBody>
      </p:sp>
      <p:pic>
        <p:nvPicPr>
          <p:cNvPr id="270" name="Shape 270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Shape 271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018" name="Picture 2" descr="Pe-futur-4.5-annuel-2hori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669"/>
          <a:stretch>
            <a:fillRect/>
          </a:stretch>
        </p:blipFill>
        <p:spPr bwMode="auto">
          <a:xfrm>
            <a:off x="0" y="1779662"/>
            <a:ext cx="9248730" cy="2301806"/>
          </a:xfrm>
          <a:prstGeom prst="rect">
            <a:avLst/>
          </a:prstGeom>
          <a:noFill/>
        </p:spPr>
      </p:pic>
      <p:sp>
        <p:nvSpPr>
          <p:cNvPr id="10" name="ZoneTexte 9"/>
          <p:cNvSpPr txBox="1"/>
          <p:nvPr/>
        </p:nvSpPr>
        <p:spPr>
          <a:xfrm>
            <a:off x="395536" y="843558"/>
            <a:ext cx="2125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 smtClean="0">
                <a:solidFill>
                  <a:srgbClr val="4DB6AC"/>
                </a:solidFill>
                <a:latin typeface="Open Sans"/>
                <a:ea typeface="Open Sans"/>
                <a:cs typeface="Open Sans"/>
                <a:sym typeface="Calibri"/>
              </a:rPr>
              <a:t>Scénario modéré</a:t>
            </a:r>
            <a:endParaRPr lang="fr-FR" sz="1800" b="1" dirty="0">
              <a:solidFill>
                <a:srgbClr val="4DB6AC"/>
              </a:solidFill>
              <a:latin typeface="Open Sans"/>
              <a:ea typeface="Open Sans"/>
              <a:cs typeface="Open Sans"/>
              <a:sym typeface="Calibri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763688" y="1347614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2050</a:t>
            </a:r>
            <a:endParaRPr lang="fr-FR" sz="1800" b="1" dirty="0">
              <a:solidFill>
                <a:schemeClr val="accent1">
                  <a:lumMod val="60000"/>
                  <a:lumOff val="40000"/>
                </a:schemeClr>
              </a:solidFill>
              <a:latin typeface="Open Sans"/>
              <a:ea typeface="Open Sans"/>
              <a:cs typeface="Open Sans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876256" y="1347614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2100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 smtClean="0"/>
              <a:t>Tendances des </a:t>
            </a:r>
            <a:r>
              <a:rPr lang="fr" sz="2400" i="1" dirty="0" smtClean="0"/>
              <a:t>Pluies Efficaces </a:t>
            </a:r>
            <a:r>
              <a:rPr lang="fr" sz="2400" i="1" dirty="0"/>
              <a:t>(Pe)</a:t>
            </a:r>
          </a:p>
        </p:txBody>
      </p:sp>
      <p:sp>
        <p:nvSpPr>
          <p:cNvPr id="280" name="Shape 28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14</a:t>
            </a:fld>
            <a:endParaRPr lang="fr"/>
          </a:p>
        </p:txBody>
      </p:sp>
      <p:pic>
        <p:nvPicPr>
          <p:cNvPr id="281" name="Shape 281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Shape 282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70" name="Picture 2" descr="Pe-futur-8.5-annuel-2hori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661"/>
          <a:stretch>
            <a:fillRect/>
          </a:stretch>
        </p:blipFill>
        <p:spPr bwMode="auto">
          <a:xfrm>
            <a:off x="0" y="1809322"/>
            <a:ext cx="9165185" cy="2462964"/>
          </a:xfrm>
          <a:prstGeom prst="rect">
            <a:avLst/>
          </a:prstGeom>
          <a:noFill/>
        </p:spPr>
      </p:pic>
      <p:sp>
        <p:nvSpPr>
          <p:cNvPr id="10" name="ZoneTexte 9"/>
          <p:cNvSpPr txBox="1"/>
          <p:nvPr/>
        </p:nvSpPr>
        <p:spPr>
          <a:xfrm>
            <a:off x="395536" y="843558"/>
            <a:ext cx="2467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 smtClean="0">
                <a:solidFill>
                  <a:srgbClr val="4DB6AC"/>
                </a:solidFill>
                <a:latin typeface="Open Sans"/>
                <a:ea typeface="Open Sans"/>
                <a:cs typeface="Open Sans"/>
                <a:sym typeface="Calibri"/>
              </a:rPr>
              <a:t>Scénario pessimiste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763688" y="1347614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2050</a:t>
            </a:r>
            <a:endParaRPr lang="fr-FR" sz="1800" b="1" dirty="0">
              <a:solidFill>
                <a:schemeClr val="accent1">
                  <a:lumMod val="60000"/>
                  <a:lumOff val="40000"/>
                </a:schemeClr>
              </a:solidFill>
              <a:latin typeface="Open Sans"/>
              <a:ea typeface="Open Sans"/>
              <a:cs typeface="Open Sans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732240" y="1347614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2100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/>
              <a:t>Evolution du risque de pénurie d’eau</a:t>
            </a:r>
          </a:p>
        </p:txBody>
      </p:sp>
      <p:sp>
        <p:nvSpPr>
          <p:cNvPr id="291" name="Shape 29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>
                <a:spcBef>
                  <a:spcPts val="0"/>
                </a:spcBef>
                <a:buNone/>
              </a:pPr>
              <a:t>15</a:t>
            </a:fld>
            <a:endParaRPr lang="fr"/>
          </a:p>
        </p:txBody>
      </p:sp>
      <p:pic>
        <p:nvPicPr>
          <p:cNvPr id="292" name="Shape 292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Shape 293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5087751" y="2559355"/>
          <a:ext cx="4056249" cy="1888169"/>
        </p:xfrm>
        <a:graphic>
          <a:graphicData uri="http://schemas.openxmlformats.org/drawingml/2006/table">
            <a:tbl>
              <a:tblPr/>
              <a:tblGrid>
                <a:gridCol w="1158928"/>
                <a:gridCol w="1014062"/>
                <a:gridCol w="983667"/>
                <a:gridCol w="899592"/>
              </a:tblGrid>
              <a:tr h="421498">
                <a:tc gridSpan="4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1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Année type de la période considérée</a:t>
                      </a:r>
                      <a:endParaRPr lang="fr-FR" sz="1600" dirty="0"/>
                    </a:p>
                  </a:txBody>
                  <a:tcPr marL="77644" marR="77644" marT="110921" marB="1109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21498"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1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Scénario modéré</a:t>
                      </a:r>
                      <a:endParaRPr lang="fr-FR" sz="1600" dirty="0"/>
                    </a:p>
                  </a:txBody>
                  <a:tcPr marL="77644" marR="77644" marT="110921" marB="110921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1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Scénario pessimiste</a:t>
                      </a:r>
                      <a:endParaRPr lang="fr-FR" sz="1600"/>
                    </a:p>
                  </a:txBody>
                  <a:tcPr marL="77644" marR="77644" marT="110921" marB="1109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8805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2050</a:t>
                      </a:r>
                      <a:endParaRPr lang="fr-FR" sz="1600" dirty="0"/>
                    </a:p>
                  </a:txBody>
                  <a:tcPr marL="77644" marR="77644" marT="110921" marB="110921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2100</a:t>
                      </a:r>
                      <a:endParaRPr lang="fr-FR" sz="1600" dirty="0"/>
                    </a:p>
                  </a:txBody>
                  <a:tcPr marL="77644" marR="77644" marT="110921" marB="110921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2050</a:t>
                      </a:r>
                      <a:endParaRPr lang="fr-FR" sz="1600" dirty="0"/>
                    </a:p>
                  </a:txBody>
                  <a:tcPr marL="77644" marR="77644" marT="110921" marB="1109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2100</a:t>
                      </a:r>
                      <a:endParaRPr lang="fr-FR" sz="1600"/>
                    </a:p>
                  </a:txBody>
                  <a:tcPr marL="77644" marR="77644" marT="110921" marB="110921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</a:tr>
              <a:tr h="544727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latin typeface="Open Sans"/>
                        </a:rPr>
                        <a:t>Peu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de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latin typeface="Open Sans"/>
                        </a:rPr>
                        <a:t>changements</a:t>
                      </a:r>
                      <a:endParaRPr lang="fr-FR" sz="1600" dirty="0"/>
                    </a:p>
                  </a:txBody>
                  <a:tcPr marL="77644" marR="77644" marT="110921" marB="110921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latin typeface="Open Sans"/>
                        </a:rPr>
                        <a:t>Année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type 1989</a:t>
                      </a:r>
                      <a:endParaRPr lang="fr-FR" sz="1600" dirty="0"/>
                    </a:p>
                  </a:txBody>
                  <a:tcPr marL="77644" marR="77644" marT="110921" marB="110921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latin typeface="Open Sans"/>
                        </a:rPr>
                        <a:t>Année</a:t>
                      </a:r>
                      <a:r>
                        <a:rPr lang="fr-FR" sz="1100" b="0" i="0" u="none" strike="noStrike" baseline="0" dirty="0" smtClean="0">
                          <a:solidFill>
                            <a:srgbClr val="000000"/>
                          </a:solidFill>
                          <a:latin typeface="Open Sans"/>
                        </a:rPr>
                        <a:t> 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latin typeface="Open Sans"/>
                        </a:rPr>
                        <a:t>type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2011</a:t>
                      </a:r>
                      <a:endParaRPr lang="fr-FR" sz="1600" dirty="0"/>
                    </a:p>
                  </a:txBody>
                  <a:tcPr marL="77644" marR="77644" marT="110921" marB="1109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latin typeface="Open Sans"/>
                        </a:rPr>
                        <a:t>Année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type 2005</a:t>
                      </a:r>
                      <a:endParaRPr lang="fr-FR" sz="1600" dirty="0"/>
                    </a:p>
                  </a:txBody>
                  <a:tcPr marL="77644" marR="77644" marT="110921" marB="110921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Virage 13"/>
          <p:cNvSpPr/>
          <p:nvPr/>
        </p:nvSpPr>
        <p:spPr>
          <a:xfrm rot="5400000">
            <a:off x="5616116" y="951570"/>
            <a:ext cx="1008112" cy="1944216"/>
          </a:xfrm>
          <a:prstGeom prst="bentArrow">
            <a:avLst>
              <a:gd name="adj1" fmla="val 16042"/>
              <a:gd name="adj2" fmla="val 25000"/>
              <a:gd name="adj3" fmla="val 25000"/>
              <a:gd name="adj4" fmla="val 43750"/>
            </a:avLst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lang="fr-FR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C:\Users\Etienne CHASSAING\Documents\Polytech\Polytech DAE4\AUNIS\Wermus diapo 42\19512591_10213399573406041_1144406822_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059582"/>
            <a:ext cx="5004048" cy="3131063"/>
          </a:xfrm>
          <a:prstGeom prst="rect">
            <a:avLst/>
          </a:prstGeom>
          <a:noFill/>
        </p:spPr>
      </p:pic>
      <p:cxnSp>
        <p:nvCxnSpPr>
          <p:cNvPr id="12" name="Connecteur droit avec flèche 11"/>
          <p:cNvCxnSpPr/>
          <p:nvPr/>
        </p:nvCxnSpPr>
        <p:spPr>
          <a:xfrm>
            <a:off x="2771800" y="2211710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2267744" y="1995686"/>
            <a:ext cx="9428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solidFill>
                  <a:srgbClr val="4DB6AC"/>
                </a:solidFill>
                <a:latin typeface="Open Sans"/>
                <a:ea typeface="+mn-ea"/>
                <a:cs typeface="+mn-cs"/>
              </a:rPr>
              <a:t>1989 ≈ 40%</a:t>
            </a:r>
            <a:endParaRPr lang="fr-FR" sz="1100" b="1" dirty="0">
              <a:solidFill>
                <a:srgbClr val="4DB6AC"/>
              </a:solidFill>
              <a:latin typeface="Open Sans"/>
              <a:ea typeface="+mn-ea"/>
              <a:cs typeface="+mn-cs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067944" y="2499742"/>
            <a:ext cx="9428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solidFill>
                  <a:srgbClr val="4DB6AC"/>
                </a:solidFill>
                <a:latin typeface="Open Sans"/>
                <a:ea typeface="+mn-ea"/>
                <a:cs typeface="+mn-cs"/>
              </a:rPr>
              <a:t>2011 ≈ 20%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4067944" y="1419622"/>
            <a:ext cx="9364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solidFill>
                  <a:srgbClr val="4DB6AC"/>
                </a:solidFill>
                <a:latin typeface="Open Sans"/>
                <a:ea typeface="+mn-ea"/>
                <a:cs typeface="+mn-cs"/>
              </a:rPr>
              <a:t>2005 ≈ 60%</a:t>
            </a:r>
          </a:p>
        </p:txBody>
      </p:sp>
      <p:cxnSp>
        <p:nvCxnSpPr>
          <p:cNvPr id="21" name="Connecteur droit avec flèche 20"/>
          <p:cNvCxnSpPr/>
          <p:nvPr/>
        </p:nvCxnSpPr>
        <p:spPr>
          <a:xfrm flipH="1">
            <a:off x="4499992" y="2715766"/>
            <a:ext cx="7200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H="1">
            <a:off x="4067944" y="1635646"/>
            <a:ext cx="14401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1275607"/>
            <a:ext cx="2923525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1" name="Shape 30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sz="2400" dirty="0"/>
              <a:t>Impacts </a:t>
            </a:r>
          </a:p>
        </p:txBody>
      </p:sp>
      <p:sp>
        <p:nvSpPr>
          <p:cNvPr id="302" name="Shape 30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>
                <a:spcBef>
                  <a:spcPts val="0"/>
                </a:spcBef>
                <a:buNone/>
              </a:pPr>
              <a:t>16</a:t>
            </a:fld>
            <a:endParaRPr lang="fr"/>
          </a:p>
        </p:txBody>
      </p:sp>
      <p:pic>
        <p:nvPicPr>
          <p:cNvPr id="303" name="Shape 303" descr="PolytechDAE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Shape 304" descr="logo-78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Shape 306"/>
          <p:cNvSpPr txBox="1"/>
          <p:nvPr/>
        </p:nvSpPr>
        <p:spPr>
          <a:xfrm>
            <a:off x="1145450" y="4575900"/>
            <a:ext cx="1968300" cy="15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800" i="1"/>
              <a:t>Source : BRGM</a:t>
            </a:r>
          </a:p>
        </p:txBody>
      </p:sp>
      <p:sp>
        <p:nvSpPr>
          <p:cNvPr id="307" name="Shape 307"/>
          <p:cNvSpPr txBox="1"/>
          <p:nvPr/>
        </p:nvSpPr>
        <p:spPr>
          <a:xfrm>
            <a:off x="7236296" y="843558"/>
            <a:ext cx="4788300" cy="276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04800">
              <a:lnSpc>
                <a:spcPct val="200000"/>
              </a:lnSpc>
              <a:spcBef>
                <a:spcPts val="0"/>
              </a:spcBef>
              <a:buSzPct val="100000"/>
              <a:buChar char="➔"/>
            </a:pPr>
            <a:endParaRPr lang="fr" sz="1200" dirty="0"/>
          </a:p>
        </p:txBody>
      </p:sp>
      <p:grpSp>
        <p:nvGrpSpPr>
          <p:cNvPr id="10" name="Shape 375"/>
          <p:cNvGrpSpPr/>
          <p:nvPr/>
        </p:nvGrpSpPr>
        <p:grpSpPr>
          <a:xfrm>
            <a:off x="3563888" y="1347614"/>
            <a:ext cx="4792075" cy="1152128"/>
            <a:chOff x="3540875" y="1493850"/>
            <a:chExt cx="4792075" cy="611225"/>
          </a:xfrm>
        </p:grpSpPr>
        <p:cxnSp>
          <p:nvCxnSpPr>
            <p:cNvPr id="11" name="Shape 376"/>
            <p:cNvCxnSpPr/>
            <p:nvPr/>
          </p:nvCxnSpPr>
          <p:spPr>
            <a:xfrm>
              <a:off x="3540875" y="2105075"/>
              <a:ext cx="1205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12" name="Shape 377"/>
            <p:cNvSpPr txBox="1"/>
            <p:nvPr/>
          </p:nvSpPr>
          <p:spPr>
            <a:xfrm>
              <a:off x="4176150" y="1493850"/>
              <a:ext cx="41568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marL="457200" lvl="0" indent="-304800">
                <a:lnSpc>
                  <a:spcPct val="115000"/>
                </a:lnSpc>
                <a:buSzPct val="100000"/>
              </a:pPr>
              <a:r>
                <a:rPr lang="fr" sz="1200" dirty="0" smtClean="0">
                  <a:latin typeface="Open Sans"/>
                  <a:ea typeface="Open Sans"/>
                  <a:cs typeface="Open Sans"/>
                  <a:sym typeface="Open Sans"/>
                </a:rPr>
                <a:t>Qualité de l’eau détériorée :</a:t>
              </a:r>
            </a:p>
            <a:p>
              <a:pPr marL="914400" lvl="1" indent="-304800">
                <a:buSzPct val="80000"/>
                <a:buChar char="◆"/>
              </a:pPr>
              <a:r>
                <a:rPr lang="fr" sz="1200" dirty="0" smtClean="0">
                  <a:latin typeface="Open Sans"/>
                  <a:ea typeface="Open Sans"/>
                  <a:cs typeface="Open Sans"/>
                  <a:sym typeface="Open Sans"/>
                </a:rPr>
                <a:t>Pollution déjà forte</a:t>
              </a:r>
            </a:p>
            <a:p>
              <a:pPr marL="914400" lvl="1" indent="-304800">
                <a:buSzPct val="80000"/>
                <a:buChar char="◆"/>
              </a:pPr>
              <a:r>
                <a:rPr lang="fr" sz="1200" dirty="0" smtClean="0">
                  <a:latin typeface="Open Sans"/>
                  <a:ea typeface="Open Sans"/>
                  <a:cs typeface="Open Sans"/>
                  <a:sym typeface="Open Sans"/>
                </a:rPr>
                <a:t>Augmentation des concentrations des polluants</a:t>
              </a:r>
              <a:endParaRPr lang="fr" sz="1200" dirty="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3" name="Shape 375"/>
          <p:cNvGrpSpPr/>
          <p:nvPr/>
        </p:nvGrpSpPr>
        <p:grpSpPr>
          <a:xfrm>
            <a:off x="3563888" y="2571750"/>
            <a:ext cx="4792075" cy="792089"/>
            <a:chOff x="3540875" y="1264640"/>
            <a:chExt cx="4792075" cy="840435"/>
          </a:xfrm>
        </p:grpSpPr>
        <p:cxnSp>
          <p:nvCxnSpPr>
            <p:cNvPr id="14" name="Shape 376"/>
            <p:cNvCxnSpPr/>
            <p:nvPr/>
          </p:nvCxnSpPr>
          <p:spPr>
            <a:xfrm>
              <a:off x="3540875" y="2105075"/>
              <a:ext cx="1205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15" name="Shape 377"/>
            <p:cNvSpPr txBox="1"/>
            <p:nvPr/>
          </p:nvSpPr>
          <p:spPr>
            <a:xfrm>
              <a:off x="4176150" y="1264640"/>
              <a:ext cx="4156800" cy="80070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marL="457200" lvl="0" indent="-304800">
                <a:lnSpc>
                  <a:spcPct val="200000"/>
                </a:lnSpc>
                <a:buClr>
                  <a:srgbClr val="000000"/>
                </a:buClr>
                <a:buSzPct val="100000"/>
              </a:pPr>
              <a:r>
                <a:rPr lang="fr" sz="1200" dirty="0" smtClean="0">
                  <a:latin typeface="Open Sans"/>
                  <a:ea typeface="Open Sans"/>
                  <a:cs typeface="Open Sans"/>
                  <a:sym typeface="Open Sans"/>
                </a:rPr>
                <a:t>Un nouveau frein à l’irrigation</a:t>
              </a:r>
            </a:p>
          </p:txBody>
        </p:sp>
      </p:grpSp>
      <p:grpSp>
        <p:nvGrpSpPr>
          <p:cNvPr id="16" name="Shape 375"/>
          <p:cNvGrpSpPr/>
          <p:nvPr/>
        </p:nvGrpSpPr>
        <p:grpSpPr>
          <a:xfrm>
            <a:off x="3563888" y="3435846"/>
            <a:ext cx="5256584" cy="720080"/>
            <a:chOff x="3540875" y="1493850"/>
            <a:chExt cx="4792075" cy="611225"/>
          </a:xfrm>
        </p:grpSpPr>
        <p:cxnSp>
          <p:nvCxnSpPr>
            <p:cNvPr id="17" name="Shape 376"/>
            <p:cNvCxnSpPr/>
            <p:nvPr/>
          </p:nvCxnSpPr>
          <p:spPr>
            <a:xfrm>
              <a:off x="3540875" y="2105075"/>
              <a:ext cx="1205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18" name="Shape 377"/>
            <p:cNvSpPr txBox="1"/>
            <p:nvPr/>
          </p:nvSpPr>
          <p:spPr>
            <a:xfrm>
              <a:off x="4131679" y="1493850"/>
              <a:ext cx="4201271" cy="571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marL="457200" indent="-304800">
                <a:buClr>
                  <a:srgbClr val="000000"/>
                </a:buClr>
                <a:buSzPct val="100000"/>
              </a:pPr>
              <a:r>
                <a:rPr lang="fr" sz="1200" dirty="0" smtClean="0">
                  <a:latin typeface="Open Sans"/>
                  <a:ea typeface="Open Sans"/>
                  <a:cs typeface="Open Sans"/>
                  <a:sym typeface="Open Sans"/>
                </a:rPr>
                <a:t>De nouvelles restrictions sur les produits phytosanitaires </a:t>
              </a:r>
            </a:p>
          </p:txBody>
        </p:sp>
      </p:grpSp>
      <p:grpSp>
        <p:nvGrpSpPr>
          <p:cNvPr id="19" name="Shape 375"/>
          <p:cNvGrpSpPr/>
          <p:nvPr/>
        </p:nvGrpSpPr>
        <p:grpSpPr>
          <a:xfrm>
            <a:off x="3563888" y="4155926"/>
            <a:ext cx="4792075" cy="648072"/>
            <a:chOff x="3540875" y="1417447"/>
            <a:chExt cx="4792075" cy="687628"/>
          </a:xfrm>
        </p:grpSpPr>
        <p:cxnSp>
          <p:nvCxnSpPr>
            <p:cNvPr id="20" name="Shape 376"/>
            <p:cNvCxnSpPr/>
            <p:nvPr/>
          </p:nvCxnSpPr>
          <p:spPr>
            <a:xfrm>
              <a:off x="3540875" y="2105075"/>
              <a:ext cx="1205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21" name="Shape 377"/>
            <p:cNvSpPr txBox="1"/>
            <p:nvPr/>
          </p:nvSpPr>
          <p:spPr>
            <a:xfrm>
              <a:off x="4176150" y="1417447"/>
              <a:ext cx="4156800" cy="647903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marL="457200" lvl="0" indent="-304800">
                <a:lnSpc>
                  <a:spcPct val="200000"/>
                </a:lnSpc>
                <a:buClr>
                  <a:srgbClr val="000000"/>
                </a:buClr>
                <a:buSzPct val="100000"/>
              </a:pPr>
              <a:r>
                <a:rPr lang="fr" sz="1200" dirty="0" smtClean="0">
                  <a:latin typeface="Open Sans"/>
                  <a:ea typeface="Open Sans"/>
                  <a:cs typeface="Open Sans"/>
                  <a:sym typeface="Open Sans"/>
                </a:rPr>
                <a:t>Le coût de l’eau potable devrait augmenter</a:t>
              </a:r>
            </a:p>
          </p:txBody>
        </p:sp>
      </p:grpSp>
      <p:sp>
        <p:nvSpPr>
          <p:cNvPr id="22" name="Rectangle 21"/>
          <p:cNvSpPr/>
          <p:nvPr/>
        </p:nvSpPr>
        <p:spPr>
          <a:xfrm>
            <a:off x="611560" y="1275606"/>
            <a:ext cx="2952328" cy="3528392"/>
          </a:xfrm>
          <a:prstGeom prst="rect">
            <a:avLst/>
          </a:prstGeom>
          <a:noFill/>
          <a:ln w="38100">
            <a:solidFill>
              <a:srgbClr val="4DB6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1547664" y="1851670"/>
            <a:ext cx="720080" cy="5040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4299942"/>
            <a:ext cx="288032" cy="376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/>
          <p:nvPr/>
        </p:nvSpPr>
        <p:spPr>
          <a:xfrm rot="-5400000">
            <a:off x="5858300" y="1295075"/>
            <a:ext cx="702600" cy="18825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313" name="Shape 313" descr="DSC_0050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5850" y="1563375"/>
            <a:ext cx="1929902" cy="1764202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Shape 314"/>
          <p:cNvSpPr/>
          <p:nvPr/>
        </p:nvSpPr>
        <p:spPr>
          <a:xfrm rot="5400000">
            <a:off x="7413125" y="3354000"/>
            <a:ext cx="598200" cy="18537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15" name="Shape 315" descr="DSC_0027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0550" y="3021300"/>
            <a:ext cx="1929902" cy="1805140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Shape 316"/>
          <p:cNvSpPr/>
          <p:nvPr/>
        </p:nvSpPr>
        <p:spPr>
          <a:xfrm>
            <a:off x="7025850" y="1563450"/>
            <a:ext cx="1929900" cy="17643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317" name="Shape 317"/>
          <p:cNvSpPr/>
          <p:nvPr/>
        </p:nvSpPr>
        <p:spPr>
          <a:xfrm>
            <a:off x="4910550" y="3029925"/>
            <a:ext cx="1929900" cy="18051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lt1"/>
                </a:solidFill>
              </a:rPr>
              <a:pPr lvl="0" rtl="0">
                <a:spcBef>
                  <a:spcPts val="0"/>
                </a:spcBef>
                <a:buNone/>
              </a:pPr>
              <a:t>17</a:t>
            </a:fld>
            <a:endParaRPr lang="fr">
              <a:solidFill>
                <a:schemeClr val="lt1"/>
              </a:solidFill>
            </a:endParaRPr>
          </a:p>
        </p:txBody>
      </p:sp>
      <p:pic>
        <p:nvPicPr>
          <p:cNvPr id="319" name="Shape 319" descr="PolytechDAE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Shape 320" descr="logo-78.jp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Shape 321"/>
          <p:cNvSpPr txBox="1">
            <a:spLocks noGrp="1"/>
          </p:cNvSpPr>
          <p:nvPr>
            <p:ph type="subTitle" idx="1"/>
          </p:nvPr>
        </p:nvSpPr>
        <p:spPr>
          <a:xfrm>
            <a:off x="255575" y="498087"/>
            <a:ext cx="4045200" cy="9213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 sz="1400"/>
              <a:t>b) Vulnérabilité de la biodiversité</a:t>
            </a:r>
          </a:p>
        </p:txBody>
      </p:sp>
      <p:sp>
        <p:nvSpPr>
          <p:cNvPr id="322" name="Shape 322"/>
          <p:cNvSpPr txBox="1">
            <a:spLocks noGrp="1"/>
          </p:cNvSpPr>
          <p:nvPr>
            <p:ph type="body" idx="2"/>
          </p:nvPr>
        </p:nvSpPr>
        <p:spPr>
          <a:xfrm>
            <a:off x="4910550" y="835325"/>
            <a:ext cx="3867300" cy="444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fr" sz="1400" dirty="0"/>
              <a:t>Des </a:t>
            </a:r>
            <a:r>
              <a:rPr lang="fr" sz="1400" dirty="0" smtClean="0"/>
              <a:t>impacts </a:t>
            </a:r>
            <a:r>
              <a:rPr lang="fr" sz="1400" dirty="0"/>
              <a:t>sur plusieurs registres : </a:t>
            </a:r>
          </a:p>
        </p:txBody>
      </p:sp>
      <p:pic>
        <p:nvPicPr>
          <p:cNvPr id="323" name="Shape 323" descr="DSC_0025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149" y="1593889"/>
            <a:ext cx="4148049" cy="2967447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Shape 324"/>
          <p:cNvSpPr txBox="1"/>
          <p:nvPr/>
        </p:nvSpPr>
        <p:spPr>
          <a:xfrm>
            <a:off x="207400" y="4735825"/>
            <a:ext cx="3957900" cy="248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800" i="1"/>
              <a:t>Auteur : Lucas Wermus</a:t>
            </a:r>
          </a:p>
        </p:txBody>
      </p:sp>
      <p:sp>
        <p:nvSpPr>
          <p:cNvPr id="325" name="Shape 325"/>
          <p:cNvSpPr txBox="1">
            <a:spLocks noGrp="1"/>
          </p:cNvSpPr>
          <p:nvPr>
            <p:ph type="body" idx="2"/>
          </p:nvPr>
        </p:nvSpPr>
        <p:spPr>
          <a:xfrm>
            <a:off x="6974600" y="3981750"/>
            <a:ext cx="1838100" cy="39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fr" sz="1200"/>
              <a:t>Une évolution de la faune et de la flore</a:t>
            </a:r>
          </a:p>
        </p:txBody>
      </p:sp>
      <p:sp>
        <p:nvSpPr>
          <p:cNvPr id="326" name="Shape 326"/>
          <p:cNvSpPr txBox="1">
            <a:spLocks noGrp="1"/>
          </p:cNvSpPr>
          <p:nvPr>
            <p:ph type="body" idx="2"/>
          </p:nvPr>
        </p:nvSpPr>
        <p:spPr>
          <a:xfrm>
            <a:off x="5136500" y="1953962"/>
            <a:ext cx="1838100" cy="39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fr" sz="1200"/>
              <a:t>Des milieux naturels fragilisés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/>
          <p:nvPr/>
        </p:nvSpPr>
        <p:spPr>
          <a:xfrm rot="5400000">
            <a:off x="6970750" y="1308300"/>
            <a:ext cx="685500" cy="18225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2" name="Shape 332"/>
          <p:cNvSpPr/>
          <p:nvPr/>
        </p:nvSpPr>
        <p:spPr>
          <a:xfrm rot="5400000">
            <a:off x="5718225" y="2872900"/>
            <a:ext cx="647100" cy="25923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3" name="Shape 33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2200" dirty="0"/>
              <a:t>Une fragilisation des milieux</a:t>
            </a:r>
          </a:p>
        </p:txBody>
      </p:sp>
      <p:sp>
        <p:nvSpPr>
          <p:cNvPr id="334" name="Shape 3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18</a:t>
            </a:fld>
            <a:endParaRPr lang="fr"/>
          </a:p>
        </p:txBody>
      </p:sp>
      <p:pic>
        <p:nvPicPr>
          <p:cNvPr id="335" name="Shape 335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Shape 336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Shape 337"/>
          <p:cNvSpPr txBox="1"/>
          <p:nvPr/>
        </p:nvSpPr>
        <p:spPr>
          <a:xfrm>
            <a:off x="0" y="4781800"/>
            <a:ext cx="9144000" cy="211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800" i="1">
                <a:latin typeface="Open Sans"/>
                <a:ea typeface="Open Sans"/>
                <a:cs typeface="Open Sans"/>
                <a:sym typeface="Open Sans"/>
              </a:rPr>
              <a:t>Sources des images : Jag image, Lucas Wermus</a:t>
            </a:r>
          </a:p>
        </p:txBody>
      </p:sp>
      <p:pic>
        <p:nvPicPr>
          <p:cNvPr id="338" name="Shape 338" descr="DSC_0073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5424" y="1244330"/>
            <a:ext cx="1713150" cy="1611243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39" name="Shape 339"/>
          <p:cNvSpPr txBox="1"/>
          <p:nvPr/>
        </p:nvSpPr>
        <p:spPr>
          <a:xfrm>
            <a:off x="6534075" y="1933800"/>
            <a:ext cx="17130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Déclin des cours d’eau</a:t>
            </a:r>
          </a:p>
        </p:txBody>
      </p:sp>
      <p:pic>
        <p:nvPicPr>
          <p:cNvPr id="340" name="Shape 340" descr="DSC_0060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1962" y="3052027"/>
            <a:ext cx="1713152" cy="1611198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41" name="Shape 341"/>
          <p:cNvSpPr txBox="1"/>
          <p:nvPr/>
        </p:nvSpPr>
        <p:spPr>
          <a:xfrm>
            <a:off x="4914575" y="3791200"/>
            <a:ext cx="2413500" cy="75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 dirty="0">
                <a:latin typeface="Open Sans"/>
                <a:ea typeface="Open Sans"/>
                <a:cs typeface="Open Sans"/>
                <a:sym typeface="Open Sans"/>
              </a:rPr>
              <a:t>Des milieux forestiers et arborés </a:t>
            </a:r>
            <a:r>
              <a:rPr lang="fr" dirty="0" smtClean="0">
                <a:latin typeface="Open Sans"/>
                <a:ea typeface="Open Sans"/>
                <a:cs typeface="Open Sans"/>
                <a:sym typeface="Open Sans"/>
              </a:rPr>
              <a:t>modifiés</a:t>
            </a:r>
            <a:endParaRPr lang="fr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2" name="Shape 342"/>
          <p:cNvSpPr/>
          <p:nvPr/>
        </p:nvSpPr>
        <p:spPr>
          <a:xfrm rot="-5400000">
            <a:off x="1505550" y="1041650"/>
            <a:ext cx="682800" cy="20709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3" name="Shape 343"/>
          <p:cNvSpPr txBox="1"/>
          <p:nvPr/>
        </p:nvSpPr>
        <p:spPr>
          <a:xfrm>
            <a:off x="634725" y="1764200"/>
            <a:ext cx="19863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Assèchement des zones humides</a:t>
            </a:r>
          </a:p>
        </p:txBody>
      </p:sp>
      <p:pic>
        <p:nvPicPr>
          <p:cNvPr id="344" name="Shape 344" descr="240_F_61468417_bu9Y13Jx5YWTRyMjscnZojrG4tWqMcHo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8224" y="1046799"/>
            <a:ext cx="1713151" cy="1611201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2200" dirty="0"/>
              <a:t>Une fragilisation des milieux</a:t>
            </a:r>
          </a:p>
        </p:txBody>
      </p:sp>
      <p:sp>
        <p:nvSpPr>
          <p:cNvPr id="350" name="Shape 35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19</a:t>
            </a:fld>
            <a:endParaRPr lang="fr"/>
          </a:p>
        </p:txBody>
      </p:sp>
      <p:pic>
        <p:nvPicPr>
          <p:cNvPr id="351" name="Shape 351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Shape 352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Shape 353"/>
          <p:cNvSpPr txBox="1"/>
          <p:nvPr/>
        </p:nvSpPr>
        <p:spPr>
          <a:xfrm>
            <a:off x="1267100" y="4061950"/>
            <a:ext cx="1713000" cy="211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800" i="1">
                <a:latin typeface="Open Sans"/>
                <a:ea typeface="Open Sans"/>
                <a:cs typeface="Open Sans"/>
                <a:sym typeface="Open Sans"/>
              </a:rPr>
              <a:t>Source : Jag image</a:t>
            </a:r>
          </a:p>
        </p:txBody>
      </p:sp>
      <p:sp>
        <p:nvSpPr>
          <p:cNvPr id="354" name="Shape 354"/>
          <p:cNvSpPr txBox="1"/>
          <p:nvPr/>
        </p:nvSpPr>
        <p:spPr>
          <a:xfrm>
            <a:off x="881150" y="1027675"/>
            <a:ext cx="24849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Assèchement des zones humides</a:t>
            </a:r>
          </a:p>
        </p:txBody>
      </p:sp>
      <p:pic>
        <p:nvPicPr>
          <p:cNvPr id="355" name="Shape 355" descr="240_F_61468417_bu9Y13Jx5YWTRyMjscnZojrG4tWqMcHo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100" y="1690687"/>
            <a:ext cx="2485000" cy="2337124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356" name="Shape 356"/>
          <p:cNvGrpSpPr/>
          <p:nvPr/>
        </p:nvGrpSpPr>
        <p:grpSpPr>
          <a:xfrm>
            <a:off x="4283968" y="843558"/>
            <a:ext cx="3956344" cy="875497"/>
            <a:chOff x="751516" y="1063491"/>
            <a:chExt cx="3196800" cy="883500"/>
          </a:xfrm>
        </p:grpSpPr>
        <p:sp>
          <p:nvSpPr>
            <p:cNvPr id="357" name="Shape 357"/>
            <p:cNvSpPr/>
            <p:nvPr/>
          </p:nvSpPr>
          <p:spPr>
            <a:xfrm>
              <a:off x="751516" y="1063491"/>
              <a:ext cx="3196800" cy="883500"/>
            </a:xfrm>
            <a:prstGeom prst="ellips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8" name="Shape 358"/>
            <p:cNvSpPr txBox="1"/>
            <p:nvPr/>
          </p:nvSpPr>
          <p:spPr>
            <a:xfrm rot="-645">
              <a:off x="751516" y="1172553"/>
              <a:ext cx="3196800" cy="7587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fr" sz="1300" dirty="0">
                  <a:latin typeface="Open Sans"/>
                  <a:ea typeface="Open Sans"/>
                  <a:cs typeface="Open Sans"/>
                  <a:sym typeface="Open Sans"/>
                </a:rPr>
                <a:t>Sécheresses plus fréquentes, plus intenses et plus longues</a:t>
              </a:r>
            </a:p>
          </p:txBody>
        </p:sp>
      </p:grpSp>
      <p:grpSp>
        <p:nvGrpSpPr>
          <p:cNvPr id="359" name="Shape 359"/>
          <p:cNvGrpSpPr/>
          <p:nvPr/>
        </p:nvGrpSpPr>
        <p:grpSpPr>
          <a:xfrm>
            <a:off x="4139952" y="2283718"/>
            <a:ext cx="4334973" cy="1223940"/>
            <a:chOff x="916850" y="2654059"/>
            <a:chExt cx="3573000" cy="1015199"/>
          </a:xfrm>
        </p:grpSpPr>
        <p:sp>
          <p:nvSpPr>
            <p:cNvPr id="360" name="Shape 360"/>
            <p:cNvSpPr/>
            <p:nvPr/>
          </p:nvSpPr>
          <p:spPr>
            <a:xfrm>
              <a:off x="1067449" y="2654059"/>
              <a:ext cx="3271800" cy="1015199"/>
            </a:xfrm>
            <a:prstGeom prst="ellips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1" name="Shape 361"/>
            <p:cNvSpPr txBox="1"/>
            <p:nvPr/>
          </p:nvSpPr>
          <p:spPr>
            <a:xfrm rot="-577">
              <a:off x="916850" y="2802054"/>
              <a:ext cx="3573000" cy="7041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lnSpc>
                  <a:spcPct val="120000"/>
                </a:lnSpc>
                <a:spcBef>
                  <a:spcPts val="0"/>
                </a:spcBef>
                <a:buNone/>
              </a:pPr>
              <a:r>
                <a:rPr lang="fr" sz="1300">
                  <a:latin typeface="Open Sans"/>
                  <a:ea typeface="Open Sans"/>
                  <a:cs typeface="Open Sans"/>
                  <a:sym typeface="Open Sans"/>
                </a:rPr>
                <a:t>Assèchement des marais</a:t>
              </a:r>
            </a:p>
            <a:p>
              <a:pPr lvl="0" algn="ctr" rtl="0">
                <a:lnSpc>
                  <a:spcPct val="120000"/>
                </a:lnSpc>
                <a:spcBef>
                  <a:spcPts val="0"/>
                </a:spcBef>
                <a:buNone/>
              </a:pPr>
              <a:r>
                <a:rPr lang="fr" b="1">
                  <a:solidFill>
                    <a:schemeClr val="accent3"/>
                  </a:solidFill>
                  <a:latin typeface="Open Sans"/>
                  <a:ea typeface="Open Sans"/>
                  <a:cs typeface="Open Sans"/>
                  <a:sym typeface="Open Sans"/>
                </a:rPr>
                <a:t>&amp;</a:t>
              </a:r>
            </a:p>
            <a:p>
              <a:pPr lvl="0" algn="ctr" rtl="0">
                <a:lnSpc>
                  <a:spcPct val="120000"/>
                </a:lnSpc>
                <a:spcBef>
                  <a:spcPts val="0"/>
                </a:spcBef>
                <a:buNone/>
              </a:pPr>
              <a:r>
                <a:rPr lang="fr" sz="1300">
                  <a:latin typeface="Open Sans"/>
                  <a:ea typeface="Open Sans"/>
                  <a:cs typeface="Open Sans"/>
                  <a:sym typeface="Open Sans"/>
                </a:rPr>
                <a:t>Salinisation par remontée des sels</a:t>
              </a:r>
            </a:p>
          </p:txBody>
        </p:sp>
      </p:grpSp>
      <p:sp>
        <p:nvSpPr>
          <p:cNvPr id="362" name="Shape 362"/>
          <p:cNvSpPr/>
          <p:nvPr/>
        </p:nvSpPr>
        <p:spPr>
          <a:xfrm>
            <a:off x="6156176" y="1851670"/>
            <a:ext cx="378000" cy="3564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3" name="Shape 363"/>
          <p:cNvSpPr/>
          <p:nvPr/>
        </p:nvSpPr>
        <p:spPr>
          <a:xfrm>
            <a:off x="6156176" y="3579862"/>
            <a:ext cx="378000" cy="3564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364" name="Shape 364"/>
          <p:cNvGrpSpPr/>
          <p:nvPr/>
        </p:nvGrpSpPr>
        <p:grpSpPr>
          <a:xfrm>
            <a:off x="4295850" y="4024421"/>
            <a:ext cx="4164581" cy="660583"/>
            <a:chOff x="563400" y="970043"/>
            <a:chExt cx="3196800" cy="1229099"/>
          </a:xfrm>
        </p:grpSpPr>
        <p:sp>
          <p:nvSpPr>
            <p:cNvPr id="365" name="Shape 365"/>
            <p:cNvSpPr/>
            <p:nvPr/>
          </p:nvSpPr>
          <p:spPr>
            <a:xfrm>
              <a:off x="751500" y="970043"/>
              <a:ext cx="2775300" cy="1229099"/>
            </a:xfrm>
            <a:prstGeom prst="ellips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6" name="Shape 366"/>
            <p:cNvSpPr txBox="1"/>
            <p:nvPr/>
          </p:nvSpPr>
          <p:spPr>
            <a:xfrm rot="-645">
              <a:off x="563400" y="1118095"/>
              <a:ext cx="3196800" cy="9330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fr" sz="1300" dirty="0">
                  <a:latin typeface="Open Sans"/>
                  <a:ea typeface="Open Sans"/>
                  <a:cs typeface="Open Sans"/>
                  <a:sym typeface="Open Sans"/>
                </a:rPr>
                <a:t>Érosion de la biodiversité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2" grpId="0" animBg="1"/>
      <p:bldP spid="36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0" y="483518"/>
            <a:ext cx="4572000" cy="905057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457200" lvl="0" indent="-3810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1"/>
              </a:buClr>
              <a:buSzPct val="100000"/>
            </a:pPr>
            <a:r>
              <a:rPr lang="fr" sz="2400" dirty="0"/>
              <a:t>Méthode de </a:t>
            </a:r>
            <a:r>
              <a:rPr lang="fr" sz="2400" dirty="0" smtClean="0"/>
              <a:t>travail</a:t>
            </a:r>
            <a:endParaRPr lang="fr" sz="2400" dirty="0"/>
          </a:p>
        </p:txBody>
      </p:sp>
      <p:pic>
        <p:nvPicPr>
          <p:cNvPr id="160" name="Shape 160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Shape 161"/>
          <p:cNvSpPr/>
          <p:nvPr/>
        </p:nvSpPr>
        <p:spPr>
          <a:xfrm>
            <a:off x="4618925" y="0"/>
            <a:ext cx="4524900" cy="5068500"/>
          </a:xfrm>
          <a:prstGeom prst="rect">
            <a:avLst/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62" name="Shape 162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rgbClr val="FFFFFF"/>
                </a:solidFill>
              </a:rPr>
              <a:pPr lvl="0">
                <a:spcBef>
                  <a:spcPts val="0"/>
                </a:spcBef>
                <a:buNone/>
              </a:pPr>
              <a:t>2</a:t>
            </a:fld>
            <a:endParaRPr lang="fr">
              <a:solidFill>
                <a:srgbClr val="FFFFFF"/>
              </a:solidFill>
            </a:endParaRPr>
          </a:p>
        </p:txBody>
      </p:sp>
      <p:sp>
        <p:nvSpPr>
          <p:cNvPr id="164" name="Shape 164"/>
          <p:cNvSpPr txBox="1"/>
          <p:nvPr/>
        </p:nvSpPr>
        <p:spPr>
          <a:xfrm>
            <a:off x="4956125" y="1002475"/>
            <a:ext cx="3822600" cy="3616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Wingdings" pitchFamily="2" charset="2"/>
              </a:rPr>
              <a:t> </a:t>
            </a:r>
            <a:r>
              <a:rPr lang="fr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Un </a:t>
            </a:r>
            <a:r>
              <a:rPr lang="fr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diagnostic des vulnérabilités appliqué à Aunis Sud…</a:t>
            </a:r>
          </a:p>
          <a:p>
            <a:pPr lvl="0" algn="ctr">
              <a:spcBef>
                <a:spcPts val="0"/>
              </a:spcBef>
              <a:buNone/>
            </a:pPr>
            <a:endParaRPr dirty="0" smtClea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fr" b="1" i="1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… </a:t>
            </a:r>
            <a:r>
              <a:rPr lang="fr" b="1" i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pour comprendre localement les effets du changement climatique</a:t>
            </a:r>
          </a:p>
          <a:p>
            <a:pPr lvl="0" algn="ctr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fr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Wingdings" pitchFamily="2" charset="2"/>
              </a:rPr>
              <a:t> </a:t>
            </a:r>
            <a:r>
              <a:rPr lang="fr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Aunis </a:t>
            </a:r>
            <a:r>
              <a:rPr lang="fr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Sud, un territoire vaste et complexe …</a:t>
            </a:r>
          </a:p>
          <a:p>
            <a:pPr lvl="0" algn="ctr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fr" b="1" i="1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… </a:t>
            </a:r>
            <a:r>
              <a:rPr lang="fr" b="1" i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porteur d’enjeux face au changement climatique</a:t>
            </a:r>
          </a:p>
        </p:txBody>
      </p:sp>
      <p:cxnSp>
        <p:nvCxnSpPr>
          <p:cNvPr id="166" name="Shape 166"/>
          <p:cNvCxnSpPr/>
          <p:nvPr/>
        </p:nvCxnSpPr>
        <p:spPr>
          <a:xfrm rot="10800000" flipH="1">
            <a:off x="-9375" y="1386650"/>
            <a:ext cx="4796700" cy="930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06498" name="Picture 2" descr="diagramme plan 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419622"/>
            <a:ext cx="3240360" cy="3531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2200" dirty="0"/>
              <a:t>Une fragilisation des milieux</a:t>
            </a:r>
          </a:p>
        </p:txBody>
      </p:sp>
      <p:sp>
        <p:nvSpPr>
          <p:cNvPr id="372" name="Shape 37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20</a:t>
            </a:fld>
            <a:endParaRPr lang="fr"/>
          </a:p>
        </p:txBody>
      </p:sp>
      <p:pic>
        <p:nvPicPr>
          <p:cNvPr id="373" name="Shape 373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Shape 374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5" name="Shape 375"/>
          <p:cNvGrpSpPr/>
          <p:nvPr/>
        </p:nvGrpSpPr>
        <p:grpSpPr>
          <a:xfrm>
            <a:off x="3540875" y="1761950"/>
            <a:ext cx="4792075" cy="611225"/>
            <a:chOff x="3540875" y="1493850"/>
            <a:chExt cx="4792075" cy="611225"/>
          </a:xfrm>
        </p:grpSpPr>
        <p:cxnSp>
          <p:nvCxnSpPr>
            <p:cNvPr id="376" name="Shape 376"/>
            <p:cNvCxnSpPr/>
            <p:nvPr/>
          </p:nvCxnSpPr>
          <p:spPr>
            <a:xfrm>
              <a:off x="3540875" y="2105075"/>
              <a:ext cx="1205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377" name="Shape 377"/>
            <p:cNvSpPr txBox="1"/>
            <p:nvPr/>
          </p:nvSpPr>
          <p:spPr>
            <a:xfrm>
              <a:off x="4176150" y="1493850"/>
              <a:ext cx="41568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just" rtl="0">
                <a:lnSpc>
                  <a:spcPct val="115000"/>
                </a:lnSpc>
                <a:spcBef>
                  <a:spcPts val="0"/>
                </a:spcBef>
                <a:buNone/>
              </a:pPr>
              <a:r>
                <a:rPr lang="fr" dirty="0" smtClean="0">
                  <a:latin typeface="Open Sans"/>
                  <a:ea typeface="Open Sans"/>
                  <a:cs typeface="Open Sans"/>
                  <a:sym typeface="Open Sans"/>
                </a:rPr>
                <a:t>Baisse des écoulements fluviaux</a:t>
              </a:r>
              <a:endParaRPr lang="fr" dirty="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379" name="Shape 379"/>
          <p:cNvSpPr txBox="1"/>
          <p:nvPr/>
        </p:nvSpPr>
        <p:spPr>
          <a:xfrm>
            <a:off x="1248775" y="4512875"/>
            <a:ext cx="1713000" cy="211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800" i="1">
                <a:latin typeface="Open Sans"/>
                <a:ea typeface="Open Sans"/>
                <a:cs typeface="Open Sans"/>
                <a:sym typeface="Open Sans"/>
              </a:rPr>
              <a:t>Source : Lucas Wermus</a:t>
            </a:r>
          </a:p>
        </p:txBody>
      </p:sp>
      <p:sp>
        <p:nvSpPr>
          <p:cNvPr id="380" name="Shape 380"/>
          <p:cNvSpPr txBox="1"/>
          <p:nvPr/>
        </p:nvSpPr>
        <p:spPr>
          <a:xfrm>
            <a:off x="706790" y="987574"/>
            <a:ext cx="2659260" cy="6116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Déclin des cours d’eau</a:t>
            </a:r>
          </a:p>
        </p:txBody>
      </p:sp>
      <p:grpSp>
        <p:nvGrpSpPr>
          <p:cNvPr id="381" name="Shape 381"/>
          <p:cNvGrpSpPr/>
          <p:nvPr/>
        </p:nvGrpSpPr>
        <p:grpSpPr>
          <a:xfrm>
            <a:off x="3540875" y="2786325"/>
            <a:ext cx="4792075" cy="571500"/>
            <a:chOff x="3540875" y="1533587"/>
            <a:chExt cx="4792075" cy="571500"/>
          </a:xfrm>
        </p:grpSpPr>
        <p:cxnSp>
          <p:nvCxnSpPr>
            <p:cNvPr id="382" name="Shape 382"/>
            <p:cNvCxnSpPr/>
            <p:nvPr/>
          </p:nvCxnSpPr>
          <p:spPr>
            <a:xfrm>
              <a:off x="3540875" y="2105075"/>
              <a:ext cx="1205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383" name="Shape 383"/>
            <p:cNvSpPr txBox="1"/>
            <p:nvPr/>
          </p:nvSpPr>
          <p:spPr>
            <a:xfrm>
              <a:off x="4176150" y="1533587"/>
              <a:ext cx="41568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just" rtl="0">
                <a:lnSpc>
                  <a:spcPct val="115000"/>
                </a:lnSpc>
                <a:spcBef>
                  <a:spcPts val="0"/>
                </a:spcBef>
                <a:buNone/>
              </a:pPr>
              <a:r>
                <a:rPr lang="fr" dirty="0">
                  <a:latin typeface="Open Sans"/>
                  <a:ea typeface="Open Sans"/>
                  <a:cs typeface="Open Sans"/>
                  <a:sym typeface="Open Sans"/>
                </a:rPr>
                <a:t>Baisse de </a:t>
              </a:r>
              <a:r>
                <a:rPr lang="fr" dirty="0" smtClean="0">
                  <a:latin typeface="Open Sans"/>
                  <a:ea typeface="Open Sans"/>
                  <a:cs typeface="Open Sans"/>
                  <a:sym typeface="Open Sans"/>
                </a:rPr>
                <a:t>10 </a:t>
              </a:r>
              <a:r>
                <a:rPr lang="fr" dirty="0">
                  <a:latin typeface="Open Sans"/>
                  <a:ea typeface="Open Sans"/>
                  <a:cs typeface="Open Sans"/>
                  <a:sym typeface="Open Sans"/>
                </a:rPr>
                <a:t>à </a:t>
              </a:r>
              <a:r>
                <a:rPr lang="fr" dirty="0" smtClean="0">
                  <a:latin typeface="Open Sans"/>
                  <a:ea typeface="Open Sans"/>
                  <a:cs typeface="Open Sans"/>
                  <a:sym typeface="Open Sans"/>
                </a:rPr>
                <a:t>60 </a:t>
              </a:r>
              <a:r>
                <a:rPr lang="fr" dirty="0">
                  <a:latin typeface="Open Sans"/>
                  <a:ea typeface="Open Sans"/>
                  <a:cs typeface="Open Sans"/>
                  <a:sym typeface="Open Sans"/>
                </a:rPr>
                <a:t>% des débits </a:t>
              </a:r>
              <a:r>
                <a:rPr lang="fr" dirty="0" smtClean="0">
                  <a:latin typeface="Open Sans"/>
                  <a:ea typeface="Open Sans"/>
                  <a:cs typeface="Open Sans"/>
                  <a:sym typeface="Open Sans"/>
                </a:rPr>
                <a:t>d’étiage</a:t>
              </a:r>
              <a:endParaRPr lang="fr" dirty="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84" name="Shape 384"/>
          <p:cNvGrpSpPr/>
          <p:nvPr/>
        </p:nvGrpSpPr>
        <p:grpSpPr>
          <a:xfrm>
            <a:off x="3540875" y="3713225"/>
            <a:ext cx="4792075" cy="571500"/>
            <a:chOff x="3540875" y="1533587"/>
            <a:chExt cx="4792075" cy="571500"/>
          </a:xfrm>
        </p:grpSpPr>
        <p:cxnSp>
          <p:nvCxnSpPr>
            <p:cNvPr id="385" name="Shape 385"/>
            <p:cNvCxnSpPr/>
            <p:nvPr/>
          </p:nvCxnSpPr>
          <p:spPr>
            <a:xfrm>
              <a:off x="3540875" y="2105075"/>
              <a:ext cx="1205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386" name="Shape 386"/>
            <p:cNvSpPr txBox="1"/>
            <p:nvPr/>
          </p:nvSpPr>
          <p:spPr>
            <a:xfrm>
              <a:off x="4176150" y="1533587"/>
              <a:ext cx="41568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just" rtl="0">
                <a:lnSpc>
                  <a:spcPct val="115000"/>
                </a:lnSpc>
                <a:spcBef>
                  <a:spcPts val="0"/>
                </a:spcBef>
                <a:buNone/>
              </a:pPr>
              <a:r>
                <a:rPr lang="fr" dirty="0">
                  <a:latin typeface="Open Sans"/>
                  <a:ea typeface="Open Sans"/>
                  <a:cs typeface="Open Sans"/>
                  <a:sym typeface="Open Sans"/>
                </a:rPr>
                <a:t>Augmentation des concentrations de nitrates : eutrophisation des cours d’eau </a:t>
              </a:r>
            </a:p>
          </p:txBody>
        </p:sp>
      </p:grpSp>
      <p:pic>
        <p:nvPicPr>
          <p:cNvPr id="378" name="Shape 378" descr="DSC_0073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984" y="1482320"/>
            <a:ext cx="3172566" cy="2983830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8" name="ZoneTexte 17"/>
          <p:cNvSpPr txBox="1"/>
          <p:nvPr/>
        </p:nvSpPr>
        <p:spPr>
          <a:xfrm>
            <a:off x="3851920" y="1347614"/>
            <a:ext cx="1670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Horizon 2050</a:t>
            </a:r>
            <a:endParaRPr lang="fr-FR" sz="1800" b="1" dirty="0">
              <a:solidFill>
                <a:schemeClr val="accent1">
                  <a:lumMod val="60000"/>
                  <a:lumOff val="40000"/>
                </a:schemeClr>
              </a:solidFill>
              <a:latin typeface="Open Sans"/>
              <a:ea typeface="Open Sans"/>
              <a:cs typeface="Open Sans"/>
              <a:sym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2200" dirty="0"/>
              <a:t>Une fragilisation des milieux</a:t>
            </a:r>
          </a:p>
        </p:txBody>
      </p:sp>
      <p:sp>
        <p:nvSpPr>
          <p:cNvPr id="392" name="Shape 39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21</a:t>
            </a:fld>
            <a:endParaRPr lang="fr"/>
          </a:p>
        </p:txBody>
      </p:sp>
      <p:pic>
        <p:nvPicPr>
          <p:cNvPr id="393" name="Shape 393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Shape 394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Shape 395"/>
          <p:cNvSpPr txBox="1"/>
          <p:nvPr/>
        </p:nvSpPr>
        <p:spPr>
          <a:xfrm>
            <a:off x="1248775" y="4512875"/>
            <a:ext cx="1713000" cy="211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800" i="1">
                <a:latin typeface="Open Sans"/>
                <a:ea typeface="Open Sans"/>
                <a:cs typeface="Open Sans"/>
                <a:sym typeface="Open Sans"/>
              </a:rPr>
              <a:t>Source : Lucas Wermus</a:t>
            </a:r>
          </a:p>
        </p:txBody>
      </p:sp>
      <p:sp>
        <p:nvSpPr>
          <p:cNvPr id="396" name="Shape 396"/>
          <p:cNvSpPr txBox="1"/>
          <p:nvPr/>
        </p:nvSpPr>
        <p:spPr>
          <a:xfrm>
            <a:off x="627175" y="936150"/>
            <a:ext cx="29562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Des milieux forestiers et arborés en changement</a:t>
            </a:r>
          </a:p>
        </p:txBody>
      </p:sp>
      <p:pic>
        <p:nvPicPr>
          <p:cNvPr id="397" name="Shape 397" descr="DSC_0060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999" y="1673350"/>
            <a:ext cx="2956067" cy="2780148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398" name="Shape 398"/>
          <p:cNvGrpSpPr/>
          <p:nvPr/>
        </p:nvGrpSpPr>
        <p:grpSpPr>
          <a:xfrm>
            <a:off x="3833800" y="3123737"/>
            <a:ext cx="5064000" cy="954900"/>
            <a:chOff x="3833800" y="3123737"/>
            <a:chExt cx="5064000" cy="954900"/>
          </a:xfrm>
        </p:grpSpPr>
        <p:sp>
          <p:nvSpPr>
            <p:cNvPr id="399" name="Shape 399"/>
            <p:cNvSpPr txBox="1"/>
            <p:nvPr/>
          </p:nvSpPr>
          <p:spPr>
            <a:xfrm>
              <a:off x="3833800" y="3123737"/>
              <a:ext cx="5064000" cy="9549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lnSpc>
                  <a:spcPct val="115000"/>
                </a:lnSpc>
                <a:spcBef>
                  <a:spcPts val="0"/>
                </a:spcBef>
                <a:buNone/>
              </a:pPr>
              <a:r>
                <a:rPr lang="fr" b="1" dirty="0">
                  <a:solidFill>
                    <a:schemeClr val="accent3"/>
                  </a:solidFill>
                  <a:latin typeface="Open Sans"/>
                  <a:ea typeface="Open Sans"/>
                  <a:cs typeface="Open Sans"/>
                  <a:sym typeface="Open Sans"/>
                </a:rPr>
                <a:t>À l’horizon </a:t>
              </a:r>
              <a:r>
                <a:rPr lang="fr" b="1" dirty="0" smtClean="0">
                  <a:solidFill>
                    <a:schemeClr val="accent3"/>
                  </a:solidFill>
                  <a:latin typeface="Open Sans"/>
                  <a:ea typeface="Open Sans"/>
                  <a:cs typeface="Open Sans"/>
                  <a:sym typeface="Open Sans"/>
                </a:rPr>
                <a:t>2100</a:t>
              </a:r>
              <a:r>
                <a:rPr lang="fr" dirty="0" smtClean="0">
                  <a:latin typeface="Open Sans"/>
                  <a:ea typeface="Open Sans"/>
                  <a:cs typeface="Open Sans"/>
                  <a:sym typeface="Open Sans"/>
                </a:rPr>
                <a:t>: </a:t>
              </a:r>
              <a:r>
                <a:rPr lang="fr" dirty="0">
                  <a:latin typeface="Open Sans"/>
                  <a:ea typeface="Open Sans"/>
                  <a:cs typeface="Open Sans"/>
                  <a:sym typeface="Open Sans"/>
                </a:rPr>
                <a:t>Dépérissement des arbres</a:t>
              </a:r>
            </a:p>
            <a:p>
              <a:pPr lvl="0" algn="ctr" rtl="0">
                <a:lnSpc>
                  <a:spcPct val="115000"/>
                </a:lnSpc>
                <a:spcBef>
                  <a:spcPts val="0"/>
                </a:spcBef>
                <a:buNone/>
              </a:pPr>
              <a:endParaRPr dirty="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 rtl="0">
                <a:lnSpc>
                  <a:spcPct val="115000"/>
                </a:lnSpc>
                <a:spcBef>
                  <a:spcPts val="0"/>
                </a:spcBef>
                <a:buNone/>
              </a:pPr>
              <a:r>
                <a:rPr lang="fr" dirty="0">
                  <a:latin typeface="Open Sans"/>
                  <a:ea typeface="Open Sans"/>
                  <a:cs typeface="Open Sans"/>
                  <a:sym typeface="Open Sans"/>
                </a:rPr>
                <a:t>sécheresses </a:t>
              </a:r>
              <a:r>
                <a:rPr lang="fr" dirty="0" smtClean="0">
                  <a:latin typeface="Open Sans"/>
                  <a:ea typeface="Open Sans"/>
                  <a:cs typeface="Open Sans"/>
                  <a:sym typeface="Open Sans"/>
                </a:rPr>
                <a:t> =       besoins </a:t>
              </a:r>
              <a:r>
                <a:rPr lang="fr" dirty="0">
                  <a:latin typeface="Open Sans"/>
                  <a:ea typeface="Open Sans"/>
                  <a:cs typeface="Open Sans"/>
                  <a:sym typeface="Open Sans"/>
                </a:rPr>
                <a:t>en eau </a:t>
              </a:r>
              <a:r>
                <a:rPr lang="fr" dirty="0" smtClean="0">
                  <a:latin typeface="Open Sans"/>
                  <a:ea typeface="Open Sans"/>
                  <a:cs typeface="Open Sans"/>
                  <a:sym typeface="Open Sans"/>
                </a:rPr>
                <a:t>= </a:t>
              </a:r>
              <a:r>
                <a:rPr lang="fr" b="1" dirty="0" smtClean="0">
                  <a:solidFill>
                    <a:srgbClr val="EF6C00"/>
                  </a:solidFill>
                  <a:latin typeface="Open Sans"/>
                  <a:ea typeface="Open Sans"/>
                  <a:cs typeface="Open Sans"/>
                  <a:sym typeface="Open Sans"/>
                </a:rPr>
                <a:t>déclin</a:t>
              </a:r>
              <a:r>
                <a:rPr lang="fr" dirty="0" smtClean="0">
                  <a:latin typeface="Open Sans"/>
                  <a:ea typeface="Open Sans"/>
                  <a:cs typeface="Open Sans"/>
                  <a:sym typeface="Open Sans"/>
                </a:rPr>
                <a:t> des </a:t>
              </a:r>
              <a:r>
                <a:rPr lang="fr" dirty="0">
                  <a:latin typeface="Open Sans"/>
                  <a:ea typeface="Open Sans"/>
                  <a:cs typeface="Open Sans"/>
                  <a:sym typeface="Open Sans"/>
                </a:rPr>
                <a:t>arbres</a:t>
              </a:r>
            </a:p>
          </p:txBody>
        </p:sp>
        <p:sp>
          <p:nvSpPr>
            <p:cNvPr id="400" name="Shape 400"/>
            <p:cNvSpPr/>
            <p:nvPr/>
          </p:nvSpPr>
          <p:spPr>
            <a:xfrm rot="18903061">
              <a:off x="3934676" y="3717172"/>
              <a:ext cx="238224" cy="12897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1" name="Shape 401"/>
            <p:cNvSpPr/>
            <p:nvPr/>
          </p:nvSpPr>
          <p:spPr>
            <a:xfrm rot="18903061">
              <a:off x="5446844" y="3717172"/>
              <a:ext cx="238224" cy="12897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402" name="Shape 402"/>
          <p:cNvGrpSpPr/>
          <p:nvPr/>
        </p:nvGrpSpPr>
        <p:grpSpPr>
          <a:xfrm>
            <a:off x="3833800" y="1507650"/>
            <a:ext cx="4964700" cy="1570200"/>
            <a:chOff x="3842725" y="1628450"/>
            <a:chExt cx="4964700" cy="1570200"/>
          </a:xfrm>
        </p:grpSpPr>
        <p:sp>
          <p:nvSpPr>
            <p:cNvPr id="403" name="Shape 403"/>
            <p:cNvSpPr txBox="1"/>
            <p:nvPr/>
          </p:nvSpPr>
          <p:spPr>
            <a:xfrm>
              <a:off x="3842725" y="1628450"/>
              <a:ext cx="4964700" cy="15702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lnSpc>
                  <a:spcPct val="115000"/>
                </a:lnSpc>
                <a:spcBef>
                  <a:spcPts val="0"/>
                </a:spcBef>
                <a:buNone/>
              </a:pPr>
              <a:r>
                <a:rPr lang="fr" b="1" dirty="0">
                  <a:solidFill>
                    <a:schemeClr val="accent3"/>
                  </a:solidFill>
                  <a:latin typeface="Open Sans"/>
                  <a:ea typeface="Open Sans"/>
                  <a:cs typeface="Open Sans"/>
                  <a:sym typeface="Open Sans"/>
                </a:rPr>
                <a:t>À l’horizon </a:t>
              </a:r>
              <a:r>
                <a:rPr lang="fr" b="1" dirty="0" smtClean="0">
                  <a:solidFill>
                    <a:schemeClr val="accent3"/>
                  </a:solidFill>
                  <a:latin typeface="Open Sans"/>
                  <a:ea typeface="Open Sans"/>
                  <a:cs typeface="Open Sans"/>
                  <a:sym typeface="Open Sans"/>
                </a:rPr>
                <a:t>2050</a:t>
              </a:r>
              <a:r>
                <a:rPr lang="fr" dirty="0" smtClean="0">
                  <a:latin typeface="Open Sans"/>
                  <a:ea typeface="Open Sans"/>
                  <a:cs typeface="Open Sans"/>
                  <a:sym typeface="Open Sans"/>
                </a:rPr>
                <a:t>:  </a:t>
              </a:r>
              <a:r>
                <a:rPr lang="fr" dirty="0">
                  <a:latin typeface="Open Sans"/>
                  <a:ea typeface="Open Sans"/>
                  <a:cs typeface="Open Sans"/>
                  <a:sym typeface="Open Sans"/>
                </a:rPr>
                <a:t>Bénéfique pour les forêts</a:t>
              </a:r>
            </a:p>
            <a:p>
              <a:pPr lvl="0" algn="ctr" rtl="0">
                <a:lnSpc>
                  <a:spcPct val="115000"/>
                </a:lnSpc>
                <a:spcBef>
                  <a:spcPts val="0"/>
                </a:spcBef>
                <a:buNone/>
              </a:pPr>
              <a:endParaRPr dirty="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 rtl="0">
                <a:lnSpc>
                  <a:spcPct val="115000"/>
                </a:lnSpc>
                <a:spcBef>
                  <a:spcPts val="0"/>
                </a:spcBef>
                <a:buNone/>
              </a:pPr>
              <a:r>
                <a:rPr lang="fr" dirty="0">
                  <a:latin typeface="Open Sans"/>
                  <a:ea typeface="Open Sans"/>
                  <a:cs typeface="Open Sans"/>
                  <a:sym typeface="Open Sans"/>
                </a:rPr>
                <a:t>  </a:t>
              </a:r>
              <a:r>
                <a:rPr lang="fr" dirty="0" smtClean="0">
                  <a:latin typeface="Open Sans"/>
                  <a:ea typeface="Open Sans"/>
                  <a:cs typeface="Open Sans"/>
                  <a:sym typeface="Open Sans"/>
                </a:rPr>
                <a:t>CO2  </a:t>
              </a:r>
              <a:r>
                <a:rPr lang="fr" dirty="0">
                  <a:latin typeface="Open Sans"/>
                  <a:ea typeface="Open Sans"/>
                  <a:cs typeface="Open Sans"/>
                  <a:sym typeface="Open Sans"/>
                </a:rPr>
                <a:t>= 	photosynthèse </a:t>
              </a:r>
              <a:r>
                <a:rPr lang="fr" dirty="0" smtClean="0">
                  <a:latin typeface="Open Sans"/>
                  <a:ea typeface="Open Sans"/>
                  <a:cs typeface="Open Sans"/>
                  <a:sym typeface="Open Sans"/>
                </a:rPr>
                <a:t>= </a:t>
              </a:r>
              <a:r>
                <a:rPr lang="fr" b="1" dirty="0" smtClean="0">
                  <a:solidFill>
                    <a:srgbClr val="EF6C00"/>
                  </a:solidFill>
                  <a:latin typeface="Open Sans"/>
                  <a:ea typeface="Open Sans"/>
                  <a:cs typeface="Open Sans"/>
                  <a:sym typeface="Open Sans"/>
                </a:rPr>
                <a:t>croissance</a:t>
              </a:r>
              <a:r>
                <a:rPr lang="fr" dirty="0" smtClean="0"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fr" dirty="0">
                  <a:latin typeface="Open Sans"/>
                  <a:ea typeface="Open Sans"/>
                  <a:cs typeface="Open Sans"/>
                  <a:sym typeface="Open Sans"/>
                </a:rPr>
                <a:t>des arbres</a:t>
              </a:r>
            </a:p>
            <a:p>
              <a:pPr lvl="0" algn="l" rtl="0">
                <a:lnSpc>
                  <a:spcPct val="115000"/>
                </a:lnSpc>
                <a:spcBef>
                  <a:spcPts val="0"/>
                </a:spcBef>
                <a:buNone/>
              </a:pPr>
              <a:endParaRPr dirty="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4" name="Shape 404"/>
            <p:cNvSpPr/>
            <p:nvPr/>
          </p:nvSpPr>
          <p:spPr>
            <a:xfrm rot="18903061">
              <a:off x="4087616" y="2397813"/>
              <a:ext cx="238224" cy="12897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5" name="Shape 405"/>
            <p:cNvSpPr/>
            <p:nvPr/>
          </p:nvSpPr>
          <p:spPr>
            <a:xfrm rot="18903061">
              <a:off x="4951712" y="2397813"/>
              <a:ext cx="238224" cy="12897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/>
          <p:nvPr/>
        </p:nvSpPr>
        <p:spPr>
          <a:xfrm rot="5400000">
            <a:off x="5569225" y="3097225"/>
            <a:ext cx="623100" cy="22707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2" name="Shape 412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2200" dirty="0"/>
              <a:t>Une évolution de la faune et de la flore</a:t>
            </a:r>
          </a:p>
        </p:txBody>
      </p:sp>
      <p:sp>
        <p:nvSpPr>
          <p:cNvPr id="413" name="Shape 4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22</a:t>
            </a:fld>
            <a:endParaRPr lang="fr"/>
          </a:p>
        </p:txBody>
      </p:sp>
      <p:pic>
        <p:nvPicPr>
          <p:cNvPr id="414" name="Shape 414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Shape 415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Shape 416"/>
          <p:cNvSpPr txBox="1"/>
          <p:nvPr/>
        </p:nvSpPr>
        <p:spPr>
          <a:xfrm>
            <a:off x="0" y="4781800"/>
            <a:ext cx="9144000" cy="211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800" i="1">
                <a:latin typeface="Open Sans"/>
                <a:ea typeface="Open Sans"/>
                <a:cs typeface="Open Sans"/>
                <a:sym typeface="Open Sans"/>
              </a:rPr>
              <a:t>Sources des images : Isnea.eu, ville-bourges.fr, chieze.fr</a:t>
            </a:r>
          </a:p>
        </p:txBody>
      </p:sp>
      <p:pic>
        <p:nvPicPr>
          <p:cNvPr id="417" name="Shape 417" descr="hetre-tronc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2074" y="3026618"/>
            <a:ext cx="1713151" cy="1611244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18" name="Shape 418"/>
          <p:cNvSpPr txBox="1"/>
          <p:nvPr/>
        </p:nvSpPr>
        <p:spPr>
          <a:xfrm>
            <a:off x="4942525" y="3946812"/>
            <a:ext cx="20736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L’extinction de certaines essences</a:t>
            </a:r>
          </a:p>
        </p:txBody>
      </p:sp>
      <p:sp>
        <p:nvSpPr>
          <p:cNvPr id="419" name="Shape 419"/>
          <p:cNvSpPr/>
          <p:nvPr/>
        </p:nvSpPr>
        <p:spPr>
          <a:xfrm rot="5400000">
            <a:off x="7140525" y="1138650"/>
            <a:ext cx="685500" cy="21618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20" name="Shape 420" descr="&quot;gtett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9137" y="1175777"/>
            <a:ext cx="1713152" cy="1611198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21" name="Shape 421"/>
          <p:cNvSpPr txBox="1"/>
          <p:nvPr/>
        </p:nvSpPr>
        <p:spPr>
          <a:xfrm>
            <a:off x="6473750" y="1923862"/>
            <a:ext cx="2073600" cy="75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La prolifération d’espèces invasives</a:t>
            </a:r>
          </a:p>
        </p:txBody>
      </p:sp>
      <p:sp>
        <p:nvSpPr>
          <p:cNvPr id="422" name="Shape 422"/>
          <p:cNvSpPr/>
          <p:nvPr/>
        </p:nvSpPr>
        <p:spPr>
          <a:xfrm rot="-5400000">
            <a:off x="1354600" y="890600"/>
            <a:ext cx="682800" cy="23730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3" name="Shape 423"/>
          <p:cNvSpPr txBox="1"/>
          <p:nvPr/>
        </p:nvSpPr>
        <p:spPr>
          <a:xfrm>
            <a:off x="323528" y="1764200"/>
            <a:ext cx="2272447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fr" dirty="0">
                <a:latin typeface="Open Sans"/>
                <a:ea typeface="Open Sans"/>
                <a:cs typeface="Open Sans"/>
                <a:sym typeface="Open Sans"/>
              </a:rPr>
              <a:t>Une répartition </a:t>
            </a:r>
            <a:r>
              <a:rPr lang="fr" dirty="0" smtClean="0">
                <a:latin typeface="Open Sans"/>
                <a:ea typeface="Open Sans"/>
                <a:cs typeface="Open Sans"/>
                <a:sym typeface="Open Sans"/>
              </a:rPr>
              <a:t>différente des espèces</a:t>
            </a:r>
            <a:endParaRPr lang="fr"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24" name="Shape 424" descr="PLUVIERS-DORES-M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8225" y="1046799"/>
            <a:ext cx="1713150" cy="1611202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Shape 429" descr="&quot;gtet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7162" y="1905425"/>
            <a:ext cx="1977299" cy="1859631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Shape 43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dirty="0"/>
              <a:t>Une évolution de la faune et de la flore</a:t>
            </a:r>
          </a:p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1800" b="0" dirty="0">
                <a:solidFill>
                  <a:schemeClr val="accent3"/>
                </a:solidFill>
              </a:rPr>
              <a:t>- Étude des aires de répartition des espèces -</a:t>
            </a:r>
          </a:p>
        </p:txBody>
      </p:sp>
      <p:sp>
        <p:nvSpPr>
          <p:cNvPr id="431" name="Shape 4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23</a:t>
            </a:fld>
            <a:endParaRPr lang="fr" dirty="0"/>
          </a:p>
        </p:txBody>
      </p:sp>
      <p:pic>
        <p:nvPicPr>
          <p:cNvPr id="432" name="Shape 432" descr="PolytechDAE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Shape 433" descr="logo-78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Shape 434"/>
          <p:cNvSpPr txBox="1"/>
          <p:nvPr/>
        </p:nvSpPr>
        <p:spPr>
          <a:xfrm rot="-5400000">
            <a:off x="7825675" y="2772275"/>
            <a:ext cx="2334300" cy="30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 sz="800" i="1">
                <a:latin typeface="Open Sans"/>
                <a:ea typeface="Open Sans"/>
                <a:cs typeface="Open Sans"/>
                <a:sym typeface="Open Sans"/>
              </a:rPr>
              <a:t>Sources des images : INRA, ville-bourges.fr </a:t>
            </a:r>
          </a:p>
        </p:txBody>
      </p:sp>
      <p:sp>
        <p:nvSpPr>
          <p:cNvPr id="435" name="Shape 435"/>
          <p:cNvSpPr txBox="1"/>
          <p:nvPr/>
        </p:nvSpPr>
        <p:spPr>
          <a:xfrm>
            <a:off x="6476025" y="936137"/>
            <a:ext cx="20736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L’extinction de certaines essences</a:t>
            </a:r>
          </a:p>
        </p:txBody>
      </p:sp>
      <p:sp>
        <p:nvSpPr>
          <p:cNvPr id="436" name="Shape 436"/>
          <p:cNvSpPr txBox="1"/>
          <p:nvPr/>
        </p:nvSpPr>
        <p:spPr>
          <a:xfrm>
            <a:off x="3530737" y="844037"/>
            <a:ext cx="2073600" cy="75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La prolifération d’espèces invasives</a:t>
            </a:r>
          </a:p>
        </p:txBody>
      </p:sp>
      <p:pic>
        <p:nvPicPr>
          <p:cNvPr id="437" name="Shape 4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3825" y="1599747"/>
            <a:ext cx="1554107" cy="1523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Shape 438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850" y="3357026"/>
            <a:ext cx="1400050" cy="1469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Shape 439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7587" y="1507650"/>
            <a:ext cx="1726199" cy="1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Shape 440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4475" y="3214864"/>
            <a:ext cx="1632425" cy="1590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1" name="Shape 441"/>
          <p:cNvCxnSpPr/>
          <p:nvPr/>
        </p:nvCxnSpPr>
        <p:spPr>
          <a:xfrm>
            <a:off x="6042375" y="2372025"/>
            <a:ext cx="24900" cy="1685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42" name="Shape 442"/>
          <p:cNvCxnSpPr/>
          <p:nvPr/>
        </p:nvCxnSpPr>
        <p:spPr>
          <a:xfrm>
            <a:off x="2904350" y="2372025"/>
            <a:ext cx="24900" cy="1685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443" name="Shape 443"/>
          <p:cNvSpPr txBox="1"/>
          <p:nvPr/>
        </p:nvSpPr>
        <p:spPr>
          <a:xfrm>
            <a:off x="569462" y="2928962"/>
            <a:ext cx="17787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000">
                <a:latin typeface="Open Sans"/>
                <a:ea typeface="Open Sans"/>
                <a:cs typeface="Open Sans"/>
                <a:sym typeface="Open Sans"/>
              </a:rPr>
              <a:t>Aujourd’hui</a:t>
            </a:r>
          </a:p>
        </p:txBody>
      </p:sp>
      <p:sp>
        <p:nvSpPr>
          <p:cNvPr id="444" name="Shape 444"/>
          <p:cNvSpPr txBox="1"/>
          <p:nvPr/>
        </p:nvSpPr>
        <p:spPr>
          <a:xfrm>
            <a:off x="6734462" y="2799675"/>
            <a:ext cx="17787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000">
                <a:latin typeface="Open Sans"/>
                <a:ea typeface="Open Sans"/>
                <a:cs typeface="Open Sans"/>
                <a:sym typeface="Open Sans"/>
              </a:rPr>
              <a:t>Aujourd’hui</a:t>
            </a:r>
          </a:p>
        </p:txBody>
      </p:sp>
      <p:sp>
        <p:nvSpPr>
          <p:cNvPr id="445" name="Shape 445"/>
          <p:cNvSpPr txBox="1"/>
          <p:nvPr/>
        </p:nvSpPr>
        <p:spPr>
          <a:xfrm>
            <a:off x="478487" y="4663212"/>
            <a:ext cx="17787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000">
                <a:latin typeface="Open Sans"/>
                <a:ea typeface="Open Sans"/>
                <a:cs typeface="Open Sans"/>
                <a:sym typeface="Open Sans"/>
              </a:rPr>
              <a:t>2100</a:t>
            </a:r>
          </a:p>
        </p:txBody>
      </p:sp>
      <p:sp>
        <p:nvSpPr>
          <p:cNvPr id="446" name="Shape 446"/>
          <p:cNvSpPr txBox="1"/>
          <p:nvPr/>
        </p:nvSpPr>
        <p:spPr>
          <a:xfrm>
            <a:off x="6700487" y="4574262"/>
            <a:ext cx="17787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000">
                <a:latin typeface="Open Sans"/>
                <a:ea typeface="Open Sans"/>
                <a:cs typeface="Open Sans"/>
                <a:sym typeface="Open Sans"/>
              </a:rPr>
              <a:t>2100</a:t>
            </a:r>
          </a:p>
        </p:txBody>
      </p:sp>
      <p:sp>
        <p:nvSpPr>
          <p:cNvPr id="447" name="Shape 447"/>
          <p:cNvSpPr txBox="1"/>
          <p:nvPr/>
        </p:nvSpPr>
        <p:spPr>
          <a:xfrm>
            <a:off x="470175" y="936150"/>
            <a:ext cx="19773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Une répartition des espèces différentes </a:t>
            </a:r>
          </a:p>
        </p:txBody>
      </p:sp>
      <p:sp>
        <p:nvSpPr>
          <p:cNvPr id="448" name="Shape 448"/>
          <p:cNvSpPr txBox="1"/>
          <p:nvPr/>
        </p:nvSpPr>
        <p:spPr>
          <a:xfrm rot="-2121528">
            <a:off x="-434147" y="1443043"/>
            <a:ext cx="1977207" cy="70728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b="1">
                <a:solidFill>
                  <a:schemeClr val="accent3"/>
                </a:solidFill>
              </a:rPr>
              <a:t>Pin maritime </a:t>
            </a:r>
          </a:p>
        </p:txBody>
      </p:sp>
      <p:sp>
        <p:nvSpPr>
          <p:cNvPr id="449" name="Shape 449"/>
          <p:cNvSpPr txBox="1"/>
          <p:nvPr/>
        </p:nvSpPr>
        <p:spPr>
          <a:xfrm rot="-2121528">
            <a:off x="2534177" y="1492693"/>
            <a:ext cx="1977207" cy="70728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>
                <a:solidFill>
                  <a:schemeClr val="accent3"/>
                </a:solidFill>
              </a:rPr>
              <a:t>Ambroisie </a:t>
            </a:r>
          </a:p>
        </p:txBody>
      </p:sp>
      <p:sp>
        <p:nvSpPr>
          <p:cNvPr id="450" name="Shape 450"/>
          <p:cNvSpPr txBox="1"/>
          <p:nvPr/>
        </p:nvSpPr>
        <p:spPr>
          <a:xfrm rot="-2121528">
            <a:off x="5797002" y="1350943"/>
            <a:ext cx="1977207" cy="70728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>
                <a:solidFill>
                  <a:schemeClr val="accent3"/>
                </a:solidFill>
              </a:rPr>
              <a:t>Frêne </a:t>
            </a:r>
          </a:p>
        </p:txBody>
      </p:sp>
      <p:sp>
        <p:nvSpPr>
          <p:cNvPr id="451" name="Shape 451"/>
          <p:cNvSpPr txBox="1"/>
          <p:nvPr/>
        </p:nvSpPr>
        <p:spPr>
          <a:xfrm>
            <a:off x="3264775" y="3971425"/>
            <a:ext cx="2275800" cy="65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r" sz="1200">
                <a:latin typeface="Open Sans"/>
                <a:ea typeface="Open Sans"/>
                <a:cs typeface="Open Sans"/>
                <a:sym typeface="Open Sans"/>
              </a:rPr>
              <a:t>2050 : Concentration de pollen d’ambroisie dans l’air multipliée par 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456"/>
          <p:cNvSpPr/>
          <p:nvPr/>
        </p:nvSpPr>
        <p:spPr>
          <a:xfrm rot="5400000">
            <a:off x="5237225" y="3131350"/>
            <a:ext cx="702600" cy="20142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57" name="Shape 457"/>
          <p:cNvSpPr/>
          <p:nvPr/>
        </p:nvSpPr>
        <p:spPr>
          <a:xfrm rot="5400000">
            <a:off x="5237225" y="1304325"/>
            <a:ext cx="702600" cy="20142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58" name="Shape 45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lt1"/>
                </a:solidFill>
              </a:rPr>
              <a:pPr lvl="0" rtl="0">
                <a:spcBef>
                  <a:spcPts val="0"/>
                </a:spcBef>
                <a:buNone/>
              </a:pPr>
              <a:t>24</a:t>
            </a:fld>
            <a:endParaRPr lang="fr" dirty="0">
              <a:solidFill>
                <a:schemeClr val="lt1"/>
              </a:solidFill>
            </a:endParaRPr>
          </a:p>
        </p:txBody>
      </p:sp>
      <p:pic>
        <p:nvPicPr>
          <p:cNvPr id="459" name="Shape 459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Shape 460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Shape 461"/>
          <p:cNvSpPr txBox="1">
            <a:spLocks noGrp="1"/>
          </p:cNvSpPr>
          <p:nvPr>
            <p:ph type="subTitle" idx="1"/>
          </p:nvPr>
        </p:nvSpPr>
        <p:spPr>
          <a:xfrm>
            <a:off x="255575" y="498087"/>
            <a:ext cx="4045200" cy="9213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 sz="1400"/>
              <a:t>c) Vulnérabilité sanitaire</a:t>
            </a:r>
          </a:p>
        </p:txBody>
      </p:sp>
      <p:sp>
        <p:nvSpPr>
          <p:cNvPr id="462" name="Shape 462"/>
          <p:cNvSpPr txBox="1">
            <a:spLocks noGrp="1"/>
          </p:cNvSpPr>
          <p:nvPr>
            <p:ph type="body" idx="2"/>
          </p:nvPr>
        </p:nvSpPr>
        <p:spPr>
          <a:xfrm>
            <a:off x="4910550" y="800637"/>
            <a:ext cx="4045200" cy="659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fr" sz="1200"/>
              <a:t>Deux aléas sanitaires connus: </a:t>
            </a:r>
          </a:p>
        </p:txBody>
      </p:sp>
      <p:sp>
        <p:nvSpPr>
          <p:cNvPr id="463" name="Shape 463"/>
          <p:cNvSpPr txBox="1">
            <a:spLocks noGrp="1"/>
          </p:cNvSpPr>
          <p:nvPr>
            <p:ph type="body" idx="2"/>
          </p:nvPr>
        </p:nvSpPr>
        <p:spPr>
          <a:xfrm>
            <a:off x="4581425" y="3941650"/>
            <a:ext cx="1838100" cy="39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fr" b="1" dirty="0" smtClean="0"/>
              <a:t>Pollution</a:t>
            </a:r>
            <a:endParaRPr lang="fr" b="1" dirty="0"/>
          </a:p>
        </p:txBody>
      </p:sp>
      <p:sp>
        <p:nvSpPr>
          <p:cNvPr id="464" name="Shape 464"/>
          <p:cNvSpPr txBox="1">
            <a:spLocks noGrp="1"/>
          </p:cNvSpPr>
          <p:nvPr>
            <p:ph type="body" idx="2"/>
          </p:nvPr>
        </p:nvSpPr>
        <p:spPr>
          <a:xfrm>
            <a:off x="4581425" y="2114612"/>
            <a:ext cx="1838100" cy="39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fr" b="1"/>
              <a:t>Canicule</a:t>
            </a:r>
          </a:p>
        </p:txBody>
      </p:sp>
      <p:pic>
        <p:nvPicPr>
          <p:cNvPr id="465" name="Shape 4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71787"/>
            <a:ext cx="4276624" cy="2940179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Shape 466"/>
          <p:cNvSpPr txBox="1"/>
          <p:nvPr/>
        </p:nvSpPr>
        <p:spPr>
          <a:xfrm>
            <a:off x="152400" y="4489750"/>
            <a:ext cx="3947100" cy="16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 sz="900"/>
              <a:t>www.vivre-a-niort.com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 txBox="1">
            <a:spLocks noGrp="1"/>
          </p:cNvSpPr>
          <p:nvPr>
            <p:ph type="body" idx="1"/>
          </p:nvPr>
        </p:nvSpPr>
        <p:spPr>
          <a:xfrm>
            <a:off x="251520" y="843558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fr" sz="2400" b="1" dirty="0">
                <a:solidFill>
                  <a:srgbClr val="4DB6AC"/>
                </a:solidFill>
              </a:rPr>
              <a:t>Episode caniculaire</a:t>
            </a:r>
            <a:r>
              <a:rPr lang="fr" sz="2400" b="1" i="0" u="none" strike="noStrike" cap="none" dirty="0">
                <a:solidFill>
                  <a:srgbClr val="4DB6AC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fr" sz="3200" b="1" i="0" u="none" strike="noStrike" cap="none" dirty="0">
                <a:solidFill>
                  <a:srgbClr val="4DB6A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Trois jours consécutifs entre 20°C et </a:t>
            </a:r>
            <a:r>
              <a:rPr lang="fr" dirty="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35°C</a:t>
            </a:r>
            <a:endParaRPr lang="fr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Shape 43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25</a:t>
            </a:fld>
            <a:endParaRPr lang="fr" dirty="0"/>
          </a:p>
        </p:txBody>
      </p:sp>
      <p:sp>
        <p:nvSpPr>
          <p:cNvPr id="473" name="Shape 473"/>
          <p:cNvSpPr txBox="1"/>
          <p:nvPr/>
        </p:nvSpPr>
        <p:spPr>
          <a:xfrm>
            <a:off x="1799692" y="1851670"/>
            <a:ext cx="5544616" cy="2880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fr" b="0" i="0" strike="noStrike" cap="none" dirty="0" smtClean="0">
                <a:solidFill>
                  <a:srgbClr val="4DB6AC"/>
                </a:solidFill>
                <a:latin typeface="Calibri"/>
                <a:ea typeface="Calibri"/>
                <a:cs typeface="Calibri"/>
                <a:sym typeface="Calibri"/>
              </a:rPr>
              <a:t>Système </a:t>
            </a:r>
            <a:r>
              <a:rPr lang="fr" b="0" i="0" strike="noStrike" cap="none" dirty="0">
                <a:solidFill>
                  <a:srgbClr val="4DB6AC"/>
                </a:solidFill>
                <a:latin typeface="Calibri"/>
                <a:ea typeface="Calibri"/>
                <a:cs typeface="Calibri"/>
                <a:sym typeface="Calibri"/>
              </a:rPr>
              <a:t>logique de la vulnérabilité des personnes âgées à la canicule</a:t>
            </a:r>
          </a:p>
        </p:txBody>
      </p:sp>
      <p:sp>
        <p:nvSpPr>
          <p:cNvPr id="8" name="Shape 412"/>
          <p:cNvSpPr txBox="1">
            <a:spLocks/>
          </p:cNvSpPr>
          <p:nvPr/>
        </p:nvSpPr>
        <p:spPr>
          <a:xfrm>
            <a:off x="0" y="0"/>
            <a:ext cx="91440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Tx/>
              <a:buFont typeface="Calibri"/>
              <a:buNone/>
              <a:tabLst/>
              <a:defRPr/>
            </a:pPr>
            <a:r>
              <a:rPr lang="fr" sz="2400" b="1" dirty="0" smtClean="0">
                <a:solidFill>
                  <a:srgbClr val="EF6C00"/>
                </a:solidFill>
                <a:latin typeface="PT Sans Narrow"/>
                <a:ea typeface="PT Sans Narrow"/>
                <a:cs typeface="PT Sans Narrow"/>
                <a:sym typeface="Calibri"/>
              </a:rPr>
              <a:t>Canicule</a:t>
            </a:r>
            <a:endParaRPr lang="fr" sz="2400" b="1" dirty="0">
              <a:solidFill>
                <a:srgbClr val="EF6C00"/>
              </a:solidFill>
              <a:latin typeface="PT Sans Narrow"/>
              <a:ea typeface="PT Sans Narrow"/>
              <a:cs typeface="PT Sans Narrow"/>
              <a:sym typeface="Calibri"/>
            </a:endParaRPr>
          </a:p>
        </p:txBody>
      </p:sp>
      <p:pic>
        <p:nvPicPr>
          <p:cNvPr id="11" name="Shape 414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415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65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3772" y="1785946"/>
            <a:ext cx="8676456" cy="2671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Shape 480"/>
          <p:cNvSpPr txBox="1">
            <a:spLocks noGrp="1"/>
          </p:cNvSpPr>
          <p:nvPr>
            <p:ph type="body" idx="1"/>
          </p:nvPr>
        </p:nvSpPr>
        <p:spPr>
          <a:xfrm>
            <a:off x="323528" y="843558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fr" sz="1800" b="1" i="0" u="none" strike="noStrike" cap="none" dirty="0">
                <a:solidFill>
                  <a:srgbClr val="4DB6AC"/>
                </a:solidFill>
                <a:latin typeface="Calibri"/>
                <a:ea typeface="Calibri"/>
                <a:cs typeface="Calibri"/>
                <a:sym typeface="Calibri"/>
              </a:rPr>
              <a:t>La durée d’exposition augmente le risque de décès.</a:t>
            </a:r>
          </a:p>
        </p:txBody>
      </p:sp>
      <p:sp>
        <p:nvSpPr>
          <p:cNvPr id="481" name="Shape 481"/>
          <p:cNvSpPr txBox="1"/>
          <p:nvPr/>
        </p:nvSpPr>
        <p:spPr>
          <a:xfrm>
            <a:off x="0" y="1563638"/>
            <a:ext cx="9144000" cy="26749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fr" sz="1200" b="1" dirty="0" smtClean="0">
                <a:solidFill>
                  <a:srgbClr val="4DB6AC"/>
                </a:solidFill>
                <a:latin typeface="Calibri"/>
                <a:ea typeface="Calibri"/>
                <a:cs typeface="Calibri"/>
                <a:sym typeface="Calibri"/>
              </a:rPr>
              <a:t>Surmortalité </a:t>
            </a:r>
            <a:r>
              <a:rPr lang="fr" sz="1200" b="1" dirty="0">
                <a:solidFill>
                  <a:srgbClr val="4DB6AC"/>
                </a:solidFill>
                <a:latin typeface="Calibri"/>
                <a:ea typeface="Calibri"/>
                <a:cs typeface="Calibri"/>
                <a:sym typeface="Calibri"/>
              </a:rPr>
              <a:t>observée quotidiennement au cours du mois d’août 2003 et relevé des températures moyennes nationales</a:t>
            </a:r>
          </a:p>
        </p:txBody>
      </p:sp>
      <p:pic>
        <p:nvPicPr>
          <p:cNvPr id="482" name="Shape 482" descr="C:\Users\Etienne CHASSAING\Documents\Polytech\Polytech DAE4\AUNIS\Canicule\Nb de décès - CEPIDC.INSERM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7308" y="1923678"/>
            <a:ext cx="6429300" cy="30026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412"/>
          <p:cNvSpPr txBox="1">
            <a:spLocks/>
          </p:cNvSpPr>
          <p:nvPr/>
        </p:nvSpPr>
        <p:spPr>
          <a:xfrm>
            <a:off x="0" y="0"/>
            <a:ext cx="91440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Tx/>
              <a:buFont typeface="Calibri"/>
              <a:buNone/>
              <a:tabLst/>
              <a:defRPr/>
            </a:pPr>
            <a:r>
              <a:rPr lang="fr" sz="2400" b="1" dirty="0" smtClean="0">
                <a:solidFill>
                  <a:srgbClr val="EF6C00"/>
                </a:solidFill>
                <a:latin typeface="PT Sans Narrow"/>
                <a:ea typeface="PT Sans Narrow"/>
                <a:cs typeface="PT Sans Narrow"/>
                <a:sym typeface="Calibri"/>
              </a:rPr>
              <a:t>Canicule</a:t>
            </a:r>
            <a:endParaRPr lang="fr" sz="2400" b="1" dirty="0">
              <a:solidFill>
                <a:srgbClr val="EF6C00"/>
              </a:solidFill>
              <a:latin typeface="PT Sans Narrow"/>
              <a:ea typeface="PT Sans Narrow"/>
              <a:cs typeface="PT Sans Narrow"/>
              <a:sym typeface="Calibri"/>
            </a:endParaRPr>
          </a:p>
        </p:txBody>
      </p:sp>
      <p:pic>
        <p:nvPicPr>
          <p:cNvPr id="9" name="Shape 414" descr="PolytechDAE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415" descr="logo-78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431"/>
          <p:cNvSpPr txBox="1">
            <a:spLocks/>
          </p:cNvSpPr>
          <p:nvPr/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fr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Shape 489"/>
          <p:cNvSpPr txBox="1">
            <a:spLocks noGrp="1"/>
          </p:cNvSpPr>
          <p:nvPr>
            <p:ph type="body" idx="1"/>
          </p:nvPr>
        </p:nvSpPr>
        <p:spPr>
          <a:xfrm>
            <a:off x="251520" y="627534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</a:pPr>
            <a:r>
              <a:rPr lang="fr" b="1" dirty="0">
                <a:solidFill>
                  <a:srgbClr val="4DB6AC"/>
                </a:solidFill>
                <a:sym typeface="Calibri"/>
              </a:rPr>
              <a:t>Estimation de mortalité </a:t>
            </a:r>
            <a:r>
              <a:rPr lang="fr" b="1" dirty="0" smtClean="0">
                <a:solidFill>
                  <a:srgbClr val="4DB6AC"/>
                </a:solidFill>
              </a:rPr>
              <a:t>due </a:t>
            </a:r>
            <a:r>
              <a:rPr lang="fr" b="1" dirty="0">
                <a:solidFill>
                  <a:srgbClr val="4DB6AC"/>
                </a:solidFill>
              </a:rPr>
              <a:t>aux </a:t>
            </a:r>
            <a:r>
              <a:rPr lang="fr" b="1" dirty="0" smtClean="0">
                <a:solidFill>
                  <a:srgbClr val="4DB6AC"/>
                </a:solidFill>
              </a:rPr>
              <a:t>canicules</a:t>
            </a:r>
            <a:endParaRPr lang="fr" b="1" dirty="0">
              <a:solidFill>
                <a:srgbClr val="4DB6AC"/>
              </a:solidFill>
            </a:endParaRPr>
          </a:p>
        </p:txBody>
      </p:sp>
      <p:sp>
        <p:nvSpPr>
          <p:cNvPr id="490" name="Shape 490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fr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412"/>
          <p:cNvSpPr txBox="1">
            <a:spLocks/>
          </p:cNvSpPr>
          <p:nvPr/>
        </p:nvSpPr>
        <p:spPr>
          <a:xfrm>
            <a:off x="0" y="0"/>
            <a:ext cx="91440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Tx/>
              <a:buFont typeface="Calibri"/>
              <a:buNone/>
              <a:tabLst/>
              <a:defRPr/>
            </a:pPr>
            <a:r>
              <a:rPr lang="fr" sz="2400" b="1" dirty="0" smtClean="0">
                <a:solidFill>
                  <a:srgbClr val="EF6C00"/>
                </a:solidFill>
                <a:latin typeface="PT Sans Narrow"/>
                <a:ea typeface="PT Sans Narrow"/>
                <a:cs typeface="PT Sans Narrow"/>
                <a:sym typeface="Calibri"/>
              </a:rPr>
              <a:t>Canicule</a:t>
            </a:r>
            <a:endParaRPr lang="fr" sz="2400" b="1" dirty="0">
              <a:solidFill>
                <a:srgbClr val="EF6C00"/>
              </a:solidFill>
              <a:latin typeface="PT Sans Narrow"/>
              <a:ea typeface="PT Sans Narrow"/>
              <a:cs typeface="PT Sans Narrow"/>
              <a:sym typeface="Calibri"/>
            </a:endParaRPr>
          </a:p>
        </p:txBody>
      </p:sp>
      <p:pic>
        <p:nvPicPr>
          <p:cNvPr id="12" name="Shape 414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415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431"/>
          <p:cNvSpPr txBox="1">
            <a:spLocks/>
          </p:cNvSpPr>
          <p:nvPr/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fr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1619672" y="1851670"/>
          <a:ext cx="5855386" cy="2887560"/>
        </p:xfrm>
        <a:graphic>
          <a:graphicData uri="http://schemas.openxmlformats.org/drawingml/2006/table">
            <a:tbl>
              <a:tblPr/>
              <a:tblGrid>
                <a:gridCol w="1857048"/>
                <a:gridCol w="2084442"/>
                <a:gridCol w="1913896"/>
              </a:tblGrid>
              <a:tr h="924734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1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Année</a:t>
                      </a:r>
                      <a:endParaRPr lang="fr-FR" sz="2800" dirty="0"/>
                    </a:p>
                  </a:txBody>
                  <a:tcPr marL="132646" marR="132646" marT="189495" marB="189495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1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Population de plus de 65 ans</a:t>
                      </a:r>
                      <a:endParaRPr lang="fr-FR" sz="2800" dirty="0"/>
                    </a:p>
                  </a:txBody>
                  <a:tcPr marL="132646" marR="132646" marT="189495" marB="189495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1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Surmortalité estimée</a:t>
                      </a:r>
                      <a:endParaRPr lang="fr-FR" sz="2800" dirty="0"/>
                    </a:p>
                  </a:txBody>
                  <a:tcPr marL="132646" marR="132646" marT="189495" marB="189495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1862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2003</a:t>
                      </a:r>
                      <a:endParaRPr lang="fr-FR" sz="2800"/>
                    </a:p>
                  </a:txBody>
                  <a:tcPr marL="132646" marR="132646" marT="189495" marB="189495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4 571</a:t>
                      </a:r>
                      <a:endParaRPr lang="fr-FR" sz="2800"/>
                    </a:p>
                  </a:txBody>
                  <a:tcPr marL="132646" marR="132646" marT="189495" marB="189495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105</a:t>
                      </a:r>
                      <a:endParaRPr lang="fr-FR" sz="2800"/>
                    </a:p>
                  </a:txBody>
                  <a:tcPr marL="132646" marR="132646" marT="189495" marB="189495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</a:tr>
              <a:tr h="651862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2050</a:t>
                      </a:r>
                      <a:endParaRPr lang="fr-FR" sz="2800"/>
                    </a:p>
                  </a:txBody>
                  <a:tcPr marL="132646" marR="132646" marT="189495" marB="189495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6 149</a:t>
                      </a:r>
                      <a:endParaRPr lang="fr-FR" sz="2800"/>
                    </a:p>
                  </a:txBody>
                  <a:tcPr marL="132646" marR="132646" marT="189495" marB="189495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 dirty="0" smtClean="0">
                          <a:solidFill>
                            <a:srgbClr val="000000"/>
                          </a:solidFill>
                          <a:latin typeface="Open Sans"/>
                        </a:rPr>
                        <a:t>142</a:t>
                      </a:r>
                      <a:endParaRPr lang="fr-FR" sz="2800" dirty="0"/>
                    </a:p>
                  </a:txBody>
                  <a:tcPr marL="132646" marR="132646" marT="189495" marB="1894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1862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2100</a:t>
                      </a:r>
                      <a:endParaRPr lang="fr-FR" sz="2800"/>
                    </a:p>
                  </a:txBody>
                  <a:tcPr marL="132646" marR="132646" marT="189495" marB="189495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7 092</a:t>
                      </a:r>
                      <a:endParaRPr lang="fr-FR" sz="2800"/>
                    </a:p>
                  </a:txBody>
                  <a:tcPr marL="132646" marR="132646" marT="189495" marB="189495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 dirty="0" smtClean="0">
                          <a:solidFill>
                            <a:srgbClr val="000000"/>
                          </a:solidFill>
                          <a:latin typeface="Open Sans"/>
                        </a:rPr>
                        <a:t>163</a:t>
                      </a:r>
                      <a:endParaRPr lang="fr-FR" sz="2800" dirty="0"/>
                    </a:p>
                  </a:txBody>
                  <a:tcPr marL="132646" marR="132646" marT="189495" marB="1894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</a:tr>
            </a:tbl>
          </a:graphicData>
        </a:graphic>
      </p:graphicFrame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Ellipse 22"/>
          <p:cNvSpPr/>
          <p:nvPr/>
        </p:nvSpPr>
        <p:spPr>
          <a:xfrm>
            <a:off x="6228184" y="3507854"/>
            <a:ext cx="648072" cy="432048"/>
          </a:xfrm>
          <a:prstGeom prst="ellipse">
            <a:avLst/>
          </a:prstGeom>
          <a:noFill/>
          <a:ln w="38100">
            <a:solidFill>
              <a:srgbClr val="EF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6228184" y="4155926"/>
            <a:ext cx="648072" cy="432048"/>
          </a:xfrm>
          <a:prstGeom prst="ellipse">
            <a:avLst/>
          </a:prstGeom>
          <a:noFill/>
          <a:ln w="38100">
            <a:solidFill>
              <a:srgbClr val="EF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323528" y="915566"/>
            <a:ext cx="7776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en Aunis Sud pour une canicule de même magnitude que 2003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4" animBg="1"/>
      <p:bldP spid="2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C:\Users\Etienne CHASSAING\Documents\Polytech\Polytech DAE4\AUNIS\Canicule\Canicule horizon 2050 bisbis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47614"/>
            <a:ext cx="5796136" cy="2865376"/>
          </a:xfrm>
          <a:prstGeom prst="rect">
            <a:avLst/>
          </a:prstGeom>
          <a:noFill/>
        </p:spPr>
      </p:pic>
      <p:sp>
        <p:nvSpPr>
          <p:cNvPr id="489" name="Shape 489"/>
          <p:cNvSpPr txBox="1">
            <a:spLocks noGrp="1"/>
          </p:cNvSpPr>
          <p:nvPr>
            <p:ph type="body" idx="1"/>
          </p:nvPr>
        </p:nvSpPr>
        <p:spPr>
          <a:xfrm>
            <a:off x="251520" y="627534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</a:pPr>
            <a:r>
              <a:rPr lang="fr" b="1" dirty="0">
                <a:solidFill>
                  <a:srgbClr val="4DB6AC"/>
                </a:solidFill>
                <a:sym typeface="Calibri"/>
              </a:rPr>
              <a:t>Estimation de mortalité </a:t>
            </a:r>
            <a:r>
              <a:rPr lang="fr" b="1" dirty="0" smtClean="0">
                <a:solidFill>
                  <a:srgbClr val="4DB6AC"/>
                </a:solidFill>
              </a:rPr>
              <a:t>due </a:t>
            </a:r>
            <a:r>
              <a:rPr lang="fr" b="1" dirty="0">
                <a:solidFill>
                  <a:srgbClr val="4DB6AC"/>
                </a:solidFill>
              </a:rPr>
              <a:t>aux </a:t>
            </a:r>
            <a:r>
              <a:rPr lang="fr" b="1" dirty="0" smtClean="0">
                <a:solidFill>
                  <a:srgbClr val="4DB6AC"/>
                </a:solidFill>
              </a:rPr>
              <a:t>canicules</a:t>
            </a:r>
            <a:endParaRPr lang="fr" b="1" dirty="0">
              <a:solidFill>
                <a:srgbClr val="4DB6AC"/>
              </a:solidFill>
            </a:endParaRPr>
          </a:p>
        </p:txBody>
      </p:sp>
      <p:sp>
        <p:nvSpPr>
          <p:cNvPr id="490" name="Shape 490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fr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Shape 495"/>
          <p:cNvSpPr txBox="1"/>
          <p:nvPr/>
        </p:nvSpPr>
        <p:spPr>
          <a:xfrm>
            <a:off x="179512" y="4587974"/>
            <a:ext cx="5868144" cy="2178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fr" sz="9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Fréquence </a:t>
            </a:r>
            <a:r>
              <a:rPr lang="fr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intensité des vagues de chaleur en France aux horizons 2050 </a:t>
            </a:r>
            <a:r>
              <a:rPr lang="fr" sz="9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lang="fr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meteofrance.fr Outil “ClimatHD”</a:t>
            </a:r>
          </a:p>
          <a:p>
            <a:pPr marL="0" marR="0" lvl="0" indent="0" algn="ctr" rtl="0">
              <a:spcBef>
                <a:spcPts val="0"/>
              </a:spcBef>
              <a:buNone/>
            </a:pPr>
            <a:endParaRPr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412"/>
          <p:cNvSpPr txBox="1">
            <a:spLocks/>
          </p:cNvSpPr>
          <p:nvPr/>
        </p:nvSpPr>
        <p:spPr>
          <a:xfrm>
            <a:off x="0" y="0"/>
            <a:ext cx="91440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Tx/>
              <a:buFont typeface="Calibri"/>
              <a:buNone/>
              <a:tabLst/>
              <a:defRPr/>
            </a:pPr>
            <a:r>
              <a:rPr lang="fr" sz="2400" b="1" dirty="0" smtClean="0">
                <a:solidFill>
                  <a:srgbClr val="EF6C00"/>
                </a:solidFill>
                <a:latin typeface="PT Sans Narrow"/>
                <a:ea typeface="PT Sans Narrow"/>
                <a:cs typeface="PT Sans Narrow"/>
                <a:sym typeface="Calibri"/>
              </a:rPr>
              <a:t>Canicule</a:t>
            </a:r>
            <a:endParaRPr lang="fr" sz="2400" b="1" dirty="0">
              <a:solidFill>
                <a:srgbClr val="EF6C00"/>
              </a:solidFill>
              <a:latin typeface="PT Sans Narrow"/>
              <a:ea typeface="PT Sans Narrow"/>
              <a:cs typeface="PT Sans Narrow"/>
              <a:sym typeface="Calibri"/>
            </a:endParaRPr>
          </a:p>
        </p:txBody>
      </p:sp>
      <p:pic>
        <p:nvPicPr>
          <p:cNvPr id="12" name="Shape 414" descr="PolytechDAE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415" descr="logo-78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431"/>
          <p:cNvSpPr txBox="1">
            <a:spLocks/>
          </p:cNvSpPr>
          <p:nvPr/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fr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3275855" y="2487458"/>
            <a:ext cx="504056" cy="438594"/>
          </a:xfrm>
          <a:prstGeom prst="ellipse">
            <a:avLst/>
          </a:prstGeom>
          <a:noFill/>
          <a:ln w="38100">
            <a:solidFill>
              <a:srgbClr val="4DB6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8" name="Tableau 17"/>
          <p:cNvGraphicFramePr>
            <a:graphicFrameLocks noGrp="1"/>
          </p:cNvGraphicFramePr>
          <p:nvPr/>
        </p:nvGraphicFramePr>
        <p:xfrm>
          <a:off x="5868143" y="1335330"/>
          <a:ext cx="3275856" cy="1246734"/>
        </p:xfrm>
        <a:graphic>
          <a:graphicData uri="http://schemas.openxmlformats.org/drawingml/2006/table">
            <a:tbl>
              <a:tblPr/>
              <a:tblGrid>
                <a:gridCol w="1038945"/>
                <a:gridCol w="1166162"/>
                <a:gridCol w="1070749"/>
              </a:tblGrid>
              <a:tr h="517352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1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Année</a:t>
                      </a:r>
                      <a:endParaRPr lang="fr-FR" sz="1600" dirty="0"/>
                    </a:p>
                  </a:txBody>
                  <a:tcPr marL="74210" marR="74210" marT="106015" marB="106015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1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Population de plus de 65 ans</a:t>
                      </a:r>
                      <a:endParaRPr lang="fr-FR" sz="1600"/>
                    </a:p>
                  </a:txBody>
                  <a:tcPr marL="74210" marR="74210" marT="106015" marB="106015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1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Surmortalité estimée</a:t>
                      </a:r>
                      <a:endParaRPr lang="fr-FR" sz="1600" dirty="0"/>
                    </a:p>
                  </a:txBody>
                  <a:tcPr marL="74210" marR="74210" marT="106015" marB="106015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469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2003</a:t>
                      </a:r>
                      <a:endParaRPr lang="fr-FR" sz="1600"/>
                    </a:p>
                  </a:txBody>
                  <a:tcPr marL="74210" marR="74210" marT="106015" marB="106015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4 571</a:t>
                      </a:r>
                      <a:endParaRPr lang="fr-FR" sz="1600" dirty="0"/>
                    </a:p>
                  </a:txBody>
                  <a:tcPr marL="74210" marR="74210" marT="106015" marB="106015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105</a:t>
                      </a:r>
                      <a:endParaRPr lang="fr-FR" sz="1600"/>
                    </a:p>
                  </a:txBody>
                  <a:tcPr marL="74210" marR="74210" marT="106015" marB="106015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</a:tr>
              <a:tr h="36469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2050</a:t>
                      </a:r>
                      <a:endParaRPr lang="fr-FR" sz="1600"/>
                    </a:p>
                  </a:txBody>
                  <a:tcPr marL="74210" marR="74210" marT="106015" marB="106015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6 149</a:t>
                      </a:r>
                      <a:endParaRPr lang="fr-FR" sz="1600"/>
                    </a:p>
                  </a:txBody>
                  <a:tcPr marL="74210" marR="74210" marT="106015" marB="106015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334</a:t>
                      </a:r>
                      <a:endParaRPr lang="fr-FR" sz="1600" dirty="0"/>
                    </a:p>
                  </a:txBody>
                  <a:tcPr marL="74210" marR="74210" marT="106015" marB="106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8400423" y="2199426"/>
            <a:ext cx="420047" cy="360040"/>
          </a:xfrm>
          <a:prstGeom prst="ellipse">
            <a:avLst/>
          </a:prstGeom>
          <a:noFill/>
          <a:ln w="38100">
            <a:solidFill>
              <a:srgbClr val="4DB6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6322" name="Picture 2" descr="C:\Users\Etienne CHASSAING\Documents\Polytech\Polytech DAE4\AUNIS\Canicule\j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8024" y="4227934"/>
            <a:ext cx="1019789" cy="288032"/>
          </a:xfrm>
          <a:prstGeom prst="rect">
            <a:avLst/>
          </a:prstGeom>
          <a:noFill/>
        </p:spPr>
      </p:pic>
      <p:pic>
        <p:nvPicPr>
          <p:cNvPr id="56323" name="Picture 3" descr="C:\Users\Etienne CHASSAING\Documents\Polytech\Polytech DAE4\AUNIS\Canicule\l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299942"/>
            <a:ext cx="4032448" cy="303648"/>
          </a:xfrm>
          <a:prstGeom prst="rect">
            <a:avLst/>
          </a:prstGeom>
          <a:noFill/>
        </p:spPr>
      </p:pic>
      <p:sp>
        <p:nvSpPr>
          <p:cNvPr id="20" name="ZoneTexte 19"/>
          <p:cNvSpPr txBox="1"/>
          <p:nvPr/>
        </p:nvSpPr>
        <p:spPr>
          <a:xfrm>
            <a:off x="539552" y="924970"/>
            <a:ext cx="7560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en Aunis Sud pour la pire canicule à l’horizon 2050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9" name="Picture 3" descr="C:\Users\Etienne CHASSAING\Documents\Polytech\Polytech DAE4\AUNIS\Canicule\Canicule horizon 2010 - meteofrance.fr - climatHD.fr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47614"/>
            <a:ext cx="5868144" cy="3241739"/>
          </a:xfrm>
          <a:prstGeom prst="rect">
            <a:avLst/>
          </a:prstGeom>
          <a:noFill/>
        </p:spPr>
      </p:pic>
      <p:sp>
        <p:nvSpPr>
          <p:cNvPr id="489" name="Shape 489"/>
          <p:cNvSpPr txBox="1">
            <a:spLocks noGrp="1"/>
          </p:cNvSpPr>
          <p:nvPr>
            <p:ph type="body" idx="1"/>
          </p:nvPr>
        </p:nvSpPr>
        <p:spPr>
          <a:xfrm>
            <a:off x="251520" y="627534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</a:pPr>
            <a:r>
              <a:rPr lang="fr" b="1" dirty="0">
                <a:solidFill>
                  <a:srgbClr val="4DB6AC"/>
                </a:solidFill>
                <a:sym typeface="Calibri"/>
              </a:rPr>
              <a:t>Estimation de </a:t>
            </a:r>
            <a:r>
              <a:rPr lang="fr" b="1">
                <a:solidFill>
                  <a:srgbClr val="4DB6AC"/>
                </a:solidFill>
                <a:sym typeface="Calibri"/>
              </a:rPr>
              <a:t>mortalité </a:t>
            </a:r>
            <a:r>
              <a:rPr lang="fr" b="1" smtClean="0">
                <a:solidFill>
                  <a:srgbClr val="4DB6AC"/>
                </a:solidFill>
              </a:rPr>
              <a:t>due </a:t>
            </a:r>
            <a:r>
              <a:rPr lang="fr" b="1" dirty="0">
                <a:solidFill>
                  <a:srgbClr val="4DB6AC"/>
                </a:solidFill>
              </a:rPr>
              <a:t>aux </a:t>
            </a:r>
            <a:r>
              <a:rPr lang="fr" b="1" dirty="0" smtClean="0">
                <a:solidFill>
                  <a:srgbClr val="4DB6AC"/>
                </a:solidFill>
              </a:rPr>
              <a:t>canicules</a:t>
            </a:r>
            <a:endParaRPr lang="fr" b="1" dirty="0">
              <a:solidFill>
                <a:srgbClr val="4DB6AC"/>
              </a:solidFill>
            </a:endParaRPr>
          </a:p>
        </p:txBody>
      </p:sp>
      <p:sp>
        <p:nvSpPr>
          <p:cNvPr id="490" name="Shape 490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fr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Shape 495"/>
          <p:cNvSpPr txBox="1"/>
          <p:nvPr/>
        </p:nvSpPr>
        <p:spPr>
          <a:xfrm>
            <a:off x="107504" y="4515966"/>
            <a:ext cx="5818261" cy="2160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fr" sz="9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Fréquence </a:t>
            </a:r>
            <a:r>
              <a:rPr lang="fr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intensité des vagues de chaleur en France aux horizons </a:t>
            </a:r>
            <a:r>
              <a:rPr lang="fr" sz="9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2050 et 2100  - </a:t>
            </a:r>
            <a:r>
              <a:rPr lang="fr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meteofrance.fr Outil “ClimatHD”</a:t>
            </a:r>
          </a:p>
          <a:p>
            <a:pPr marL="0" marR="0" lvl="0" indent="0" algn="ctr" rtl="0">
              <a:spcBef>
                <a:spcPts val="0"/>
              </a:spcBef>
              <a:buNone/>
            </a:pPr>
            <a:endParaRPr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412"/>
          <p:cNvSpPr txBox="1">
            <a:spLocks/>
          </p:cNvSpPr>
          <p:nvPr/>
        </p:nvSpPr>
        <p:spPr>
          <a:xfrm>
            <a:off x="0" y="0"/>
            <a:ext cx="91440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Tx/>
              <a:buFont typeface="Calibri"/>
              <a:buNone/>
              <a:tabLst/>
              <a:defRPr/>
            </a:pPr>
            <a:r>
              <a:rPr lang="fr" sz="2400" b="1" dirty="0" smtClean="0">
                <a:solidFill>
                  <a:srgbClr val="EF6C00"/>
                </a:solidFill>
                <a:latin typeface="PT Sans Narrow"/>
                <a:ea typeface="PT Sans Narrow"/>
                <a:cs typeface="PT Sans Narrow"/>
                <a:sym typeface="Calibri"/>
              </a:rPr>
              <a:t>Canicule</a:t>
            </a:r>
            <a:endParaRPr lang="fr" sz="2400" b="1" dirty="0">
              <a:solidFill>
                <a:srgbClr val="EF6C00"/>
              </a:solidFill>
              <a:latin typeface="PT Sans Narrow"/>
              <a:ea typeface="PT Sans Narrow"/>
              <a:cs typeface="PT Sans Narrow"/>
              <a:sym typeface="Calibri"/>
            </a:endParaRPr>
          </a:p>
        </p:txBody>
      </p:sp>
      <p:pic>
        <p:nvPicPr>
          <p:cNvPr id="12" name="Shape 414" descr="PolytechDAE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415" descr="logo-78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431"/>
          <p:cNvSpPr txBox="1">
            <a:spLocks/>
          </p:cNvSpPr>
          <p:nvPr/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fr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5148064" y="1347614"/>
            <a:ext cx="551876" cy="496689"/>
          </a:xfrm>
          <a:prstGeom prst="ellipse">
            <a:avLst/>
          </a:prstGeom>
          <a:noFill/>
          <a:ln w="38100">
            <a:solidFill>
              <a:srgbClr val="EF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1907704" y="3075806"/>
            <a:ext cx="283822" cy="288981"/>
          </a:xfrm>
          <a:prstGeom prst="ellipse">
            <a:avLst/>
          </a:prstGeom>
          <a:noFill/>
          <a:ln w="38100">
            <a:solidFill>
              <a:srgbClr val="4DB6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5868143" y="1347614"/>
          <a:ext cx="3275858" cy="1611422"/>
        </p:xfrm>
        <a:graphic>
          <a:graphicData uri="http://schemas.openxmlformats.org/drawingml/2006/table">
            <a:tbl>
              <a:tblPr/>
              <a:tblGrid>
                <a:gridCol w="1038945"/>
                <a:gridCol w="1166163"/>
                <a:gridCol w="1070750"/>
              </a:tblGrid>
              <a:tr h="517352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1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Année</a:t>
                      </a:r>
                      <a:endParaRPr lang="fr-FR" sz="1600" dirty="0"/>
                    </a:p>
                  </a:txBody>
                  <a:tcPr marL="74210" marR="74210" marT="106015" marB="106015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1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Population de plus de 65 ans</a:t>
                      </a:r>
                      <a:endParaRPr lang="fr-FR" sz="1600" dirty="0"/>
                    </a:p>
                  </a:txBody>
                  <a:tcPr marL="74210" marR="74210" marT="106015" marB="106015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1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Surmortalité estimée</a:t>
                      </a:r>
                      <a:endParaRPr lang="fr-FR" sz="1600"/>
                    </a:p>
                  </a:txBody>
                  <a:tcPr marL="74210" marR="74210" marT="106015" marB="106015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469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2003</a:t>
                      </a:r>
                      <a:endParaRPr lang="fr-FR" sz="1600"/>
                    </a:p>
                  </a:txBody>
                  <a:tcPr marL="74210" marR="74210" marT="106015" marB="106015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4 571</a:t>
                      </a:r>
                      <a:endParaRPr lang="fr-FR" sz="1600"/>
                    </a:p>
                  </a:txBody>
                  <a:tcPr marL="74210" marR="74210" marT="106015" marB="106015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105</a:t>
                      </a:r>
                      <a:endParaRPr lang="fr-FR" sz="1600"/>
                    </a:p>
                  </a:txBody>
                  <a:tcPr marL="74210" marR="74210" marT="106015" marB="106015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</a:tr>
              <a:tr h="36469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2050</a:t>
                      </a:r>
                      <a:endParaRPr lang="fr-FR" sz="1600"/>
                    </a:p>
                  </a:txBody>
                  <a:tcPr marL="74210" marR="74210" marT="106015" marB="106015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6 149</a:t>
                      </a:r>
                      <a:endParaRPr lang="fr-FR" sz="1600"/>
                    </a:p>
                  </a:txBody>
                  <a:tcPr marL="74210" marR="74210" marT="106015" marB="106015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334</a:t>
                      </a:r>
                      <a:endParaRPr lang="fr-FR" sz="1600"/>
                    </a:p>
                  </a:txBody>
                  <a:tcPr marL="74210" marR="74210" marT="106015" marB="106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469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2100</a:t>
                      </a:r>
                      <a:endParaRPr lang="fr-FR" sz="1600"/>
                    </a:p>
                  </a:txBody>
                  <a:tcPr marL="74210" marR="74210" marT="106015" marB="106015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7 092</a:t>
                      </a:r>
                      <a:endParaRPr lang="fr-FR" sz="1600"/>
                    </a:p>
                  </a:txBody>
                  <a:tcPr marL="74210" marR="74210" marT="106015" marB="106015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2 381</a:t>
                      </a:r>
                      <a:endParaRPr lang="fr-FR" sz="1600" dirty="0"/>
                    </a:p>
                  </a:txBody>
                  <a:tcPr marL="74210" marR="74210" marT="106015" marB="106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</a:tr>
            </a:tbl>
          </a:graphicData>
        </a:graphic>
      </p:graphicFrame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Ellipse 18"/>
          <p:cNvSpPr/>
          <p:nvPr/>
        </p:nvSpPr>
        <p:spPr>
          <a:xfrm>
            <a:off x="8388424" y="2211709"/>
            <a:ext cx="420048" cy="360041"/>
          </a:xfrm>
          <a:prstGeom prst="ellipse">
            <a:avLst/>
          </a:prstGeom>
          <a:noFill/>
          <a:ln w="28575">
            <a:solidFill>
              <a:srgbClr val="4DB6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8388424" y="2571750"/>
            <a:ext cx="432048" cy="403245"/>
          </a:xfrm>
          <a:prstGeom prst="ellipse">
            <a:avLst/>
          </a:prstGeom>
          <a:noFill/>
          <a:ln w="38100">
            <a:solidFill>
              <a:srgbClr val="EF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539552" y="924970"/>
            <a:ext cx="7560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en Aunis Sud pour la pire canicule à l’horizon 2100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323528" y="123478"/>
            <a:ext cx="85206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dirty="0"/>
              <a:t>Déroulement de la présentation</a:t>
            </a:r>
          </a:p>
        </p:txBody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1115616" y="987574"/>
            <a:ext cx="6888000" cy="360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AutoNum type="romanUcPeriod"/>
            </a:pPr>
            <a:r>
              <a:rPr lang="fr" dirty="0" smtClean="0"/>
              <a:t>Le </a:t>
            </a:r>
            <a:r>
              <a:rPr lang="fr" dirty="0"/>
              <a:t>changement climatique en Aunis Sud</a:t>
            </a:r>
          </a:p>
          <a:p>
            <a:pPr marL="914400" lvl="1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AutoNum type="alphaUcPeriod"/>
            </a:pPr>
            <a:r>
              <a:rPr lang="fr" dirty="0" smtClean="0"/>
              <a:t> Passé climatique</a:t>
            </a:r>
            <a:endParaRPr lang="fr" dirty="0"/>
          </a:p>
          <a:p>
            <a:pPr marL="914400" lvl="1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AutoNum type="alphaUcPeriod"/>
            </a:pPr>
            <a:r>
              <a:rPr lang="fr" dirty="0" smtClean="0"/>
              <a:t> Projections climatiques: </a:t>
            </a:r>
            <a:r>
              <a:rPr lang="fr" dirty="0"/>
              <a:t>scénarios </a:t>
            </a:r>
            <a:r>
              <a:rPr lang="fr" dirty="0" smtClean="0"/>
              <a:t>modéré </a:t>
            </a:r>
            <a:r>
              <a:rPr lang="fr" dirty="0"/>
              <a:t>et pessimiste</a:t>
            </a:r>
          </a:p>
          <a:p>
            <a:pPr marL="457200" lvl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AutoNum type="romanUcPeriod"/>
            </a:pPr>
            <a:r>
              <a:rPr lang="fr" dirty="0"/>
              <a:t>Les vulnérabilités induites par le changement climatique</a:t>
            </a:r>
          </a:p>
          <a:p>
            <a:pPr marL="914400" lvl="1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AutoNum type="alphaUcPeriod"/>
            </a:pPr>
            <a:r>
              <a:rPr lang="fr" dirty="0" smtClean="0"/>
              <a:t> Ressource </a:t>
            </a:r>
            <a:r>
              <a:rPr lang="fr" dirty="0"/>
              <a:t>en </a:t>
            </a:r>
            <a:r>
              <a:rPr lang="fr" dirty="0" smtClean="0"/>
              <a:t>eau</a:t>
            </a:r>
            <a:endParaRPr lang="fr" dirty="0"/>
          </a:p>
          <a:p>
            <a:pPr marL="914400" lvl="1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AutoNum type="alphaUcPeriod"/>
            </a:pPr>
            <a:r>
              <a:rPr lang="fr" dirty="0" smtClean="0"/>
              <a:t> Biodiversité</a:t>
            </a:r>
            <a:endParaRPr lang="fr" dirty="0"/>
          </a:p>
          <a:p>
            <a:pPr marL="914400" lvl="1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AutoNum type="alphaUcPeriod"/>
            </a:pPr>
            <a:r>
              <a:rPr lang="fr" dirty="0" smtClean="0"/>
              <a:t> Santé </a:t>
            </a:r>
            <a:r>
              <a:rPr lang="fr" dirty="0"/>
              <a:t>des personnes</a:t>
            </a:r>
          </a:p>
          <a:p>
            <a:pPr marL="914400" lvl="1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AutoNum type="alphaUcPeriod"/>
            </a:pPr>
            <a:r>
              <a:rPr lang="fr" dirty="0" smtClean="0"/>
              <a:t> Bâti</a:t>
            </a:r>
            <a:endParaRPr lang="fr" dirty="0"/>
          </a:p>
          <a:p>
            <a:pPr marL="914400" lvl="1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AutoNum type="alphaUcPeriod"/>
            </a:pPr>
            <a:r>
              <a:rPr lang="fr" dirty="0" smtClean="0"/>
              <a:t> Energie</a:t>
            </a:r>
            <a:endParaRPr lang="fr" dirty="0"/>
          </a:p>
          <a:p>
            <a:pPr marL="914400" lvl="1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AutoNum type="alphaUcPeriod"/>
            </a:pPr>
            <a:r>
              <a:rPr lang="fr" dirty="0" smtClean="0"/>
              <a:t> Réseaux</a:t>
            </a:r>
            <a:endParaRPr lang="fr" dirty="0"/>
          </a:p>
          <a:p>
            <a:pPr marL="457200" lvl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AutoNum type="romanUcPeriod"/>
            </a:pPr>
            <a:r>
              <a:rPr lang="fr" dirty="0"/>
              <a:t>Synthèse &amp; </a:t>
            </a:r>
            <a:r>
              <a:rPr lang="fr" dirty="0" smtClean="0"/>
              <a:t>Conclusion</a:t>
            </a:r>
            <a:endParaRPr lang="fr" dirty="0"/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dirty="0"/>
          </a:p>
        </p:txBody>
      </p:sp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>
                <a:spcBef>
                  <a:spcPts val="0"/>
                </a:spcBef>
                <a:buNone/>
              </a:pPr>
              <a:t>3</a:t>
            </a:fld>
            <a:endParaRPr lang="fr"/>
          </a:p>
        </p:txBody>
      </p:sp>
      <p:pic>
        <p:nvPicPr>
          <p:cNvPr id="153" name="Shape 153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Shape 154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Shape 501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15616" y="1275606"/>
            <a:ext cx="6995657" cy="3450246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Shape 502"/>
          <p:cNvSpPr txBox="1">
            <a:spLocks noGrp="1"/>
          </p:cNvSpPr>
          <p:nvPr>
            <p:ph type="body" idx="1"/>
          </p:nvPr>
        </p:nvSpPr>
        <p:spPr>
          <a:xfrm>
            <a:off x="395536" y="843558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4DB6AC"/>
              </a:buClr>
              <a:buSzPct val="100000"/>
              <a:buFont typeface="Arial"/>
              <a:buChar char="•"/>
            </a:pPr>
            <a:r>
              <a:rPr lang="fr" sz="1800" b="1" i="0" u="none" strike="noStrike" cap="none" dirty="0">
                <a:solidFill>
                  <a:srgbClr val="4DB6AC"/>
                </a:solidFill>
                <a:latin typeface="Calibri"/>
                <a:ea typeface="Calibri"/>
                <a:cs typeface="Calibri"/>
                <a:sym typeface="Calibri"/>
              </a:rPr>
              <a:t>Le cycle de l’air</a:t>
            </a:r>
          </a:p>
        </p:txBody>
      </p:sp>
      <p:sp>
        <p:nvSpPr>
          <p:cNvPr id="11" name="Shape 43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30</a:t>
            </a:fld>
            <a:endParaRPr lang="fr" dirty="0"/>
          </a:p>
        </p:txBody>
      </p:sp>
      <p:sp>
        <p:nvSpPr>
          <p:cNvPr id="503" name="Shape 503"/>
          <p:cNvSpPr/>
          <p:nvPr/>
        </p:nvSpPr>
        <p:spPr>
          <a:xfrm>
            <a:off x="251519" y="519521"/>
            <a:ext cx="4572000" cy="30008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fr" sz="2000" b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L’influence du climat</a:t>
            </a:r>
          </a:p>
        </p:txBody>
      </p:sp>
      <p:pic>
        <p:nvPicPr>
          <p:cNvPr id="7" name="Shape 414" descr="PolytechDAE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415" descr="logo-78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412"/>
          <p:cNvSpPr txBox="1">
            <a:spLocks/>
          </p:cNvSpPr>
          <p:nvPr/>
        </p:nvSpPr>
        <p:spPr>
          <a:xfrm>
            <a:off x="0" y="0"/>
            <a:ext cx="91440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  <a:spcAft>
                <a:spcPts val="1600"/>
              </a:spcAft>
              <a:buClr>
                <a:schemeClr val="dk1"/>
              </a:buClr>
            </a:pPr>
            <a:r>
              <a:rPr lang="fr" sz="2400" b="1" dirty="0" smtClean="0">
                <a:solidFill>
                  <a:srgbClr val="EF6C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Pollution atmosphérique</a:t>
            </a:r>
            <a:endParaRPr lang="fr" sz="2400" b="1" dirty="0">
              <a:solidFill>
                <a:srgbClr val="EF6C00"/>
              </a:solidFill>
              <a:latin typeface="PT Sans Narrow"/>
              <a:ea typeface="PT Sans Narrow"/>
              <a:cs typeface="PT Sans Narrow"/>
              <a:sym typeface="Calibri"/>
            </a:endParaRPr>
          </a:p>
        </p:txBody>
      </p:sp>
      <p:sp>
        <p:nvSpPr>
          <p:cNvPr id="12" name="Arrondir un rectangle avec un coin diagonal 11"/>
          <p:cNvSpPr/>
          <p:nvPr/>
        </p:nvSpPr>
        <p:spPr>
          <a:xfrm>
            <a:off x="971600" y="1275606"/>
            <a:ext cx="7200800" cy="3456384"/>
          </a:xfrm>
          <a:prstGeom prst="round2DiagRect">
            <a:avLst/>
          </a:prstGeom>
          <a:noFill/>
          <a:ln w="38100">
            <a:solidFill>
              <a:srgbClr val="EF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Shape 511"/>
          <p:cNvSpPr txBox="1">
            <a:spLocks noGrp="1"/>
          </p:cNvSpPr>
          <p:nvPr>
            <p:ph type="body" idx="1"/>
          </p:nvPr>
        </p:nvSpPr>
        <p:spPr>
          <a:xfrm>
            <a:off x="395536" y="843558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4DB6AC"/>
              </a:buClr>
              <a:buSzPct val="100000"/>
              <a:buFont typeface="Arial"/>
              <a:buChar char="•"/>
            </a:pPr>
            <a:r>
              <a:rPr lang="fr" sz="1800" b="1" i="0" u="none" strike="noStrike" cap="none" dirty="0">
                <a:solidFill>
                  <a:srgbClr val="4DB6AC"/>
                </a:solidFill>
                <a:latin typeface="Calibri"/>
                <a:ea typeface="Calibri"/>
                <a:cs typeface="Calibri"/>
                <a:sym typeface="Calibri"/>
              </a:rPr>
              <a:t>L’effet d’inversion thermique</a:t>
            </a:r>
          </a:p>
        </p:txBody>
      </p:sp>
      <p:sp>
        <p:nvSpPr>
          <p:cNvPr id="12" name="Shape 43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31</a:t>
            </a:fld>
            <a:endParaRPr lang="fr" dirty="0"/>
          </a:p>
        </p:txBody>
      </p:sp>
      <p:sp>
        <p:nvSpPr>
          <p:cNvPr id="512" name="Shape 512"/>
          <p:cNvSpPr/>
          <p:nvPr/>
        </p:nvSpPr>
        <p:spPr>
          <a:xfrm>
            <a:off x="251519" y="519521"/>
            <a:ext cx="4572000" cy="30008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fr" sz="2000" b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L’influence du climat</a:t>
            </a:r>
          </a:p>
        </p:txBody>
      </p:sp>
      <p:pic>
        <p:nvPicPr>
          <p:cNvPr id="7" name="Shape 414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415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412"/>
          <p:cNvSpPr txBox="1">
            <a:spLocks/>
          </p:cNvSpPr>
          <p:nvPr/>
        </p:nvSpPr>
        <p:spPr>
          <a:xfrm>
            <a:off x="0" y="0"/>
            <a:ext cx="91440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  <a:spcAft>
                <a:spcPts val="1600"/>
              </a:spcAft>
              <a:buClr>
                <a:schemeClr val="dk1"/>
              </a:buClr>
            </a:pPr>
            <a:r>
              <a:rPr lang="fr" sz="2400" b="1" dirty="0" smtClean="0">
                <a:solidFill>
                  <a:srgbClr val="EF6C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Pollution atmosphérique</a:t>
            </a:r>
            <a:endParaRPr lang="fr" sz="2400" b="1" dirty="0">
              <a:solidFill>
                <a:srgbClr val="EF6C00"/>
              </a:solidFill>
              <a:latin typeface="PT Sans Narrow"/>
              <a:ea typeface="PT Sans Narrow"/>
              <a:cs typeface="PT Sans Narrow"/>
              <a:sym typeface="Calibri"/>
            </a:endParaRPr>
          </a:p>
        </p:txBody>
      </p:sp>
      <p:pic>
        <p:nvPicPr>
          <p:cNvPr id="48129" name="Picture 1" descr="C:\Users\Etienne CHASSAING\Documents\Polytech\Polytech DAE4\AUNIS\Pollution atmosphérique\Inversion - AtmoNA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031" y="1203598"/>
            <a:ext cx="8083939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Shape 520"/>
          <p:cNvSpPr/>
          <p:nvPr/>
        </p:nvSpPr>
        <p:spPr>
          <a:xfrm>
            <a:off x="251519" y="519521"/>
            <a:ext cx="4572000" cy="300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fr" sz="2000" b="1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L’influence du climat</a:t>
            </a:r>
          </a:p>
        </p:txBody>
      </p:sp>
      <p:sp>
        <p:nvSpPr>
          <p:cNvPr id="521" name="Shape 521"/>
          <p:cNvSpPr/>
          <p:nvPr/>
        </p:nvSpPr>
        <p:spPr>
          <a:xfrm>
            <a:off x="1141925" y="2438475"/>
            <a:ext cx="3280500" cy="91800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38100" cap="flat" cmpd="sng">
            <a:solidFill>
              <a:srgbClr val="F79646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280"/>
              </a:spcBef>
              <a:buNone/>
            </a:pPr>
            <a:r>
              <a:rPr lang="fr" b="1" dirty="0">
                <a:solidFill>
                  <a:srgbClr val="4DB6AC"/>
                </a:solidFill>
                <a:latin typeface="Comic Sans MS"/>
                <a:ea typeface="Comic Sans MS"/>
                <a:cs typeface="Comic Sans MS"/>
                <a:sym typeface="Comic Sans MS"/>
              </a:rPr>
              <a:t>Baisse de l’espérance de vie de 9 mois en zone rurale</a:t>
            </a:r>
          </a:p>
        </p:txBody>
      </p:sp>
      <p:sp>
        <p:nvSpPr>
          <p:cNvPr id="523" name="Shape 523"/>
          <p:cNvSpPr/>
          <p:nvPr/>
        </p:nvSpPr>
        <p:spPr>
          <a:xfrm>
            <a:off x="1141925" y="4020325"/>
            <a:ext cx="3280500" cy="91800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38100" cap="flat" cmpd="sng">
            <a:solidFill>
              <a:srgbClr val="F79646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-69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None/>
            </a:pPr>
            <a:r>
              <a:rPr lang="fr" b="1" dirty="0">
                <a:solidFill>
                  <a:srgbClr val="4DB6AC"/>
                </a:solidFill>
                <a:latin typeface="Comic Sans MS"/>
                <a:ea typeface="Comic Sans MS"/>
                <a:cs typeface="Comic Sans MS"/>
                <a:sym typeface="Comic Sans MS"/>
              </a:rPr>
              <a:t>F</a:t>
            </a:r>
            <a:r>
              <a:rPr lang="fr" b="1" dirty="0" smtClean="0">
                <a:solidFill>
                  <a:srgbClr val="4DB6AC"/>
                </a:solidFill>
                <a:latin typeface="Comic Sans MS"/>
                <a:ea typeface="Comic Sans MS"/>
                <a:cs typeface="Comic Sans MS"/>
                <a:sym typeface="Comic Sans MS"/>
              </a:rPr>
              <a:t>ortes </a:t>
            </a:r>
            <a:r>
              <a:rPr lang="fr" b="1" dirty="0">
                <a:solidFill>
                  <a:srgbClr val="4DB6AC"/>
                </a:solidFill>
                <a:latin typeface="Comic Sans MS"/>
                <a:ea typeface="Comic Sans MS"/>
                <a:cs typeface="Comic Sans MS"/>
                <a:sym typeface="Comic Sans MS"/>
              </a:rPr>
              <a:t>chaleurs favorisant la création d’ozone</a:t>
            </a:r>
          </a:p>
        </p:txBody>
      </p:sp>
      <p:sp>
        <p:nvSpPr>
          <p:cNvPr id="524" name="Shape 524"/>
          <p:cNvSpPr/>
          <p:nvPr/>
        </p:nvSpPr>
        <p:spPr>
          <a:xfrm>
            <a:off x="4693025" y="1691912"/>
            <a:ext cx="3280500" cy="91800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38100" cap="flat" cmpd="sng">
            <a:solidFill>
              <a:srgbClr val="F79646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rgbClr val="4DB6AC"/>
                </a:solidFill>
                <a:latin typeface="Comic Sans MS"/>
                <a:ea typeface="Comic Sans MS"/>
                <a:cs typeface="Comic Sans MS"/>
                <a:sym typeface="Comic Sans MS"/>
              </a:rPr>
              <a:t>Diminution du nombre de </a:t>
            </a:r>
            <a:r>
              <a:rPr lang="fr" b="1" dirty="0" smtClean="0">
                <a:solidFill>
                  <a:srgbClr val="4DB6AC"/>
                </a:solidFill>
                <a:latin typeface="Comic Sans MS"/>
                <a:ea typeface="Comic Sans MS"/>
                <a:cs typeface="Comic Sans MS"/>
                <a:sym typeface="Comic Sans MS"/>
              </a:rPr>
              <a:t>jours </a:t>
            </a:r>
            <a:r>
              <a:rPr lang="fr" b="1" dirty="0">
                <a:solidFill>
                  <a:srgbClr val="4DB6AC"/>
                </a:solidFill>
                <a:latin typeface="Comic Sans MS"/>
                <a:ea typeface="Comic Sans MS"/>
                <a:cs typeface="Comic Sans MS"/>
                <a:sym typeface="Comic Sans MS"/>
              </a:rPr>
              <a:t>de gel favorisant la dispersion des gaz</a:t>
            </a:r>
          </a:p>
        </p:txBody>
      </p:sp>
      <p:sp>
        <p:nvSpPr>
          <p:cNvPr id="525" name="Shape 525"/>
          <p:cNvSpPr/>
          <p:nvPr/>
        </p:nvSpPr>
        <p:spPr>
          <a:xfrm>
            <a:off x="1141925" y="1009650"/>
            <a:ext cx="3280500" cy="91800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38100" cap="flat" cmpd="sng">
            <a:solidFill>
              <a:srgbClr val="F79646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>
                <a:solidFill>
                  <a:srgbClr val="4DB6AC"/>
                </a:solidFill>
                <a:latin typeface="Comic Sans MS"/>
                <a:ea typeface="Comic Sans MS"/>
                <a:cs typeface="Comic Sans MS"/>
                <a:sym typeface="Comic Sans MS"/>
              </a:rPr>
              <a:t>Épisodes pluvieux plus ponctuels et intenses</a:t>
            </a:r>
          </a:p>
        </p:txBody>
      </p:sp>
      <p:sp>
        <p:nvSpPr>
          <p:cNvPr id="526" name="Shape 526"/>
          <p:cNvSpPr/>
          <p:nvPr/>
        </p:nvSpPr>
        <p:spPr>
          <a:xfrm>
            <a:off x="4693025" y="3178175"/>
            <a:ext cx="3280500" cy="91800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38100" cap="flat" cmpd="sng">
            <a:solidFill>
              <a:srgbClr val="F79646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4DB6AC"/>
                </a:solidFill>
                <a:latin typeface="Comic Sans MS"/>
                <a:ea typeface="Comic Sans MS"/>
                <a:cs typeface="Comic Sans MS"/>
                <a:sym typeface="Comic Sans MS"/>
              </a:rPr>
              <a:t>Humidité de l’air favorable au réactions chimiques acides à surveiller en Aunis Sud</a:t>
            </a:r>
          </a:p>
        </p:txBody>
      </p:sp>
      <p:sp>
        <p:nvSpPr>
          <p:cNvPr id="527" name="Shape 527"/>
          <p:cNvSpPr txBox="1"/>
          <p:nvPr/>
        </p:nvSpPr>
        <p:spPr>
          <a:xfrm>
            <a:off x="4160525" y="1108700"/>
            <a:ext cx="261900" cy="20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8" name="Shape 528"/>
          <p:cNvSpPr/>
          <p:nvPr/>
        </p:nvSpPr>
        <p:spPr>
          <a:xfrm>
            <a:off x="4095614" y="1635645"/>
            <a:ext cx="269735" cy="216025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4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dirty="0"/>
              <a:t>1</a:t>
            </a:r>
          </a:p>
        </p:txBody>
      </p:sp>
      <p:sp>
        <p:nvSpPr>
          <p:cNvPr id="529" name="Shape 529"/>
          <p:cNvSpPr/>
          <p:nvPr/>
        </p:nvSpPr>
        <p:spPr>
          <a:xfrm>
            <a:off x="7658064" y="2310870"/>
            <a:ext cx="269735" cy="216025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4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/>
              <a:t>2</a:t>
            </a:r>
          </a:p>
        </p:txBody>
      </p:sp>
      <p:sp>
        <p:nvSpPr>
          <p:cNvPr id="530" name="Shape 530"/>
          <p:cNvSpPr/>
          <p:nvPr/>
        </p:nvSpPr>
        <p:spPr>
          <a:xfrm>
            <a:off x="4095614" y="3034770"/>
            <a:ext cx="269735" cy="216025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4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dirty="0"/>
              <a:t>3</a:t>
            </a:r>
          </a:p>
        </p:txBody>
      </p:sp>
      <p:sp>
        <p:nvSpPr>
          <p:cNvPr id="531" name="Shape 531"/>
          <p:cNvSpPr/>
          <p:nvPr/>
        </p:nvSpPr>
        <p:spPr>
          <a:xfrm>
            <a:off x="4095614" y="4615920"/>
            <a:ext cx="269735" cy="216025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4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dirty="0"/>
              <a:t>5</a:t>
            </a:r>
          </a:p>
        </p:txBody>
      </p:sp>
      <p:sp>
        <p:nvSpPr>
          <p:cNvPr id="532" name="Shape 532"/>
          <p:cNvSpPr/>
          <p:nvPr/>
        </p:nvSpPr>
        <p:spPr>
          <a:xfrm>
            <a:off x="7658064" y="3778395"/>
            <a:ext cx="269735" cy="216025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4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/>
              <a:t>4</a:t>
            </a:r>
          </a:p>
        </p:txBody>
      </p:sp>
      <p:pic>
        <p:nvPicPr>
          <p:cNvPr id="16" name="Shape 414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415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412"/>
          <p:cNvSpPr txBox="1">
            <a:spLocks/>
          </p:cNvSpPr>
          <p:nvPr/>
        </p:nvSpPr>
        <p:spPr>
          <a:xfrm>
            <a:off x="0" y="0"/>
            <a:ext cx="91440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  <a:spcAft>
                <a:spcPts val="1600"/>
              </a:spcAft>
              <a:buClr>
                <a:schemeClr val="dk1"/>
              </a:buClr>
            </a:pPr>
            <a:r>
              <a:rPr lang="fr" sz="2400" b="1" dirty="0" smtClean="0">
                <a:solidFill>
                  <a:srgbClr val="EF6C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Pollution atmosphérique</a:t>
            </a:r>
            <a:endParaRPr lang="fr" sz="2400" b="1" dirty="0">
              <a:solidFill>
                <a:srgbClr val="EF6C00"/>
              </a:solidFill>
              <a:latin typeface="PT Sans Narrow"/>
              <a:ea typeface="PT Sans Narrow"/>
              <a:cs typeface="PT Sans Narrow"/>
              <a:sym typeface="Calibri"/>
            </a:endParaRPr>
          </a:p>
        </p:txBody>
      </p:sp>
      <p:sp>
        <p:nvSpPr>
          <p:cNvPr id="20" name="Shape 43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32</a:t>
            </a:fld>
            <a:endParaRPr lang="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/>
          <p:nvPr/>
        </p:nvSpPr>
        <p:spPr>
          <a:xfrm rot="-5400000">
            <a:off x="5792300" y="1229225"/>
            <a:ext cx="702600" cy="20142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38" name="Shape 538"/>
          <p:cNvSpPr/>
          <p:nvPr/>
        </p:nvSpPr>
        <p:spPr>
          <a:xfrm>
            <a:off x="7025850" y="1590025"/>
            <a:ext cx="1929900" cy="17109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539" name="Shape 539" descr="Unknow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0550" y="3021300"/>
            <a:ext cx="1929900" cy="1805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Shape 540" descr="Capture d’écran 2017-06-21 à 15.53.0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25850" y="1563375"/>
            <a:ext cx="1929900" cy="1764201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Shape 541"/>
          <p:cNvSpPr/>
          <p:nvPr/>
        </p:nvSpPr>
        <p:spPr>
          <a:xfrm rot="5400000">
            <a:off x="7279175" y="3488100"/>
            <a:ext cx="560100" cy="15474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/>
          <p:nvPr/>
        </p:nvSpPr>
        <p:spPr>
          <a:xfrm>
            <a:off x="4910550" y="3029925"/>
            <a:ext cx="1929900" cy="18051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3" name="Shape 5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lt1"/>
                </a:solidFill>
              </a:rPr>
              <a:pPr lvl="0" rtl="0">
                <a:spcBef>
                  <a:spcPts val="0"/>
                </a:spcBef>
                <a:buNone/>
              </a:pPr>
              <a:t>33</a:t>
            </a:fld>
            <a:endParaRPr lang="fr" dirty="0">
              <a:solidFill>
                <a:schemeClr val="lt1"/>
              </a:solidFill>
            </a:endParaRPr>
          </a:p>
        </p:txBody>
      </p:sp>
      <p:pic>
        <p:nvPicPr>
          <p:cNvPr id="544" name="Shape 544" descr="PolytechDAE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Shape 545" descr="logo-78.jp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Shape 546"/>
          <p:cNvSpPr txBox="1">
            <a:spLocks noGrp="1"/>
          </p:cNvSpPr>
          <p:nvPr>
            <p:ph type="subTitle" idx="1"/>
          </p:nvPr>
        </p:nvSpPr>
        <p:spPr>
          <a:xfrm>
            <a:off x="255575" y="498087"/>
            <a:ext cx="4045200" cy="9213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 sz="1400"/>
              <a:t>d) Vulnérabilité du bâti </a:t>
            </a:r>
          </a:p>
        </p:txBody>
      </p:sp>
      <p:sp>
        <p:nvSpPr>
          <p:cNvPr id="547" name="Shape 547"/>
          <p:cNvSpPr txBox="1">
            <a:spLocks noGrp="1"/>
          </p:cNvSpPr>
          <p:nvPr>
            <p:ph type="body" idx="2"/>
          </p:nvPr>
        </p:nvSpPr>
        <p:spPr>
          <a:xfrm>
            <a:off x="4910550" y="687825"/>
            <a:ext cx="3422400" cy="659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fr" sz="1400"/>
              <a:t>Deux aléas destructeurs présents en Aunis Sud : </a:t>
            </a:r>
          </a:p>
        </p:txBody>
      </p:sp>
      <p:pic>
        <p:nvPicPr>
          <p:cNvPr id="548" name="Shape 548" descr="DSC_0082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850" y="1527687"/>
            <a:ext cx="4318627" cy="3099850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Shape 549"/>
          <p:cNvSpPr txBox="1"/>
          <p:nvPr/>
        </p:nvSpPr>
        <p:spPr>
          <a:xfrm>
            <a:off x="207400" y="4735825"/>
            <a:ext cx="3957900" cy="248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800" i="1" dirty="0"/>
              <a:t>Auteur : Lucas Wermus</a:t>
            </a:r>
          </a:p>
        </p:txBody>
      </p:sp>
      <p:sp>
        <p:nvSpPr>
          <p:cNvPr id="550" name="Shape 550"/>
          <p:cNvSpPr txBox="1">
            <a:spLocks noGrp="1"/>
          </p:cNvSpPr>
          <p:nvPr>
            <p:ph type="body" idx="2"/>
          </p:nvPr>
        </p:nvSpPr>
        <p:spPr>
          <a:xfrm>
            <a:off x="6939650" y="4065000"/>
            <a:ext cx="1838100" cy="39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fr" sz="1200"/>
              <a:t>Les inondations</a:t>
            </a:r>
          </a:p>
        </p:txBody>
      </p:sp>
      <p:sp>
        <p:nvSpPr>
          <p:cNvPr id="551" name="Shape 551"/>
          <p:cNvSpPr txBox="1">
            <a:spLocks noGrp="1"/>
          </p:cNvSpPr>
          <p:nvPr>
            <p:ph type="body" idx="2"/>
          </p:nvPr>
        </p:nvSpPr>
        <p:spPr>
          <a:xfrm>
            <a:off x="5101550" y="1960112"/>
            <a:ext cx="1838100" cy="39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fr" sz="1200"/>
              <a:t>Le retrait-gonflement des argiles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004048" y="4897279"/>
            <a:ext cx="15841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smtClean="0"/>
              <a:t>eau-et-rivieres.asso.fr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Shape 556" descr="retrait_gonflement_des_argiles_brgm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9237" y="2217837"/>
            <a:ext cx="5215774" cy="2206675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Shape 55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/>
              <a:t>Le retrait-gonflement des argiles</a:t>
            </a:r>
          </a:p>
        </p:txBody>
      </p:sp>
      <p:sp>
        <p:nvSpPr>
          <p:cNvPr id="558" name="Shape 55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dk2"/>
                </a:solidFill>
              </a:rPr>
              <a:pPr lvl="0" rtl="0">
                <a:spcBef>
                  <a:spcPts val="0"/>
                </a:spcBef>
                <a:buNone/>
              </a:pPr>
              <a:t>34</a:t>
            </a:fld>
            <a:endParaRPr lang="fr" dirty="0">
              <a:solidFill>
                <a:schemeClr val="dk2"/>
              </a:solidFill>
            </a:endParaRPr>
          </a:p>
        </p:txBody>
      </p:sp>
      <p:pic>
        <p:nvPicPr>
          <p:cNvPr id="559" name="Shape 559" descr="PolytechDAE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Shape 560" descr="logo-78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1" name="Shape 561"/>
          <p:cNvCxnSpPr>
            <a:stCxn id="562" idx="1"/>
          </p:cNvCxnSpPr>
          <p:nvPr/>
        </p:nvCxnSpPr>
        <p:spPr>
          <a:xfrm rot="10800000" flipH="1">
            <a:off x="1793350" y="3697974"/>
            <a:ext cx="1137900" cy="1163100"/>
          </a:xfrm>
          <a:prstGeom prst="curvedConnector4">
            <a:avLst>
              <a:gd name="adj1" fmla="val -20927"/>
              <a:gd name="adj2" fmla="val 90676"/>
            </a:avLst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63" name="Shape 563"/>
          <p:cNvSpPr txBox="1"/>
          <p:nvPr/>
        </p:nvSpPr>
        <p:spPr>
          <a:xfrm rot="-431">
            <a:off x="-23300" y="2006251"/>
            <a:ext cx="2390100" cy="83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35 arrêtés de catastrophe naturelle sur Aunis Sud depuis 1989</a:t>
            </a:r>
          </a:p>
        </p:txBody>
      </p:sp>
      <p:sp>
        <p:nvSpPr>
          <p:cNvPr id="562" name="Shape 562"/>
          <p:cNvSpPr txBox="1"/>
          <p:nvPr/>
        </p:nvSpPr>
        <p:spPr>
          <a:xfrm rot="-1203">
            <a:off x="1793349" y="4619874"/>
            <a:ext cx="5998800" cy="48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Facteurs de prédisposition : environnement de la construction</a:t>
            </a:r>
          </a:p>
        </p:txBody>
      </p:sp>
      <p:cxnSp>
        <p:nvCxnSpPr>
          <p:cNvPr id="564" name="Shape 564"/>
          <p:cNvCxnSpPr>
            <a:stCxn id="565" idx="1"/>
          </p:cNvCxnSpPr>
          <p:nvPr/>
        </p:nvCxnSpPr>
        <p:spPr>
          <a:xfrm>
            <a:off x="3783750" y="1615074"/>
            <a:ext cx="1512900" cy="986700"/>
          </a:xfrm>
          <a:prstGeom prst="curvedConnector3">
            <a:avLst>
              <a:gd name="adj1" fmla="val -1574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65" name="Shape 565"/>
          <p:cNvSpPr txBox="1"/>
          <p:nvPr/>
        </p:nvSpPr>
        <p:spPr>
          <a:xfrm rot="-1203">
            <a:off x="3783749" y="1373874"/>
            <a:ext cx="5998800" cy="48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Facteurs de déclenchement : phénomènes climatiques</a:t>
            </a:r>
          </a:p>
        </p:txBody>
      </p:sp>
      <p:sp>
        <p:nvSpPr>
          <p:cNvPr id="566" name="Shape 566"/>
          <p:cNvSpPr/>
          <p:nvPr/>
        </p:nvSpPr>
        <p:spPr>
          <a:xfrm rot="5400000">
            <a:off x="648606" y="953594"/>
            <a:ext cx="843114" cy="2971226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just">
              <a:spcBef>
                <a:spcPts val="0"/>
              </a:spcBef>
              <a:buNone/>
            </a:pPr>
            <a:endParaRPr/>
          </a:p>
        </p:txBody>
      </p:sp>
      <p:sp>
        <p:nvSpPr>
          <p:cNvPr id="567" name="Shape 567"/>
          <p:cNvSpPr/>
          <p:nvPr/>
        </p:nvSpPr>
        <p:spPr>
          <a:xfrm rot="5400000">
            <a:off x="624399" y="195439"/>
            <a:ext cx="746411" cy="2618713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8" name="Shape 568"/>
          <p:cNvSpPr txBox="1"/>
          <p:nvPr/>
        </p:nvSpPr>
        <p:spPr>
          <a:xfrm rot="-470">
            <a:off x="-23300" y="1203594"/>
            <a:ext cx="2196300" cy="6402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 dirty="0">
                <a:latin typeface="Open Sans"/>
                <a:ea typeface="Open Sans"/>
                <a:cs typeface="Open Sans"/>
                <a:sym typeface="Open Sans"/>
              </a:rPr>
              <a:t>10 000 €  </a:t>
            </a:r>
            <a:r>
              <a:rPr lang="fr" dirty="0" smtClean="0">
                <a:latin typeface="Open Sans"/>
                <a:ea typeface="Open Sans"/>
                <a:cs typeface="Open Sans"/>
                <a:sym typeface="Open Sans"/>
              </a:rPr>
              <a:t>de réparation par </a:t>
            </a:r>
            <a:r>
              <a:rPr lang="fr" dirty="0">
                <a:latin typeface="Open Sans"/>
                <a:ea typeface="Open Sans"/>
                <a:cs typeface="Open Sans"/>
                <a:sym typeface="Open Sans"/>
              </a:rPr>
              <a:t>habitation en moyenne</a:t>
            </a:r>
          </a:p>
        </p:txBody>
      </p:sp>
      <p:sp>
        <p:nvSpPr>
          <p:cNvPr id="569" name="Shape 569"/>
          <p:cNvSpPr txBox="1"/>
          <p:nvPr/>
        </p:nvSpPr>
        <p:spPr>
          <a:xfrm>
            <a:off x="4711775" y="4201600"/>
            <a:ext cx="3139800" cy="27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fr" sz="1000" i="1" dirty="0">
                <a:latin typeface="Open Sans"/>
                <a:ea typeface="Open Sans"/>
                <a:cs typeface="Open Sans"/>
                <a:sym typeface="Open Sans"/>
              </a:rPr>
              <a:t>Source : www.nord.gouv.fr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/>
              <a:t>Le retrait-gonflement aujourd’hui en Aunis Sud </a:t>
            </a:r>
          </a:p>
        </p:txBody>
      </p:sp>
      <p:sp>
        <p:nvSpPr>
          <p:cNvPr id="575" name="Shape 57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dk2"/>
                </a:solidFill>
              </a:rPr>
              <a:pPr lvl="0" rtl="0">
                <a:spcBef>
                  <a:spcPts val="0"/>
                </a:spcBef>
                <a:buNone/>
              </a:pPr>
              <a:t>35</a:t>
            </a:fld>
            <a:endParaRPr lang="fr" dirty="0">
              <a:solidFill>
                <a:schemeClr val="dk2"/>
              </a:solidFill>
            </a:endParaRPr>
          </a:p>
        </p:txBody>
      </p:sp>
      <p:pic>
        <p:nvPicPr>
          <p:cNvPr id="576" name="Shape 576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Shape 577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Shape 578"/>
          <p:cNvSpPr/>
          <p:nvPr/>
        </p:nvSpPr>
        <p:spPr>
          <a:xfrm rot="-5400000">
            <a:off x="7530550" y="819700"/>
            <a:ext cx="1439400" cy="21375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9" name="Shape 579"/>
          <p:cNvSpPr txBox="1"/>
          <p:nvPr/>
        </p:nvSpPr>
        <p:spPr>
          <a:xfrm rot="-556">
            <a:off x="7217874" y="1168900"/>
            <a:ext cx="1854000" cy="19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⅓ du territoire en zone à risque</a:t>
            </a:r>
          </a:p>
          <a:p>
            <a:pPr lvl="0" algn="r" rtl="0">
              <a:spcBef>
                <a:spcPts val="0"/>
              </a:spcBef>
              <a:buNone/>
            </a:pP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lvl="0" algn="r" rtl="0">
              <a:spcBef>
                <a:spcPts val="0"/>
              </a:spcBef>
              <a:buNone/>
            </a:pPr>
            <a:r>
              <a:rPr lang="fr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&amp;</a:t>
            </a:r>
          </a:p>
          <a:p>
            <a:pPr lvl="0" algn="l" rtl="0">
              <a:spcBef>
                <a:spcPts val="0"/>
              </a:spcBef>
              <a:buNone/>
            </a:pP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lvl="0" algn="r" rtl="0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1 construction sur 10 concernée</a:t>
            </a:r>
          </a:p>
          <a:p>
            <a:pPr lvl="0" algn="r" rtl="0">
              <a:spcBef>
                <a:spcPts val="0"/>
              </a:spcBef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lvl="0" algn="r" rtl="0">
              <a:spcBef>
                <a:spcPts val="0"/>
              </a:spcBef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80" name="Shape 580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66" b="23350"/>
          <a:stretch/>
        </p:blipFill>
        <p:spPr>
          <a:xfrm>
            <a:off x="166101" y="643672"/>
            <a:ext cx="5032549" cy="382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Shape 581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5976" y="3435846"/>
            <a:ext cx="3914825" cy="1079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2" name="Shape 582"/>
          <p:cNvCxnSpPr>
            <a:stCxn id="583" idx="1"/>
          </p:cNvCxnSpPr>
          <p:nvPr/>
        </p:nvCxnSpPr>
        <p:spPr>
          <a:xfrm rot="10800000">
            <a:off x="3671001" y="931845"/>
            <a:ext cx="1132200" cy="2256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83" name="Shape 583"/>
          <p:cNvSpPr txBox="1"/>
          <p:nvPr/>
        </p:nvSpPr>
        <p:spPr>
          <a:xfrm rot="-577">
            <a:off x="4803200" y="707595"/>
            <a:ext cx="1787700" cy="89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Aléa faible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fr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15 % du territoire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fr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 &amp; 3 800 bâtiments</a:t>
            </a:r>
          </a:p>
        </p:txBody>
      </p:sp>
      <p:sp>
        <p:nvSpPr>
          <p:cNvPr id="584" name="Shape 584"/>
          <p:cNvSpPr txBox="1"/>
          <p:nvPr/>
        </p:nvSpPr>
        <p:spPr>
          <a:xfrm rot="-596">
            <a:off x="5316077" y="2416269"/>
            <a:ext cx="1731600" cy="83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Aléa moyen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fr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13 % du territoire &amp; 1 800 bâtiments</a:t>
            </a:r>
          </a:p>
        </p:txBody>
      </p:sp>
      <p:sp>
        <p:nvSpPr>
          <p:cNvPr id="585" name="Shape 585"/>
          <p:cNvSpPr txBox="1"/>
          <p:nvPr/>
        </p:nvSpPr>
        <p:spPr>
          <a:xfrm rot="-607">
            <a:off x="251577" y="3940052"/>
            <a:ext cx="1698600" cy="6453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r" b="1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Aunis Sud</a:t>
            </a:r>
          </a:p>
          <a:p>
            <a:pPr lvl="0" algn="l" rtl="0">
              <a:spcBef>
                <a:spcPts val="0"/>
              </a:spcBef>
              <a:buNone/>
            </a:pPr>
            <a:r>
              <a:rPr lang="fr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27 000 bâtiments</a:t>
            </a:r>
          </a:p>
        </p:txBody>
      </p:sp>
      <p:cxnSp>
        <p:nvCxnSpPr>
          <p:cNvPr id="586" name="Shape 586"/>
          <p:cNvCxnSpPr>
            <a:stCxn id="584" idx="1"/>
          </p:cNvCxnSpPr>
          <p:nvPr/>
        </p:nvCxnSpPr>
        <p:spPr>
          <a:xfrm flipH="1">
            <a:off x="3426677" y="2835369"/>
            <a:ext cx="1889400" cy="757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87" name="Shape 587"/>
          <p:cNvSpPr txBox="1"/>
          <p:nvPr/>
        </p:nvSpPr>
        <p:spPr>
          <a:xfrm>
            <a:off x="148424" y="4779625"/>
            <a:ext cx="3703495" cy="27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 sz="1000" i="1" dirty="0">
                <a:latin typeface="Open Sans"/>
                <a:ea typeface="Open Sans"/>
                <a:cs typeface="Open Sans"/>
                <a:sym typeface="Open Sans"/>
              </a:rPr>
              <a:t>Carte réalisée par les </a:t>
            </a:r>
            <a:r>
              <a:rPr lang="fr" sz="1000" i="1" dirty="0" smtClean="0">
                <a:latin typeface="Open Sans"/>
                <a:ea typeface="Open Sans"/>
                <a:cs typeface="Open Sans"/>
                <a:sym typeface="Open Sans"/>
              </a:rPr>
              <a:t>auteurs d’après les données BRGM</a:t>
            </a:r>
            <a:endParaRPr lang="fr" sz="1000" i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0352" y="4083918"/>
            <a:ext cx="376925" cy="492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5848350" y="1851670"/>
          <a:ext cx="3295650" cy="1523999"/>
        </p:xfrm>
        <a:graphic>
          <a:graphicData uri="http://schemas.openxmlformats.org/drawingml/2006/table">
            <a:tbl>
              <a:tblPr/>
              <a:tblGrid>
                <a:gridCol w="704850"/>
                <a:gridCol w="1095375"/>
                <a:gridCol w="1495425"/>
              </a:tblGrid>
              <a:tr h="381000">
                <a:tc>
                  <a:txBody>
                    <a:bodyPr/>
                    <a:lstStyle/>
                    <a:p>
                      <a:pPr fontAlgn="ctr"/>
                      <a:r>
                        <a:rPr lang="fr-FR" dirty="0"/>
                        <a:t> </a:t>
                      </a:r>
                    </a:p>
                  </a:txBody>
                  <a:tcPr marL="66675" marR="66675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b="0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Aunis Sud</a:t>
                      </a:r>
                      <a:endParaRPr lang="fr-FR" dirty="0"/>
                    </a:p>
                  </a:txBody>
                  <a:tcPr marL="66675" marR="66675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b="0" i="0" u="none" strike="noStrike" dirty="0" smtClean="0">
                          <a:solidFill>
                            <a:srgbClr val="4DB6AC"/>
                          </a:solidFill>
                          <a:latin typeface="Open Sans"/>
                        </a:rPr>
                        <a:t>En zone à risque</a:t>
                      </a:r>
                      <a:endParaRPr lang="fr-FR" dirty="0"/>
                    </a:p>
                  </a:txBody>
                  <a:tcPr marL="66675" marR="66675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2015</a:t>
                      </a:r>
                      <a:endParaRPr lang="fr-FR"/>
                    </a:p>
                  </a:txBody>
                  <a:tcPr marL="66675" marR="66675" marT="95250" marB="9525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27 117</a:t>
                      </a:r>
                      <a:endParaRPr lang="fr-FR"/>
                    </a:p>
                  </a:txBody>
                  <a:tcPr marL="66675" marR="66675" marT="95250" marB="95250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5 505</a:t>
                      </a:r>
                      <a:endParaRPr lang="fr-FR"/>
                    </a:p>
                  </a:txBody>
                  <a:tcPr marL="66675" marR="66675" marT="95250" marB="9525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2050</a:t>
                      </a:r>
                      <a:endParaRPr lang="fr-FR"/>
                    </a:p>
                  </a:txBody>
                  <a:tcPr marL="66675" marR="66675" marT="95250" marB="9525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33 542</a:t>
                      </a:r>
                      <a:endParaRPr lang="fr-FR"/>
                    </a:p>
                  </a:txBody>
                  <a:tcPr marL="66675" marR="66675" marT="95250" marB="95250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6 809</a:t>
                      </a:r>
                      <a:endParaRPr lang="fr-FR"/>
                    </a:p>
                  </a:txBody>
                  <a:tcPr marL="66675" marR="66675" marT="95250" marB="9525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2100</a:t>
                      </a:r>
                      <a:endParaRPr lang="fr-FR"/>
                    </a:p>
                  </a:txBody>
                  <a:tcPr marL="66675" marR="66675" marT="95250" marB="9525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38 141</a:t>
                      </a:r>
                      <a:endParaRPr lang="fr-FR"/>
                    </a:p>
                  </a:txBody>
                  <a:tcPr marL="66675" marR="66675" marT="95250" marB="95250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7 743</a:t>
                      </a:r>
                      <a:endParaRPr lang="fr-FR" dirty="0"/>
                    </a:p>
                  </a:txBody>
                  <a:tcPr marL="66675" marR="66675" marT="95250" marB="9525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</a:tr>
            </a:tbl>
          </a:graphicData>
        </a:graphic>
      </p:graphicFrame>
      <p:sp>
        <p:nvSpPr>
          <p:cNvPr id="137217" name="Rectangle 1"/>
          <p:cNvSpPr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EF6C00"/>
                </a:solidFill>
                <a:effectLst/>
                <a:latin typeface="PT Sans Narrow" charset="0"/>
                <a:cs typeface="Arial" pitchFamily="34" charset="0"/>
              </a:rPr>
              <a:t>Quelles projections pour quelles conséquences ?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5220072" y="3795886"/>
            <a:ext cx="392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i="1" dirty="0" smtClean="0">
                <a:solidFill>
                  <a:srgbClr val="4DB6AC"/>
                </a:solidFill>
                <a:latin typeface="Open Sans" charset="0"/>
                <a:cs typeface="Arial" pitchFamily="34" charset="0"/>
              </a:rPr>
              <a:t>Nombre de bâtiments confrontés à l’aléa retrait-gonflement des argiles</a:t>
            </a:r>
            <a:endParaRPr lang="fr-FR" dirty="0"/>
          </a:p>
        </p:txBody>
      </p:sp>
      <p:sp>
        <p:nvSpPr>
          <p:cNvPr id="24" name="Ellipse 23"/>
          <p:cNvSpPr/>
          <p:nvPr/>
        </p:nvSpPr>
        <p:spPr>
          <a:xfrm>
            <a:off x="539552" y="771550"/>
            <a:ext cx="3960440" cy="648072"/>
          </a:xfrm>
          <a:prstGeom prst="ellipse">
            <a:avLst/>
          </a:prstGeom>
          <a:noFill/>
          <a:ln w="38100">
            <a:solidFill>
              <a:srgbClr val="4DB6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solidFill>
                  <a:srgbClr val="000000"/>
                </a:solidFill>
                <a:latin typeface="Open Sans" charset="0"/>
                <a:cs typeface="Arial" pitchFamily="34" charset="0"/>
              </a:rPr>
              <a:t>Sécheresses plus fréquentes, plus intenses et plus longues</a:t>
            </a:r>
            <a:endParaRPr lang="fr-FR" sz="9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Ellipse 24"/>
          <p:cNvSpPr/>
          <p:nvPr/>
        </p:nvSpPr>
        <p:spPr>
          <a:xfrm>
            <a:off x="539552" y="1923678"/>
            <a:ext cx="3960440" cy="1656184"/>
          </a:xfrm>
          <a:prstGeom prst="ellipse">
            <a:avLst/>
          </a:prstGeom>
          <a:noFill/>
          <a:ln w="38100">
            <a:solidFill>
              <a:srgbClr val="4DB6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solidFill>
                  <a:srgbClr val="000000"/>
                </a:solidFill>
                <a:latin typeface="Open Sans" charset="0"/>
                <a:cs typeface="Arial" pitchFamily="34" charset="0"/>
              </a:rPr>
              <a:t>Accroissement de la profondeur du sol affecté par le retrait-gonflement des argiles</a:t>
            </a:r>
            <a:endParaRPr lang="fr-FR" sz="9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b="1" dirty="0" smtClean="0">
                <a:solidFill>
                  <a:srgbClr val="EF6C00"/>
                </a:solidFill>
                <a:latin typeface="Open Sans" charset="0"/>
                <a:cs typeface="Arial" pitchFamily="34" charset="0"/>
              </a:rPr>
              <a:t>&amp;</a:t>
            </a:r>
            <a:endParaRPr lang="fr-FR" sz="9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solidFill>
                  <a:srgbClr val="000000"/>
                </a:solidFill>
                <a:latin typeface="Open Sans" charset="0"/>
                <a:cs typeface="Arial" pitchFamily="34" charset="0"/>
              </a:rPr>
              <a:t>Majoration des niveaux de l’aléa</a:t>
            </a:r>
            <a:endParaRPr lang="fr-FR" sz="9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Ellipse 25"/>
          <p:cNvSpPr/>
          <p:nvPr/>
        </p:nvSpPr>
        <p:spPr>
          <a:xfrm>
            <a:off x="539552" y="4155926"/>
            <a:ext cx="3960440" cy="720080"/>
          </a:xfrm>
          <a:prstGeom prst="ellipse">
            <a:avLst/>
          </a:prstGeom>
          <a:noFill/>
          <a:ln w="38100">
            <a:solidFill>
              <a:srgbClr val="4DB6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solidFill>
                  <a:srgbClr val="000000"/>
                </a:solidFill>
                <a:latin typeface="Open Sans" charset="0"/>
                <a:cs typeface="Arial" pitchFamily="34" charset="0"/>
              </a:rPr>
              <a:t>Augmentation du nombre de sinistres sur les constructions</a:t>
            </a:r>
            <a:endParaRPr lang="fr-FR" sz="9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Flèche vers le bas 27"/>
          <p:cNvSpPr/>
          <p:nvPr/>
        </p:nvSpPr>
        <p:spPr>
          <a:xfrm>
            <a:off x="2411760" y="1491630"/>
            <a:ext cx="288032" cy="36004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 vers le bas 28"/>
          <p:cNvSpPr/>
          <p:nvPr/>
        </p:nvSpPr>
        <p:spPr>
          <a:xfrm>
            <a:off x="2411760" y="3723878"/>
            <a:ext cx="288032" cy="36004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Shape 5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bg2"/>
                </a:solidFill>
              </a:rPr>
              <a:pPr lvl="0" rtl="0">
                <a:spcBef>
                  <a:spcPts val="0"/>
                </a:spcBef>
                <a:buNone/>
              </a:pPr>
              <a:t>36</a:t>
            </a:fld>
            <a:endParaRPr lang="fr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 animBg="1"/>
      <p:bldP spid="25" grpId="0" animBg="1"/>
      <p:bldP spid="26" grpId="0" animBg="1"/>
      <p:bldP spid="28" grpId="0" animBg="1"/>
      <p:bldP spid="2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Shape 61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/>
              <a:t>Les inondations</a:t>
            </a:r>
          </a:p>
        </p:txBody>
      </p:sp>
      <p:sp>
        <p:nvSpPr>
          <p:cNvPr id="614" name="Shape 6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dk2"/>
                </a:solidFill>
              </a:rPr>
              <a:pPr lvl="0" rtl="0">
                <a:spcBef>
                  <a:spcPts val="0"/>
                </a:spcBef>
                <a:buNone/>
              </a:pPr>
              <a:t>37</a:t>
            </a:fld>
            <a:endParaRPr lang="fr">
              <a:solidFill>
                <a:schemeClr val="dk2"/>
              </a:solidFill>
            </a:endParaRPr>
          </a:p>
        </p:txBody>
      </p:sp>
      <p:pic>
        <p:nvPicPr>
          <p:cNvPr id="615" name="Shape 615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Shape 616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Shape 617" descr="IMG_1185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5425" y="1634674"/>
            <a:ext cx="3903374" cy="2580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Shape 618" descr="IMG_1184.JP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2537" y="1607712"/>
            <a:ext cx="3903378" cy="2600230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Shape 619"/>
          <p:cNvSpPr txBox="1"/>
          <p:nvPr/>
        </p:nvSpPr>
        <p:spPr>
          <a:xfrm>
            <a:off x="0" y="4207950"/>
            <a:ext cx="1881300" cy="44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r" sz="1000" i="1"/>
              <a:t>Photos d’inondations sur la commune de Genouillé</a:t>
            </a:r>
          </a:p>
        </p:txBody>
      </p:sp>
      <p:grpSp>
        <p:nvGrpSpPr>
          <p:cNvPr id="620" name="Shape 620"/>
          <p:cNvGrpSpPr/>
          <p:nvPr/>
        </p:nvGrpSpPr>
        <p:grpSpPr>
          <a:xfrm>
            <a:off x="2970850" y="2043812"/>
            <a:ext cx="3178800" cy="707389"/>
            <a:chOff x="2970850" y="1659002"/>
            <a:chExt cx="3178800" cy="833400"/>
          </a:xfrm>
        </p:grpSpPr>
        <p:sp>
          <p:nvSpPr>
            <p:cNvPr id="621" name="Shape 621"/>
            <p:cNvSpPr/>
            <p:nvPr/>
          </p:nvSpPr>
          <p:spPr>
            <a:xfrm>
              <a:off x="2982400" y="1659002"/>
              <a:ext cx="3167100" cy="8334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2" name="Shape 622"/>
            <p:cNvSpPr txBox="1"/>
            <p:nvPr/>
          </p:nvSpPr>
          <p:spPr>
            <a:xfrm rot="-324">
              <a:off x="2970849" y="1754244"/>
              <a:ext cx="3178800" cy="6429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lnSpc>
                  <a:spcPct val="115000"/>
                </a:lnSpc>
                <a:spcBef>
                  <a:spcPts val="0"/>
                </a:spcBef>
                <a:buNone/>
              </a:pPr>
              <a:r>
                <a:rPr lang="fr">
                  <a:latin typeface="Open Sans"/>
                  <a:ea typeface="Open Sans"/>
                  <a:cs typeface="Open Sans"/>
                  <a:sym typeface="Open Sans"/>
                </a:rPr>
                <a:t>Submersion, rapide ou lente, d’une zone habituellement hors d’eau</a:t>
              </a:r>
            </a:p>
          </p:txBody>
        </p:sp>
      </p:grpSp>
      <p:sp>
        <p:nvSpPr>
          <p:cNvPr id="623" name="Shape 623"/>
          <p:cNvSpPr txBox="1"/>
          <p:nvPr/>
        </p:nvSpPr>
        <p:spPr>
          <a:xfrm>
            <a:off x="7262875" y="4207950"/>
            <a:ext cx="1881300" cy="44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r" sz="1000" i="1"/>
              <a:t>Sources : Mairie de Genouillé</a:t>
            </a:r>
          </a:p>
        </p:txBody>
      </p:sp>
      <p:grpSp>
        <p:nvGrpSpPr>
          <p:cNvPr id="624" name="Shape 624"/>
          <p:cNvGrpSpPr/>
          <p:nvPr/>
        </p:nvGrpSpPr>
        <p:grpSpPr>
          <a:xfrm>
            <a:off x="2976700" y="3166349"/>
            <a:ext cx="3167100" cy="707389"/>
            <a:chOff x="2988475" y="1659002"/>
            <a:chExt cx="3167100" cy="833400"/>
          </a:xfrm>
        </p:grpSpPr>
        <p:sp>
          <p:nvSpPr>
            <p:cNvPr id="625" name="Shape 625"/>
            <p:cNvSpPr/>
            <p:nvPr/>
          </p:nvSpPr>
          <p:spPr>
            <a:xfrm>
              <a:off x="2988475" y="1659002"/>
              <a:ext cx="3167100" cy="8334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6" name="Shape 626"/>
            <p:cNvSpPr txBox="1"/>
            <p:nvPr/>
          </p:nvSpPr>
          <p:spPr>
            <a:xfrm rot="-326">
              <a:off x="2988474" y="1754295"/>
              <a:ext cx="3167100" cy="6429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fr">
                  <a:latin typeface="Open Sans"/>
                  <a:ea typeface="Open Sans"/>
                  <a:cs typeface="Open Sans"/>
                  <a:sym typeface="Open Sans"/>
                </a:rPr>
                <a:t>122 arrêtés de catastrophe naturelle en Aunis Sud depuis 1982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Shape 63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/>
              <a:t>L'aléa inondation aujourd’hui en Aunis Sud</a:t>
            </a:r>
          </a:p>
        </p:txBody>
      </p:sp>
      <p:sp>
        <p:nvSpPr>
          <p:cNvPr id="632" name="Shape 63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dk2"/>
                </a:solidFill>
              </a:rPr>
              <a:pPr lvl="0" rtl="0">
                <a:spcBef>
                  <a:spcPts val="0"/>
                </a:spcBef>
                <a:buNone/>
              </a:pPr>
              <a:t>38</a:t>
            </a:fld>
            <a:endParaRPr lang="fr">
              <a:solidFill>
                <a:schemeClr val="dk2"/>
              </a:solidFill>
            </a:endParaRPr>
          </a:p>
        </p:txBody>
      </p:sp>
      <p:pic>
        <p:nvPicPr>
          <p:cNvPr id="633" name="Shape 633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Shape 634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Shape 635"/>
          <p:cNvSpPr/>
          <p:nvPr/>
        </p:nvSpPr>
        <p:spPr>
          <a:xfrm rot="5400000">
            <a:off x="60350" y="1124850"/>
            <a:ext cx="1508100" cy="23664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6" name="Shape 636"/>
          <p:cNvSpPr txBox="1"/>
          <p:nvPr/>
        </p:nvSpPr>
        <p:spPr>
          <a:xfrm rot="-549">
            <a:off x="81899" y="1590742"/>
            <a:ext cx="1878000" cy="19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just" rtl="0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40 % du territoire concerné</a:t>
            </a:r>
          </a:p>
          <a:p>
            <a:pPr lvl="0" rtl="0">
              <a:spcBef>
                <a:spcPts val="0"/>
              </a:spcBef>
              <a:buNone/>
            </a:pP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fr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&amp;</a:t>
            </a:r>
          </a:p>
          <a:p>
            <a:pPr lvl="0" rtl="0">
              <a:spcBef>
                <a:spcPts val="0"/>
              </a:spcBef>
              <a:buNone/>
            </a:pP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lvl="0" algn="just" rtl="0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1 construction sur 2 en zone inondable</a:t>
            </a:r>
          </a:p>
          <a:p>
            <a:pPr lvl="0" rtl="0">
              <a:spcBef>
                <a:spcPts val="0"/>
              </a:spcBef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lvl="0" rtl="0">
              <a:spcBef>
                <a:spcPts val="0"/>
              </a:spcBef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37" name="Shape 637" descr="Aléa inondationm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45" t="23186" r="4337" b="28579"/>
          <a:stretch/>
        </p:blipFill>
        <p:spPr>
          <a:xfrm>
            <a:off x="4139952" y="1131590"/>
            <a:ext cx="4893548" cy="364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Shape 638" descr="Aléa inondationm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75" y="3717290"/>
            <a:ext cx="3246225" cy="1225060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Shape 640"/>
          <p:cNvSpPr txBox="1"/>
          <p:nvPr/>
        </p:nvSpPr>
        <p:spPr>
          <a:xfrm rot="-577">
            <a:off x="2339828" y="1851821"/>
            <a:ext cx="1787700" cy="899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Aléa fort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fr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7 % du territoire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fr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 &amp; 3 200 bâtiments</a:t>
            </a:r>
          </a:p>
        </p:txBody>
      </p:sp>
      <p:sp>
        <p:nvSpPr>
          <p:cNvPr id="641" name="Shape 641"/>
          <p:cNvSpPr txBox="1"/>
          <p:nvPr/>
        </p:nvSpPr>
        <p:spPr>
          <a:xfrm rot="-596">
            <a:off x="2339825" y="2859931"/>
            <a:ext cx="1731600" cy="83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Aléa moyen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fr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9 % du territoire &amp; 3 400 bâtiments</a:t>
            </a:r>
          </a:p>
        </p:txBody>
      </p:sp>
      <p:sp>
        <p:nvSpPr>
          <p:cNvPr id="642" name="Shape 642"/>
          <p:cNvSpPr txBox="1"/>
          <p:nvPr/>
        </p:nvSpPr>
        <p:spPr>
          <a:xfrm rot="-607">
            <a:off x="7236353" y="627684"/>
            <a:ext cx="1698600" cy="6453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r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Aunis Sud</a:t>
            </a:r>
          </a:p>
          <a:p>
            <a:pPr lvl="0" algn="l" rtl="0">
              <a:spcBef>
                <a:spcPts val="0"/>
              </a:spcBef>
              <a:buNone/>
            </a:pPr>
            <a:r>
              <a:rPr lang="fr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27 000 bâtiments</a:t>
            </a:r>
          </a:p>
        </p:txBody>
      </p:sp>
      <p:sp>
        <p:nvSpPr>
          <p:cNvPr id="644" name="Shape 644"/>
          <p:cNvSpPr txBox="1"/>
          <p:nvPr/>
        </p:nvSpPr>
        <p:spPr>
          <a:xfrm>
            <a:off x="4272774" y="4721425"/>
            <a:ext cx="3899625" cy="27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000" i="1" dirty="0">
                <a:latin typeface="Open Sans"/>
                <a:ea typeface="Open Sans"/>
                <a:cs typeface="Open Sans"/>
                <a:sym typeface="Open Sans"/>
              </a:rPr>
              <a:t>Carte réalisée par les </a:t>
            </a:r>
            <a:r>
              <a:rPr lang="fr" sz="1000" i="1" dirty="0" smtClean="0">
                <a:latin typeface="Open Sans"/>
                <a:ea typeface="Open Sans"/>
                <a:cs typeface="Open Sans"/>
                <a:sym typeface="Open Sans"/>
              </a:rPr>
              <a:t>auteurs d’après les données BRGM</a:t>
            </a:r>
            <a:endParaRPr lang="fr" sz="1000" i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5" name="Shape 645"/>
          <p:cNvSpPr txBox="1"/>
          <p:nvPr/>
        </p:nvSpPr>
        <p:spPr>
          <a:xfrm rot="-465">
            <a:off x="2123789" y="843707"/>
            <a:ext cx="2215800" cy="89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Aléa très fort - Nappe affleurante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fr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24 % du territoire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fr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 &amp; 8 600 bâtiments</a:t>
            </a:r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3939902"/>
            <a:ext cx="481211" cy="62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 descr="https://scontent.xx.fbcdn.net/v/t34.0-12/19512200_10213388481528751_386915816_n.png?oh=40e43b52c3257f8f919f1cde3ac91ca4&amp;oe=595305D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752" y="1327173"/>
            <a:ext cx="2705100" cy="2800351"/>
          </a:xfrm>
          <a:prstGeom prst="rect">
            <a:avLst/>
          </a:prstGeom>
          <a:noFill/>
        </p:spPr>
      </p:pic>
      <p:sp>
        <p:nvSpPr>
          <p:cNvPr id="651" name="Shape 651"/>
          <p:cNvSpPr txBox="1">
            <a:spLocks noGrp="1"/>
          </p:cNvSpPr>
          <p:nvPr>
            <p:ph type="title"/>
          </p:nvPr>
        </p:nvSpPr>
        <p:spPr>
          <a:xfrm>
            <a:off x="467544" y="0"/>
            <a:ext cx="8676456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/>
              <a:t>Inondation &amp; changement climatique : quelles conséquences ?</a:t>
            </a:r>
          </a:p>
        </p:txBody>
      </p:sp>
      <p:sp>
        <p:nvSpPr>
          <p:cNvPr id="652" name="Shape 65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dk2"/>
                </a:solidFill>
              </a:rPr>
              <a:pPr lvl="0" rtl="0">
                <a:spcBef>
                  <a:spcPts val="0"/>
                </a:spcBef>
                <a:buNone/>
              </a:pPr>
              <a:t>39</a:t>
            </a:fld>
            <a:endParaRPr lang="fr">
              <a:solidFill>
                <a:schemeClr val="dk2"/>
              </a:solidFill>
            </a:endParaRPr>
          </a:p>
        </p:txBody>
      </p:sp>
      <p:pic>
        <p:nvPicPr>
          <p:cNvPr id="653" name="Shape 653" descr="PolytechDAE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Shape 654" descr="logo-78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Shape 655"/>
          <p:cNvSpPr txBox="1"/>
          <p:nvPr/>
        </p:nvSpPr>
        <p:spPr>
          <a:xfrm>
            <a:off x="2323625" y="4279501"/>
            <a:ext cx="2705100" cy="248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800" i="1"/>
              <a:t>Dessin : Rapport Changement Climatique du CEPRI</a:t>
            </a:r>
          </a:p>
        </p:txBody>
      </p:sp>
      <p:sp>
        <p:nvSpPr>
          <p:cNvPr id="657" name="Shape 657"/>
          <p:cNvSpPr txBox="1"/>
          <p:nvPr/>
        </p:nvSpPr>
        <p:spPr>
          <a:xfrm rot="-704">
            <a:off x="5940214" y="3652170"/>
            <a:ext cx="2930400" cy="60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lnSpc>
                <a:spcPct val="120000"/>
              </a:lnSpc>
              <a:spcBef>
                <a:spcPts val="0"/>
              </a:spcBef>
              <a:buNone/>
            </a:pPr>
            <a:r>
              <a:rPr lang="fr" sz="1200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Nombre de bâtiments confrontés à l’aléa inondation </a:t>
            </a:r>
          </a:p>
          <a:p>
            <a:pPr lvl="0" algn="r" rtl="0">
              <a:spcBef>
                <a:spcPts val="0"/>
              </a:spcBef>
              <a:buNone/>
            </a:pPr>
            <a:endParaRPr sz="1300" i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658" name="Shape 658"/>
          <p:cNvGrpSpPr/>
          <p:nvPr/>
        </p:nvGrpSpPr>
        <p:grpSpPr>
          <a:xfrm>
            <a:off x="0" y="1580250"/>
            <a:ext cx="2323625" cy="2515725"/>
            <a:chOff x="-118975" y="1429975"/>
            <a:chExt cx="2323625" cy="2515725"/>
          </a:xfrm>
        </p:grpSpPr>
        <p:cxnSp>
          <p:nvCxnSpPr>
            <p:cNvPr id="659" name="Shape 659"/>
            <p:cNvCxnSpPr/>
            <p:nvPr/>
          </p:nvCxnSpPr>
          <p:spPr>
            <a:xfrm>
              <a:off x="999250" y="3945700"/>
              <a:ext cx="1205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lg" len="lg"/>
              <a:tailEnd type="none" w="lg" len="lg"/>
            </a:ln>
          </p:spPr>
        </p:cxnSp>
        <p:cxnSp>
          <p:nvCxnSpPr>
            <p:cNvPr id="661" name="Shape 661"/>
            <p:cNvCxnSpPr/>
            <p:nvPr/>
          </p:nvCxnSpPr>
          <p:spPr>
            <a:xfrm>
              <a:off x="999250" y="2402100"/>
              <a:ext cx="1205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662" name="Shape 662"/>
            <p:cNvSpPr txBox="1"/>
            <p:nvPr/>
          </p:nvSpPr>
          <p:spPr>
            <a:xfrm>
              <a:off x="-118975" y="1429975"/>
              <a:ext cx="2105100" cy="10884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r" rtl="0">
                <a:lnSpc>
                  <a:spcPct val="115000"/>
                </a:lnSpc>
                <a:spcBef>
                  <a:spcPts val="0"/>
                </a:spcBef>
                <a:buNone/>
              </a:pPr>
              <a:r>
                <a:rPr lang="fr" sz="1300" dirty="0">
                  <a:latin typeface="Open Sans"/>
                  <a:ea typeface="Open Sans"/>
                  <a:cs typeface="Open Sans"/>
                  <a:sym typeface="Open Sans"/>
                </a:rPr>
                <a:t>Hausse des événements extrêmes avec de fortes précipitations</a:t>
              </a:r>
            </a:p>
          </p:txBody>
        </p:sp>
        <p:sp>
          <p:nvSpPr>
            <p:cNvPr id="663" name="Shape 663"/>
            <p:cNvSpPr txBox="1"/>
            <p:nvPr/>
          </p:nvSpPr>
          <p:spPr>
            <a:xfrm>
              <a:off x="121875" y="2474375"/>
              <a:ext cx="1864200" cy="7074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b" anchorCtr="0">
              <a:noAutofit/>
            </a:bodyPr>
            <a:lstStyle/>
            <a:p>
              <a:pPr lvl="0" algn="r" rtl="0">
                <a:lnSpc>
                  <a:spcPct val="115000"/>
                </a:lnSpc>
                <a:spcBef>
                  <a:spcPts val="0"/>
                </a:spcBef>
                <a:buNone/>
              </a:pPr>
              <a:r>
                <a:rPr lang="fr" sz="1300" dirty="0">
                  <a:latin typeface="Open Sans"/>
                  <a:ea typeface="Open Sans"/>
                  <a:cs typeface="Open Sans"/>
                  <a:sym typeface="Open Sans"/>
                </a:rPr>
                <a:t>Aggravation du risque inondation</a:t>
              </a:r>
            </a:p>
          </p:txBody>
        </p:sp>
        <p:cxnSp>
          <p:nvCxnSpPr>
            <p:cNvPr id="664" name="Shape 664"/>
            <p:cNvCxnSpPr/>
            <p:nvPr/>
          </p:nvCxnSpPr>
          <p:spPr>
            <a:xfrm>
              <a:off x="999250" y="3177344"/>
              <a:ext cx="1205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665" name="Shape 665"/>
            <p:cNvSpPr txBox="1"/>
            <p:nvPr/>
          </p:nvSpPr>
          <p:spPr>
            <a:xfrm>
              <a:off x="121950" y="3337600"/>
              <a:ext cx="1864200" cy="6081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r" rtl="0">
                <a:lnSpc>
                  <a:spcPct val="115000"/>
                </a:lnSpc>
                <a:spcBef>
                  <a:spcPts val="0"/>
                </a:spcBef>
                <a:buNone/>
              </a:pPr>
              <a:r>
                <a:rPr lang="fr" sz="1300" dirty="0">
                  <a:latin typeface="Open Sans"/>
                  <a:ea typeface="Open Sans"/>
                  <a:cs typeface="Open Sans"/>
                  <a:sym typeface="Open Sans"/>
                </a:rPr>
                <a:t>10 à 100 </a:t>
              </a:r>
              <a:r>
                <a:rPr lang="fr" sz="1300" dirty="0" smtClean="0">
                  <a:latin typeface="Open Sans"/>
                  <a:ea typeface="Open Sans"/>
                  <a:cs typeface="Open Sans"/>
                  <a:sym typeface="Open Sans"/>
                </a:rPr>
                <a:t>milliards </a:t>
              </a:r>
              <a:r>
                <a:rPr lang="fr" sz="1600" dirty="0" smtClean="0">
                  <a:latin typeface="Open Sans"/>
                  <a:ea typeface="Open Sans"/>
                  <a:cs typeface="Open Sans"/>
                  <a:sym typeface="Open Sans"/>
                </a:rPr>
                <a:t>€ </a:t>
              </a:r>
              <a:r>
                <a:rPr lang="fr" sz="1300" dirty="0">
                  <a:latin typeface="Open Sans"/>
                  <a:ea typeface="Open Sans"/>
                  <a:cs typeface="Open Sans"/>
                  <a:sym typeface="Open Sans"/>
                </a:rPr>
                <a:t>en France en 2100</a:t>
              </a:r>
            </a:p>
          </p:txBody>
        </p:sp>
      </p:grpSp>
      <p:graphicFrame>
        <p:nvGraphicFramePr>
          <p:cNvPr id="18" name="Tableau 17"/>
          <p:cNvGraphicFramePr>
            <a:graphicFrameLocks noGrp="1"/>
          </p:cNvGraphicFramePr>
          <p:nvPr/>
        </p:nvGraphicFramePr>
        <p:xfrm>
          <a:off x="5796136" y="1491630"/>
          <a:ext cx="3096344" cy="1932546"/>
        </p:xfrm>
        <a:graphic>
          <a:graphicData uri="http://schemas.openxmlformats.org/drawingml/2006/table">
            <a:tbl>
              <a:tblPr/>
              <a:tblGrid>
                <a:gridCol w="661977"/>
                <a:gridCol w="1024997"/>
                <a:gridCol w="1409370"/>
              </a:tblGrid>
              <a:tr h="651300">
                <a:tc>
                  <a:txBody>
                    <a:bodyPr/>
                    <a:lstStyle/>
                    <a:p>
                      <a:pPr fontAlgn="ctr"/>
                      <a:r>
                        <a:rPr lang="fr-FR" sz="1600" dirty="0"/>
                        <a:t> </a:t>
                      </a:r>
                    </a:p>
                  </a:txBody>
                  <a:tcPr marL="74739" marR="74739" marT="106770" marB="106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b="0" i="0" u="none" strike="noStrike" cap="none">
                          <a:solidFill>
                            <a:srgbClr val="4DB6AC"/>
                          </a:solidFill>
                          <a:latin typeface="Open Sans"/>
                          <a:ea typeface="+mn-ea"/>
                          <a:cs typeface="+mn-cs"/>
                          <a:sym typeface="Arial"/>
                        </a:rPr>
                        <a:t>Aunis Sud</a:t>
                      </a:r>
                    </a:p>
                  </a:txBody>
                  <a:tcPr marL="74739" marR="74739" marT="106770" marB="106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b="0" i="0" u="none" strike="noStrike" cap="none" dirty="0" smtClean="0">
                          <a:solidFill>
                            <a:srgbClr val="4DB6AC"/>
                          </a:solidFill>
                          <a:latin typeface="Open Sans"/>
                          <a:ea typeface="+mn-ea"/>
                          <a:cs typeface="+mn-cs"/>
                          <a:sym typeface="Arial"/>
                        </a:rPr>
                        <a:t>En zone à risque</a:t>
                      </a:r>
                      <a:endParaRPr lang="fr-FR" sz="1200" b="0" i="0" u="none" strike="noStrike" cap="none" dirty="0">
                        <a:solidFill>
                          <a:srgbClr val="4DB6AC"/>
                        </a:solidFill>
                        <a:latin typeface="Open Sans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74739" marR="74739" marT="106770" marB="106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7082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2015</a:t>
                      </a:r>
                      <a:endParaRPr lang="fr-FR" sz="1600"/>
                    </a:p>
                  </a:txBody>
                  <a:tcPr marL="74739" marR="74739" marT="106770" marB="10677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27 117</a:t>
                      </a:r>
                      <a:endParaRPr lang="fr-FR" sz="1600"/>
                    </a:p>
                  </a:txBody>
                  <a:tcPr marL="74739" marR="74739" marT="106770" marB="106770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15 305</a:t>
                      </a:r>
                      <a:endParaRPr lang="fr-FR" sz="1600" dirty="0"/>
                    </a:p>
                  </a:txBody>
                  <a:tcPr marL="74739" marR="74739" marT="106770" marB="10677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</a:tr>
              <a:tr h="427082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2050</a:t>
                      </a:r>
                      <a:endParaRPr lang="fr-FR" sz="1600"/>
                    </a:p>
                  </a:txBody>
                  <a:tcPr marL="74739" marR="74739" marT="106770" marB="10677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33 542</a:t>
                      </a:r>
                      <a:endParaRPr lang="fr-FR" sz="1600"/>
                    </a:p>
                  </a:txBody>
                  <a:tcPr marL="74739" marR="74739" marT="106770" marB="106770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18 931</a:t>
                      </a:r>
                      <a:endParaRPr lang="fr-FR" sz="1600"/>
                    </a:p>
                  </a:txBody>
                  <a:tcPr marL="74739" marR="74739" marT="106770" marB="10677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7082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2100</a:t>
                      </a:r>
                      <a:endParaRPr lang="fr-FR" sz="1600"/>
                    </a:p>
                  </a:txBody>
                  <a:tcPr marL="74739" marR="74739" marT="106770" marB="10677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38 141</a:t>
                      </a:r>
                      <a:endParaRPr lang="fr-FR" sz="1600"/>
                    </a:p>
                  </a:txBody>
                  <a:tcPr marL="74739" marR="74739" marT="106770" marB="106770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21 527</a:t>
                      </a:r>
                      <a:endParaRPr lang="fr-FR" sz="1600" dirty="0"/>
                    </a:p>
                  </a:txBody>
                  <a:tcPr marL="74739" marR="74739" marT="106770" marB="10677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</a:tr>
            </a:tbl>
          </a:graphicData>
        </a:graphic>
      </p:graphicFrame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323528" y="699542"/>
            <a:ext cx="2694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Open Sans"/>
              </a:rPr>
              <a:t>Impacts sur le territoire</a:t>
            </a:r>
            <a:endParaRPr lang="fr-FR" sz="2000" b="1" dirty="0">
              <a:solidFill>
                <a:srgbClr val="888888"/>
              </a:solidFill>
              <a:latin typeface="Calibri"/>
              <a:ea typeface="Calibri"/>
              <a:cs typeface="Calibri"/>
              <a:sym typeface="Open San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365375" y="637075"/>
            <a:ext cx="4038000" cy="751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2400" dirty="0" smtClean="0"/>
              <a:t>I</a:t>
            </a:r>
            <a:r>
              <a:rPr lang="fr" sz="2400" dirty="0"/>
              <a:t>.   Le changement climatique en Aunis Sud</a:t>
            </a:r>
          </a:p>
        </p:txBody>
      </p:sp>
      <p:pic>
        <p:nvPicPr>
          <p:cNvPr id="172" name="Shape 172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Shape 173"/>
          <p:cNvSpPr/>
          <p:nvPr/>
        </p:nvSpPr>
        <p:spPr>
          <a:xfrm>
            <a:off x="4618925" y="0"/>
            <a:ext cx="4524900" cy="5068500"/>
          </a:xfrm>
          <a:prstGeom prst="rect">
            <a:avLst/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74" name="Shape 174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rgbClr val="FFFFFF"/>
                </a:solidFill>
              </a:rPr>
              <a:pPr lvl="0" rtl="0">
                <a:spcBef>
                  <a:spcPts val="0"/>
                </a:spcBef>
                <a:buNone/>
              </a:pPr>
              <a:t>4</a:t>
            </a:fld>
            <a:endParaRPr lang="fr">
              <a:solidFill>
                <a:srgbClr val="FFFFFF"/>
              </a:solidFill>
            </a:endParaRPr>
          </a:p>
        </p:txBody>
      </p:sp>
      <p:sp>
        <p:nvSpPr>
          <p:cNvPr id="176" name="Shape 176"/>
          <p:cNvSpPr txBox="1"/>
          <p:nvPr/>
        </p:nvSpPr>
        <p:spPr>
          <a:xfrm>
            <a:off x="4932425" y="1071750"/>
            <a:ext cx="38979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Font typeface="Arial" pitchFamily="34" charset="0"/>
              <a:buChar char="•"/>
            </a:pPr>
            <a:r>
              <a:rPr lang="fr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Evolution des températures depuis 1896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Font typeface="Arial" pitchFamily="34" charset="0"/>
              <a:buChar char="•"/>
            </a:pPr>
            <a:r>
              <a:rPr lang="fr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Pluviométrie depuis 1950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Font typeface="Arial" pitchFamily="34" charset="0"/>
              <a:buChar char="•"/>
            </a:pPr>
            <a:r>
              <a:rPr lang="fr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Evolution des </a:t>
            </a:r>
            <a:r>
              <a:rPr lang="fr" dirty="0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jours </a:t>
            </a:r>
            <a:r>
              <a:rPr lang="fr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chauds et froids depuis </a:t>
            </a:r>
            <a:r>
              <a:rPr lang="fr" dirty="0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1950</a:t>
            </a:r>
            <a:endParaRPr lang="fr" sz="12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7" name="Shape 177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540975"/>
            <a:ext cx="4314118" cy="2868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Shape 67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lt1"/>
                </a:solidFill>
              </a:rPr>
              <a:pPr lvl="0">
                <a:spcBef>
                  <a:spcPts val="0"/>
                </a:spcBef>
                <a:buNone/>
              </a:pPr>
              <a:t>40</a:t>
            </a:fld>
            <a:endParaRPr lang="fr" dirty="0">
              <a:solidFill>
                <a:schemeClr val="lt1"/>
              </a:solidFill>
            </a:endParaRPr>
          </a:p>
        </p:txBody>
      </p:sp>
      <p:pic>
        <p:nvPicPr>
          <p:cNvPr id="671" name="Shape 671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Shape 672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673" name="Shape 673"/>
          <p:cNvSpPr txBox="1">
            <a:spLocks noGrp="1"/>
          </p:cNvSpPr>
          <p:nvPr>
            <p:ph type="subTitle" idx="1"/>
          </p:nvPr>
        </p:nvSpPr>
        <p:spPr>
          <a:xfrm>
            <a:off x="-8325" y="825575"/>
            <a:ext cx="4560900" cy="12351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 sz="1400"/>
              <a:t>b) Vulnérabilité énergétique du secteur résidentiel</a:t>
            </a:r>
          </a:p>
        </p:txBody>
      </p:sp>
      <p:sp>
        <p:nvSpPr>
          <p:cNvPr id="674" name="Shape 674"/>
          <p:cNvSpPr txBox="1">
            <a:spLocks noGrp="1"/>
          </p:cNvSpPr>
          <p:nvPr>
            <p:ph type="body" idx="2"/>
          </p:nvPr>
        </p:nvSpPr>
        <p:spPr>
          <a:xfrm>
            <a:off x="4583275" y="1277600"/>
            <a:ext cx="4560900" cy="2778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endParaRPr sz="1200" dirty="0"/>
          </a:p>
          <a:p>
            <a:pPr marL="457200" lvl="0" indent="-304800">
              <a:spcAft>
                <a:spcPts val="100"/>
              </a:spcAft>
              <a:buFont typeface="Arial" pitchFamily="34" charset="0"/>
              <a:buChar char="•"/>
            </a:pPr>
            <a:r>
              <a:rPr lang="fr-FR" sz="1400" b="1" dirty="0" smtClean="0"/>
              <a:t>17,6%</a:t>
            </a:r>
            <a:r>
              <a:rPr lang="fr-FR" sz="1200" dirty="0" smtClean="0"/>
              <a:t> des  ménages en précarité énergétique </a:t>
            </a:r>
            <a:endParaRPr lang="fr" sz="1200" dirty="0"/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endParaRPr sz="1200" dirty="0"/>
          </a:p>
          <a:p>
            <a: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</a:pPr>
            <a:r>
              <a:rPr lang="fr" sz="1200" dirty="0"/>
              <a:t>Consommation moyenne annuelle : </a:t>
            </a:r>
            <a:r>
              <a:rPr lang="fr" sz="1400" b="1" dirty="0"/>
              <a:t>19,8 MWh </a:t>
            </a:r>
            <a:endParaRPr lang="fr" sz="1200" b="1" dirty="0"/>
          </a:p>
          <a:p>
            <a:pPr lvl="0" indent="457200" rtl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fr" sz="1200" dirty="0" smtClean="0"/>
              <a:t>	15</a:t>
            </a:r>
            <a:r>
              <a:rPr lang="fr" sz="1200" dirty="0"/>
              <a:t>% </a:t>
            </a:r>
            <a:r>
              <a:rPr lang="fr" sz="1200" dirty="0" smtClean="0"/>
              <a:t>supérieur à la Nouvelle </a:t>
            </a:r>
            <a:r>
              <a:rPr lang="fr" sz="1200" dirty="0"/>
              <a:t>A</a:t>
            </a:r>
            <a:r>
              <a:rPr lang="fr" sz="1200" dirty="0" smtClean="0"/>
              <a:t>quitaine</a:t>
            </a:r>
            <a:endParaRPr lang="fr" sz="1200" dirty="0"/>
          </a:p>
          <a:p>
            <a:pPr lvl="0" indent="457200" rtl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fr" sz="1200" dirty="0" smtClean="0"/>
              <a:t>	20</a:t>
            </a:r>
            <a:r>
              <a:rPr lang="fr" sz="1200" dirty="0"/>
              <a:t>% </a:t>
            </a:r>
            <a:r>
              <a:rPr lang="fr" sz="1200" dirty="0" smtClean="0"/>
              <a:t>supérieur à la </a:t>
            </a:r>
            <a:r>
              <a:rPr lang="fr" sz="1200" dirty="0"/>
              <a:t>France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None/>
            </a:pPr>
            <a:endParaRPr sz="1200" dirty="0"/>
          </a:p>
          <a:p>
            <a: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</a:pPr>
            <a:r>
              <a:rPr lang="fr" sz="1200" dirty="0"/>
              <a:t>Paramètre étudié : </a:t>
            </a:r>
            <a:r>
              <a:rPr lang="fr" sz="1400" b="1" dirty="0" smtClean="0"/>
              <a:t>Degrés-Jours </a:t>
            </a:r>
            <a:r>
              <a:rPr lang="fr" sz="1400" b="1" dirty="0"/>
              <a:t>Unifiés (DJU)</a:t>
            </a:r>
          </a:p>
        </p:txBody>
      </p:sp>
      <p:pic>
        <p:nvPicPr>
          <p:cNvPr id="675" name="Shape 675" descr="precarite_energetique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7112" y="1911225"/>
            <a:ext cx="3870313" cy="2778025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Shape 676"/>
          <p:cNvSpPr txBox="1"/>
          <p:nvPr/>
        </p:nvSpPr>
        <p:spPr>
          <a:xfrm>
            <a:off x="279675" y="4663225"/>
            <a:ext cx="3957900" cy="248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sz="800" i="1"/>
              <a:t>Dessinateur : Olivier Schwartz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932040" y="4587974"/>
            <a:ext cx="10150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 smtClean="0">
                <a:latin typeface="Open Sans"/>
                <a:ea typeface="Open Sans"/>
                <a:cs typeface="Open Sans"/>
                <a:sym typeface="Open Sans"/>
              </a:rPr>
              <a:t>Sources AREC</a:t>
            </a:r>
            <a:endParaRPr lang="fr-FR" sz="1100" i="1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Shape 68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 sz="1200" b="1" dirty="0"/>
              <a:t>DJU = Degrés-Jours de </a:t>
            </a:r>
            <a:r>
              <a:rPr lang="fr" sz="1200" b="1" dirty="0" smtClean="0"/>
              <a:t>Chauffe </a:t>
            </a:r>
            <a:r>
              <a:rPr lang="fr" sz="1200" b="1" dirty="0"/>
              <a:t>(DJC) + Degrés-Jours de Froid (DJF)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fr" sz="1200" b="1" dirty="0"/>
              <a:t>Seuil de confort : </a:t>
            </a:r>
          </a:p>
          <a:p>
            <a:pPr marL="457200" lvl="0" indent="-304800" rtl="0">
              <a:spcBef>
                <a:spcPts val="0"/>
              </a:spcBef>
              <a:buSzPct val="100000"/>
              <a:buChar char="-"/>
            </a:pPr>
            <a:r>
              <a:rPr lang="fr" sz="1200" b="1" dirty="0"/>
              <a:t>18°C pour le chauffage </a:t>
            </a:r>
          </a:p>
          <a:p>
            <a:pPr marL="457200" lvl="0" indent="-304800" rtl="0">
              <a:spcBef>
                <a:spcPts val="0"/>
              </a:spcBef>
              <a:buSzPct val="100000"/>
              <a:buChar char="-"/>
            </a:pPr>
            <a:r>
              <a:rPr lang="fr" sz="1200" b="1" dirty="0"/>
              <a:t>23°C pour la climatisation</a:t>
            </a:r>
          </a:p>
          <a:p>
            <a:pPr lvl="0" rtl="0">
              <a:spcBef>
                <a:spcPts val="0"/>
              </a:spcBef>
              <a:buNone/>
            </a:pPr>
            <a:endParaRPr sz="1200" b="1" dirty="0"/>
          </a:p>
          <a:p>
            <a:pPr lvl="0">
              <a:spcBef>
                <a:spcPts val="0"/>
              </a:spcBef>
              <a:buNone/>
            </a:pPr>
            <a:r>
              <a:rPr lang="fr" sz="1200" b="1" dirty="0" smtClean="0"/>
              <a:t>Environ </a:t>
            </a:r>
            <a:r>
              <a:rPr lang="fr" sz="1200" b="1" dirty="0"/>
              <a:t>2000 DJU </a:t>
            </a:r>
            <a:r>
              <a:rPr lang="fr" sz="1200" b="1" dirty="0" smtClean="0"/>
              <a:t>annuels </a:t>
            </a:r>
            <a:r>
              <a:rPr lang="fr" sz="1200" b="1" dirty="0"/>
              <a:t>en Aunis Sud</a:t>
            </a:r>
          </a:p>
        </p:txBody>
      </p:sp>
      <p:sp>
        <p:nvSpPr>
          <p:cNvPr id="682" name="Shape 68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dk2"/>
                </a:solidFill>
              </a:rPr>
              <a:pPr lvl="0">
                <a:spcBef>
                  <a:spcPts val="0"/>
                </a:spcBef>
                <a:buNone/>
              </a:pPr>
              <a:t>41</a:t>
            </a:fld>
            <a:endParaRPr lang="fr">
              <a:solidFill>
                <a:schemeClr val="dk2"/>
              </a:solidFill>
            </a:endParaRPr>
          </a:p>
        </p:txBody>
      </p:sp>
      <p:sp>
        <p:nvSpPr>
          <p:cNvPr id="683" name="Shape 68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/>
              <a:t>Qu’est ce qu’un Degré-Jour Unifié (DJU) ?</a:t>
            </a:r>
          </a:p>
        </p:txBody>
      </p:sp>
      <p:pic>
        <p:nvPicPr>
          <p:cNvPr id="684" name="Shape 684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Shape 685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Shape 686" descr="TempDJU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4312" y="1794325"/>
            <a:ext cx="3996476" cy="2774699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Shape 687"/>
          <p:cNvSpPr txBox="1"/>
          <p:nvPr/>
        </p:nvSpPr>
        <p:spPr>
          <a:xfrm>
            <a:off x="5363075" y="4611175"/>
            <a:ext cx="1710000" cy="20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sz="800" i="1" dirty="0"/>
              <a:t>Source : Fludia 2004</a:t>
            </a:r>
          </a:p>
        </p:txBody>
      </p:sp>
      <p:sp>
        <p:nvSpPr>
          <p:cNvPr id="9" name="Rectangle 8"/>
          <p:cNvSpPr/>
          <p:nvPr/>
        </p:nvSpPr>
        <p:spPr>
          <a:xfrm>
            <a:off x="3923928" y="4443958"/>
            <a:ext cx="100811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 descr="C:\Users\Etienne CHASSAING\Documents\Polytech\Polytech DAE4\AUNIS\Wermus diapo 42\19489302_10155406403108904_1934144419_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15566"/>
            <a:ext cx="4326020" cy="2376264"/>
          </a:xfrm>
          <a:prstGeom prst="rect">
            <a:avLst/>
          </a:prstGeom>
          <a:noFill/>
        </p:spPr>
      </p:pic>
      <p:sp>
        <p:nvSpPr>
          <p:cNvPr id="692" name="Shape 692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sz="2400" dirty="0"/>
              <a:t>Evolution du nombre de DJU</a:t>
            </a:r>
          </a:p>
        </p:txBody>
      </p:sp>
      <p:sp>
        <p:nvSpPr>
          <p:cNvPr id="693" name="Shape 69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dk2"/>
                </a:solidFill>
              </a:rPr>
              <a:pPr lvl="0">
                <a:spcBef>
                  <a:spcPts val="0"/>
                </a:spcBef>
                <a:buNone/>
              </a:pPr>
              <a:t>42</a:t>
            </a:fld>
            <a:endParaRPr lang="fr">
              <a:solidFill>
                <a:schemeClr val="dk2"/>
              </a:solidFill>
            </a:endParaRPr>
          </a:p>
        </p:txBody>
      </p:sp>
      <p:pic>
        <p:nvPicPr>
          <p:cNvPr id="694" name="Shape 694" descr="PolytechDAE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Shape 695" descr="logo-78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Shape 702"/>
          <p:cNvSpPr txBox="1"/>
          <p:nvPr/>
        </p:nvSpPr>
        <p:spPr>
          <a:xfrm>
            <a:off x="1259632" y="699542"/>
            <a:ext cx="2016300" cy="44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b="1" dirty="0" smtClean="0">
                <a:solidFill>
                  <a:srgbClr val="4DB6AC"/>
                </a:solidFill>
                <a:latin typeface="Open Sans"/>
                <a:ea typeface="+mn-ea"/>
                <a:cs typeface="+mn-cs"/>
                <a:sym typeface="Calibri"/>
              </a:rPr>
              <a:t>Scénario modéré</a:t>
            </a:r>
            <a:endParaRPr lang="fr" b="1" i="1" dirty="0">
              <a:solidFill>
                <a:srgbClr val="4DB6AC"/>
              </a:solidFill>
              <a:latin typeface="Open Sans"/>
              <a:ea typeface="+mn-ea"/>
              <a:cs typeface="+mn-cs"/>
              <a:sym typeface="Calibri"/>
            </a:endParaRPr>
          </a:p>
        </p:txBody>
      </p:sp>
      <p:pic>
        <p:nvPicPr>
          <p:cNvPr id="27650" name="Picture 2" descr="C:\Users\Etienne CHASSAING\Documents\Polytech\Polytech DAE4\AUNIS\Wermus diapo 42\19511768_10155406403103904_2011239905_n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23520" y="843558"/>
            <a:ext cx="4320480" cy="2316779"/>
          </a:xfrm>
          <a:prstGeom prst="rect">
            <a:avLst/>
          </a:prstGeom>
          <a:noFill/>
        </p:spPr>
      </p:pic>
      <p:sp>
        <p:nvSpPr>
          <p:cNvPr id="703" name="Shape 703"/>
          <p:cNvSpPr txBox="1"/>
          <p:nvPr/>
        </p:nvSpPr>
        <p:spPr>
          <a:xfrm>
            <a:off x="6228184" y="699542"/>
            <a:ext cx="2302200" cy="44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 dirty="0" smtClean="0">
                <a:solidFill>
                  <a:srgbClr val="4DB6AC"/>
                </a:solidFill>
                <a:latin typeface="Open Sans"/>
                <a:ea typeface="+mn-ea"/>
                <a:cs typeface="+mn-cs"/>
                <a:sym typeface="Calibri"/>
              </a:rPr>
              <a:t>Scénario pessimiste</a:t>
            </a:r>
            <a:endParaRPr lang="fr" b="1" i="1" dirty="0" smtClean="0">
              <a:solidFill>
                <a:srgbClr val="4DB6AC"/>
              </a:solidFill>
              <a:latin typeface="Open Sans"/>
              <a:ea typeface="+mn-ea"/>
              <a:cs typeface="+mn-cs"/>
              <a:sym typeface="Calibri"/>
            </a:endParaRPr>
          </a:p>
        </p:txBody>
      </p:sp>
      <p:sp>
        <p:nvSpPr>
          <p:cNvPr id="27" name="Virage 26"/>
          <p:cNvSpPr/>
          <p:nvPr/>
        </p:nvSpPr>
        <p:spPr>
          <a:xfrm rot="10800000" flipH="1">
            <a:off x="1619672" y="3219821"/>
            <a:ext cx="792088" cy="891099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" name="Virage 27"/>
          <p:cNvSpPr/>
          <p:nvPr/>
        </p:nvSpPr>
        <p:spPr>
          <a:xfrm rot="10800000">
            <a:off x="7164288" y="3219822"/>
            <a:ext cx="792088" cy="891099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27651" name="Picture 3" descr="C:\Users\Etienne CHASSAING\Documents\Polytech\Polytech DAE4\AUNIS\Wermus diapo 42\19511857_10155406403128904_186862373_n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3003798"/>
            <a:ext cx="3816424" cy="1937124"/>
          </a:xfrm>
          <a:prstGeom prst="rect">
            <a:avLst/>
          </a:prstGeom>
          <a:noFill/>
        </p:spPr>
      </p:pic>
      <p:sp>
        <p:nvSpPr>
          <p:cNvPr id="701" name="Shape 701"/>
          <p:cNvSpPr txBox="1"/>
          <p:nvPr/>
        </p:nvSpPr>
        <p:spPr>
          <a:xfrm>
            <a:off x="3798987" y="4803998"/>
            <a:ext cx="1968300" cy="26817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800" i="1" dirty="0"/>
              <a:t>Source : Météo France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Etienne CHASSAING\Documents\Polytech\Polytech DAE4\AUNIS\Wermus diapo 42\19512217_10155406403143904_365092361_n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2715766"/>
            <a:ext cx="4855958" cy="2144715"/>
          </a:xfrm>
          <a:prstGeom prst="rect">
            <a:avLst/>
          </a:prstGeom>
          <a:noFill/>
        </p:spPr>
      </p:pic>
      <p:grpSp>
        <p:nvGrpSpPr>
          <p:cNvPr id="713" name="Shape 713"/>
          <p:cNvGrpSpPr/>
          <p:nvPr/>
        </p:nvGrpSpPr>
        <p:grpSpPr>
          <a:xfrm>
            <a:off x="-252536" y="1131590"/>
            <a:ext cx="4638405" cy="3113531"/>
            <a:chOff x="5514300" y="1152425"/>
            <a:chExt cx="3479400" cy="2380025"/>
          </a:xfrm>
        </p:grpSpPr>
        <p:grpSp>
          <p:nvGrpSpPr>
            <p:cNvPr id="714" name="Shape 714"/>
            <p:cNvGrpSpPr/>
            <p:nvPr/>
          </p:nvGrpSpPr>
          <p:grpSpPr>
            <a:xfrm>
              <a:off x="6035549" y="1385824"/>
              <a:ext cx="2436899" cy="2146625"/>
              <a:chOff x="6035549" y="1385824"/>
              <a:chExt cx="2436899" cy="2146625"/>
            </a:xfrm>
          </p:grpSpPr>
          <p:pic>
            <p:nvPicPr>
              <p:cNvPr id="715" name="Shape 715" descr="conso-repart.png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6035549" y="1385824"/>
                <a:ext cx="2436899" cy="207724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16" name="Shape 716"/>
              <p:cNvSpPr txBox="1"/>
              <p:nvPr/>
            </p:nvSpPr>
            <p:spPr>
              <a:xfrm>
                <a:off x="6259350" y="3192850"/>
                <a:ext cx="1989300" cy="33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algn="ctr">
                  <a:spcBef>
                    <a:spcPts val="0"/>
                  </a:spcBef>
                  <a:buNone/>
                </a:pPr>
                <a:r>
                  <a:rPr lang="fr" sz="800" i="1" dirty="0"/>
                  <a:t>Source : CEREN 2009</a:t>
                </a:r>
              </a:p>
            </p:txBody>
          </p:sp>
        </p:grpSp>
        <p:sp>
          <p:nvSpPr>
            <p:cNvPr id="717" name="Shape 717"/>
            <p:cNvSpPr txBox="1"/>
            <p:nvPr/>
          </p:nvSpPr>
          <p:spPr>
            <a:xfrm>
              <a:off x="5514300" y="1152425"/>
              <a:ext cx="3479400" cy="349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lang="fr" dirty="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Répartition des consommations </a:t>
              </a:r>
              <a:r>
                <a:rPr lang="fr" dirty="0" smtClean="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d’énergie</a:t>
              </a:r>
            </a:p>
            <a:p>
              <a:pPr lvl="0" algn="ctr">
                <a:spcBef>
                  <a:spcPts val="0"/>
                </a:spcBef>
                <a:buNone/>
              </a:pPr>
              <a:r>
                <a:rPr lang="fr" dirty="0" smtClean="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(secteur </a:t>
              </a:r>
              <a:r>
                <a:rPr lang="fr" dirty="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résidentiel) </a:t>
              </a:r>
            </a:p>
          </p:txBody>
        </p:sp>
      </p:grpSp>
      <p:sp>
        <p:nvSpPr>
          <p:cNvPr id="708" name="Shape 70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>
                <a:spcBef>
                  <a:spcPts val="0"/>
                </a:spcBef>
                <a:buNone/>
              </a:pPr>
              <a:t>43</a:t>
            </a:fld>
            <a:endParaRPr lang="fr"/>
          </a:p>
        </p:txBody>
      </p:sp>
      <p:sp>
        <p:nvSpPr>
          <p:cNvPr id="709" name="Shape 70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dirty="0"/>
              <a:t>Synthèse énergétique</a:t>
            </a:r>
          </a:p>
        </p:txBody>
      </p:sp>
      <p:pic>
        <p:nvPicPr>
          <p:cNvPr id="710" name="Shape 710" descr="PolytechDAE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Shape 711" descr="logo-78.jp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" name="Tableau 12"/>
          <p:cNvGraphicFramePr>
            <a:graphicFrameLocks noGrp="1"/>
          </p:cNvGraphicFramePr>
          <p:nvPr/>
        </p:nvGraphicFramePr>
        <p:xfrm>
          <a:off x="4371975" y="987574"/>
          <a:ext cx="4772025" cy="1272539"/>
        </p:xfrm>
        <a:graphic>
          <a:graphicData uri="http://schemas.openxmlformats.org/drawingml/2006/table">
            <a:tbl>
              <a:tblPr/>
              <a:tblGrid>
                <a:gridCol w="1847850"/>
                <a:gridCol w="752475"/>
                <a:gridCol w="790575"/>
                <a:gridCol w="581025"/>
                <a:gridCol w="800100"/>
              </a:tblGrid>
              <a:tr h="381000">
                <a:tc>
                  <a:txBody>
                    <a:bodyPr/>
                    <a:lstStyle/>
                    <a:p>
                      <a:pPr fontAlgn="ctr"/>
                      <a:r>
                        <a:rPr lang="fr-FR" dirty="0"/>
                        <a:t> </a:t>
                      </a:r>
                    </a:p>
                  </a:txBody>
                  <a:tcPr marL="66675" marR="66675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1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Scénario modéré</a:t>
                      </a:r>
                      <a:endParaRPr lang="fr-FR" dirty="0"/>
                    </a:p>
                  </a:txBody>
                  <a:tcPr marL="66675" marR="66675" marT="95250" marB="9525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1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Scénario pessimiste</a:t>
                      </a:r>
                      <a:endParaRPr lang="fr-FR"/>
                    </a:p>
                  </a:txBody>
                  <a:tcPr marL="66675" marR="66675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fontAlgn="ctr"/>
                      <a:r>
                        <a:rPr lang="fr-FR"/>
                        <a:t> </a:t>
                      </a:r>
                    </a:p>
                  </a:txBody>
                  <a:tcPr marL="66675" marR="66675" marT="95250" marB="9525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1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2050</a:t>
                      </a:r>
                      <a:endParaRPr lang="fr-FR"/>
                    </a:p>
                  </a:txBody>
                  <a:tcPr marL="66675" marR="66675" marT="95250" marB="9525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1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2100</a:t>
                      </a:r>
                      <a:endParaRPr lang="fr-FR" dirty="0"/>
                    </a:p>
                  </a:txBody>
                  <a:tcPr marL="66675" marR="66675" marT="95250" marB="9525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1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2050</a:t>
                      </a:r>
                      <a:endParaRPr lang="fr-FR"/>
                    </a:p>
                  </a:txBody>
                  <a:tcPr marL="66675" marR="66675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1" i="0" u="none" strike="noStrike">
                          <a:solidFill>
                            <a:srgbClr val="4DB6AC"/>
                          </a:solidFill>
                          <a:latin typeface="Open Sans"/>
                        </a:rPr>
                        <a:t>2100</a:t>
                      </a:r>
                      <a:endParaRPr lang="fr-FR"/>
                    </a:p>
                  </a:txBody>
                  <a:tcPr marL="66675" marR="66675" marT="95250" marB="9525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0" i="0" u="none" strike="noStrike" dirty="0">
                          <a:solidFill>
                            <a:srgbClr val="4DB6AC"/>
                          </a:solidFill>
                          <a:latin typeface="Open Sans"/>
                        </a:rPr>
                        <a:t>Impact sur la consommation d’énergie des logements</a:t>
                      </a:r>
                      <a:endParaRPr lang="fr-FR" dirty="0"/>
                    </a:p>
                  </a:txBody>
                  <a:tcPr marL="66675" marR="66675" marT="95250" marB="9525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- 4,6 %</a:t>
                      </a:r>
                      <a:endParaRPr lang="fr-FR"/>
                    </a:p>
                  </a:txBody>
                  <a:tcPr marL="66675" marR="66675" marT="95250" marB="95250" anchor="ctr">
                    <a:lnL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- 11 %</a:t>
                      </a:r>
                      <a:endParaRPr lang="fr-FR" dirty="0"/>
                    </a:p>
                  </a:txBody>
                  <a:tcPr marL="66675" marR="66675" marT="95250" marB="9525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- 9,8 %</a:t>
                      </a:r>
                      <a:endParaRPr lang="fr-FR"/>
                    </a:p>
                  </a:txBody>
                  <a:tcPr marL="66675" marR="66675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Open Sans"/>
                        </a:rPr>
                        <a:t>- 19,1 %</a:t>
                      </a:r>
                      <a:endParaRPr lang="fr-FR" dirty="0"/>
                    </a:p>
                  </a:txBody>
                  <a:tcPr marL="66675" marR="66675" marT="95250" marB="95250" anchor="ctr">
                    <a:lnL>
                      <a:noFill/>
                    </a:lnL>
                    <a:lnR w="12697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lt1"/>
                </a:solidFill>
              </a:rPr>
              <a:pPr lvl="0" rtl="0">
                <a:spcBef>
                  <a:spcPts val="0"/>
                </a:spcBef>
                <a:buNone/>
              </a:pPr>
              <a:t>44</a:t>
            </a:fld>
            <a:endParaRPr lang="fr">
              <a:solidFill>
                <a:schemeClr val="lt1"/>
              </a:solidFill>
            </a:endParaRPr>
          </a:p>
        </p:txBody>
      </p:sp>
      <p:pic>
        <p:nvPicPr>
          <p:cNvPr id="726" name="Shape 726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Shape 727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Shape 728"/>
          <p:cNvSpPr txBox="1">
            <a:spLocks noGrp="1"/>
          </p:cNvSpPr>
          <p:nvPr>
            <p:ph type="subTitle" idx="1"/>
          </p:nvPr>
        </p:nvSpPr>
        <p:spPr>
          <a:xfrm>
            <a:off x="374750" y="697825"/>
            <a:ext cx="3991200" cy="8619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 sz="1400"/>
              <a:t>f) Vulnérabilité des réseaux </a:t>
            </a:r>
          </a:p>
          <a:p>
            <a:pPr lvl="0">
              <a:spcBef>
                <a:spcPts val="0"/>
              </a:spcBef>
              <a:buNone/>
            </a:pPr>
            <a:r>
              <a:rPr lang="fr" sz="1400"/>
              <a:t>&amp;</a:t>
            </a:r>
          </a:p>
          <a:p>
            <a:pPr lvl="0" rtl="0">
              <a:spcBef>
                <a:spcPts val="0"/>
              </a:spcBef>
              <a:buNone/>
            </a:pPr>
            <a:r>
              <a:rPr lang="fr" sz="1400"/>
              <a:t> systèmes de transport</a:t>
            </a:r>
          </a:p>
        </p:txBody>
      </p:sp>
      <p:sp>
        <p:nvSpPr>
          <p:cNvPr id="729" name="Shape 729"/>
          <p:cNvSpPr txBox="1"/>
          <p:nvPr/>
        </p:nvSpPr>
        <p:spPr>
          <a:xfrm>
            <a:off x="824450" y="4558300"/>
            <a:ext cx="3204000" cy="312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sz="800" i="1" dirty="0">
                <a:sym typeface="Open Sans"/>
              </a:rPr>
              <a:t>Source</a:t>
            </a:r>
            <a:r>
              <a:rPr lang="fr" sz="1000" i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r" sz="800" i="1" dirty="0">
                <a:sym typeface="Open Sans"/>
              </a:rPr>
              <a:t>SNCF</a:t>
            </a:r>
          </a:p>
        </p:txBody>
      </p:sp>
      <p:pic>
        <p:nvPicPr>
          <p:cNvPr id="730" name="Shape 730" descr="Network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59175" y="3072550"/>
            <a:ext cx="3644499" cy="1590675"/>
          </a:xfrm>
          <a:prstGeom prst="rect">
            <a:avLst/>
          </a:prstGeom>
          <a:noFill/>
          <a:ln w="28575" cap="flat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31" name="Shape 731"/>
          <p:cNvSpPr/>
          <p:nvPr/>
        </p:nvSpPr>
        <p:spPr>
          <a:xfrm>
            <a:off x="238850" y="1624250"/>
            <a:ext cx="4375200" cy="2869500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732" name="Shape 732" descr="Networks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8850" y="1624250"/>
            <a:ext cx="4333150" cy="2869500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33" name="Shape 733"/>
          <p:cNvSpPr txBox="1"/>
          <p:nvPr/>
        </p:nvSpPr>
        <p:spPr>
          <a:xfrm>
            <a:off x="5059100" y="697825"/>
            <a:ext cx="3644400" cy="212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dirty="0">
              <a:solidFill>
                <a:srgbClr val="F3F3F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 rtl="0">
              <a:spcBef>
                <a:spcPts val="0"/>
              </a:spcBef>
              <a:buNone/>
            </a:pPr>
            <a:endParaRPr dirty="0">
              <a:solidFill>
                <a:srgbClr val="F3F3F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l" rtl="0">
              <a:spcBef>
                <a:spcPts val="0"/>
              </a:spcBef>
              <a:buNone/>
            </a:pPr>
            <a:endParaRPr dirty="0">
              <a:solidFill>
                <a:srgbClr val="F3F3F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 rtl="0">
              <a:spcBef>
                <a:spcPts val="0"/>
              </a:spcBef>
              <a:buNone/>
            </a:pPr>
            <a:endParaRPr dirty="0">
              <a:solidFill>
                <a:srgbClr val="F3F3F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fr" sz="1600" b="1" i="1" dirty="0" smtClean="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Comment le </a:t>
            </a:r>
            <a:r>
              <a:rPr lang="fr" sz="1600" b="1" i="1" dirty="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changement climatique </a:t>
            </a:r>
            <a:r>
              <a:rPr lang="fr" sz="1600" b="1" i="1" dirty="0" smtClean="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affecte </a:t>
            </a:r>
            <a:r>
              <a:rPr lang="fr" sz="1600" b="1" i="1" dirty="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les réseaux 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Shape 73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45</a:t>
            </a:fld>
            <a:endParaRPr lang="fr"/>
          </a:p>
        </p:txBody>
      </p:sp>
      <p:pic>
        <p:nvPicPr>
          <p:cNvPr id="740" name="Shape 740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Shape 741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Shape 742" descr="CDC_flow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866449"/>
            <a:ext cx="3002975" cy="4124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Shape 743" descr="CDC_railways.jp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0949" y="866450"/>
            <a:ext cx="2859426" cy="3518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4" name="Shape 744" descr="CDC_power.jp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3450" y="866450"/>
            <a:ext cx="2859426" cy="3605950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Shape 745"/>
          <p:cNvSpPr txBox="1"/>
          <p:nvPr/>
        </p:nvSpPr>
        <p:spPr>
          <a:xfrm>
            <a:off x="93700" y="4918650"/>
            <a:ext cx="2229900" cy="2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sz="900" i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Cartes réalisées par les auteurs</a:t>
            </a:r>
          </a:p>
        </p:txBody>
      </p:sp>
      <p:cxnSp>
        <p:nvCxnSpPr>
          <p:cNvPr id="746" name="Shape 746"/>
          <p:cNvCxnSpPr/>
          <p:nvPr/>
        </p:nvCxnSpPr>
        <p:spPr>
          <a:xfrm rot="10800000" flipH="1">
            <a:off x="0" y="650937"/>
            <a:ext cx="9144000" cy="96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47" name="Shape 747"/>
          <p:cNvSpPr txBox="1"/>
          <p:nvPr/>
        </p:nvSpPr>
        <p:spPr>
          <a:xfrm>
            <a:off x="2323475" y="4440825"/>
            <a:ext cx="6258300" cy="525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 i="1" dirty="0" smtClean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Aunis </a:t>
            </a:r>
            <a:r>
              <a:rPr lang="fr" b="1" i="1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Sud, c’est 438 km de routes, 27 km de voies ferrées </a:t>
            </a:r>
          </a:p>
          <a:p>
            <a:pPr lvl="0" algn="ctr">
              <a:spcBef>
                <a:spcPts val="0"/>
              </a:spcBef>
              <a:buNone/>
            </a:pPr>
            <a:r>
              <a:rPr lang="fr" b="1" i="1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et 68 km de lignes THT !</a:t>
            </a:r>
          </a:p>
        </p:txBody>
      </p:sp>
      <p:sp>
        <p:nvSpPr>
          <p:cNvPr id="748" name="Shape 748"/>
          <p:cNvSpPr/>
          <p:nvPr/>
        </p:nvSpPr>
        <p:spPr>
          <a:xfrm>
            <a:off x="3204150" y="4150400"/>
            <a:ext cx="974400" cy="252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9" name="Shape 749"/>
          <p:cNvSpPr/>
          <p:nvPr/>
        </p:nvSpPr>
        <p:spPr>
          <a:xfrm>
            <a:off x="6183450" y="4216125"/>
            <a:ext cx="730800" cy="224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709"/>
          <p:cNvSpPr txBox="1">
            <a:spLocks/>
          </p:cNvSpPr>
          <p:nvPr/>
        </p:nvSpPr>
        <p:spPr>
          <a:xfrm>
            <a:off x="0" y="0"/>
            <a:ext cx="91440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buClr>
                <a:schemeClr val="accent1"/>
              </a:buClr>
              <a:buSzPct val="100000"/>
            </a:pPr>
            <a:r>
              <a:rPr lang="fr" sz="2400" b="1" dirty="0" smtClean="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Trois réseaux de transport structurants sur Aunis Sud... </a:t>
            </a:r>
            <a:endParaRPr lang="fr" sz="2400" b="1" dirty="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Shape 75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46</a:t>
            </a:fld>
            <a:endParaRPr lang="fr"/>
          </a:p>
        </p:txBody>
      </p:sp>
      <p:pic>
        <p:nvPicPr>
          <p:cNvPr id="756" name="Shape 756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Shape 757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758" name="Shape 758"/>
          <p:cNvSpPr txBox="1"/>
          <p:nvPr/>
        </p:nvSpPr>
        <p:spPr>
          <a:xfrm>
            <a:off x="2004950" y="4781800"/>
            <a:ext cx="5171700" cy="211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 sz="800" i="1" dirty="0">
                <a:latin typeface="Open Sans"/>
                <a:ea typeface="Open Sans"/>
                <a:cs typeface="Open Sans"/>
                <a:sym typeface="Open Sans"/>
              </a:rPr>
              <a:t>Sources des images : Dossier SNCF changement climatique, belgorage, journal diagonale, objectif gard</a:t>
            </a:r>
          </a:p>
        </p:txBody>
      </p:sp>
      <p:sp>
        <p:nvSpPr>
          <p:cNvPr id="759" name="Shape 759"/>
          <p:cNvSpPr/>
          <p:nvPr/>
        </p:nvSpPr>
        <p:spPr>
          <a:xfrm>
            <a:off x="2660800" y="870062"/>
            <a:ext cx="1929900" cy="1822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60" name="Shape 760"/>
          <p:cNvSpPr/>
          <p:nvPr/>
        </p:nvSpPr>
        <p:spPr>
          <a:xfrm>
            <a:off x="2654750" y="2803650"/>
            <a:ext cx="1929900" cy="1822500"/>
          </a:xfrm>
          <a:prstGeom prst="rect">
            <a:avLst/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61" name="Shape 761"/>
          <p:cNvSpPr/>
          <p:nvPr/>
        </p:nvSpPr>
        <p:spPr>
          <a:xfrm>
            <a:off x="4751675" y="870075"/>
            <a:ext cx="1929900" cy="1822500"/>
          </a:xfrm>
          <a:prstGeom prst="rect">
            <a:avLst/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62" name="Shape 762"/>
          <p:cNvSpPr/>
          <p:nvPr/>
        </p:nvSpPr>
        <p:spPr>
          <a:xfrm>
            <a:off x="4751675" y="2803651"/>
            <a:ext cx="1929900" cy="1822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763" name="Shape 763" descr="Que_calor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99792" y="915566"/>
            <a:ext cx="1862087" cy="1739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Shape 764" descr="Wind_power.jp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88024" y="2859782"/>
            <a:ext cx="1850179" cy="1714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Shape 765" descr="RGA_roads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7600" y="2841575"/>
            <a:ext cx="1826974" cy="171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Shape 766" descr="Flood_road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12550" y="936125"/>
            <a:ext cx="1826974" cy="1718274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Shape 767"/>
          <p:cNvSpPr/>
          <p:nvPr/>
        </p:nvSpPr>
        <p:spPr>
          <a:xfrm rot="-5400000">
            <a:off x="1361650" y="643375"/>
            <a:ext cx="649500" cy="19674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68" name="Shape 768"/>
          <p:cNvSpPr/>
          <p:nvPr/>
        </p:nvSpPr>
        <p:spPr>
          <a:xfrm rot="-5400000">
            <a:off x="1311625" y="2425225"/>
            <a:ext cx="702600" cy="20142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69" name="Shape 769"/>
          <p:cNvSpPr/>
          <p:nvPr/>
        </p:nvSpPr>
        <p:spPr>
          <a:xfrm rot="5400000">
            <a:off x="7421775" y="1075875"/>
            <a:ext cx="571500" cy="20736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70" name="Shape 770"/>
          <p:cNvSpPr/>
          <p:nvPr/>
        </p:nvSpPr>
        <p:spPr>
          <a:xfrm rot="5400000">
            <a:off x="7387275" y="3040125"/>
            <a:ext cx="571500" cy="2023800"/>
          </a:xfrm>
          <a:prstGeom prst="round2SameRect">
            <a:avLst>
              <a:gd name="adj1" fmla="val 16667"/>
              <a:gd name="adj2" fmla="val 0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71" name="Shape 771"/>
          <p:cNvSpPr txBox="1"/>
          <p:nvPr/>
        </p:nvSpPr>
        <p:spPr>
          <a:xfrm>
            <a:off x="693250" y="1341925"/>
            <a:ext cx="1986300" cy="51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Températures extrêmes</a:t>
            </a:r>
          </a:p>
        </p:txBody>
      </p:sp>
      <p:sp>
        <p:nvSpPr>
          <p:cNvPr id="772" name="Shape 772"/>
          <p:cNvSpPr txBox="1"/>
          <p:nvPr/>
        </p:nvSpPr>
        <p:spPr>
          <a:xfrm>
            <a:off x="684050" y="3159175"/>
            <a:ext cx="1967400" cy="546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Retrait &amp; gonflement des argiles</a:t>
            </a:r>
          </a:p>
        </p:txBody>
      </p:sp>
      <p:sp>
        <p:nvSpPr>
          <p:cNvPr id="773" name="Shape 773"/>
          <p:cNvSpPr txBox="1"/>
          <p:nvPr/>
        </p:nvSpPr>
        <p:spPr>
          <a:xfrm>
            <a:off x="6898675" y="1902325"/>
            <a:ext cx="1602900" cy="34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Inondations</a:t>
            </a:r>
          </a:p>
        </p:txBody>
      </p:sp>
      <p:sp>
        <p:nvSpPr>
          <p:cNvPr id="774" name="Shape 774"/>
          <p:cNvSpPr txBox="1"/>
          <p:nvPr/>
        </p:nvSpPr>
        <p:spPr>
          <a:xfrm>
            <a:off x="6680000" y="3858725"/>
            <a:ext cx="18270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>
                <a:latin typeface="Open Sans"/>
                <a:ea typeface="Open Sans"/>
                <a:cs typeface="Open Sans"/>
                <a:sym typeface="Open Sans"/>
              </a:rPr>
              <a:t>Vents violents</a:t>
            </a:r>
          </a:p>
        </p:txBody>
      </p:sp>
      <p:sp>
        <p:nvSpPr>
          <p:cNvPr id="775" name="Shape 775"/>
          <p:cNvSpPr/>
          <p:nvPr/>
        </p:nvSpPr>
        <p:spPr>
          <a:xfrm>
            <a:off x="4242250" y="2251812"/>
            <a:ext cx="892800" cy="772500"/>
          </a:xfrm>
          <a:prstGeom prst="triangle">
            <a:avLst>
              <a:gd name="adj" fmla="val 49924"/>
            </a:avLst>
          </a:prstGeom>
          <a:solidFill>
            <a:srgbClr val="FFFFFF"/>
          </a:solidFill>
          <a:ln w="76200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76" name="Shape 776"/>
          <p:cNvSpPr txBox="1"/>
          <p:nvPr/>
        </p:nvSpPr>
        <p:spPr>
          <a:xfrm>
            <a:off x="4534575" y="2382500"/>
            <a:ext cx="327900" cy="64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 sz="3200" b="1">
                <a:latin typeface="Alegreya"/>
                <a:ea typeface="Alegreya"/>
                <a:cs typeface="Alegreya"/>
                <a:sym typeface="Alegreya"/>
              </a:rPr>
              <a:t>!</a:t>
            </a:r>
          </a:p>
        </p:txBody>
      </p:sp>
      <p:sp>
        <p:nvSpPr>
          <p:cNvPr id="27" name="Shape 709"/>
          <p:cNvSpPr txBox="1">
            <a:spLocks/>
          </p:cNvSpPr>
          <p:nvPr/>
        </p:nvSpPr>
        <p:spPr>
          <a:xfrm>
            <a:off x="683568" y="0"/>
            <a:ext cx="8460432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buClr>
                <a:schemeClr val="accent1"/>
              </a:buClr>
              <a:buSzPct val="100000"/>
            </a:pPr>
            <a:r>
              <a:rPr lang="fr" sz="2400" b="1" dirty="0" smtClean="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…</a:t>
            </a:r>
            <a:r>
              <a:rPr lang="fr" sz="2400" dirty="0" smtClean="0"/>
              <a:t> </a:t>
            </a:r>
            <a:r>
              <a:rPr lang="fr" sz="2400" b="1" dirty="0" smtClean="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soumis à quatre phénomènes liés au changement climatique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Shape 78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47</a:t>
            </a:fld>
            <a:endParaRPr lang="fr"/>
          </a:p>
        </p:txBody>
      </p:sp>
      <p:pic>
        <p:nvPicPr>
          <p:cNvPr id="785" name="Shape 785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Shape 786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Shape 787"/>
          <p:cNvSpPr txBox="1"/>
          <p:nvPr/>
        </p:nvSpPr>
        <p:spPr>
          <a:xfrm>
            <a:off x="5621225" y="4431475"/>
            <a:ext cx="3279300" cy="31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000" i="1">
                <a:latin typeface="Open Sans"/>
                <a:ea typeface="Open Sans"/>
                <a:cs typeface="Open Sans"/>
                <a:sym typeface="Open Sans"/>
              </a:rPr>
              <a:t>Carte réalisée par les auteurs</a:t>
            </a:r>
          </a:p>
        </p:txBody>
      </p:sp>
      <p:cxnSp>
        <p:nvCxnSpPr>
          <p:cNvPr id="788" name="Shape 788"/>
          <p:cNvCxnSpPr/>
          <p:nvPr/>
        </p:nvCxnSpPr>
        <p:spPr>
          <a:xfrm>
            <a:off x="0" y="640375"/>
            <a:ext cx="9144000" cy="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90" name="Shape 790"/>
          <p:cNvSpPr txBox="1"/>
          <p:nvPr/>
        </p:nvSpPr>
        <p:spPr>
          <a:xfrm>
            <a:off x="5696200" y="1864400"/>
            <a:ext cx="3204300" cy="191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 i="1" dirty="0" smtClean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Wingdings" pitchFamily="2" charset="2"/>
              </a:rPr>
              <a:t></a:t>
            </a:r>
            <a:r>
              <a:rPr lang="fr" b="1" i="1" dirty="0" smtClean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  38</a:t>
            </a:r>
            <a:r>
              <a:rPr lang="fr" b="1" i="1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% des routes de la CdC en zone inondable</a:t>
            </a:r>
          </a:p>
          <a:p>
            <a:pPr lvl="0" algn="ctr" rtl="0">
              <a:spcBef>
                <a:spcPts val="0"/>
              </a:spcBef>
              <a:buNone/>
            </a:pPr>
            <a:endParaRPr b="1" i="1" dirty="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fr" b="1" i="1" dirty="0" smtClean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Wingdings" pitchFamily="2" charset="2"/>
              </a:rPr>
              <a:t></a:t>
            </a:r>
            <a:r>
              <a:rPr lang="fr" b="1" i="1" dirty="0" smtClean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  165 </a:t>
            </a:r>
            <a:r>
              <a:rPr lang="fr" b="1" i="1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km de voies concernées</a:t>
            </a:r>
          </a:p>
          <a:p>
            <a:pPr lvl="0" algn="ctr" rtl="0">
              <a:spcBef>
                <a:spcPts val="0"/>
              </a:spcBef>
              <a:buNone/>
            </a:pPr>
            <a:endParaRPr b="1" i="1" dirty="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fr" b="1" i="1" dirty="0" smtClean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Wingdings" pitchFamily="2" charset="2"/>
              </a:rPr>
              <a:t></a:t>
            </a:r>
            <a:r>
              <a:rPr lang="fr" b="1" i="1" dirty="0" smtClean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  Le </a:t>
            </a:r>
            <a:r>
              <a:rPr lang="fr" b="1" i="1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risque inondation minoré par la fréquente surélévation des routes</a:t>
            </a:r>
          </a:p>
        </p:txBody>
      </p:sp>
      <p:sp>
        <p:nvSpPr>
          <p:cNvPr id="791" name="Shape 791"/>
          <p:cNvSpPr/>
          <p:nvPr/>
        </p:nvSpPr>
        <p:spPr>
          <a:xfrm>
            <a:off x="5621300" y="1864400"/>
            <a:ext cx="3279300" cy="19113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709"/>
          <p:cNvSpPr txBox="1">
            <a:spLocks/>
          </p:cNvSpPr>
          <p:nvPr/>
        </p:nvSpPr>
        <p:spPr>
          <a:xfrm>
            <a:off x="683568" y="0"/>
            <a:ext cx="8460432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buClr>
                <a:schemeClr val="accent1"/>
              </a:buClr>
              <a:buSzPct val="100000"/>
            </a:pPr>
            <a:r>
              <a:rPr lang="fr" sz="2400" b="1" dirty="0" smtClean="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Des réseaux vulnérables aux inondations : cas du réseau routier</a:t>
            </a:r>
          </a:p>
        </p:txBody>
      </p:sp>
      <p:pic>
        <p:nvPicPr>
          <p:cNvPr id="159745" name="Picture 1" descr="C:\Users\Etienne CHASSAING\Desktop\Cartes Jan\Roads_Flood_simple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23528" y="782727"/>
            <a:ext cx="4864233" cy="4152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Shape 796"/>
          <p:cNvSpPr/>
          <p:nvPr/>
        </p:nvSpPr>
        <p:spPr>
          <a:xfrm>
            <a:off x="781800" y="3808475"/>
            <a:ext cx="6491700" cy="10539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807" name="Shape 807" descr="Power_Flood_simple.jpg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1454" y="2301115"/>
            <a:ext cx="3085367" cy="2717765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97" name="Shape 797"/>
          <p:cNvSpPr txBox="1">
            <a:spLocks noGrp="1"/>
          </p:cNvSpPr>
          <p:nvPr>
            <p:ph type="title"/>
          </p:nvPr>
        </p:nvSpPr>
        <p:spPr>
          <a:xfrm>
            <a:off x="611560" y="0"/>
            <a:ext cx="8532440" cy="62753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2400" dirty="0"/>
              <a:t>Des réseaux vulnérables aux inondations : réseau ferré &amp; THT</a:t>
            </a:r>
          </a:p>
        </p:txBody>
      </p:sp>
      <p:pic>
        <p:nvPicPr>
          <p:cNvPr id="799" name="Shape 799" descr="PolytechDAE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0" name="Shape 800" descr="logo-78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801" name="Shape 801"/>
          <p:cNvSpPr txBox="1"/>
          <p:nvPr/>
        </p:nvSpPr>
        <p:spPr>
          <a:xfrm>
            <a:off x="384125" y="4815600"/>
            <a:ext cx="8760000" cy="2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900" i="1">
                <a:latin typeface="Open Sans"/>
                <a:ea typeface="Open Sans"/>
                <a:cs typeface="Open Sans"/>
                <a:sym typeface="Open Sans"/>
              </a:rPr>
              <a:t>Cartes réalisées par les auteurs</a:t>
            </a:r>
          </a:p>
        </p:txBody>
      </p:sp>
      <p:sp>
        <p:nvSpPr>
          <p:cNvPr id="802" name="Shape 802"/>
          <p:cNvSpPr txBox="1"/>
          <p:nvPr/>
        </p:nvSpPr>
        <p:spPr>
          <a:xfrm>
            <a:off x="3131840" y="771550"/>
            <a:ext cx="4909500" cy="1199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200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-&gt; 54% de la ligne Paris - La Rochelle en zone inondable sur la CdC</a:t>
            </a:r>
          </a:p>
          <a:p>
            <a:pPr lvl="0" algn="ctr" rtl="0">
              <a:spcBef>
                <a:spcPts val="0"/>
              </a:spcBef>
              <a:buNone/>
            </a:pPr>
            <a:endParaRPr sz="1200" b="1" i="1" dirty="0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fr" sz="1200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-&gt; 14,5 km de voies ferrées concernées</a:t>
            </a:r>
          </a:p>
          <a:p>
            <a:pPr lvl="0" algn="ctr" rtl="0">
              <a:spcBef>
                <a:spcPts val="0"/>
              </a:spcBef>
              <a:buNone/>
            </a:pPr>
            <a:endParaRPr sz="1200" b="1" i="1" dirty="0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fr" sz="1200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-&gt; La gare de </a:t>
            </a:r>
            <a:r>
              <a:rPr lang="fr" sz="1200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Surgères en zone </a:t>
            </a:r>
            <a:r>
              <a:rPr lang="fr" sz="1200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vulnérable</a:t>
            </a:r>
          </a:p>
          <a:p>
            <a:pPr lvl="0" algn="ctr" rtl="0">
              <a:spcBef>
                <a:spcPts val="0"/>
              </a:spcBef>
              <a:buNone/>
            </a:pPr>
            <a:endParaRPr sz="1200" b="1" i="1" dirty="0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spcBef>
                <a:spcPts val="0"/>
              </a:spcBef>
              <a:buNone/>
            </a:pPr>
            <a:endParaRPr sz="1200" b="1" i="1" dirty="0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03" name="Shape 803"/>
          <p:cNvSpPr/>
          <p:nvPr/>
        </p:nvSpPr>
        <p:spPr>
          <a:xfrm>
            <a:off x="2520325" y="791774"/>
            <a:ext cx="5668200" cy="1275919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804" name="Shape 804" descr="Railways_flood_simple.jpg"/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11" y="706266"/>
            <a:ext cx="3009905" cy="2748966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05" name="Shape 805"/>
          <p:cNvSpPr txBox="1"/>
          <p:nvPr/>
        </p:nvSpPr>
        <p:spPr>
          <a:xfrm>
            <a:off x="781800" y="3808425"/>
            <a:ext cx="5223600" cy="105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200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-&gt; </a:t>
            </a:r>
            <a:r>
              <a:rPr lang="fr" sz="1200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Un </a:t>
            </a:r>
            <a:r>
              <a:rPr lang="fr" sz="1200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tiers des lignes Très Haute Tension concernées</a:t>
            </a:r>
          </a:p>
          <a:p>
            <a:pPr lvl="0" algn="ctr" rtl="0">
              <a:spcBef>
                <a:spcPts val="0"/>
              </a:spcBef>
              <a:buNone/>
            </a:pPr>
            <a:endParaRPr sz="1200" b="1" i="1" dirty="0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fr" sz="1200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-&gt; 51 pylônes en zone inondable</a:t>
            </a:r>
          </a:p>
          <a:p>
            <a:pPr lvl="0" algn="ctr" rtl="0">
              <a:spcBef>
                <a:spcPts val="0"/>
              </a:spcBef>
              <a:buNone/>
            </a:pPr>
            <a:endParaRPr sz="1200" b="1" i="1" dirty="0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fr" sz="1200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-&gt; Le transformateur de Saint-Mard vulnérable à la montée des eaux </a:t>
            </a:r>
          </a:p>
        </p:txBody>
      </p:sp>
      <p:pic>
        <p:nvPicPr>
          <p:cNvPr id="806" name="Shape 806" descr="Flood_danger.jp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039" y="2204062"/>
            <a:ext cx="1005924" cy="1372650"/>
          </a:xfrm>
          <a:prstGeom prst="rect">
            <a:avLst/>
          </a:prstGeom>
          <a:noFill/>
          <a:ln>
            <a:noFill/>
          </a:ln>
        </p:spPr>
      </p:pic>
      <p:sp>
        <p:nvSpPr>
          <p:cNvPr id="798" name="Shape 79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48</a:t>
            </a:fld>
            <a:endParaRPr lang="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Shape 812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55526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2400" dirty="0"/>
              <a:t>Des réseaux vulnérables au RGA : cas du réseau routier </a:t>
            </a:r>
          </a:p>
        </p:txBody>
      </p:sp>
      <p:sp>
        <p:nvSpPr>
          <p:cNvPr id="813" name="Shape 8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49</a:t>
            </a:fld>
            <a:endParaRPr lang="fr" dirty="0"/>
          </a:p>
        </p:txBody>
      </p:sp>
      <p:pic>
        <p:nvPicPr>
          <p:cNvPr id="814" name="Shape 814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Shape 815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816" name="Shape 816"/>
          <p:cNvSpPr txBox="1"/>
          <p:nvPr/>
        </p:nvSpPr>
        <p:spPr>
          <a:xfrm>
            <a:off x="5087275" y="4053075"/>
            <a:ext cx="39339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000" i="1">
                <a:latin typeface="Open Sans"/>
                <a:ea typeface="Open Sans"/>
                <a:cs typeface="Open Sans"/>
                <a:sym typeface="Open Sans"/>
              </a:rPr>
              <a:t>Carte réalisée par les auteurs</a:t>
            </a:r>
          </a:p>
        </p:txBody>
      </p:sp>
      <p:cxnSp>
        <p:nvCxnSpPr>
          <p:cNvPr id="817" name="Shape 817"/>
          <p:cNvCxnSpPr/>
          <p:nvPr/>
        </p:nvCxnSpPr>
        <p:spPr>
          <a:xfrm rot="10800000" flipH="1">
            <a:off x="-2400" y="611125"/>
            <a:ext cx="9148800" cy="90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818" name="Shape 818" descr="Roads_RGA_simple.jpg"/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448" y="771550"/>
            <a:ext cx="4579127" cy="3914117"/>
          </a:xfrm>
          <a:prstGeom prst="rect">
            <a:avLst/>
          </a:prstGeom>
          <a:noFill/>
          <a:ln>
            <a:noFill/>
          </a:ln>
        </p:spPr>
      </p:pic>
      <p:sp>
        <p:nvSpPr>
          <p:cNvPr id="819" name="Shape 819"/>
          <p:cNvSpPr txBox="1"/>
          <p:nvPr/>
        </p:nvSpPr>
        <p:spPr>
          <a:xfrm>
            <a:off x="5087275" y="2079875"/>
            <a:ext cx="3933900" cy="110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 i="1" dirty="0" smtClean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Wingdings" pitchFamily="2" charset="2"/>
              </a:rPr>
              <a:t> </a:t>
            </a:r>
            <a:r>
              <a:rPr lang="fr" b="1" i="1" dirty="0" smtClean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25</a:t>
            </a:r>
            <a:r>
              <a:rPr lang="fr" b="1" i="1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% du réseau routier en zone de retrait &amp; gonflement des argiles</a:t>
            </a:r>
          </a:p>
          <a:p>
            <a:pPr lvl="0" algn="ctr" rtl="0">
              <a:spcBef>
                <a:spcPts val="0"/>
              </a:spcBef>
              <a:buNone/>
            </a:pPr>
            <a:endParaRPr b="1" i="1" dirty="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fr" b="1" i="1" dirty="0" smtClean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Wingdings" pitchFamily="2" charset="2"/>
              </a:rPr>
              <a:t></a:t>
            </a:r>
            <a:r>
              <a:rPr lang="fr" b="1" i="1" dirty="0" smtClean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r" b="1" i="1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Soit 99 km des voies en Aunis Sud</a:t>
            </a:r>
          </a:p>
        </p:txBody>
      </p:sp>
      <p:sp>
        <p:nvSpPr>
          <p:cNvPr id="820" name="Shape 820"/>
          <p:cNvSpPr/>
          <p:nvPr/>
        </p:nvSpPr>
        <p:spPr>
          <a:xfrm>
            <a:off x="5087275" y="2079875"/>
            <a:ext cx="3933900" cy="10722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Shape 182" descr="Temp-evo-%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87774" y="950900"/>
            <a:ext cx="5601474" cy="336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 txBox="1"/>
          <p:nvPr/>
        </p:nvSpPr>
        <p:spPr>
          <a:xfrm>
            <a:off x="16512" y="4318450"/>
            <a:ext cx="9144000" cy="36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sz="1000" i="1"/>
              <a:t>Source : Données homogénéisé Météo France</a:t>
            </a: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>
                <a:spcBef>
                  <a:spcPts val="0"/>
                </a:spcBef>
                <a:buNone/>
              </a:pPr>
              <a:t>5</a:t>
            </a:fld>
            <a:endParaRPr lang="fr"/>
          </a:p>
        </p:txBody>
      </p:sp>
      <p:pic>
        <p:nvPicPr>
          <p:cNvPr id="185" name="Shape 185" descr="PolytechDAE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Shape 186" descr="logo-78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3999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 smtClean="0"/>
              <a:t>Passé climatique</a:t>
            </a:r>
            <a:endParaRPr lang="fr" sz="2400" dirty="0"/>
          </a:p>
        </p:txBody>
      </p:sp>
      <p:pic>
        <p:nvPicPr>
          <p:cNvPr id="10" name="Shape 182" descr="Temp-evo-%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2750" y="894975"/>
            <a:ext cx="6091550" cy="3662175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Shape 826"/>
          <p:cNvSpPr/>
          <p:nvPr/>
        </p:nvSpPr>
        <p:spPr>
          <a:xfrm>
            <a:off x="2623175" y="3708100"/>
            <a:ext cx="4370100" cy="10809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chemeClr val="accent3"/>
              </a:solidFill>
            </a:endParaRPr>
          </a:p>
        </p:txBody>
      </p:sp>
      <p:pic>
        <p:nvPicPr>
          <p:cNvPr id="834" name="Shape 834" descr="Power_RGA_simple.jpg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9844" y="2356924"/>
            <a:ext cx="3062209" cy="2643625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25" name="Shape 825"/>
          <p:cNvSpPr/>
          <p:nvPr/>
        </p:nvSpPr>
        <p:spPr>
          <a:xfrm>
            <a:off x="2520325" y="852974"/>
            <a:ext cx="4968600" cy="128672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chemeClr val="accent3"/>
              </a:solidFill>
            </a:endParaRPr>
          </a:p>
        </p:txBody>
      </p:sp>
      <p:sp>
        <p:nvSpPr>
          <p:cNvPr id="827" name="Shape 827"/>
          <p:cNvSpPr txBox="1"/>
          <p:nvPr/>
        </p:nvSpPr>
        <p:spPr>
          <a:xfrm>
            <a:off x="2915816" y="843558"/>
            <a:ext cx="4289700" cy="12147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200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Wingdings" pitchFamily="2" charset="2"/>
              </a:rPr>
              <a:t> </a:t>
            </a:r>
            <a:r>
              <a:rPr lang="fr" sz="1200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r" sz="1200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Le réseau ferré peu impacté par les RGA en Aunis Sud</a:t>
            </a:r>
          </a:p>
          <a:p>
            <a:pPr lvl="0" algn="ctr" rtl="0">
              <a:spcBef>
                <a:spcPts val="0"/>
              </a:spcBef>
              <a:buNone/>
            </a:pPr>
            <a:endParaRPr sz="1200" b="1" i="1" dirty="0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fr" sz="1200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Wingdings" pitchFamily="2" charset="2"/>
              </a:rPr>
              <a:t> </a:t>
            </a:r>
            <a:r>
              <a:rPr lang="fr" sz="1200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r" sz="1200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Seul 2% des rails en zone vulnérable</a:t>
            </a:r>
          </a:p>
          <a:p>
            <a:pPr lvl="0" algn="ctr" rtl="0">
              <a:spcBef>
                <a:spcPts val="0"/>
              </a:spcBef>
              <a:buNone/>
            </a:pPr>
            <a:endParaRPr sz="1200" b="1" i="1" dirty="0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fr" sz="1200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Wingdings" pitchFamily="2" charset="2"/>
              </a:rPr>
              <a:t> </a:t>
            </a:r>
            <a:r>
              <a:rPr lang="fr" sz="1200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r" sz="1200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Environ 400 mètres de voies concernés</a:t>
            </a:r>
          </a:p>
        </p:txBody>
      </p:sp>
      <p:sp>
        <p:nvSpPr>
          <p:cNvPr id="828" name="Shape 82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41151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2400" dirty="0"/>
              <a:t>Des réseaux vulnérables au RGA : réseau ferré &amp; THT</a:t>
            </a:r>
          </a:p>
        </p:txBody>
      </p:sp>
      <p:pic>
        <p:nvPicPr>
          <p:cNvPr id="830" name="Shape 830" descr="PolytechDAE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Shape 831" descr="logo-78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Shape 832"/>
          <p:cNvSpPr txBox="1"/>
          <p:nvPr/>
        </p:nvSpPr>
        <p:spPr>
          <a:xfrm>
            <a:off x="82300" y="4742300"/>
            <a:ext cx="2499600" cy="23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000" i="1">
                <a:latin typeface="Open Sans"/>
                <a:ea typeface="Open Sans"/>
                <a:cs typeface="Open Sans"/>
                <a:sym typeface="Open Sans"/>
              </a:rPr>
              <a:t>Cartes réalisées par les auteurs</a:t>
            </a:r>
          </a:p>
        </p:txBody>
      </p:sp>
      <p:pic>
        <p:nvPicPr>
          <p:cNvPr id="833" name="Shape 833" descr="Railways_RGA_simple.jpg"/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89463"/>
            <a:ext cx="3086100" cy="2709048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35" name="Shape 835"/>
          <p:cNvSpPr txBox="1"/>
          <p:nvPr/>
        </p:nvSpPr>
        <p:spPr>
          <a:xfrm>
            <a:off x="2582025" y="3682750"/>
            <a:ext cx="3476100" cy="113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200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Wingdings" pitchFamily="2" charset="2"/>
              </a:rPr>
              <a:t> </a:t>
            </a:r>
            <a:r>
              <a:rPr lang="fr" sz="1200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r" sz="1200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Près de 46% des lignes THT concernées</a:t>
            </a:r>
          </a:p>
          <a:p>
            <a:pPr lvl="0" algn="ctr" rtl="0">
              <a:spcBef>
                <a:spcPts val="0"/>
              </a:spcBef>
              <a:buNone/>
            </a:pPr>
            <a:endParaRPr sz="1200" b="1" i="1" dirty="0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fr" sz="1200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Wingdings" pitchFamily="2" charset="2"/>
              </a:rPr>
              <a:t> </a:t>
            </a:r>
            <a:r>
              <a:rPr lang="fr" sz="1200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r" sz="1200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Soit 72 pylônes en zone RGA</a:t>
            </a:r>
          </a:p>
          <a:p>
            <a:pPr lvl="0" algn="ctr" rtl="0">
              <a:spcBef>
                <a:spcPts val="0"/>
              </a:spcBef>
              <a:buNone/>
            </a:pPr>
            <a:endParaRPr sz="1200" b="1" i="1" dirty="0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fr" sz="1200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Wingdings" pitchFamily="2" charset="2"/>
              </a:rPr>
              <a:t> </a:t>
            </a:r>
            <a:r>
              <a:rPr lang="fr" sz="1200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r" sz="1200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Aucun transformateur menacé</a:t>
            </a:r>
          </a:p>
        </p:txBody>
      </p:sp>
      <p:pic>
        <p:nvPicPr>
          <p:cNvPr id="836" name="Shape 836" descr="Spying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95936" y="2355726"/>
            <a:ext cx="1250631" cy="1116698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Shape 829"/>
          <p:cNvSpPr txBox="1">
            <a:spLocks noGrp="1"/>
          </p:cNvSpPr>
          <p:nvPr>
            <p:ph type="sldNum" idx="12"/>
          </p:nvPr>
        </p:nvSpPr>
        <p:spPr>
          <a:xfrm>
            <a:off x="8595300" y="4299942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 dirty="0" smtClean="0"/>
              <a:t>50</a:t>
            </a:r>
            <a:endParaRPr lang="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Shape 84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483518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2400" dirty="0"/>
              <a:t>Des réseaux vulnérables aux vents violents</a:t>
            </a:r>
          </a:p>
        </p:txBody>
      </p:sp>
      <p:sp>
        <p:nvSpPr>
          <p:cNvPr id="842" name="Shape 8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51</a:t>
            </a:fld>
            <a:endParaRPr lang="fr"/>
          </a:p>
        </p:txBody>
      </p:sp>
      <p:pic>
        <p:nvPicPr>
          <p:cNvPr id="843" name="Shape 843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4" name="Shape 844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Shape 845"/>
          <p:cNvSpPr txBox="1"/>
          <p:nvPr/>
        </p:nvSpPr>
        <p:spPr>
          <a:xfrm>
            <a:off x="3691325" y="1030575"/>
            <a:ext cx="1800300" cy="272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Sont situés à moins de 5 mètres d’une zone arborée :</a:t>
            </a:r>
          </a:p>
          <a:p>
            <a:pPr lvl="0" algn="ctr" rtl="0">
              <a:spcBef>
                <a:spcPts val="0"/>
              </a:spcBef>
              <a:buNone/>
            </a:pPr>
            <a:endParaRPr i="1" dirty="0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fr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Wingdings" pitchFamily="2" charset="2"/>
              </a:rPr>
              <a:t> </a:t>
            </a:r>
            <a:r>
              <a:rPr lang="fr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r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90% des tronçons routiers</a:t>
            </a:r>
          </a:p>
          <a:p>
            <a:pPr lvl="0" algn="ctr" rtl="0">
              <a:spcBef>
                <a:spcPts val="0"/>
              </a:spcBef>
              <a:buNone/>
            </a:pPr>
            <a:endParaRPr b="1" i="1" dirty="0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fr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Wingdings" pitchFamily="2" charset="2"/>
              </a:rPr>
              <a:t> </a:t>
            </a:r>
            <a:r>
              <a:rPr lang="fr" b="1" i="1" dirty="0" smtClean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r" b="1" i="1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95% de la voie ferrée</a:t>
            </a:r>
          </a:p>
        </p:txBody>
      </p:sp>
      <p:sp>
        <p:nvSpPr>
          <p:cNvPr id="846" name="Shape 846"/>
          <p:cNvSpPr/>
          <p:nvPr/>
        </p:nvSpPr>
        <p:spPr>
          <a:xfrm>
            <a:off x="4393500" y="3955700"/>
            <a:ext cx="257100" cy="3936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7" name="Shape 847"/>
          <p:cNvSpPr txBox="1"/>
          <p:nvPr/>
        </p:nvSpPr>
        <p:spPr>
          <a:xfrm>
            <a:off x="3456425" y="4845175"/>
            <a:ext cx="2201400" cy="21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sz="800" i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Cartes réalisées par les auteurs</a:t>
            </a:r>
          </a:p>
        </p:txBody>
      </p:sp>
      <p:pic>
        <p:nvPicPr>
          <p:cNvPr id="848" name="Shape 848" descr="Roads_Wind_simple.jpg"/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" y="691998"/>
            <a:ext cx="3616390" cy="3061495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49" name="Shape 849" descr="Manche.pn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5224" y="3355924"/>
            <a:ext cx="944253" cy="833625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Shape 850"/>
          <p:cNvSpPr txBox="1"/>
          <p:nvPr/>
        </p:nvSpPr>
        <p:spPr>
          <a:xfrm>
            <a:off x="300" y="4365875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sz="1600" b="1" i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Multiplication des tempêtes types 1999 ⇒ DANGER !!!</a:t>
            </a:r>
          </a:p>
        </p:txBody>
      </p:sp>
      <p:pic>
        <p:nvPicPr>
          <p:cNvPr id="851" name="Shape 851" descr="Railways_Wind_simple.jpg"/>
          <p:cNvPicPr preferRelativeResize="0"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0206" y="709004"/>
            <a:ext cx="3553793" cy="3067227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52" name="Shape 852"/>
          <p:cNvSpPr txBox="1"/>
          <p:nvPr/>
        </p:nvSpPr>
        <p:spPr>
          <a:xfrm>
            <a:off x="300" y="4937375"/>
            <a:ext cx="2499600" cy="21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000" i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Cartes réalisées par les auteurs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Shape 85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55526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2400" dirty="0"/>
              <a:t>Des réseaux vulnérables aux températures extrêmes </a:t>
            </a:r>
          </a:p>
        </p:txBody>
      </p:sp>
      <p:sp>
        <p:nvSpPr>
          <p:cNvPr id="858" name="Shape 85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52</a:t>
            </a:fld>
            <a:endParaRPr lang="fr"/>
          </a:p>
        </p:txBody>
      </p:sp>
      <p:pic>
        <p:nvPicPr>
          <p:cNvPr id="859" name="Shape 859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0" name="Shape 860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Shape 861"/>
          <p:cNvSpPr txBox="1"/>
          <p:nvPr/>
        </p:nvSpPr>
        <p:spPr>
          <a:xfrm>
            <a:off x="1553325" y="4779850"/>
            <a:ext cx="5916900" cy="27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000" i="1">
                <a:latin typeface="Open Sans"/>
                <a:ea typeface="Open Sans"/>
                <a:cs typeface="Open Sans"/>
                <a:sym typeface="Open Sans"/>
              </a:rPr>
              <a:t>Sources : la libre Charente, dossier SNCF changement climatique, Enedis</a:t>
            </a:r>
          </a:p>
        </p:txBody>
      </p:sp>
      <p:pic>
        <p:nvPicPr>
          <p:cNvPr id="862" name="Shape 862" descr="Cold_Power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65525" y="2792450"/>
            <a:ext cx="2892550" cy="174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3" name="Shape 863" descr="Cold_roads.jp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1125" y="2792449"/>
            <a:ext cx="2892550" cy="174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4" name="Shape 864" descr="Heat_roads.jp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1125" y="872275"/>
            <a:ext cx="2892550" cy="180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5" name="Shape 865" descr="Que_calor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65525" y="872275"/>
            <a:ext cx="2892549" cy="1808250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Shape 866"/>
          <p:cNvSpPr/>
          <p:nvPr/>
        </p:nvSpPr>
        <p:spPr>
          <a:xfrm>
            <a:off x="1541250" y="874400"/>
            <a:ext cx="2892600" cy="1808400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7" name="Shape 867"/>
          <p:cNvSpPr/>
          <p:nvPr/>
        </p:nvSpPr>
        <p:spPr>
          <a:xfrm>
            <a:off x="4577725" y="874400"/>
            <a:ext cx="2892600" cy="1808400"/>
          </a:xfrm>
          <a:prstGeom prst="rect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8" name="Shape 868"/>
          <p:cNvSpPr/>
          <p:nvPr/>
        </p:nvSpPr>
        <p:spPr>
          <a:xfrm>
            <a:off x="1553325" y="2808350"/>
            <a:ext cx="2892600" cy="1744200"/>
          </a:xfrm>
          <a:prstGeom prst="rect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9" name="Shape 869"/>
          <p:cNvSpPr/>
          <p:nvPr/>
        </p:nvSpPr>
        <p:spPr>
          <a:xfrm>
            <a:off x="4567425" y="2798075"/>
            <a:ext cx="2901000" cy="1728300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0" name="Shape 870"/>
          <p:cNvSpPr/>
          <p:nvPr/>
        </p:nvSpPr>
        <p:spPr>
          <a:xfrm>
            <a:off x="4035375" y="2139600"/>
            <a:ext cx="949800" cy="8643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76200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871" name="Shape 871" descr="Thermomètre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500" y="2476525"/>
            <a:ext cx="604925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Shape 872"/>
          <p:cNvSpPr txBox="1"/>
          <p:nvPr/>
        </p:nvSpPr>
        <p:spPr>
          <a:xfrm>
            <a:off x="0" y="1405325"/>
            <a:ext cx="1400100" cy="258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b="1" i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Les températures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fr" b="1" i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extrêmes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fr" b="1" i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dégradent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fr" b="1" i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les réseaux... </a:t>
            </a:r>
          </a:p>
          <a:p>
            <a:pPr lvl="0" algn="ctr">
              <a:spcBef>
                <a:spcPts val="0"/>
              </a:spcBef>
              <a:buNone/>
            </a:pPr>
            <a:endParaRPr b="1" i="1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3" name="Shape 873"/>
          <p:cNvSpPr txBox="1"/>
          <p:nvPr/>
        </p:nvSpPr>
        <p:spPr>
          <a:xfrm>
            <a:off x="7626250" y="3003900"/>
            <a:ext cx="1400100" cy="140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b="1" i="1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… accélèrent leur usure et nuisent à leur bon usage !</a:t>
            </a:r>
          </a:p>
        </p:txBody>
      </p:sp>
      <p:pic>
        <p:nvPicPr>
          <p:cNvPr id="874" name="Shape 874" descr="Soleil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7148" y="1258298"/>
            <a:ext cx="1040600" cy="104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Shape 875" descr="froid.jp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725" y="3378000"/>
            <a:ext cx="655800" cy="65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Shape 88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>
                <a:spcBef>
                  <a:spcPts val="0"/>
                </a:spcBef>
                <a:buNone/>
              </a:pPr>
              <a:t>53</a:t>
            </a:fld>
            <a:endParaRPr lang="fr" dirty="0"/>
          </a:p>
        </p:txBody>
      </p:sp>
      <p:pic>
        <p:nvPicPr>
          <p:cNvPr id="881" name="Shape 881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2" name="Shape 882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883" name="Shape 88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651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2200"/>
              <a:t>Synthèse Globale</a:t>
            </a:r>
          </a:p>
        </p:txBody>
      </p:sp>
      <p:sp>
        <p:nvSpPr>
          <p:cNvPr id="6" name="Rectangle 5"/>
          <p:cNvSpPr/>
          <p:nvPr/>
        </p:nvSpPr>
        <p:spPr>
          <a:xfrm>
            <a:off x="1403648" y="1059582"/>
            <a:ext cx="62646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i="1" dirty="0" smtClean="0">
                <a:solidFill>
                  <a:srgbClr val="EF6C00"/>
                </a:solidFill>
                <a:latin typeface="Open Sans"/>
              </a:rPr>
              <a:t>Le changement climatique : </a:t>
            </a:r>
          </a:p>
          <a:p>
            <a:pPr algn="ctr"/>
            <a:endParaRPr lang="fr-FR" sz="1600" dirty="0" smtClean="0"/>
          </a:p>
          <a:p>
            <a:pPr algn="ctr"/>
            <a:r>
              <a:rPr lang="fr-FR" sz="1600" b="1" i="1" dirty="0" smtClean="0">
                <a:solidFill>
                  <a:srgbClr val="EF6C00"/>
                </a:solidFill>
                <a:latin typeface="Open Sans"/>
              </a:rPr>
              <a:t>Une réalité à prendre en compte pour le futur des territoires</a:t>
            </a:r>
            <a:endParaRPr lang="fr-FR" sz="1600" dirty="0" smtClean="0"/>
          </a:p>
          <a:p>
            <a:pPr algn="ctr"/>
            <a:r>
              <a:rPr lang="fr-FR" sz="1600" dirty="0" smtClean="0"/>
              <a:t/>
            </a:r>
            <a:br>
              <a:rPr lang="fr-FR" sz="1600" dirty="0" smtClean="0"/>
            </a:br>
            <a:r>
              <a:rPr lang="fr-FR" sz="1600" b="1" i="1" dirty="0" smtClean="0">
                <a:solidFill>
                  <a:srgbClr val="EF6C00"/>
                </a:solidFill>
                <a:latin typeface="Open Sans"/>
              </a:rPr>
              <a:t>Affecte tous les rouages de la vie quotidienne</a:t>
            </a:r>
            <a:endParaRPr lang="fr-FR" sz="1600" dirty="0" smtClean="0"/>
          </a:p>
          <a:p>
            <a:r>
              <a:rPr lang="fr-FR" sz="1600" dirty="0" smtClean="0"/>
              <a:t/>
            </a:r>
            <a:br>
              <a:rPr lang="fr-FR" sz="1600" dirty="0" smtClean="0"/>
            </a:br>
            <a:r>
              <a:rPr lang="fr-FR" sz="1600" dirty="0" smtClean="0"/>
              <a:t/>
            </a:r>
            <a:br>
              <a:rPr lang="fr-FR" sz="1600" dirty="0" smtClean="0"/>
            </a:br>
            <a:endParaRPr lang="fr-FR" sz="1600" dirty="0"/>
          </a:p>
        </p:txBody>
      </p:sp>
      <p:sp>
        <p:nvSpPr>
          <p:cNvPr id="7" name="Rectangle 6"/>
          <p:cNvSpPr/>
          <p:nvPr/>
        </p:nvSpPr>
        <p:spPr>
          <a:xfrm>
            <a:off x="1043608" y="2787774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i="1" dirty="0" smtClean="0">
                <a:solidFill>
                  <a:srgbClr val="4DB6AC"/>
                </a:solidFill>
                <a:latin typeface="Open Sans"/>
              </a:rPr>
              <a:t>Maintenant, il faut :</a:t>
            </a:r>
            <a:endParaRPr lang="fr-FR" sz="1600" dirty="0" smtClean="0"/>
          </a:p>
          <a:p>
            <a:pPr algn="ctr"/>
            <a:r>
              <a:rPr lang="fr-FR" sz="1600" dirty="0" smtClean="0"/>
              <a:t/>
            </a:r>
            <a:br>
              <a:rPr lang="fr-FR" sz="1600" dirty="0" smtClean="0"/>
            </a:br>
            <a:r>
              <a:rPr lang="fr-FR" sz="1600" b="1" i="1" dirty="0" smtClean="0">
                <a:solidFill>
                  <a:srgbClr val="4DB6AC"/>
                </a:solidFill>
                <a:latin typeface="Open Sans"/>
              </a:rPr>
              <a:t>Atténuer localement les effets du changement climatique</a:t>
            </a:r>
            <a:endParaRPr lang="fr-FR" sz="1600" dirty="0" smtClean="0"/>
          </a:p>
          <a:p>
            <a:pPr algn="ctr"/>
            <a:r>
              <a:rPr lang="fr-FR" sz="1600" dirty="0" smtClean="0"/>
              <a:t/>
            </a:r>
            <a:br>
              <a:rPr lang="fr-FR" sz="1600" dirty="0" smtClean="0"/>
            </a:br>
            <a:r>
              <a:rPr lang="fr-FR" sz="1600" b="1" i="1" dirty="0" smtClean="0">
                <a:solidFill>
                  <a:srgbClr val="4DB6AC"/>
                </a:solidFill>
                <a:latin typeface="Open Sans"/>
              </a:rPr>
              <a:t>S’adapter localement aux effets du changement climatique </a:t>
            </a:r>
            <a:endParaRPr lang="fr-FR" sz="1600" dirty="0"/>
          </a:p>
        </p:txBody>
      </p:sp>
      <p:sp>
        <p:nvSpPr>
          <p:cNvPr id="8" name="Demi-cadre 7"/>
          <p:cNvSpPr/>
          <p:nvPr/>
        </p:nvSpPr>
        <p:spPr>
          <a:xfrm rot="20945904">
            <a:off x="798043" y="1109507"/>
            <a:ext cx="576064" cy="504056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Demi-cadre 8"/>
          <p:cNvSpPr/>
          <p:nvPr/>
        </p:nvSpPr>
        <p:spPr>
          <a:xfrm rot="5066727">
            <a:off x="7443013" y="470556"/>
            <a:ext cx="576064" cy="504056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Demi-cadre 9"/>
          <p:cNvSpPr/>
          <p:nvPr/>
        </p:nvSpPr>
        <p:spPr>
          <a:xfrm rot="15786454">
            <a:off x="1256372" y="4148085"/>
            <a:ext cx="576064" cy="504056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Demi-cadre 10"/>
          <p:cNvSpPr/>
          <p:nvPr/>
        </p:nvSpPr>
        <p:spPr>
          <a:xfrm rot="10379395">
            <a:off x="7912974" y="3469115"/>
            <a:ext cx="576064" cy="504056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Shape 88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lt1"/>
                </a:solidFill>
              </a:rPr>
              <a:pPr lvl="0" rtl="0">
                <a:spcBef>
                  <a:spcPts val="0"/>
                </a:spcBef>
                <a:buNone/>
              </a:pPr>
              <a:t>54</a:t>
            </a:fld>
            <a:endParaRPr lang="fr">
              <a:solidFill>
                <a:schemeClr val="lt1"/>
              </a:solidFill>
            </a:endParaRPr>
          </a:p>
        </p:txBody>
      </p:sp>
      <p:pic>
        <p:nvPicPr>
          <p:cNvPr id="889" name="Shape 889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0" name="Shape 890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891" name="Shape 891"/>
          <p:cNvSpPr txBox="1">
            <a:spLocks noGrp="1"/>
          </p:cNvSpPr>
          <p:nvPr>
            <p:ph type="title"/>
          </p:nvPr>
        </p:nvSpPr>
        <p:spPr>
          <a:xfrm>
            <a:off x="286350" y="506200"/>
            <a:ext cx="8571300" cy="942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3000"/>
              <a:t>Merci pour votre attention</a:t>
            </a:r>
          </a:p>
        </p:txBody>
      </p:sp>
      <p:sp>
        <p:nvSpPr>
          <p:cNvPr id="892" name="Shape 892"/>
          <p:cNvSpPr/>
          <p:nvPr/>
        </p:nvSpPr>
        <p:spPr>
          <a:xfrm>
            <a:off x="2876700" y="1565475"/>
            <a:ext cx="3390600" cy="3312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893" name="Shape 893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1491630"/>
            <a:ext cx="3351434" cy="335143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251520" y="3435846"/>
            <a:ext cx="2376264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700" b="1" i="1" dirty="0" smtClean="0">
                <a:solidFill>
                  <a:srgbClr val="FFFFFF"/>
                </a:solidFill>
                <a:latin typeface="Open Sans"/>
              </a:rPr>
              <a:t>Des questions ?</a:t>
            </a:r>
            <a:endParaRPr lang="fr-FR" sz="1700" dirty="0" smtClean="0"/>
          </a:p>
          <a:p>
            <a:r>
              <a:rPr lang="fr-FR" sz="1700" dirty="0" smtClean="0"/>
              <a:t/>
            </a:r>
            <a:br>
              <a:rPr lang="fr-FR" sz="1700" dirty="0" smtClean="0"/>
            </a:br>
            <a:endParaRPr lang="fr-FR" sz="1700" dirty="0"/>
          </a:p>
        </p:txBody>
      </p:sp>
      <p:sp>
        <p:nvSpPr>
          <p:cNvPr id="10" name="Rectangle 9"/>
          <p:cNvSpPr/>
          <p:nvPr/>
        </p:nvSpPr>
        <p:spPr>
          <a:xfrm>
            <a:off x="6516216" y="3435846"/>
            <a:ext cx="2304256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700" b="1" i="1" dirty="0" smtClean="0">
                <a:solidFill>
                  <a:srgbClr val="FFFFFF"/>
                </a:solidFill>
                <a:latin typeface="Open Sans"/>
              </a:rPr>
              <a:t>Des remarques ?</a:t>
            </a:r>
            <a:endParaRPr lang="fr-FR" sz="1700" dirty="0" smtClean="0"/>
          </a:p>
          <a:p>
            <a:r>
              <a:rPr lang="fr-FR" sz="1700" dirty="0" smtClean="0"/>
              <a:t/>
            </a:r>
            <a:br>
              <a:rPr lang="fr-FR" sz="1700" dirty="0" smtClean="0"/>
            </a:br>
            <a:endParaRPr lang="fr-FR" sz="17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0" name="Shape 920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Shape 921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922" name="Shape 922"/>
          <p:cNvSpPr txBox="1">
            <a:spLocks noGrp="1"/>
          </p:cNvSpPr>
          <p:nvPr>
            <p:ph type="title"/>
          </p:nvPr>
        </p:nvSpPr>
        <p:spPr>
          <a:xfrm>
            <a:off x="0" y="91324"/>
            <a:ext cx="9144000" cy="84847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2200" dirty="0"/>
              <a:t>Proposition hiérarchisation </a:t>
            </a:r>
          </a:p>
        </p:txBody>
      </p:sp>
      <p:sp>
        <p:nvSpPr>
          <p:cNvPr id="9" name="Rectangle 8"/>
          <p:cNvSpPr/>
          <p:nvPr/>
        </p:nvSpPr>
        <p:spPr>
          <a:xfrm>
            <a:off x="1257055" y="1730258"/>
            <a:ext cx="2311040" cy="264012"/>
          </a:xfrm>
          <a:prstGeom prst="rect">
            <a:avLst/>
          </a:prstGeom>
          <a:solidFill>
            <a:srgbClr val="BCA24B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>
                <a:effectLst/>
                <a:latin typeface="Calibri"/>
                <a:ea typeface="ＭＳ 明朝"/>
                <a:cs typeface="Times New Roman"/>
              </a:rPr>
              <a:t> </a:t>
            </a:r>
            <a:endParaRPr lang="fr-FR" sz="1200">
              <a:effectLst/>
              <a:ea typeface="ＭＳ 明朝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fr-FR" sz="1200">
                <a:effectLst/>
                <a:latin typeface="Calibri"/>
                <a:ea typeface="ＭＳ 明朝"/>
                <a:cs typeface="Times New Roman"/>
              </a:rPr>
              <a:t> </a:t>
            </a:r>
            <a:endParaRPr lang="fr-FR" sz="1200">
              <a:effectLst/>
              <a:ea typeface="ＭＳ 明朝"/>
              <a:cs typeface="Times New 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57056" y="2118812"/>
            <a:ext cx="2311039" cy="659819"/>
          </a:xfrm>
          <a:prstGeom prst="rect">
            <a:avLst/>
          </a:prstGeom>
          <a:solidFill>
            <a:srgbClr val="78A152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 smtClean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Précarité énergétique</a:t>
            </a:r>
            <a:endParaRPr lang="fr-FR" sz="1200" dirty="0" smtClean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 smtClean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Quantité d’eau</a:t>
            </a:r>
            <a:endParaRPr lang="fr-FR" sz="1200" dirty="0" smtClean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 smtClean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Qualité d’eau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57055" y="2910581"/>
            <a:ext cx="2311039" cy="1006423"/>
          </a:xfrm>
          <a:prstGeom prst="rect">
            <a:avLst/>
          </a:prstGeom>
          <a:solidFill>
            <a:srgbClr val="479C67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Times New Roman"/>
              </a:rPr>
              <a:t>Santé </a:t>
            </a:r>
            <a:r>
              <a:rPr lang="fr-FR" sz="1200" b="1" dirty="0" smtClean="0">
                <a:effectLst/>
                <a:latin typeface="Calibri"/>
                <a:ea typeface="ＭＳ 明朝"/>
                <a:cs typeface="Times New Roman"/>
              </a:rPr>
              <a:t>- canicule</a:t>
            </a:r>
            <a:endParaRPr lang="fr-FR" sz="1200" dirty="0">
              <a:effectLst/>
              <a:ea typeface="ＭＳ 明朝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Times New Roman"/>
              </a:rPr>
              <a:t>Réseaux </a:t>
            </a:r>
            <a:r>
              <a:rPr lang="fr-FR" sz="1200" b="1" dirty="0" smtClean="0">
                <a:effectLst/>
                <a:latin typeface="Calibri"/>
                <a:ea typeface="ＭＳ 明朝"/>
                <a:cs typeface="Times New Roman"/>
              </a:rPr>
              <a:t>- vents </a:t>
            </a:r>
            <a:r>
              <a:rPr lang="fr-FR" sz="1200" b="1" dirty="0">
                <a:effectLst/>
                <a:latin typeface="Calibri"/>
                <a:ea typeface="ＭＳ 明朝"/>
                <a:cs typeface="Times New Roman"/>
              </a:rPr>
              <a:t>forts</a:t>
            </a:r>
            <a:endParaRPr lang="fr-FR" sz="1200" dirty="0">
              <a:effectLst/>
              <a:ea typeface="ＭＳ 明朝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Times New Roman"/>
              </a:rPr>
              <a:t>Réseaux </a:t>
            </a:r>
            <a:r>
              <a:rPr lang="fr-FR" sz="1200" b="1" dirty="0" smtClean="0">
                <a:effectLst/>
                <a:latin typeface="Calibri"/>
                <a:ea typeface="ＭＳ 明朝"/>
                <a:cs typeface="Times New Roman"/>
              </a:rPr>
              <a:t>- température</a:t>
            </a:r>
            <a:endParaRPr lang="fr-FR" sz="1200" dirty="0">
              <a:effectLst/>
              <a:ea typeface="ＭＳ 明朝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Times New Roman"/>
              </a:rPr>
              <a:t>Bâti </a:t>
            </a:r>
            <a:r>
              <a:rPr lang="fr-FR" sz="1200" b="1" dirty="0" smtClean="0">
                <a:effectLst/>
                <a:latin typeface="Calibri"/>
                <a:ea typeface="ＭＳ 明朝"/>
                <a:cs typeface="Times New Roman"/>
              </a:rPr>
              <a:t>- inondation</a:t>
            </a:r>
            <a:endParaRPr lang="fr-FR" sz="1200" dirty="0">
              <a:effectLst/>
              <a:ea typeface="ＭＳ 明朝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Times New Roman"/>
              </a:rPr>
              <a:t>Biodiversité</a:t>
            </a:r>
            <a:endParaRPr lang="fr-FR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57055" y="4057833"/>
            <a:ext cx="2311039" cy="860902"/>
          </a:xfrm>
          <a:prstGeom prst="rect">
            <a:avLst/>
          </a:prstGeom>
          <a:solidFill>
            <a:srgbClr val="237D75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 smtClean="0">
                <a:effectLst/>
                <a:latin typeface="Calibri"/>
                <a:ea typeface="ＭＳ 明朝"/>
                <a:cs typeface="Calibri"/>
              </a:rPr>
              <a:t>Santé - pollution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Calibri"/>
              </a:rPr>
              <a:t>Bâti </a:t>
            </a:r>
            <a:r>
              <a:rPr lang="fr-FR" sz="1200" b="1" dirty="0" smtClean="0">
                <a:effectLst/>
                <a:latin typeface="Calibri"/>
                <a:ea typeface="ＭＳ 明朝"/>
                <a:cs typeface="Calibri"/>
              </a:rPr>
              <a:t>- RGA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 smtClean="0">
                <a:effectLst/>
                <a:latin typeface="Calibri"/>
                <a:ea typeface="ＭＳ 明朝"/>
                <a:cs typeface="Calibri"/>
              </a:rPr>
              <a:t>Réseaux - RGA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Calibri"/>
              </a:rPr>
              <a:t>Réseaux </a:t>
            </a:r>
            <a:r>
              <a:rPr lang="fr-FR" sz="1200" b="1" dirty="0" smtClean="0">
                <a:effectLst/>
                <a:latin typeface="Calibri"/>
                <a:ea typeface="ＭＳ 明朝"/>
                <a:cs typeface="Calibri"/>
              </a:rPr>
              <a:t>- inondation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</p:txBody>
      </p:sp>
      <p:grpSp>
        <p:nvGrpSpPr>
          <p:cNvPr id="2" name="Group 12"/>
          <p:cNvGrpSpPr/>
          <p:nvPr/>
        </p:nvGrpSpPr>
        <p:grpSpPr>
          <a:xfrm>
            <a:off x="-103594" y="1149742"/>
            <a:ext cx="1167030" cy="3768993"/>
            <a:chOff x="-785016" y="-228603"/>
            <a:chExt cx="1159048" cy="13516938"/>
          </a:xfrm>
        </p:grpSpPr>
        <p:sp>
          <p:nvSpPr>
            <p:cNvPr id="14" name="Down Arrow 13"/>
            <p:cNvSpPr/>
            <p:nvPr/>
          </p:nvSpPr>
          <p:spPr>
            <a:xfrm rot="10800000">
              <a:off x="5873" y="-114300"/>
              <a:ext cx="368159" cy="13402635"/>
            </a:xfrm>
            <a:prstGeom prst="downArrow">
              <a:avLst/>
            </a:prstGeom>
            <a:gradFill flip="none" rotWithShape="1">
              <a:gsLst>
                <a:gs pos="0">
                  <a:srgbClr val="FF6600"/>
                </a:gs>
                <a:gs pos="100000">
                  <a:srgbClr val="237D75"/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" name="Text Box 1"/>
            <p:cNvSpPr txBox="1"/>
            <p:nvPr/>
          </p:nvSpPr>
          <p:spPr>
            <a:xfrm>
              <a:off x="-785016" y="-228603"/>
              <a:ext cx="914399" cy="1904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/>
              </a:ext>
            </a:extLst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fr-FR" sz="1400" b="1" dirty="0" smtClean="0">
                  <a:effectLst/>
                  <a:latin typeface="Calibri"/>
                  <a:ea typeface="ＭＳ 明朝"/>
                  <a:cs typeface="Times New Roman"/>
                </a:rPr>
                <a:t>Enjeu majeur</a:t>
              </a:r>
              <a:endParaRPr lang="fr-FR" sz="1200" dirty="0">
                <a:effectLst/>
                <a:latin typeface="Cambria"/>
                <a:ea typeface="ＭＳ 明朝"/>
                <a:cs typeface="Times New Roman"/>
              </a:endParaRPr>
            </a:p>
          </p:txBody>
        </p:sp>
        <p:sp>
          <p:nvSpPr>
            <p:cNvPr id="17" name="Text Box 10"/>
            <p:cNvSpPr txBox="1"/>
            <p:nvPr/>
          </p:nvSpPr>
          <p:spPr>
            <a:xfrm>
              <a:off x="-785016" y="11673979"/>
              <a:ext cx="974969" cy="15257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/>
              </a:ext>
            </a:extLst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fr-FR" b="1" dirty="0" smtClean="0">
                  <a:latin typeface="Calibri"/>
                  <a:ea typeface="ＭＳ 明朝"/>
                  <a:cs typeface="Times New Roman"/>
                </a:rPr>
                <a:t>Enjeu mineur</a:t>
              </a:r>
              <a:endParaRPr lang="fr-FR" sz="1200" dirty="0">
                <a:effectLst/>
                <a:latin typeface="Cambria"/>
                <a:ea typeface="ＭＳ 明朝"/>
                <a:cs typeface="Times New Roman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3955170" y="1323430"/>
            <a:ext cx="2308350" cy="26401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>
                <a:effectLst/>
                <a:latin typeface="Calibri"/>
                <a:ea typeface="ＭＳ 明朝"/>
                <a:cs typeface="Times New Roman"/>
              </a:rPr>
              <a:t> </a:t>
            </a:r>
            <a:endParaRPr lang="fr-FR" sz="1200">
              <a:effectLst/>
              <a:ea typeface="ＭＳ 明朝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fr-FR" sz="1200">
                <a:effectLst/>
                <a:latin typeface="Calibri"/>
                <a:ea typeface="ＭＳ 明朝"/>
                <a:cs typeface="Times New Roman"/>
              </a:rPr>
              <a:t> </a:t>
            </a:r>
            <a:endParaRPr lang="fr-FR" sz="1200">
              <a:effectLst/>
              <a:ea typeface="ＭＳ 明朝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fr-FR" sz="1200">
                <a:effectLst/>
                <a:latin typeface="Calibri"/>
                <a:ea typeface="ＭＳ 明朝"/>
                <a:cs typeface="Times New Roman"/>
              </a:rPr>
              <a:t> </a:t>
            </a:r>
            <a:endParaRPr lang="fr-FR" sz="1200">
              <a:effectLst/>
              <a:ea typeface="ＭＳ 明朝"/>
              <a:cs typeface="Times New Roman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57056" y="1323430"/>
            <a:ext cx="2311040" cy="26401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>
                <a:effectLst/>
                <a:latin typeface="Calibri"/>
                <a:ea typeface="ＭＳ 明朝"/>
                <a:cs typeface="Times New Roman"/>
              </a:rPr>
              <a:t> </a:t>
            </a:r>
            <a:endParaRPr lang="fr-FR" sz="1200">
              <a:effectLst/>
              <a:ea typeface="ＭＳ 明朝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fr-FR" sz="1200">
                <a:effectLst/>
                <a:latin typeface="Calibri"/>
                <a:ea typeface="ＭＳ 明朝"/>
                <a:cs typeface="Times New Roman"/>
              </a:rPr>
              <a:t> </a:t>
            </a:r>
            <a:endParaRPr lang="fr-FR" sz="1200">
              <a:effectLst/>
              <a:ea typeface="ＭＳ 明朝"/>
              <a:cs typeface="Times New Roman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955170" y="1730258"/>
            <a:ext cx="2311040" cy="481529"/>
          </a:xfrm>
          <a:prstGeom prst="rect">
            <a:avLst/>
          </a:prstGeom>
          <a:solidFill>
            <a:srgbClr val="BCA24B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dirty="0">
                <a:effectLst/>
                <a:latin typeface="Calibri"/>
                <a:ea typeface="ＭＳ 明朝"/>
                <a:cs typeface="Times New Roman"/>
              </a:rPr>
              <a:t> </a:t>
            </a:r>
            <a:endParaRPr lang="fr-FR" sz="1200" dirty="0">
              <a:effectLst/>
              <a:ea typeface="ＭＳ 明朝"/>
              <a:cs typeface="Times New Roman"/>
            </a:endParaRPr>
          </a:p>
          <a:p>
            <a:pPr algn="ctr"/>
            <a:r>
              <a:rPr lang="fr-FR" sz="1200" dirty="0">
                <a:effectLst/>
                <a:latin typeface="Calibri"/>
                <a:ea typeface="ＭＳ 明朝"/>
                <a:cs typeface="Times New Roman"/>
              </a:rPr>
              <a:t> </a:t>
            </a:r>
            <a:r>
              <a:rPr lang="fr-FR" sz="1200" b="1" dirty="0" smtClean="0">
                <a:solidFill>
                  <a:srgbClr val="FFFFFF"/>
                </a:solidFill>
                <a:latin typeface="Calibri"/>
                <a:ea typeface="ＭＳ 明朝"/>
                <a:cs typeface="Calibri"/>
              </a:rPr>
              <a:t>Quantité </a:t>
            </a:r>
            <a:r>
              <a:rPr lang="fr-FR" sz="1200" b="1" dirty="0">
                <a:solidFill>
                  <a:srgbClr val="FFFFFF"/>
                </a:solidFill>
                <a:latin typeface="Calibri"/>
                <a:ea typeface="ＭＳ 明朝"/>
                <a:cs typeface="Calibri"/>
              </a:rPr>
              <a:t>d’eau</a:t>
            </a:r>
            <a:endParaRPr lang="fr-FR" sz="1200" dirty="0">
              <a:latin typeface="Calibri"/>
              <a:ea typeface="ＭＳ 明朝"/>
              <a:cs typeface="Calibri"/>
            </a:endParaRPr>
          </a:p>
          <a:p>
            <a:pPr algn="ctr"/>
            <a:r>
              <a:rPr lang="fr-FR" sz="1200" b="1" dirty="0">
                <a:solidFill>
                  <a:srgbClr val="FFFFFF"/>
                </a:solidFill>
                <a:latin typeface="Calibri"/>
                <a:ea typeface="ＭＳ 明朝"/>
                <a:cs typeface="Calibri"/>
              </a:rPr>
              <a:t>Qualité d’eau</a:t>
            </a:r>
            <a:endParaRPr lang="fr-FR" sz="1200" dirty="0"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endParaRPr lang="fr-FR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960550" y="2381374"/>
            <a:ext cx="2308350" cy="1228102"/>
          </a:xfrm>
          <a:prstGeom prst="rect">
            <a:avLst/>
          </a:prstGeom>
          <a:solidFill>
            <a:srgbClr val="78A152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Réseaux </a:t>
            </a:r>
            <a:r>
              <a:rPr lang="fr-FR" sz="1200" b="1" dirty="0" smtClean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- vents </a:t>
            </a:r>
            <a:r>
              <a:rPr lang="fr-FR" sz="1200" b="1" dirty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forts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Réseaux </a:t>
            </a:r>
            <a:r>
              <a:rPr lang="fr-FR" sz="1200" b="1" dirty="0" smtClean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- température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Bâti </a:t>
            </a:r>
            <a:r>
              <a:rPr lang="fr-FR" sz="1200" b="1" dirty="0" smtClean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- inondation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Bâti </a:t>
            </a:r>
            <a:r>
              <a:rPr lang="fr-FR" sz="1200" b="1" dirty="0" smtClean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- RGA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Santé </a:t>
            </a:r>
            <a:r>
              <a:rPr lang="fr-FR" sz="1200" b="1" dirty="0" smtClean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- canicule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Santé </a:t>
            </a:r>
            <a:r>
              <a:rPr lang="fr-FR" sz="1200" b="1" dirty="0" smtClean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- pollution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957860" y="3738430"/>
            <a:ext cx="2311040" cy="695683"/>
          </a:xfrm>
          <a:prstGeom prst="rect">
            <a:avLst/>
          </a:prstGeom>
          <a:solidFill>
            <a:srgbClr val="479C67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Calibri"/>
              </a:rPr>
              <a:t>Précarité énergétique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Calibri"/>
              </a:rPr>
              <a:t>Réseaux </a:t>
            </a:r>
            <a:r>
              <a:rPr lang="fr-FR" sz="1200" b="1" dirty="0" smtClean="0">
                <a:effectLst/>
                <a:latin typeface="Calibri"/>
                <a:ea typeface="ＭＳ 明朝"/>
                <a:cs typeface="Calibri"/>
              </a:rPr>
              <a:t>- RGA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Calibri"/>
              </a:rPr>
              <a:t>Biodiversité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952480" y="4576866"/>
            <a:ext cx="2313730" cy="341869"/>
          </a:xfrm>
          <a:prstGeom prst="rect">
            <a:avLst/>
          </a:prstGeom>
          <a:solidFill>
            <a:srgbClr val="237D75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Calibri"/>
              </a:rPr>
              <a:t>Réseaux </a:t>
            </a:r>
            <a:r>
              <a:rPr lang="fr-FR" sz="1200" b="1" dirty="0" smtClean="0">
                <a:effectLst/>
                <a:latin typeface="Calibri"/>
                <a:ea typeface="ＭＳ 明朝"/>
                <a:cs typeface="Calibri"/>
              </a:rPr>
              <a:t>- inondation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616046" y="1323429"/>
            <a:ext cx="2308350" cy="888357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Santé </a:t>
            </a:r>
            <a:r>
              <a:rPr lang="fr-FR" sz="1200" b="1" dirty="0" smtClean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- canicule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Calibri"/>
              </a:rPr>
              <a:t>Qualité de l’eau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Calibri"/>
              </a:rPr>
              <a:t>Quantité d’eau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Calibri"/>
              </a:rPr>
              <a:t>Biodiversité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616046" y="2366830"/>
            <a:ext cx="2308350" cy="1027498"/>
          </a:xfrm>
          <a:prstGeom prst="rect">
            <a:avLst/>
          </a:prstGeom>
          <a:solidFill>
            <a:srgbClr val="BCA24B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Santé </a:t>
            </a:r>
            <a:r>
              <a:rPr lang="fr-FR" sz="1200" b="1" dirty="0" smtClean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- </a:t>
            </a:r>
            <a:r>
              <a:rPr lang="fr-FR" sz="1200" b="1" dirty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pollution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Réseaux </a:t>
            </a:r>
            <a:r>
              <a:rPr lang="fr-FR" sz="1200" b="1" dirty="0" smtClean="0">
                <a:solidFill>
                  <a:srgbClr val="FFFFFF"/>
                </a:solidFill>
                <a:latin typeface="Calibri"/>
                <a:ea typeface="ＭＳ 明朝"/>
                <a:cs typeface="Calibri"/>
              </a:rPr>
              <a:t>-</a:t>
            </a:r>
            <a:r>
              <a:rPr lang="fr-FR" sz="1200" b="1" dirty="0" smtClean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 </a:t>
            </a:r>
            <a:r>
              <a:rPr lang="fr-FR" sz="1200" b="1" dirty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vents forts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Réseaux face </a:t>
            </a:r>
            <a:r>
              <a:rPr lang="fr-FR" sz="1200" b="1" dirty="0" smtClean="0">
                <a:solidFill>
                  <a:srgbClr val="FFFFFF"/>
                </a:solidFill>
                <a:latin typeface="Calibri"/>
                <a:ea typeface="ＭＳ 明朝"/>
                <a:cs typeface="Calibri"/>
              </a:rPr>
              <a:t>- </a:t>
            </a:r>
            <a:r>
              <a:rPr lang="fr-FR" sz="1200" b="1" dirty="0" smtClean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température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Bâti </a:t>
            </a:r>
            <a:r>
              <a:rPr lang="fr-FR" sz="1200" b="1" dirty="0" smtClean="0">
                <a:solidFill>
                  <a:srgbClr val="FFFFFF"/>
                </a:solidFill>
                <a:latin typeface="Calibri"/>
                <a:ea typeface="ＭＳ 明朝"/>
                <a:cs typeface="Calibri"/>
              </a:rPr>
              <a:t>- </a:t>
            </a:r>
            <a:r>
              <a:rPr lang="fr-FR" sz="1200" b="1" dirty="0" smtClean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RGA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Bâti </a:t>
            </a:r>
            <a:r>
              <a:rPr lang="fr-FR" sz="1200" b="1" dirty="0" smtClean="0">
                <a:solidFill>
                  <a:srgbClr val="FFFFFF"/>
                </a:solidFill>
                <a:effectLst/>
                <a:latin typeface="Calibri"/>
                <a:ea typeface="ＭＳ 明朝"/>
                <a:cs typeface="Calibri"/>
              </a:rPr>
              <a:t>- inondation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613357" y="3550406"/>
            <a:ext cx="2311039" cy="234261"/>
          </a:xfrm>
          <a:prstGeom prst="rect">
            <a:avLst/>
          </a:prstGeom>
          <a:solidFill>
            <a:srgbClr val="78A152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fr-FR" sz="1200" dirty="0">
              <a:effectLst/>
              <a:latin typeface="Calibri"/>
              <a:ea typeface="ＭＳ 明朝"/>
              <a:cs typeface="Calibri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616046" y="3917004"/>
            <a:ext cx="2308350" cy="497776"/>
          </a:xfrm>
          <a:prstGeom prst="rect">
            <a:avLst/>
          </a:prstGeom>
          <a:solidFill>
            <a:srgbClr val="479C67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Calibri"/>
              </a:rPr>
              <a:t>Réseaux </a:t>
            </a:r>
            <a:r>
              <a:rPr lang="fr-FR" sz="1200" b="1" dirty="0" smtClean="0">
                <a:latin typeface="Calibri"/>
                <a:ea typeface="ＭＳ 明朝"/>
                <a:cs typeface="Calibri"/>
              </a:rPr>
              <a:t>- </a:t>
            </a:r>
            <a:r>
              <a:rPr lang="fr-FR" sz="1200" b="1" dirty="0" smtClean="0">
                <a:effectLst/>
                <a:latin typeface="Calibri"/>
                <a:ea typeface="ＭＳ 明朝"/>
                <a:cs typeface="Calibri"/>
              </a:rPr>
              <a:t>inondation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effectLst/>
                <a:latin typeface="Calibri"/>
                <a:ea typeface="ＭＳ 明朝"/>
                <a:cs typeface="Calibri"/>
              </a:rPr>
              <a:t>Réseaux </a:t>
            </a:r>
            <a:r>
              <a:rPr lang="fr-FR" sz="1200" b="1" dirty="0" smtClean="0">
                <a:effectLst/>
                <a:latin typeface="Calibri"/>
                <a:ea typeface="ＭＳ 明朝"/>
                <a:cs typeface="Calibri"/>
              </a:rPr>
              <a:t>- RGA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610666" y="4558331"/>
            <a:ext cx="2313730" cy="360404"/>
          </a:xfrm>
          <a:prstGeom prst="rect">
            <a:avLst/>
          </a:prstGeom>
          <a:solidFill>
            <a:srgbClr val="237D75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 smtClean="0">
                <a:effectLst/>
                <a:latin typeface="Calibri"/>
                <a:ea typeface="ＭＳ 明朝"/>
                <a:cs typeface="Calibri"/>
              </a:rPr>
              <a:t>Précarité énergétique</a:t>
            </a:r>
            <a:endParaRPr lang="fr-FR" sz="1200" dirty="0">
              <a:effectLst/>
              <a:latin typeface="Calibri"/>
              <a:ea typeface="ＭＳ 明朝"/>
              <a:cs typeface="Calibri"/>
            </a:endParaRPr>
          </a:p>
        </p:txBody>
      </p:sp>
      <p:sp>
        <p:nvSpPr>
          <p:cNvPr id="32" name="Text Box 1"/>
          <p:cNvSpPr txBox="1"/>
          <p:nvPr/>
        </p:nvSpPr>
        <p:spPr>
          <a:xfrm>
            <a:off x="1257056" y="854056"/>
            <a:ext cx="2311037" cy="351247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b="1" dirty="0" smtClean="0">
                <a:latin typeface="Calibri"/>
                <a:ea typeface="ＭＳ 明朝"/>
                <a:cs typeface="Times New Roman"/>
              </a:rPr>
              <a:t>Aujourd’hui</a:t>
            </a:r>
            <a:endParaRPr lang="fr-FR" sz="12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33" name="Text Box 1"/>
          <p:cNvSpPr txBox="1"/>
          <p:nvPr/>
        </p:nvSpPr>
        <p:spPr>
          <a:xfrm>
            <a:off x="3960550" y="830367"/>
            <a:ext cx="2311037" cy="351247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b="1" dirty="0" smtClean="0">
                <a:latin typeface="Calibri"/>
                <a:ea typeface="ＭＳ 明朝"/>
                <a:cs typeface="Times New Roman"/>
              </a:rPr>
              <a:t>2050</a:t>
            </a:r>
            <a:endParaRPr lang="fr-FR" sz="12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34" name="Text Box 1"/>
          <p:cNvSpPr txBox="1"/>
          <p:nvPr/>
        </p:nvSpPr>
        <p:spPr>
          <a:xfrm>
            <a:off x="6616046" y="830367"/>
            <a:ext cx="2311037" cy="351247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b="1" dirty="0" smtClean="0">
                <a:latin typeface="Calibri"/>
                <a:ea typeface="ＭＳ 明朝"/>
                <a:cs typeface="Times New Roman"/>
              </a:rPr>
              <a:t>2100</a:t>
            </a:r>
            <a:endParaRPr lang="fr-FR" sz="1200" dirty="0">
              <a:effectLst/>
              <a:latin typeface="Cambria"/>
              <a:ea typeface="ＭＳ 明朝"/>
              <a:cs typeface="Times New Roman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Shape 192" descr="Pluie-ev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2662" y="880014"/>
            <a:ext cx="5898674" cy="3383474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Shape 193"/>
          <p:cNvSpPr txBox="1"/>
          <p:nvPr/>
        </p:nvSpPr>
        <p:spPr>
          <a:xfrm>
            <a:off x="0" y="4515966"/>
            <a:ext cx="9144000" cy="36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000" i="1" dirty="0"/>
              <a:t>Source : Données </a:t>
            </a:r>
            <a:r>
              <a:rPr lang="fr" sz="1000" i="1" dirty="0" smtClean="0"/>
              <a:t>homogénéisées </a:t>
            </a:r>
            <a:r>
              <a:rPr lang="fr" sz="1000" i="1" dirty="0"/>
              <a:t>Météo </a:t>
            </a:r>
            <a:r>
              <a:rPr lang="fr" sz="1000" i="1" dirty="0" smtClean="0"/>
              <a:t>France</a:t>
            </a:r>
            <a:endParaRPr lang="fr" sz="1000" i="1" dirty="0"/>
          </a:p>
        </p:txBody>
      </p:sp>
      <p:sp>
        <p:nvSpPr>
          <p:cNvPr id="194" name="Shape 19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 rtl="0">
                <a:spcBef>
                  <a:spcPts val="0"/>
                </a:spcBef>
                <a:buNone/>
              </a:pPr>
              <a:t>6</a:t>
            </a:fld>
            <a:endParaRPr lang="fr"/>
          </a:p>
        </p:txBody>
      </p:sp>
      <p:pic>
        <p:nvPicPr>
          <p:cNvPr id="195" name="Shape 195" descr="PolytechDAE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Shape 196" descr="logo-78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 smtClean="0"/>
              <a:t>Passé climatique</a:t>
            </a:r>
            <a:endParaRPr lang="fr" sz="2400" dirty="0"/>
          </a:p>
        </p:txBody>
      </p:sp>
      <p:pic>
        <p:nvPicPr>
          <p:cNvPr id="8" name="Shape 192" descr="Pluie-ev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2563" y="828600"/>
            <a:ext cx="6338874" cy="3635974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62" name="Picture 10" descr="https://scontent.xx.fbcdn.net/v/t35.0-12/19549732_10155409667318904_704868166_o.png?oh=1f7e5139ba91d1c14f98a8953e6a3ebe&amp;oe=5954BA1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699542"/>
            <a:ext cx="3843035" cy="2160240"/>
          </a:xfrm>
          <a:prstGeom prst="rect">
            <a:avLst/>
          </a:prstGeom>
          <a:noFill/>
        </p:spPr>
      </p:pic>
      <p:pic>
        <p:nvPicPr>
          <p:cNvPr id="100360" name="Picture 8" descr="https://scontent.xx.fbcdn.net/v/t35.0-12/19549592_10155409667278904_880390590_o.png?oh=d16e4d3b364c59d68ac70c9088603c29&amp;oe=5954C930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859782"/>
            <a:ext cx="4176464" cy="2092195"/>
          </a:xfrm>
          <a:prstGeom prst="rect">
            <a:avLst/>
          </a:prstGeom>
          <a:noFill/>
        </p:spPr>
      </p:pic>
      <p:pic>
        <p:nvPicPr>
          <p:cNvPr id="100358" name="Picture 6" descr="https://scontent.xx.fbcdn.net/v/t35.0-12/19532687_10155409667308904_675206742_o.png?oh=32406df6964da45577ab12cf9cb33e84&amp;oe=5954BA1B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699542"/>
            <a:ext cx="3995936" cy="2136235"/>
          </a:xfrm>
          <a:prstGeom prst="rect">
            <a:avLst/>
          </a:prstGeom>
          <a:noFill/>
        </p:spPr>
      </p:pic>
      <p:pic>
        <p:nvPicPr>
          <p:cNvPr id="100356" name="Picture 4" descr="https://scontent.xx.fbcdn.net/v/t35.0-12/19532745_10155409667293904_277831486_o.png?oh=75c4d342cc9c43bb0e9c0613379dc933&amp;oe=5955899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2787774"/>
            <a:ext cx="3792910" cy="2161077"/>
          </a:xfrm>
          <a:prstGeom prst="rect">
            <a:avLst/>
          </a:prstGeom>
          <a:noFill/>
        </p:spPr>
      </p:pic>
      <p:sp>
        <p:nvSpPr>
          <p:cNvPr id="206" name="Shape 20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 dirty="0" smtClean="0"/>
              <a:t>    </a:t>
            </a:r>
            <a:fld id="{00000000-1234-1234-1234-123412341234}" type="slidenum">
              <a:rPr lang="fr" smtClean="0"/>
              <a:pPr lvl="0">
                <a:spcBef>
                  <a:spcPts val="0"/>
                </a:spcBef>
                <a:buNone/>
              </a:pPr>
              <a:t>7</a:t>
            </a:fld>
            <a:endParaRPr lang="fr" dirty="0"/>
          </a:p>
        </p:txBody>
      </p:sp>
      <p:pic>
        <p:nvPicPr>
          <p:cNvPr id="207" name="Shape 207" descr="PolytechDAE.jp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Shape 208" descr="logo-78.jp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 smtClean="0"/>
              <a:t>Passé climatique</a:t>
            </a:r>
            <a:endParaRPr lang="fr" sz="2400" dirty="0"/>
          </a:p>
        </p:txBody>
      </p:sp>
      <p:sp>
        <p:nvSpPr>
          <p:cNvPr id="10" name="Shape 210"/>
          <p:cNvSpPr/>
          <p:nvPr/>
        </p:nvSpPr>
        <p:spPr>
          <a:xfrm>
            <a:off x="4937600" y="755275"/>
            <a:ext cx="3713700" cy="41982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211"/>
          <p:cNvSpPr/>
          <p:nvPr/>
        </p:nvSpPr>
        <p:spPr>
          <a:xfrm>
            <a:off x="410425" y="755275"/>
            <a:ext cx="3713700" cy="4198200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323528" y="699542"/>
            <a:ext cx="8520600" cy="1071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1400" dirty="0"/>
              <a:t>4 scénarios basés sur les émissions de Gaz à Effet de Serre (GES) :</a:t>
            </a:r>
          </a:p>
          <a:p>
            <a:pPr lvl="0" rtl="0">
              <a:lnSpc>
                <a:spcPct val="200000"/>
              </a:lnSpc>
              <a:spcBef>
                <a:spcPts val="0"/>
              </a:spcBef>
              <a:buNone/>
            </a:pPr>
            <a:endParaRPr sz="1400" dirty="0"/>
          </a:p>
        </p:txBody>
      </p:sp>
      <p:sp>
        <p:nvSpPr>
          <p:cNvPr id="215" name="Shape 2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>
                <a:spcBef>
                  <a:spcPts val="0"/>
                </a:spcBef>
                <a:buNone/>
              </a:pPr>
              <a:t>8</a:t>
            </a:fld>
            <a:endParaRPr lang="fr"/>
          </a:p>
        </p:txBody>
      </p:sp>
      <p:pic>
        <p:nvPicPr>
          <p:cNvPr id="216" name="Shape 216" descr="PolytechDA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Shape 217" descr="logo-7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Shape 21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/>
              <a:t>Projections climatiques : Les scénarios du GIEC</a:t>
            </a:r>
          </a:p>
        </p:txBody>
      </p:sp>
      <p:pic>
        <p:nvPicPr>
          <p:cNvPr id="219" name="Shape 219" descr="All_forcing_agents_CO2_equivalent_concentration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325"/>
          <a:stretch>
            <a:fillRect/>
          </a:stretch>
        </p:blipFill>
        <p:spPr>
          <a:xfrm>
            <a:off x="1881506" y="1203458"/>
            <a:ext cx="5035721" cy="338451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lèche gauche 7"/>
          <p:cNvSpPr/>
          <p:nvPr/>
        </p:nvSpPr>
        <p:spPr>
          <a:xfrm>
            <a:off x="6876256" y="4011910"/>
            <a:ext cx="360040" cy="216024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gauche 8"/>
          <p:cNvSpPr/>
          <p:nvPr/>
        </p:nvSpPr>
        <p:spPr>
          <a:xfrm>
            <a:off x="6876256" y="3579862"/>
            <a:ext cx="360040" cy="216024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gauche 9"/>
          <p:cNvSpPr/>
          <p:nvPr/>
        </p:nvSpPr>
        <p:spPr>
          <a:xfrm>
            <a:off x="6876256" y="3075806"/>
            <a:ext cx="360040" cy="216024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gauche 10"/>
          <p:cNvSpPr/>
          <p:nvPr/>
        </p:nvSpPr>
        <p:spPr>
          <a:xfrm>
            <a:off x="6876256" y="1419622"/>
            <a:ext cx="360040" cy="216024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7308304" y="3939902"/>
            <a:ext cx="2145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4DB6AC"/>
                </a:solidFill>
                <a:latin typeface="Open Sans"/>
                <a:ea typeface="+mn-ea"/>
                <a:cs typeface="+mn-cs"/>
              </a:rPr>
              <a:t>Scénario Optimiste</a:t>
            </a:r>
            <a:endParaRPr lang="fr-FR" b="1" dirty="0">
              <a:solidFill>
                <a:srgbClr val="4DB6AC"/>
              </a:solidFill>
              <a:latin typeface="Open Sans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08304" y="3003798"/>
            <a:ext cx="21602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4DB6AC"/>
                </a:solidFill>
                <a:latin typeface="Open Sans"/>
                <a:ea typeface="+mn-ea"/>
                <a:cs typeface="+mn-cs"/>
              </a:rPr>
              <a:t>Scénario Médiocre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239813" y="1328919"/>
            <a:ext cx="2156724" cy="306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4DB6AC"/>
                </a:solidFill>
                <a:latin typeface="Open Sans"/>
                <a:ea typeface="+mn-ea"/>
                <a:cs typeface="+mn-cs"/>
              </a:rPr>
              <a:t>Scénario Pessimiste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308304" y="3507854"/>
            <a:ext cx="21644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4DB6AC"/>
                </a:solidFill>
                <a:latin typeface="Open Sans"/>
                <a:ea typeface="+mn-ea"/>
                <a:cs typeface="+mn-cs"/>
              </a:rPr>
              <a:t>Scénario Modéré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10" grpId="0" animBg="1"/>
      <p:bldP spid="10" grpId="1" animBg="1"/>
      <p:bldP spid="11" grpId="0" animBg="1"/>
      <p:bldP spid="12" grpId="0"/>
      <p:bldP spid="12" grpId="1"/>
      <p:bldP spid="13" grpId="0"/>
      <p:bldP spid="13" grpId="1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pPr lvl="0">
                <a:spcBef>
                  <a:spcPts val="0"/>
                </a:spcBef>
                <a:buNone/>
              </a:pPr>
              <a:t>9</a:t>
            </a:fld>
            <a:endParaRPr lang="fr"/>
          </a:p>
        </p:txBody>
      </p:sp>
      <p:pic>
        <p:nvPicPr>
          <p:cNvPr id="225" name="Shape 225" descr="dep-temp-evo.pn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987574"/>
            <a:ext cx="5477175" cy="373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Shape 226" descr="PolytechDAE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00050" cy="4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Shape 227" descr="logo-78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925" y="0"/>
            <a:ext cx="811250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Shape 22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0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" sz="2400" dirty="0"/>
              <a:t>Projections climatiques : Les températures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</TotalTime>
  <Words>2023</Words>
  <Application>Microsoft Macintosh PowerPoint</Application>
  <PresentationFormat>On-screen Show (16:9)</PresentationFormat>
  <Paragraphs>552</Paragraphs>
  <Slides>55</Slides>
  <Notes>55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3" baseType="lpstr">
      <vt:lpstr>PT Sans Narrow</vt:lpstr>
      <vt:lpstr>Open Sans</vt:lpstr>
      <vt:lpstr>Calibri</vt:lpstr>
      <vt:lpstr>Comic Sans MS</vt:lpstr>
      <vt:lpstr>Alegreya</vt:lpstr>
      <vt:lpstr>ＭＳ 明朝</vt:lpstr>
      <vt:lpstr>Cambria</vt:lpstr>
      <vt:lpstr>tropic</vt:lpstr>
      <vt:lpstr>Diagnostic de vulnérabilité du territoire face aux effets du changement climatique</vt:lpstr>
      <vt:lpstr>Méthode de travail</vt:lpstr>
      <vt:lpstr>Déroulement de la présentation</vt:lpstr>
      <vt:lpstr>I.   Le changement climatique en Aunis Sud</vt:lpstr>
      <vt:lpstr>Passé climatique</vt:lpstr>
      <vt:lpstr>Passé climatique</vt:lpstr>
      <vt:lpstr>Passé climatique</vt:lpstr>
      <vt:lpstr>Projections climatiques : Les scénarios du GIEC</vt:lpstr>
      <vt:lpstr>Projections climatiques : Les températures</vt:lpstr>
      <vt:lpstr>Projection climatique : 2 scénarios &amp; 2 horizons</vt:lpstr>
      <vt:lpstr>Projections climatiques : Les précipitations</vt:lpstr>
      <vt:lpstr>II. Les vulnérabilités du territoire face au climat</vt:lpstr>
      <vt:lpstr>Tendances des Pluies Efficaces (Pe)</vt:lpstr>
      <vt:lpstr>Tendances des Pluies Efficaces (Pe)</vt:lpstr>
      <vt:lpstr>Evolution du risque de pénurie d’eau</vt:lpstr>
      <vt:lpstr>Impacts </vt:lpstr>
      <vt:lpstr>PowerPoint Presentation</vt:lpstr>
      <vt:lpstr>Une fragilisation des milieux</vt:lpstr>
      <vt:lpstr>Une fragilisation des milieux</vt:lpstr>
      <vt:lpstr>Une fragilisation des milieux</vt:lpstr>
      <vt:lpstr>Une fragilisation des milieux</vt:lpstr>
      <vt:lpstr>Une évolution de la faune et de la flore</vt:lpstr>
      <vt:lpstr>Une évolution de la faune et de la flore - Étude des aires de répartition des espèces 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 retrait-gonflement des argiles</vt:lpstr>
      <vt:lpstr>Le retrait-gonflement aujourd’hui en Aunis Sud </vt:lpstr>
      <vt:lpstr>PowerPoint Presentation</vt:lpstr>
      <vt:lpstr>Les inondations</vt:lpstr>
      <vt:lpstr>L'aléa inondation aujourd’hui en Aunis Sud</vt:lpstr>
      <vt:lpstr>Inondation &amp; changement climatique : quelles conséquences ?</vt:lpstr>
      <vt:lpstr>PowerPoint Presentation</vt:lpstr>
      <vt:lpstr>Qu’est ce qu’un Degré-Jour Unifié (DJU) ?</vt:lpstr>
      <vt:lpstr>Evolution du nombre de DJU</vt:lpstr>
      <vt:lpstr>Synthèse énergétique</vt:lpstr>
      <vt:lpstr>PowerPoint Presentation</vt:lpstr>
      <vt:lpstr>PowerPoint Presentation</vt:lpstr>
      <vt:lpstr>PowerPoint Presentation</vt:lpstr>
      <vt:lpstr>PowerPoint Presentation</vt:lpstr>
      <vt:lpstr>Des réseaux vulnérables aux inondations : réseau ferré &amp; THT</vt:lpstr>
      <vt:lpstr>Des réseaux vulnérables au RGA : cas du réseau routier </vt:lpstr>
      <vt:lpstr>Des réseaux vulnérables au RGA : réseau ferré &amp; THT</vt:lpstr>
      <vt:lpstr>Des réseaux vulnérables aux vents violents</vt:lpstr>
      <vt:lpstr>Des réseaux vulnérables aux températures extrêmes </vt:lpstr>
      <vt:lpstr>Synthèse Globale</vt:lpstr>
      <vt:lpstr>Merci pour votre attention</vt:lpstr>
      <vt:lpstr>Proposition hiérarchisation 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Diagnostic de vulnérabilité du territoire face aux effets du changement climatique</dc:title>
  <dc:subject/>
  <dc:creator>CHASSAING Etienne</dc:creator>
  <cp:keywords/>
  <dc:description/>
  <cp:lastModifiedBy>jean</cp:lastModifiedBy>
  <cp:revision>42</cp:revision>
  <dcterms:modified xsi:type="dcterms:W3CDTF">2017-08-20T14:43:45Z</dcterms:modified>
  <cp:category/>
</cp:coreProperties>
</file>