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257" r:id="rId4"/>
    <p:sldId id="279" r:id="rId5"/>
    <p:sldId id="265" r:id="rId6"/>
    <p:sldId id="260" r:id="rId7"/>
    <p:sldId id="259" r:id="rId8"/>
    <p:sldId id="270" r:id="rId9"/>
    <p:sldId id="299" r:id="rId10"/>
    <p:sldId id="272" r:id="rId11"/>
    <p:sldId id="298" r:id="rId12"/>
    <p:sldId id="291" r:id="rId13"/>
    <p:sldId id="276" r:id="rId14"/>
    <p:sldId id="300" r:id="rId15"/>
    <p:sldId id="277" r:id="rId16"/>
    <p:sldId id="284" r:id="rId17"/>
    <p:sldId id="301" r:id="rId18"/>
    <p:sldId id="305" r:id="rId19"/>
    <p:sldId id="281" r:id="rId20"/>
    <p:sldId id="302" r:id="rId21"/>
    <p:sldId id="282" r:id="rId22"/>
    <p:sldId id="304" r:id="rId23"/>
    <p:sldId id="303" r:id="rId24"/>
    <p:sldId id="283" r:id="rId25"/>
    <p:sldId id="306" r:id="rId26"/>
    <p:sldId id="280" r:id="rId27"/>
    <p:sldId id="271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21"/>
    <a:srgbClr val="004274"/>
    <a:srgbClr val="0099FF"/>
    <a:srgbClr val="006C92"/>
    <a:srgbClr val="5684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690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27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67CFF-5477-49AA-B4E7-F7F823AF7C3B}" type="datetimeFigureOut">
              <a:rPr lang="fr-FR" smtClean="0"/>
              <a:pPr/>
              <a:t>14/06/2017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D9DDF-7FA6-4D73-9CD3-5236F1FED0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3D9DDF-7FA6-4D73-9CD3-5236F1FED018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networkDesign (page accueil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3312941" y="1026942"/>
            <a:ext cx="2518117" cy="9144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0">
                <a:solidFill>
                  <a:srgbClr val="0070C0"/>
                </a:solidFill>
                <a:latin typeface="Comic Sans MS" pitchFamily="66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solidFill>
                  <a:srgbClr val="00B050"/>
                </a:solidFill>
                <a:latin typeface="Comic Sans MS" pitchFamily="66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networkDesign (bande haut de page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386711" y="3185817"/>
            <a:ext cx="6943106" cy="57147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16/06/2017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B6384-D762-41ED-B9FD-45B874855B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2214554"/>
            <a:ext cx="7815290" cy="1928826"/>
          </a:xfrm>
        </p:spPr>
        <p:txBody>
          <a:bodyPr>
            <a:normAutofit fontScale="90000"/>
          </a:bodyPr>
          <a:lstStyle/>
          <a:p>
            <a:r>
              <a:rPr lang="fr-FR" sz="2700" u="sng" dirty="0" smtClean="0">
                <a:solidFill>
                  <a:schemeClr val="tx1"/>
                </a:solidFill>
              </a:rPr>
              <a:t>Oral final de Projet Individuel</a:t>
            </a:r>
            <a:r>
              <a:rPr lang="fr-FR" sz="2700" dirty="0" smtClean="0">
                <a:solidFill>
                  <a:schemeClr val="tx1"/>
                </a:solidFill>
              </a:rPr>
              <a:t/>
            </a:r>
            <a:br>
              <a:rPr lang="fr-FR" sz="2700" dirty="0" smtClean="0">
                <a:solidFill>
                  <a:schemeClr val="tx1"/>
                </a:solidFill>
              </a:rPr>
            </a:br>
            <a:r>
              <a:rPr lang="fr-FR" dirty="0" smtClean="0">
                <a:solidFill>
                  <a:srgbClr val="00B050"/>
                </a:solidFill>
              </a:rPr>
              <a:t/>
            </a:r>
            <a:br>
              <a:rPr lang="fr-FR" dirty="0" smtClean="0">
                <a:solidFill>
                  <a:srgbClr val="00B050"/>
                </a:solidFill>
              </a:rPr>
            </a:br>
            <a:r>
              <a:rPr lang="fr-FR" dirty="0" smtClean="0">
                <a:solidFill>
                  <a:srgbClr val="00B050"/>
                </a:solidFill>
              </a:rPr>
              <a:t>Revalorisation de la mobilité piétonne dans un village rural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4" name="Image 3" descr="logo uni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85728"/>
            <a:ext cx="1571636" cy="1102491"/>
          </a:xfrm>
          <a:prstGeom prst="rect">
            <a:avLst/>
          </a:prstGeom>
        </p:spPr>
      </p:pic>
      <p:pic>
        <p:nvPicPr>
          <p:cNvPr id="5" name="Image 4" descr="PolytechDA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85728"/>
            <a:ext cx="3429024" cy="107317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286512" y="285728"/>
            <a:ext cx="2643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>
                <a:solidFill>
                  <a:srgbClr val="0070C0"/>
                </a:solidFill>
              </a:rPr>
              <a:t>Dorilys LE BASTARD</a:t>
            </a:r>
          </a:p>
          <a:p>
            <a:pPr algn="r"/>
            <a:endParaRPr lang="fr-FR" u="sng" dirty="0" smtClean="0"/>
          </a:p>
          <a:p>
            <a:pPr algn="r"/>
            <a:r>
              <a:rPr lang="fr-FR" u="sng" dirty="0" smtClean="0"/>
              <a:t>Tuteur :</a:t>
            </a:r>
            <a:r>
              <a:rPr lang="fr-FR" dirty="0" smtClean="0"/>
              <a:t> Raphaël BOULAY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14282" y="628652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Année  2016/2017 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zone de rencontre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285720" y="1428737"/>
            <a:ext cx="8229600" cy="14287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000" dirty="0" smtClean="0"/>
              <a:t>« Section ou ensemble de sections de voies en agglomération constituant une zone affectée à la </a:t>
            </a:r>
            <a:r>
              <a:rPr lang="fr-FR" sz="2000" b="1" dirty="0" smtClean="0">
                <a:solidFill>
                  <a:srgbClr val="0070C0"/>
                </a:solidFill>
              </a:rPr>
              <a:t>circulation de tous les usagers</a:t>
            </a:r>
            <a:r>
              <a:rPr lang="fr-FR" sz="2000" dirty="0" smtClean="0"/>
              <a:t>. Dans cette zone, les piétons sont autorisés à circuler sur la chaussée sans y stationner et bénéficient de la </a:t>
            </a:r>
            <a:r>
              <a:rPr lang="fr-FR" sz="2000" b="1" dirty="0" smtClean="0">
                <a:solidFill>
                  <a:srgbClr val="0070C0"/>
                </a:solidFill>
              </a:rPr>
              <a:t>priorité sur les véhicules</a:t>
            </a:r>
            <a:r>
              <a:rPr lang="fr-FR" sz="2000" dirty="0" smtClean="0"/>
              <a:t>. La vitesse des véhicules y est limitée à </a:t>
            </a:r>
            <a:r>
              <a:rPr lang="fr-FR" sz="2000" b="1" dirty="0" smtClean="0">
                <a:solidFill>
                  <a:srgbClr val="0070C0"/>
                </a:solidFill>
              </a:rPr>
              <a:t>20km/h</a:t>
            </a:r>
            <a:r>
              <a:rPr lang="fr-FR" sz="2000" dirty="0" smtClean="0"/>
              <a:t> »</a:t>
            </a:r>
          </a:p>
        </p:txBody>
      </p:sp>
      <p:cxnSp>
        <p:nvCxnSpPr>
          <p:cNvPr id="10" name="Connecteur droit 9"/>
          <p:cNvCxnSpPr/>
          <p:nvPr/>
        </p:nvCxnSpPr>
        <p:spPr>
          <a:xfrm rot="5400000">
            <a:off x="2536811" y="4821247"/>
            <a:ext cx="3643338" cy="1588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1428728" y="3000372"/>
            <a:ext cx="1820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u="sng" dirty="0" smtClean="0">
                <a:solidFill>
                  <a:srgbClr val="00B050"/>
                </a:solidFill>
              </a:rPr>
              <a:t>Avantages</a:t>
            </a:r>
          </a:p>
          <a:p>
            <a:pPr algn="ctr"/>
            <a:r>
              <a:rPr lang="fr-FR" sz="2000" i="1" dirty="0" smtClean="0">
                <a:solidFill>
                  <a:srgbClr val="00B050"/>
                </a:solidFill>
              </a:rPr>
              <a:t>pour les piétons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357818" y="2928935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u="sng" dirty="0" smtClean="0">
                <a:solidFill>
                  <a:srgbClr val="00B050"/>
                </a:solidFill>
              </a:rPr>
              <a:t>Inconvénients</a:t>
            </a:r>
          </a:p>
          <a:p>
            <a:pPr algn="ctr"/>
            <a:r>
              <a:rPr lang="fr-FR" sz="2000" i="1" dirty="0" smtClean="0">
                <a:solidFill>
                  <a:srgbClr val="00B050"/>
                </a:solidFill>
              </a:rPr>
              <a:t>pour les véhicules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14282" y="4071942"/>
            <a:ext cx="40719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Sécurité</a:t>
            </a:r>
          </a:p>
          <a:p>
            <a:pPr>
              <a:buFontTx/>
              <a:buChar char="-"/>
            </a:pPr>
            <a:r>
              <a:rPr lang="fr-FR" sz="2400" dirty="0" smtClean="0"/>
              <a:t> Vitesse des véhicules limitée</a:t>
            </a:r>
          </a:p>
          <a:p>
            <a:pPr>
              <a:buFontTx/>
              <a:buChar char="-"/>
            </a:pPr>
            <a:r>
              <a:rPr lang="fr-FR" sz="2400" dirty="0" smtClean="0"/>
              <a:t> Suppression des trottoirs</a:t>
            </a:r>
          </a:p>
          <a:p>
            <a:pPr>
              <a:buFontTx/>
              <a:buChar char="-"/>
            </a:pPr>
            <a:r>
              <a:rPr lang="fr-FR" sz="2400" dirty="0" smtClean="0"/>
              <a:t> Priorité des piétons</a:t>
            </a:r>
          </a:p>
          <a:p>
            <a:pPr>
              <a:buFontTx/>
              <a:buChar char="-"/>
            </a:pPr>
            <a:endParaRPr lang="fr-FR" sz="2400" dirty="0" smtClean="0"/>
          </a:p>
          <a:p>
            <a:r>
              <a:rPr lang="fr-FR" sz="2400" b="1" dirty="0" smtClean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400" dirty="0" smtClean="0">
                <a:sym typeface="Wingdings" pitchFamily="2" charset="2"/>
              </a:rPr>
              <a:t> </a:t>
            </a:r>
            <a:r>
              <a:rPr lang="fr-FR" sz="2400" dirty="0" smtClean="0"/>
              <a:t>Réappropriation de la zone par la marche</a:t>
            </a:r>
            <a:endParaRPr lang="fr-FR" sz="2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4500562" y="4143380"/>
            <a:ext cx="4071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Circulation plus lente</a:t>
            </a:r>
          </a:p>
          <a:p>
            <a:pPr>
              <a:buFontTx/>
              <a:buChar char="-"/>
            </a:pPr>
            <a:r>
              <a:rPr lang="fr-FR" sz="2400" dirty="0" smtClean="0"/>
              <a:t> Priorité des piétons</a:t>
            </a:r>
          </a:p>
          <a:p>
            <a:endParaRPr lang="fr-FR" sz="2400" dirty="0" smtClean="0"/>
          </a:p>
          <a:p>
            <a:r>
              <a:rPr lang="fr-FR" sz="2400" b="1" dirty="0" smtClean="0">
                <a:solidFill>
                  <a:srgbClr val="00B050"/>
                </a:solidFill>
                <a:sym typeface="Wingdings" pitchFamily="2" charset="2"/>
              </a:rPr>
              <a:t></a:t>
            </a:r>
            <a:r>
              <a:rPr lang="fr-FR" sz="2400" dirty="0" smtClean="0">
                <a:sym typeface="Wingdings" pitchFamily="2" charset="2"/>
              </a:rPr>
              <a:t> Les automobilistes devront être plus attentifs et respecter les limitations de vitesses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zone de rencontre</a:t>
            </a:r>
            <a:endParaRPr lang="fr-FR" dirty="0"/>
          </a:p>
        </p:txBody>
      </p:sp>
      <p:pic>
        <p:nvPicPr>
          <p:cNvPr id="5" name="Image 4" descr="départementale pi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00" y="1285859"/>
            <a:ext cx="8772618" cy="51603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214282" y="6143644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Rectangle 6"/>
          <p:cNvSpPr/>
          <p:nvPr/>
        </p:nvSpPr>
        <p:spPr>
          <a:xfrm>
            <a:off x="3286116" y="1571612"/>
            <a:ext cx="1857388" cy="642942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0" y="402891"/>
            <a:ext cx="9144001" cy="645510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86116" y="1714488"/>
            <a:ext cx="1857388" cy="714380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143000"/>
          </a:xfrm>
        </p:spPr>
        <p:txBody>
          <a:bodyPr/>
          <a:lstStyle/>
          <a:p>
            <a:r>
              <a:rPr lang="fr-FR" dirty="0" smtClean="0"/>
              <a:t>Aménagement des places du villages</a:t>
            </a:r>
            <a:endParaRPr lang="fr-FR" dirty="0"/>
          </a:p>
        </p:txBody>
      </p:sp>
      <p:pic>
        <p:nvPicPr>
          <p:cNvPr id="5" name="Image 4" descr="plac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000108"/>
            <a:ext cx="8286776" cy="50048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places légende.jpg"/>
          <p:cNvPicPr>
            <a:picLocks noChangeAspect="1"/>
          </p:cNvPicPr>
          <p:nvPr/>
        </p:nvPicPr>
        <p:blipFill>
          <a:blip r:embed="rId4"/>
          <a:srcRect b="23332"/>
          <a:stretch>
            <a:fillRect/>
          </a:stretch>
        </p:blipFill>
        <p:spPr>
          <a:xfrm>
            <a:off x="-1" y="4929198"/>
            <a:ext cx="5031584" cy="1928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642910" y="4643446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Rectangle 6"/>
          <p:cNvSpPr/>
          <p:nvPr/>
        </p:nvSpPr>
        <p:spPr>
          <a:xfrm>
            <a:off x="3286116" y="1571612"/>
            <a:ext cx="1857388" cy="642942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0" y="402891"/>
            <a:ext cx="9144001" cy="645510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7620" y="3714752"/>
            <a:ext cx="1857388" cy="714380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Réaménagement des rues</a:t>
            </a:r>
            <a:endParaRPr lang="fr-FR" dirty="0"/>
          </a:p>
        </p:txBody>
      </p:sp>
      <p:pic>
        <p:nvPicPr>
          <p:cNvPr id="5" name="Image 4" descr="rue pierre marie cur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1785926"/>
            <a:ext cx="5967155" cy="42148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7215206" y="5715016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214282" y="1857364"/>
            <a:ext cx="264320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/>
              <a:t>Mise aux normes :</a:t>
            </a:r>
          </a:p>
          <a:p>
            <a:pPr>
              <a:buFontTx/>
              <a:buChar char="-"/>
            </a:pPr>
            <a:r>
              <a:rPr lang="fr-FR" sz="2500" dirty="0" smtClean="0"/>
              <a:t>Suppression des obstacles</a:t>
            </a:r>
          </a:p>
          <a:p>
            <a:pPr>
              <a:buFontTx/>
              <a:buChar char="-"/>
            </a:pPr>
            <a:r>
              <a:rPr lang="fr-FR" sz="2500" dirty="0" smtClean="0"/>
              <a:t> Agrandissement des trottoirs</a:t>
            </a:r>
          </a:p>
          <a:p>
            <a:pPr>
              <a:buFontTx/>
              <a:buChar char="-"/>
            </a:pPr>
            <a:r>
              <a:rPr lang="fr-FR" sz="2500" dirty="0" smtClean="0"/>
              <a:t> Trottoirs au même niveau que la route ou 2cm au dessus</a:t>
            </a:r>
            <a:endParaRPr lang="fr-FR" sz="2500" dirty="0"/>
          </a:p>
        </p:txBody>
      </p:sp>
      <p:sp>
        <p:nvSpPr>
          <p:cNvPr id="8" name="ZoneTexte 7"/>
          <p:cNvSpPr txBox="1"/>
          <p:nvPr/>
        </p:nvSpPr>
        <p:spPr>
          <a:xfrm>
            <a:off x="0" y="6143644"/>
            <a:ext cx="4953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ym typeface="Wingdings" pitchFamily="2" charset="2"/>
              </a:rPr>
              <a:t> Conséquence : </a:t>
            </a:r>
            <a:r>
              <a:rPr lang="fr-FR" sz="2400" dirty="0" smtClean="0">
                <a:sym typeface="Wingdings" pitchFamily="2" charset="2"/>
              </a:rPr>
              <a:t>rues en sens unique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sens circulai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76575" y="0"/>
            <a:ext cx="6667425" cy="6858000"/>
          </a:xfr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2500298" y="6550223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285720" y="285728"/>
            <a:ext cx="20717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Nouveau plan de circulation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Rectangle 6"/>
          <p:cNvSpPr/>
          <p:nvPr/>
        </p:nvSpPr>
        <p:spPr>
          <a:xfrm>
            <a:off x="3286116" y="1571612"/>
            <a:ext cx="1857388" cy="642942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0" y="402891"/>
            <a:ext cx="9144001" cy="645510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14678" y="5357826"/>
            <a:ext cx="1857388" cy="714380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Création d’un passage à niveau pour piéton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7" name="Image 6" descr="IMG_0583.JPG"/>
          <p:cNvPicPr>
            <a:picLocks noChangeAspect="1"/>
          </p:cNvPicPr>
          <p:nvPr/>
        </p:nvPicPr>
        <p:blipFill>
          <a:blip r:embed="rId2" cstate="print"/>
          <a:srcRect b="19047"/>
          <a:stretch>
            <a:fillRect/>
          </a:stretch>
        </p:blipFill>
        <p:spPr>
          <a:xfrm>
            <a:off x="714348" y="1785926"/>
            <a:ext cx="8001056" cy="4857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ZoneTexte 7"/>
          <p:cNvSpPr txBox="1"/>
          <p:nvPr/>
        </p:nvSpPr>
        <p:spPr>
          <a:xfrm>
            <a:off x="714348" y="6357958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Création d’un passage à niveau pour piéton</a:t>
            </a:r>
            <a:endParaRPr lang="fr-FR" dirty="0"/>
          </a:p>
        </p:txBody>
      </p:sp>
      <p:pic>
        <p:nvPicPr>
          <p:cNvPr id="5" name="Image 4" descr="passage a niveau - C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799" y="1714488"/>
            <a:ext cx="5361201" cy="51188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passage à niveau légende c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43380"/>
            <a:ext cx="4572000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6572264" y="6550223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214282" y="1714488"/>
            <a:ext cx="35718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A coté du passage à niveau des voitures</a:t>
            </a:r>
          </a:p>
          <a:p>
            <a:pPr>
              <a:buFontTx/>
              <a:buChar char="-"/>
            </a:pPr>
            <a:r>
              <a:rPr lang="fr-FR" sz="2400" dirty="0" smtClean="0"/>
              <a:t> En face de l’école primaire</a:t>
            </a:r>
          </a:p>
          <a:p>
            <a:pPr>
              <a:buFontTx/>
              <a:buChar char="-"/>
            </a:pPr>
            <a:r>
              <a:rPr lang="fr-FR" sz="2400" dirty="0" smtClean="0"/>
              <a:t> Ralentisseurs avant les passages piétons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networkDesign (page accuei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12942" y="-3312941"/>
            <a:ext cx="2518117" cy="9144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2571744"/>
            <a:ext cx="8001056" cy="1470025"/>
          </a:xfrm>
        </p:spPr>
        <p:txBody>
          <a:bodyPr>
            <a:noAutofit/>
          </a:bodyPr>
          <a:lstStyle/>
          <a:p>
            <a:r>
              <a:rPr lang="fr-FR" sz="6000" dirty="0" smtClean="0">
                <a:solidFill>
                  <a:srgbClr val="00B050"/>
                </a:solidFill>
              </a:rPr>
              <a:t>Introduction générale</a:t>
            </a:r>
            <a:endParaRPr lang="fr-FR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Rectangle 6"/>
          <p:cNvSpPr/>
          <p:nvPr/>
        </p:nvSpPr>
        <p:spPr>
          <a:xfrm>
            <a:off x="3286116" y="1571612"/>
            <a:ext cx="1857388" cy="642942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0" y="402891"/>
            <a:ext cx="9144001" cy="645510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15074" y="4786322"/>
            <a:ext cx="1357322" cy="714380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Chemin piéton Nord - Sud </a:t>
            </a:r>
            <a:endParaRPr lang="fr-FR" dirty="0"/>
          </a:p>
        </p:txBody>
      </p:sp>
      <p:pic>
        <p:nvPicPr>
          <p:cNvPr id="13" name="Image 12" descr="zone enclavé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214422"/>
            <a:ext cx="7718574" cy="508190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6" name="Connecteur droit 15"/>
          <p:cNvCxnSpPr/>
          <p:nvPr/>
        </p:nvCxnSpPr>
        <p:spPr>
          <a:xfrm rot="5400000">
            <a:off x="4964909" y="4750603"/>
            <a:ext cx="1500198" cy="1000132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23" idx="2"/>
          </p:cNvCxnSpPr>
          <p:nvPr/>
        </p:nvCxnSpPr>
        <p:spPr>
          <a:xfrm rot="16200000" flipH="1">
            <a:off x="4205772" y="4562971"/>
            <a:ext cx="814336" cy="106112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3714744" y="4286256"/>
            <a:ext cx="735266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dirty="0" smtClean="0"/>
              <a:t>Ecole</a:t>
            </a:r>
            <a:endParaRPr lang="fr-FR" sz="2000" dirty="0"/>
          </a:p>
        </p:txBody>
      </p:sp>
      <p:cxnSp>
        <p:nvCxnSpPr>
          <p:cNvPr id="25" name="Connecteur droit avec flèche 24"/>
          <p:cNvCxnSpPr>
            <a:stCxn id="26" idx="2"/>
          </p:cNvCxnSpPr>
          <p:nvPr/>
        </p:nvCxnSpPr>
        <p:spPr>
          <a:xfrm rot="5400000" flipH="1">
            <a:off x="6361197" y="4640199"/>
            <a:ext cx="1636580" cy="35719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6715140" y="4929198"/>
            <a:ext cx="1285884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Maison de retraite</a:t>
            </a:r>
            <a:endParaRPr lang="fr-FR" sz="2000" dirty="0"/>
          </a:p>
        </p:txBody>
      </p:sp>
      <p:sp>
        <p:nvSpPr>
          <p:cNvPr id="33" name="ZoneTexte 32"/>
          <p:cNvSpPr txBox="1"/>
          <p:nvPr/>
        </p:nvSpPr>
        <p:spPr>
          <a:xfrm>
            <a:off x="5500694" y="5643578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00B0F0"/>
                </a:solidFill>
              </a:rPr>
              <a:t>Chemin</a:t>
            </a:r>
            <a:endParaRPr lang="fr-FR" sz="2000" b="1" dirty="0">
              <a:solidFill>
                <a:srgbClr val="00B0F0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643438" y="1214422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Chemin piéton Nord - Sud </a:t>
            </a:r>
            <a:endParaRPr lang="fr-FR" dirty="0"/>
          </a:p>
        </p:txBody>
      </p:sp>
      <p:pic>
        <p:nvPicPr>
          <p:cNvPr id="5" name="Image 4" descr="IMG_05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4143404" cy="31075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IMG_04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571612"/>
            <a:ext cx="4143404" cy="3107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Ellipse 6"/>
          <p:cNvSpPr/>
          <p:nvPr/>
        </p:nvSpPr>
        <p:spPr>
          <a:xfrm>
            <a:off x="5786446" y="4857760"/>
            <a:ext cx="1643074" cy="78581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Maison de retraite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285852" y="4857760"/>
            <a:ext cx="1643074" cy="78581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Ecole publique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928662" y="4429132"/>
            <a:ext cx="857256" cy="857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SUD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7072330" y="4357694"/>
            <a:ext cx="1071570" cy="92869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NORD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Connecteur droit avec flèche 11"/>
          <p:cNvCxnSpPr>
            <a:stCxn id="8" idx="6"/>
            <a:endCxn id="7" idx="2"/>
          </p:cNvCxnSpPr>
          <p:nvPr/>
        </p:nvCxnSpPr>
        <p:spPr>
          <a:xfrm>
            <a:off x="2928926" y="5250669"/>
            <a:ext cx="28575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14282" y="5929330"/>
            <a:ext cx="69336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- Passerelle en bois antidérapante </a:t>
            </a:r>
            <a:r>
              <a:rPr lang="fr-FR" sz="2400" dirty="0" smtClean="0">
                <a:sym typeface="Wingdings" pitchFamily="2" charset="2"/>
              </a:rPr>
              <a:t> résistante à l’eau</a:t>
            </a:r>
          </a:p>
          <a:p>
            <a:r>
              <a:rPr lang="fr-FR" sz="2400" dirty="0" smtClean="0">
                <a:sym typeface="Wingdings" pitchFamily="2" charset="2"/>
              </a:rPr>
              <a:t>- Bancs</a:t>
            </a:r>
            <a:endParaRPr lang="fr-FR" sz="2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0" y="4357694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714612" y="4357694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personnelle)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Rectangle 6"/>
          <p:cNvSpPr/>
          <p:nvPr/>
        </p:nvSpPr>
        <p:spPr>
          <a:xfrm>
            <a:off x="3286116" y="1571612"/>
            <a:ext cx="1857388" cy="642942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-1" y="402891"/>
            <a:ext cx="9144001" cy="645510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0100" y="3786190"/>
            <a:ext cx="2000264" cy="714380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/>
          <a:lstStyle/>
          <a:p>
            <a:r>
              <a:rPr lang="fr-FR" dirty="0" smtClean="0"/>
              <a:t>Cheminements dans le terrain de sport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00034" y="3143248"/>
            <a:ext cx="2786082" cy="8572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Création d’une entrée au Nord 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4744" y="3143248"/>
            <a:ext cx="4714908" cy="85725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Agrandissement des entrées Sud et Est </a:t>
            </a:r>
            <a:r>
              <a:rPr lang="fr-FR" sz="2400" dirty="0" smtClean="0">
                <a:solidFill>
                  <a:schemeClr val="tx1"/>
                </a:solidFill>
                <a:sym typeface="Wingdings" pitchFamily="2" charset="2"/>
              </a:rPr>
              <a:t> 3m avec pente pour les PMR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57422" y="4357694"/>
            <a:ext cx="3429024" cy="857256"/>
          </a:xfrm>
          <a:prstGeom prst="rect">
            <a:avLst/>
          </a:prstGeom>
          <a:solidFill>
            <a:srgbClr val="00B0F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Création de chemins en Balthazar adaptés à tous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000100" y="5572140"/>
            <a:ext cx="6143667" cy="10001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Terrain de sport = zone de passage des piétons pour se déplacer dans le village </a:t>
            </a:r>
            <a:endParaRPr lang="fr-FR" sz="2400" dirty="0">
              <a:solidFill>
                <a:schemeClr val="tx1"/>
              </a:solidFill>
            </a:endParaRPr>
          </a:p>
        </p:txBody>
      </p:sp>
      <p:cxnSp>
        <p:nvCxnSpPr>
          <p:cNvPr id="13" name="Connecteur droit avec flèche 12"/>
          <p:cNvCxnSpPr>
            <a:stCxn id="8" idx="2"/>
            <a:endCxn id="9" idx="0"/>
          </p:cNvCxnSpPr>
          <p:nvPr/>
        </p:nvCxnSpPr>
        <p:spPr>
          <a:xfrm rot="5400000">
            <a:off x="4893471" y="3178967"/>
            <a:ext cx="357190" cy="2000264"/>
          </a:xfrm>
          <a:prstGeom prst="straightConnector1">
            <a:avLst/>
          </a:prstGeom>
          <a:ln w="28575">
            <a:solidFill>
              <a:srgbClr val="00427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7" idx="2"/>
            <a:endCxn id="9" idx="0"/>
          </p:cNvCxnSpPr>
          <p:nvPr/>
        </p:nvCxnSpPr>
        <p:spPr>
          <a:xfrm rot="16200000" flipH="1">
            <a:off x="2803909" y="3089669"/>
            <a:ext cx="357190" cy="2178859"/>
          </a:xfrm>
          <a:prstGeom prst="straightConnector1">
            <a:avLst/>
          </a:prstGeom>
          <a:ln w="28575">
            <a:solidFill>
              <a:srgbClr val="00427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9" idx="2"/>
            <a:endCxn id="11" idx="0"/>
          </p:cNvCxnSpPr>
          <p:nvPr/>
        </p:nvCxnSpPr>
        <p:spPr>
          <a:xfrm rot="5400000">
            <a:off x="3893339" y="5393545"/>
            <a:ext cx="357190" cy="1588"/>
          </a:xfrm>
          <a:prstGeom prst="straightConnector1">
            <a:avLst/>
          </a:prstGeom>
          <a:ln w="28575">
            <a:solidFill>
              <a:srgbClr val="00427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285720" y="1785926"/>
            <a:ext cx="7572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Rappel : </a:t>
            </a:r>
            <a:r>
              <a:rPr lang="fr-FR" sz="2000" dirty="0" smtClean="0"/>
              <a:t>zone fermée avec 2 ouvertures à l’Est et au Sud. </a:t>
            </a:r>
          </a:p>
          <a:p>
            <a:pPr>
              <a:buFontTx/>
              <a:buChar char="-"/>
            </a:pPr>
            <a:r>
              <a:rPr lang="fr-FR" sz="2000" dirty="0" smtClean="0"/>
              <a:t> Inaccessible pour les PMR</a:t>
            </a:r>
          </a:p>
          <a:p>
            <a:pPr>
              <a:buFontTx/>
              <a:buChar char="-"/>
            </a:pPr>
            <a:r>
              <a:rPr lang="fr-FR" sz="2000" dirty="0" smtClean="0"/>
              <a:t> Utilisation de la voiture par les habitants au Nord de la zone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/>
          <a:lstStyle/>
          <a:p>
            <a:r>
              <a:rPr lang="fr-FR" dirty="0" smtClean="0"/>
              <a:t>Cheminements dans le terrain de sport</a:t>
            </a:r>
            <a:endParaRPr lang="fr-FR" dirty="0"/>
          </a:p>
        </p:txBody>
      </p:sp>
      <p:pic>
        <p:nvPicPr>
          <p:cNvPr id="5" name="Image 4" descr="terrain spor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562405"/>
            <a:ext cx="7500958" cy="52955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4429124" y="6550223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Source personnelle modifiée d’après </a:t>
            </a:r>
            <a:r>
              <a:rPr lang="fr-FR" sz="1400" u="sng" dirty="0" err="1" smtClean="0"/>
              <a:t>GoogleMaps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networkDesign (page accuei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12942" y="-3312941"/>
            <a:ext cx="2518117" cy="9144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7772400" cy="1470025"/>
          </a:xfrm>
        </p:spPr>
        <p:txBody>
          <a:bodyPr>
            <a:normAutofit/>
          </a:bodyPr>
          <a:lstStyle/>
          <a:p>
            <a:r>
              <a:rPr lang="fr-FR" sz="6000" dirty="0" smtClean="0">
                <a:solidFill>
                  <a:srgbClr val="00B050"/>
                </a:solidFill>
              </a:rPr>
              <a:t>Conclusion générale</a:t>
            </a:r>
            <a:endParaRPr lang="fr-FR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 74" descr="cercle-fleche_318-485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3357562"/>
            <a:ext cx="1643074" cy="1643074"/>
          </a:xfrm>
          <a:prstGeom prst="rect">
            <a:avLst/>
          </a:prstGeom>
        </p:spPr>
      </p:pic>
      <p:sp>
        <p:nvSpPr>
          <p:cNvPr id="5" name="Titr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z="4000" dirty="0" smtClean="0">
                <a:solidFill>
                  <a:srgbClr val="00B050"/>
                </a:solidFill>
              </a:rPr>
              <a:t>Conclusion générale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1500174"/>
            <a:ext cx="2286016" cy="1428760"/>
          </a:xfrm>
          <a:prstGeom prst="rect">
            <a:avLst/>
          </a:prstGeom>
          <a:solidFill>
            <a:srgbClr val="92D050"/>
          </a:solidFill>
          <a:ln>
            <a:solidFill>
              <a:srgbClr val="5684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Nouveaux aménagements piétons sur le village d’ici 40 ans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8" y="3500438"/>
            <a:ext cx="2357454" cy="1071570"/>
          </a:xfrm>
          <a:prstGeom prst="rect">
            <a:avLst/>
          </a:prstGeom>
          <a:solidFill>
            <a:srgbClr val="00482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Déplacement piéton plus facile, plus sécuritaire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5357826"/>
            <a:ext cx="2357454" cy="1071570"/>
          </a:xfrm>
          <a:prstGeom prst="rect">
            <a:avLst/>
          </a:prstGeom>
          <a:solidFill>
            <a:srgbClr val="0070C0"/>
          </a:solidFill>
          <a:ln>
            <a:solidFill>
              <a:srgbClr val="0042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Moins de petits déplacement en voiture</a:t>
            </a:r>
            <a:endParaRPr lang="fr-FR" sz="2000" dirty="0"/>
          </a:p>
        </p:txBody>
      </p:sp>
      <p:sp>
        <p:nvSpPr>
          <p:cNvPr id="9" name="Rectangle 8"/>
          <p:cNvSpPr/>
          <p:nvPr/>
        </p:nvSpPr>
        <p:spPr>
          <a:xfrm>
            <a:off x="3357554" y="5357826"/>
            <a:ext cx="2357454" cy="1071570"/>
          </a:xfrm>
          <a:prstGeom prst="rect">
            <a:avLst/>
          </a:prstGeom>
          <a:solidFill>
            <a:srgbClr val="00B0F0"/>
          </a:solidFill>
          <a:ln>
            <a:solidFill>
              <a:srgbClr val="006C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Village plus adapté à la marche qu’à la voiture</a:t>
            </a:r>
            <a:endParaRPr lang="fr-FR" sz="2000" dirty="0">
              <a:solidFill>
                <a:schemeClr val="tx1"/>
              </a:solidFill>
            </a:endParaRPr>
          </a:p>
        </p:txBody>
      </p:sp>
      <p:cxnSp>
        <p:nvCxnSpPr>
          <p:cNvPr id="11" name="Connecteur droit avec flèche 10"/>
          <p:cNvCxnSpPr>
            <a:stCxn id="6" idx="3"/>
            <a:endCxn id="46" idx="1"/>
          </p:cNvCxnSpPr>
          <p:nvPr/>
        </p:nvCxnSpPr>
        <p:spPr>
          <a:xfrm flipV="1">
            <a:off x="2786050" y="2178835"/>
            <a:ext cx="500066" cy="3571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7" idx="2"/>
            <a:endCxn id="9" idx="3"/>
          </p:cNvCxnSpPr>
          <p:nvPr/>
        </p:nvCxnSpPr>
        <p:spPr>
          <a:xfrm rot="5400000">
            <a:off x="5643571" y="4643446"/>
            <a:ext cx="1321603" cy="11787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9" idx="1"/>
            <a:endCxn id="8" idx="3"/>
          </p:cNvCxnSpPr>
          <p:nvPr/>
        </p:nvCxnSpPr>
        <p:spPr>
          <a:xfrm rot="10800000">
            <a:off x="2857488" y="5893611"/>
            <a:ext cx="50006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3286116" y="1643050"/>
            <a:ext cx="2357454" cy="1071570"/>
          </a:xfrm>
          <a:prstGeom prst="rect">
            <a:avLst/>
          </a:prstGeom>
          <a:solidFill>
            <a:srgbClr val="00B050"/>
          </a:solidFill>
          <a:ln>
            <a:solidFill>
              <a:srgbClr val="0048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Espace libéré pour la marche à pied</a:t>
            </a:r>
            <a:endParaRPr lang="fr-FR" sz="2000" dirty="0">
              <a:solidFill>
                <a:schemeClr val="tx1"/>
              </a:solidFill>
            </a:endParaRPr>
          </a:p>
        </p:txBody>
      </p:sp>
      <p:cxnSp>
        <p:nvCxnSpPr>
          <p:cNvPr id="57" name="Connecteur droit avec flèche 56"/>
          <p:cNvCxnSpPr>
            <a:stCxn id="46" idx="3"/>
            <a:endCxn id="7" idx="0"/>
          </p:cNvCxnSpPr>
          <p:nvPr/>
        </p:nvCxnSpPr>
        <p:spPr>
          <a:xfrm>
            <a:off x="5643570" y="2178835"/>
            <a:ext cx="1250165" cy="13216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1214414" y="3500438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Revalorisation de la mobilité piétonne dans un village rural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>
                <a:solidFill>
                  <a:srgbClr val="00B050"/>
                </a:solidFill>
              </a:rPr>
              <a:t>Introduction générale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954591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Actuellement : </a:t>
            </a:r>
            <a:r>
              <a:rPr lang="fr-FR" dirty="0" smtClean="0"/>
              <a:t>les riverains prennent le plus souvent leur voiture pour effectuer de petits déplacements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>
                <a:solidFill>
                  <a:srgbClr val="0070C0"/>
                </a:solidFill>
              </a:rPr>
              <a:t> Dans 40 ans : </a:t>
            </a:r>
            <a:r>
              <a:rPr lang="fr-FR" dirty="0" smtClean="0"/>
              <a:t>moins de voitures, essence trop chère …</a:t>
            </a:r>
          </a:p>
          <a:p>
            <a:pPr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00B050"/>
                </a:solidFill>
              </a:rPr>
              <a:t>→ </a:t>
            </a:r>
            <a:r>
              <a:rPr lang="fr-FR" dirty="0" smtClean="0"/>
              <a:t>Les riverains devront alors utilisés les mobilités douces pour les petits déplacements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>
                <a:solidFill>
                  <a:srgbClr val="0070C0"/>
                </a:solidFill>
              </a:rPr>
              <a:t>Problème : </a:t>
            </a:r>
            <a:r>
              <a:rPr lang="fr-FR" dirty="0" smtClean="0"/>
              <a:t>les villages sont plus adaptés aux voitures qu’à la marche </a:t>
            </a:r>
          </a:p>
          <a:p>
            <a:pPr marL="0" indent="0">
              <a:buNone/>
            </a:pPr>
            <a:endParaRPr lang="fr-FR" dirty="0" smtClean="0">
              <a:solidFill>
                <a:srgbClr val="00B050"/>
              </a:solidFill>
            </a:endParaRPr>
          </a:p>
          <a:p>
            <a:r>
              <a:rPr lang="fr-FR" dirty="0" smtClean="0">
                <a:solidFill>
                  <a:srgbClr val="0070C0"/>
                </a:solidFill>
              </a:rPr>
              <a:t>Objectif de mon projet : </a:t>
            </a:r>
            <a:r>
              <a:rPr lang="fr-FR" dirty="0" smtClean="0"/>
              <a:t>réaménager le bourg pour favoriser les déplacements à pieds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networkDesign (page accuei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12942" y="-3312941"/>
            <a:ext cx="2518117" cy="9144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7772400" cy="1470025"/>
          </a:xfrm>
        </p:spPr>
        <p:txBody>
          <a:bodyPr>
            <a:normAutofit/>
          </a:bodyPr>
          <a:lstStyle/>
          <a:p>
            <a:r>
              <a:rPr lang="fr-FR" sz="6000" dirty="0" smtClean="0">
                <a:solidFill>
                  <a:srgbClr val="00B050"/>
                </a:solidFill>
              </a:rPr>
              <a:t>Etat des lieux</a:t>
            </a:r>
            <a:endParaRPr lang="fr-FR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774720"/>
          </a:xfrm>
        </p:spPr>
        <p:txBody>
          <a:bodyPr/>
          <a:lstStyle/>
          <a:p>
            <a:r>
              <a:rPr lang="fr-FR" sz="4000" dirty="0" smtClean="0">
                <a:solidFill>
                  <a:srgbClr val="00B050"/>
                </a:solidFill>
              </a:rPr>
              <a:t>Présentation générale de Nalliers</a:t>
            </a:r>
            <a:endParaRPr lang="fr-FR" sz="4000" dirty="0">
              <a:solidFill>
                <a:srgbClr val="00B05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5248" y="1000108"/>
            <a:ext cx="5928752" cy="40273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57687"/>
            <a:ext cx="5000628" cy="25003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ZoneTexte 10"/>
          <p:cNvSpPr txBox="1"/>
          <p:nvPr/>
        </p:nvSpPr>
        <p:spPr>
          <a:xfrm>
            <a:off x="5000628" y="4714884"/>
            <a:ext cx="41433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>
                <a:solidFill>
                  <a:schemeClr val="bg1"/>
                </a:solidFill>
              </a:rPr>
              <a:t>(Source personnelle modifiée d’après Géoportail)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072066" y="5643578"/>
            <a:ext cx="3429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70C0"/>
                </a:solidFill>
              </a:rPr>
              <a:t> 2300 habitants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0070C0"/>
                </a:solidFill>
              </a:rPr>
              <a:t> ¼ de plus de 60 ans</a:t>
            </a:r>
          </a:p>
          <a:p>
            <a:pPr>
              <a:buFont typeface="Arial" pitchFamily="34" charset="0"/>
              <a:buChar char="•"/>
            </a:pP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14282" y="1500174"/>
            <a:ext cx="278608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0070C0"/>
                </a:solidFill>
              </a:rPr>
              <a:t> En Vendée :</a:t>
            </a:r>
          </a:p>
          <a:p>
            <a:r>
              <a:rPr lang="fr-FR" sz="2400" dirty="0" smtClean="0"/>
              <a:t>- 46.3% des ménages possèdent une voiture</a:t>
            </a:r>
          </a:p>
          <a:p>
            <a:r>
              <a:rPr lang="fr-FR" sz="2400" dirty="0" smtClean="0"/>
              <a:t> - 44,6% des ménages possèdent deux voitures</a:t>
            </a:r>
          </a:p>
          <a:p>
            <a:pPr>
              <a:buFont typeface="Arial" pitchFamily="34" charset="0"/>
              <a:buChar char="•"/>
            </a:pPr>
            <a:endParaRPr lang="fr-FR" dirty="0" smtClean="0">
              <a:solidFill>
                <a:sysClr val="windowText" lastClr="00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571612"/>
            <a:ext cx="8115328" cy="49720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u="sng" dirty="0" smtClean="0">
                <a:solidFill>
                  <a:srgbClr val="0070C0"/>
                </a:solidFill>
              </a:rPr>
              <a:t>DEUX</a:t>
            </a:r>
            <a:r>
              <a:rPr lang="fr-FR" u="sng" dirty="0" smtClean="0">
                <a:solidFill>
                  <a:srgbClr val="0070C0"/>
                </a:solidFill>
              </a:rPr>
              <a:t> problèmes majeurs dans la commune :</a:t>
            </a:r>
          </a:p>
          <a:p>
            <a:pPr marL="0" indent="0">
              <a:buNone/>
            </a:pPr>
            <a:endParaRPr lang="fr-FR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rgbClr val="00B050"/>
                </a:solidFill>
              </a:rPr>
              <a:t>1</a:t>
            </a:r>
            <a:r>
              <a:rPr lang="fr-FR" baseline="30000" dirty="0" smtClean="0">
                <a:solidFill>
                  <a:srgbClr val="00B050"/>
                </a:solidFill>
              </a:rPr>
              <a:t>er</a:t>
            </a:r>
            <a:r>
              <a:rPr lang="fr-FR" dirty="0" smtClean="0">
                <a:solidFill>
                  <a:srgbClr val="00B050"/>
                </a:solidFill>
              </a:rPr>
              <a:t> : accumulation de pleins de petits problèmes</a:t>
            </a:r>
          </a:p>
          <a:p>
            <a:pPr>
              <a:buFontTx/>
              <a:buChar char="-"/>
            </a:pPr>
            <a:r>
              <a:rPr lang="fr-FR" dirty="0" smtClean="0"/>
              <a:t>peu de passage piéton</a:t>
            </a:r>
          </a:p>
          <a:p>
            <a:pPr>
              <a:buFontTx/>
              <a:buChar char="-"/>
            </a:pPr>
            <a:r>
              <a:rPr lang="fr-FR" dirty="0" smtClean="0"/>
              <a:t>stationnements sur les trottoirs</a:t>
            </a:r>
          </a:p>
          <a:p>
            <a:pPr>
              <a:buFontTx/>
              <a:buChar char="-"/>
            </a:pPr>
            <a:r>
              <a:rPr lang="fr-FR" dirty="0" smtClean="0"/>
              <a:t>Insécurité</a:t>
            </a:r>
          </a:p>
          <a:p>
            <a:pPr>
              <a:buFontTx/>
              <a:buChar char="-"/>
            </a:pPr>
            <a:r>
              <a:rPr lang="fr-FR" dirty="0" smtClean="0"/>
              <a:t>lieux non adaptés et non accessibles aux PMR</a:t>
            </a:r>
          </a:p>
          <a:p>
            <a:pPr>
              <a:buFontTx/>
              <a:buChar char="-"/>
            </a:pPr>
            <a:r>
              <a:rPr lang="fr-FR" dirty="0" smtClean="0"/>
              <a:t>trottoirs trop petits, trop hauts, mal agencés et pourvus d’obstacles</a:t>
            </a:r>
          </a:p>
          <a:p>
            <a:endParaRPr lang="fr-FR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dirty="0" smtClean="0">
                <a:solidFill>
                  <a:srgbClr val="00B050"/>
                </a:solidFill>
              </a:rPr>
              <a:t>2</a:t>
            </a:r>
            <a:r>
              <a:rPr lang="fr-FR" baseline="30000" dirty="0" smtClean="0">
                <a:solidFill>
                  <a:srgbClr val="00B050"/>
                </a:solidFill>
              </a:rPr>
              <a:t>e</a:t>
            </a:r>
            <a:r>
              <a:rPr lang="fr-FR" dirty="0" smtClean="0">
                <a:solidFill>
                  <a:srgbClr val="00B050"/>
                </a:solidFill>
              </a:rPr>
              <a:t> : absence d’un réseau développé pour circuler</a:t>
            </a:r>
          </a:p>
          <a:p>
            <a:pPr marL="0" indent="0">
              <a:buNone/>
            </a:pPr>
            <a:r>
              <a:rPr lang="fr-FR" dirty="0" smtClean="0"/>
              <a:t>Village adapté pour les voitures </a:t>
            </a: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fr-FR" dirty="0" smtClean="0">
                <a:sym typeface="Wingdings" panose="05000000000000000000" pitchFamily="2" charset="2"/>
              </a:rPr>
              <a:t> long trajet pour les 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habitants </a:t>
            </a:r>
            <a:r>
              <a:rPr lang="fr-FR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fr-FR" dirty="0" smtClean="0">
                <a:sym typeface="Wingdings" panose="05000000000000000000" pitchFamily="2" charset="2"/>
              </a:rPr>
              <a:t>préfèrent utiliser la voiture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357166"/>
            <a:ext cx="8229600" cy="774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45375" algn="l"/>
              </a:tabLst>
              <a:defRPr/>
            </a:pPr>
            <a:r>
              <a:rPr kumimoji="0" lang="fr-F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Etat des lieux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networkDesign (page accueil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12942" y="-3312941"/>
            <a:ext cx="2518117" cy="9144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643182"/>
            <a:ext cx="7772400" cy="1470025"/>
          </a:xfrm>
        </p:spPr>
        <p:txBody>
          <a:bodyPr>
            <a:noAutofit/>
          </a:bodyPr>
          <a:lstStyle/>
          <a:p>
            <a:r>
              <a:rPr lang="fr-FR" sz="6000" dirty="0" smtClean="0">
                <a:solidFill>
                  <a:srgbClr val="00B050"/>
                </a:solidFill>
              </a:rPr>
              <a:t>Propositions d’aménagements</a:t>
            </a:r>
            <a:endParaRPr lang="fr-FR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0" y="402891"/>
            <a:ext cx="9144001" cy="645510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Bilan projet.jpg"/>
          <p:cNvPicPr>
            <a:picLocks noChangeAspect="1"/>
          </p:cNvPicPr>
          <p:nvPr/>
        </p:nvPicPr>
        <p:blipFill>
          <a:blip r:embed="rId2"/>
          <a:srcRect r="4417"/>
          <a:stretch>
            <a:fillRect/>
          </a:stretch>
        </p:blipFill>
        <p:spPr>
          <a:xfrm>
            <a:off x="0" y="402891"/>
            <a:ext cx="9144001" cy="645510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 smtClean="0"/>
              <a:t>(Source personnelle modifiée d’après Géoportail)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357158" y="0"/>
            <a:ext cx="697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De nombreux aménagements qui forment le projet …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16" y="1357298"/>
            <a:ext cx="2285984" cy="1643074"/>
          </a:xfrm>
          <a:prstGeom prst="rect">
            <a:avLst/>
          </a:prstGeom>
          <a:noFill/>
          <a:ln w="5715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608</Words>
  <Application>Microsoft Office PowerPoint</Application>
  <PresentationFormat>Affichage à l'écran (4:3)</PresentationFormat>
  <Paragraphs>126</Paragraphs>
  <Slides>27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Oral final de Projet Individuel  Revalorisation de la mobilité piétonne dans un village rural</vt:lpstr>
      <vt:lpstr>Introduction générale</vt:lpstr>
      <vt:lpstr>Introduction générale</vt:lpstr>
      <vt:lpstr>Etat des lieux</vt:lpstr>
      <vt:lpstr>Présentation générale de Nalliers</vt:lpstr>
      <vt:lpstr>Diapositive 6</vt:lpstr>
      <vt:lpstr>Propositions d’aménagements</vt:lpstr>
      <vt:lpstr>Diapositive 8</vt:lpstr>
      <vt:lpstr>Diapositive 9</vt:lpstr>
      <vt:lpstr>La zone de rencontre</vt:lpstr>
      <vt:lpstr>La zone de rencontre</vt:lpstr>
      <vt:lpstr>Diapositive 12</vt:lpstr>
      <vt:lpstr>Aménagement des places du villages</vt:lpstr>
      <vt:lpstr>Diapositive 14</vt:lpstr>
      <vt:lpstr>Réaménagement des rues</vt:lpstr>
      <vt:lpstr>Diapositive 16</vt:lpstr>
      <vt:lpstr>Diapositive 17</vt:lpstr>
      <vt:lpstr>Diapositive 18</vt:lpstr>
      <vt:lpstr>Création d’un passage à niveau pour piéton</vt:lpstr>
      <vt:lpstr>Diapositive 20</vt:lpstr>
      <vt:lpstr>Chemin piéton Nord - Sud </vt:lpstr>
      <vt:lpstr>Chemin piéton Nord - Sud </vt:lpstr>
      <vt:lpstr>Diapositive 23</vt:lpstr>
      <vt:lpstr>Cheminements dans le terrain de sport</vt:lpstr>
      <vt:lpstr>Cheminements dans le terrain de sport</vt:lpstr>
      <vt:lpstr>Conclusion générale</vt:lpstr>
      <vt:lpstr>Conclusion générale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Dorilys</dc:creator>
  <cp:lastModifiedBy>Dorilys</cp:lastModifiedBy>
  <cp:revision>65</cp:revision>
  <dcterms:created xsi:type="dcterms:W3CDTF">2017-06-12T10:39:56Z</dcterms:created>
  <dcterms:modified xsi:type="dcterms:W3CDTF">2017-06-14T14:09:15Z</dcterms:modified>
</cp:coreProperties>
</file>