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70" r:id="rId4"/>
    <p:sldId id="258" r:id="rId5"/>
    <p:sldId id="257" r:id="rId6"/>
    <p:sldId id="261" r:id="rId7"/>
    <p:sldId id="269" r:id="rId8"/>
    <p:sldId id="263" r:id="rId9"/>
    <p:sldId id="265" r:id="rId10"/>
    <p:sldId id="266" r:id="rId11"/>
    <p:sldId id="271" r:id="rId12"/>
    <p:sldId id="268" r:id="rId13"/>
    <p:sldId id="260" r:id="rId14"/>
    <p:sldId id="25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50880-C1CA-44A5-98F7-2CFFED06F1E6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D6BD2-03F9-411E-9330-9FFBCEBED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7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Comprendre le site, ses enjeux</a:t>
            </a:r>
            <a:r>
              <a:rPr lang="fr-FR" baseline="0" dirty="0" smtClean="0"/>
              <a:t> et ses potentialités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6BD2-03F9-411E-9330-9FFBCEBED3E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059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Coûts</a:t>
            </a:r>
            <a:r>
              <a:rPr lang="fr-FR" baseline="0" dirty="0" smtClean="0"/>
              <a:t> : passerelle =&gt; école de production de la </a:t>
            </a:r>
            <a:r>
              <a:rPr lang="fr-FR" baseline="0" dirty="0" err="1" smtClean="0"/>
              <a:t>giraudière</a:t>
            </a:r>
            <a:r>
              <a:rPr lang="fr-FR" baseline="0" dirty="0" smtClean="0"/>
              <a:t> : 20 000 € HT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6BD2-03F9-411E-9330-9FFBCEBED3E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29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Bien</a:t>
            </a:r>
            <a:r>
              <a:rPr lang="fr-FR" baseline="0" dirty="0" smtClean="0"/>
              <a:t> que la rivière soit la frontière entre Bessenay et Chevinay, l’ouvrage appartient à la commune de Bessenay (2330 </a:t>
            </a:r>
            <a:r>
              <a:rPr lang="fr-FR" baseline="0" dirty="0" err="1" smtClean="0"/>
              <a:t>hab</a:t>
            </a:r>
            <a:r>
              <a:rPr lang="fr-FR" baseline="0" smtClean="0"/>
              <a:t>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6BD2-03F9-411E-9330-9FFBCEBED3E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56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Station</a:t>
            </a:r>
            <a:r>
              <a:rPr lang="fr-FR" baseline="0" dirty="0" smtClean="0"/>
              <a:t> d’épuration :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1992 265m</a:t>
            </a:r>
            <a:r>
              <a:rPr lang="fr-FR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d'eau par jour  en 2015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6BD2-03F9-411E-9330-9FFBCEBED3E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091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Agricoles non intensif –</a:t>
            </a:r>
            <a:r>
              <a:rPr lang="fr-FR" baseline="0" dirty="0" smtClean="0"/>
              <a:t> entreprise de terrassement PERRET – passerelle piétonne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6BD2-03F9-411E-9330-9FFBCEBED3E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60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6BD2-03F9-411E-9330-9FFBCEBED3E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5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Bloc appareillés</a:t>
            </a:r>
            <a:r>
              <a:rPr lang="fr-FR" baseline="0" dirty="0" smtClean="0"/>
              <a:t> pour limité leur mouvement</a:t>
            </a:r>
          </a:p>
          <a:p>
            <a:r>
              <a:rPr lang="fr-FR" baseline="0" dirty="0" smtClean="0"/>
              <a:t>Remplir les interstices pour colmater l’ouvrage et le solidifier </a:t>
            </a:r>
          </a:p>
          <a:p>
            <a:r>
              <a:rPr lang="fr-FR" baseline="0" dirty="0" smtClean="0"/>
              <a:t>Au dessus : remblais de matériaux de fond de lit pour que la roche ne soit pas à nue et retrouver au plutôt des conditions </a:t>
            </a:r>
          </a:p>
          <a:p>
            <a:r>
              <a:rPr lang="fr-FR" baseline="0" dirty="0" smtClean="0"/>
              <a:t>Recharge de granulat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6BD2-03F9-411E-9330-9FFBCEBED3E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70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6BD2-03F9-411E-9330-9FFBCEBED3E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1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arbustes tels que le saule, l’aubépine, le sureau, ou encore le fusain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hydrophytes, comme l'écuelle d'eau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6BD2-03F9-411E-9330-9FFBCEBED3E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94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5 km panneau explicatif</a:t>
            </a:r>
            <a:r>
              <a:rPr lang="fr-FR" baseline="0" dirty="0" smtClean="0"/>
              <a:t>s du fonctionnement de la station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6BD2-03F9-411E-9330-9FFBCEBED3E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7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B296-98C9-406E-AC5B-E2FF4400A9F8}" type="datetime1">
              <a:rPr lang="fr-FR" smtClean="0"/>
              <a:t>12/06/2017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61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0D29-B517-4EA7-810C-1EE469F04DC6}" type="datetime1">
              <a:rPr lang="fr-FR" smtClean="0"/>
              <a:t>12/06/2017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8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0C97-2057-4200-A580-85BCE7D87211}" type="datetime1">
              <a:rPr lang="fr-FR" smtClean="0"/>
              <a:t>12/06/2017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063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97CD-05E9-4A6A-B272-E16D6F6E91AE}" type="datetime1">
              <a:rPr lang="fr-FR" smtClean="0"/>
              <a:t>12/06/2017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493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F0E4-FE39-4657-9D32-349DBF99C762}" type="datetime1">
              <a:rPr lang="fr-FR" smtClean="0"/>
              <a:t>12/06/2017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81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DED0-C182-4BDC-82A1-8D8E945DAC40}" type="datetime1">
              <a:rPr lang="fr-FR" smtClean="0"/>
              <a:t>12/06/2017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62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8863-ED0D-48F9-BE9D-DD30454C1913}" type="datetime1">
              <a:rPr lang="fr-FR" smtClean="0"/>
              <a:t>12/06/2017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40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FCF2-510C-4AC9-8E65-F217AE76BB3F}" type="datetime1">
              <a:rPr lang="fr-FR" smtClean="0"/>
              <a:t>12/06/2017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901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AB3D-22B1-46D4-95DE-948FA90B15EE}" type="datetime1">
              <a:rPr lang="fr-FR" smtClean="0"/>
              <a:t>12/06/2017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70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0466-7456-4905-87CA-CD4F8ADEEF9B}" type="datetime1">
              <a:rPr lang="fr-FR" smtClean="0"/>
              <a:t>12/06/2017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1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C666-D0A5-47D8-9D0A-644D9D875209}" type="datetime1">
              <a:rPr lang="fr-FR" smtClean="0"/>
              <a:t>12/06/2017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2974-23E9-4D3F-ABA1-2E158F30AD17}" type="datetime1">
              <a:rPr lang="fr-FR" smtClean="0"/>
              <a:t>12/06/2017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83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E7DE-BEBA-4975-9F18-5AA37D4C64C2}" type="datetime1">
              <a:rPr lang="fr-FR" smtClean="0"/>
              <a:t>12/06/2017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23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50DF-3F67-435C-8EB2-65EC5BD48F30}" type="datetime1">
              <a:rPr lang="fr-FR" smtClean="0"/>
              <a:t>12/06/2017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41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B88D-C863-47AB-B438-5F9F68B17154}" type="datetime1">
              <a:rPr lang="fr-FR" smtClean="0"/>
              <a:t>12/06/2017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33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10B3-093D-461E-8C29-592B8B940E7C}" type="datetime1">
              <a:rPr lang="fr-FR" smtClean="0"/>
              <a:t>12/06/2017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1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A752-7CCA-4F15-94C6-0A9F701A9729}" type="datetime1">
              <a:rPr lang="fr-FR" smtClean="0"/>
              <a:t>12/06/2017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80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B1F87D-14B4-46F7-935E-9A2F518C21CE}" type="datetime1">
              <a:rPr lang="fr-FR" smtClean="0"/>
              <a:t>12/06/2017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B9F702-4B80-4421-B80C-124A2CA3F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11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Restauration d’un gué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Elise </a:t>
            </a:r>
            <a:r>
              <a:rPr lang="fr-FR" dirty="0" err="1" smtClean="0"/>
              <a:t>ferlay</a:t>
            </a:r>
            <a:endParaRPr lang="fr-FR" dirty="0" smtClean="0"/>
          </a:p>
          <a:p>
            <a:r>
              <a:rPr lang="fr-FR" dirty="0" smtClean="0"/>
              <a:t>Encadrante : Catherine </a:t>
            </a:r>
            <a:r>
              <a:rPr lang="fr-FR" dirty="0" err="1" smtClean="0"/>
              <a:t>boisneau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183" y="253125"/>
            <a:ext cx="2897609" cy="8659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5" y="5334001"/>
            <a:ext cx="1679362" cy="11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27800" y="259312"/>
            <a:ext cx="10759610" cy="92804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cap="none" dirty="0" smtClean="0"/>
              <a:t>  Apporter </a:t>
            </a:r>
            <a:r>
              <a:rPr lang="fr-FR" u="sng" cap="none" dirty="0"/>
              <a:t>longévité</a:t>
            </a:r>
            <a:r>
              <a:rPr lang="fr-FR" cap="none" dirty="0"/>
              <a:t> et visibilité au projet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761" y="1267075"/>
            <a:ext cx="8855688" cy="4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26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27800" y="259312"/>
            <a:ext cx="10759610" cy="92804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cap="none" dirty="0" smtClean="0"/>
              <a:t>  Apporter </a:t>
            </a:r>
            <a:r>
              <a:rPr lang="fr-FR" u="sng" cap="none" dirty="0"/>
              <a:t>longévité</a:t>
            </a:r>
            <a:r>
              <a:rPr lang="fr-FR" cap="none" dirty="0"/>
              <a:t> et visibilité au projet  </a:t>
            </a:r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54718" y="1712001"/>
            <a:ext cx="4599922" cy="94931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FR" sz="2800" cap="none" dirty="0" err="1" smtClean="0"/>
              <a:t>Revégétalisation</a:t>
            </a:r>
            <a:r>
              <a:rPr lang="fr-FR" sz="2800" cap="none" dirty="0" smtClean="0"/>
              <a:t> des berges </a:t>
            </a:r>
          </a:p>
          <a:p>
            <a:pPr marL="0" indent="0">
              <a:buNone/>
            </a:pPr>
            <a:endParaRPr lang="fr-FR" sz="2400" cap="none" dirty="0" smtClean="0"/>
          </a:p>
          <a:p>
            <a:pPr marL="0" indent="0">
              <a:buNone/>
            </a:pPr>
            <a:endParaRPr lang="fr-FR" sz="2400" cap="none" dirty="0"/>
          </a:p>
        </p:txBody>
      </p:sp>
      <p:pic>
        <p:nvPicPr>
          <p:cNvPr id="7" name="Image 6" descr="D:\Dossier elise\Polytech Tours\2016-2017\S2\PIND\SAU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05" y="2920622"/>
            <a:ext cx="2133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52842" y="5933787"/>
            <a:ext cx="7444853" cy="73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fr-FR" i="1" dirty="0" smtClean="0">
                <a:solidFill>
                  <a:srgbClr val="7F7F7F"/>
                </a:solidFill>
                <a:effectLst/>
              </a:rPr>
              <a:t>Sources </a:t>
            </a:r>
            <a:r>
              <a:rPr lang="fr-FR" i="1" dirty="0">
                <a:solidFill>
                  <a:srgbClr val="7F7F7F"/>
                </a:solidFill>
                <a:effectLst/>
              </a:rPr>
              <a:t>: </a:t>
            </a:r>
            <a:r>
              <a:rPr lang="fr-FR" i="1" dirty="0">
                <a:solidFill>
                  <a:srgbClr val="7F7F7F"/>
                </a:solidFill>
              </a:rPr>
              <a:t>arbresetplantes.fr - umeamarie.canalblog.com - afleurdepau.com </a:t>
            </a:r>
            <a:endParaRPr lang="fr-FR" dirty="0">
              <a:effectLst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61731" y="2419859"/>
            <a:ext cx="1692948" cy="500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cap="none" dirty="0" smtClean="0"/>
              <a:t>Saule</a:t>
            </a:r>
            <a:endParaRPr lang="fr-FR" sz="2400" cap="none" dirty="0"/>
          </a:p>
        </p:txBody>
      </p:sp>
      <p:pic>
        <p:nvPicPr>
          <p:cNvPr id="10" name="Image 9" descr="D:\Dossier elise\Polytech Tours\2016-2017\S2\PIND\AUBEPIN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64" y="2920622"/>
            <a:ext cx="2707331" cy="2019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5297555" y="2437712"/>
            <a:ext cx="1692948" cy="500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cap="none" dirty="0" smtClean="0"/>
              <a:t>Aubépine</a:t>
            </a:r>
            <a:endParaRPr lang="fr-FR" sz="2400" cap="none" dirty="0"/>
          </a:p>
        </p:txBody>
      </p:sp>
      <p:pic>
        <p:nvPicPr>
          <p:cNvPr id="12" name="Image 11" descr="D:\Dossier elise\Polytech Tours\2016-2017\S2\PIND\EUELLE_EAU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60" y="2986414"/>
            <a:ext cx="2802966" cy="20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8612050" y="2437712"/>
            <a:ext cx="2529385" cy="500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cap="none" dirty="0" smtClean="0"/>
              <a:t>Ecuelle d’eau</a:t>
            </a:r>
            <a:endParaRPr lang="fr-FR" sz="2400" cap="none" dirty="0"/>
          </a:p>
        </p:txBody>
      </p:sp>
    </p:spTree>
    <p:extLst>
      <p:ext uri="{BB962C8B-B14F-4D97-AF65-F5344CB8AC3E}">
        <p14:creationId xmlns:p14="http://schemas.microsoft.com/office/powerpoint/2010/main" val="3282316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994387" y="1823264"/>
            <a:ext cx="3039248" cy="3424107"/>
          </a:xfrm>
        </p:spPr>
        <p:txBody>
          <a:bodyPr/>
          <a:lstStyle/>
          <a:p>
            <a:pPr marL="0" indent="0" algn="ctr">
              <a:buNone/>
            </a:pPr>
            <a:r>
              <a:rPr lang="fr-FR" cap="none" dirty="0" smtClean="0"/>
              <a:t>Circuit de randonnée pédagogique  </a:t>
            </a:r>
            <a:endParaRPr lang="fr-FR" cap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12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27800" y="259312"/>
            <a:ext cx="10759610" cy="92804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cap="none" dirty="0" smtClean="0"/>
              <a:t>  Apporter </a:t>
            </a:r>
            <a:r>
              <a:rPr lang="fr-FR" cap="none" dirty="0"/>
              <a:t>longévité et </a:t>
            </a:r>
            <a:r>
              <a:rPr lang="fr-FR" u="sng" cap="none" dirty="0"/>
              <a:t>visibilité</a:t>
            </a:r>
            <a:r>
              <a:rPr lang="fr-FR" cap="none" dirty="0"/>
              <a:t> au projet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69455"/>
            <a:ext cx="8885203" cy="56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71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13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28048"/>
          </a:xfrm>
        </p:spPr>
        <p:txBody>
          <a:bodyPr/>
          <a:lstStyle/>
          <a:p>
            <a:r>
              <a:rPr lang="fr-FR" dirty="0" smtClean="0"/>
              <a:t>Les Limites du projet</a:t>
            </a:r>
            <a:endParaRPr lang="fr-FR" dirty="0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4462661" y="2459168"/>
            <a:ext cx="3266677" cy="342410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800" cap="none" dirty="0" smtClean="0"/>
              <a:t> Les coûts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800" cap="none" dirty="0" smtClean="0"/>
              <a:t> Le suivi piscicole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800" cap="none" dirty="0" smtClean="0"/>
              <a:t> L’entretien </a:t>
            </a:r>
          </a:p>
          <a:p>
            <a:pPr marL="0" indent="0">
              <a:buNone/>
            </a:pPr>
            <a:endParaRPr lang="fr-FR" sz="2400" cap="none" dirty="0" smtClean="0"/>
          </a:p>
          <a:p>
            <a:pPr marL="0" indent="0">
              <a:buNone/>
            </a:pPr>
            <a:endParaRPr lang="fr-FR" sz="2400" cap="none" dirty="0"/>
          </a:p>
        </p:txBody>
      </p:sp>
    </p:spTree>
    <p:extLst>
      <p:ext uri="{BB962C8B-B14F-4D97-AF65-F5344CB8AC3E}">
        <p14:creationId xmlns:p14="http://schemas.microsoft.com/office/powerpoint/2010/main" val="6140816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911522"/>
          </a:xfrm>
        </p:spPr>
        <p:txBody>
          <a:bodyPr anchor="ctr" anchorCtr="0">
            <a:normAutofit/>
          </a:bodyPr>
          <a:lstStyle/>
          <a:p>
            <a:r>
              <a:rPr lang="fr-FR" sz="4000" dirty="0" smtClean="0"/>
              <a:t>Merci de votre attention</a:t>
            </a:r>
            <a:endParaRPr lang="fr-FR" sz="4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 anchor="b" anchorCtr="0"/>
          <a:lstStyle/>
          <a:p>
            <a:pPr marL="0" indent="0" algn="r"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Photographies :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elise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ferlay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Logiciels :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paint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sketchup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Sources :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geoportail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map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913774" y="3725838"/>
            <a:ext cx="3935689" cy="2065361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 questions ?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4627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2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28048"/>
          </a:xfrm>
        </p:spPr>
        <p:txBody>
          <a:bodyPr/>
          <a:lstStyle/>
          <a:p>
            <a:r>
              <a:rPr lang="fr-FR" dirty="0" smtClean="0"/>
              <a:t>Localisation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785984" y="1052181"/>
            <a:ext cx="9110134" cy="5805819"/>
            <a:chOff x="1785984" y="1052181"/>
            <a:chExt cx="9110134" cy="5805819"/>
          </a:xfrm>
        </p:grpSpPr>
        <p:grpSp>
          <p:nvGrpSpPr>
            <p:cNvPr id="8" name="Groupe 7"/>
            <p:cNvGrpSpPr/>
            <p:nvPr/>
          </p:nvGrpSpPr>
          <p:grpSpPr>
            <a:xfrm>
              <a:off x="1785984" y="1052181"/>
              <a:ext cx="9110134" cy="5805819"/>
              <a:chOff x="1785984" y="1052181"/>
              <a:chExt cx="9110134" cy="5805819"/>
            </a:xfrm>
          </p:grpSpPr>
          <p:pic>
            <p:nvPicPr>
              <p:cNvPr id="6" name="Image 5" descr="Capture d’écra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5984" y="1052181"/>
                <a:ext cx="9110134" cy="5805819"/>
              </a:xfrm>
              <a:prstGeom prst="rect">
                <a:avLst/>
              </a:prstGeom>
            </p:spPr>
          </p:pic>
          <p:pic>
            <p:nvPicPr>
              <p:cNvPr id="7" name="Image 6" descr="Capture d’écran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8715" y="6480941"/>
                <a:ext cx="1427655" cy="144518"/>
              </a:xfrm>
              <a:prstGeom prst="rect">
                <a:avLst/>
              </a:prstGeom>
            </p:spPr>
          </p:pic>
        </p:grp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84" y="1052181"/>
              <a:ext cx="723644" cy="1050451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5167952" y="2247114"/>
            <a:ext cx="204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Bessenay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6">
            <a:clrChange>
              <a:clrFrom>
                <a:srgbClr val="F0EDE5"/>
              </a:clrFrom>
              <a:clrTo>
                <a:srgbClr val="F0ED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4" y="2328889"/>
            <a:ext cx="966716" cy="120555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674892" y="2659696"/>
            <a:ext cx="204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Chevinay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6" name="Losange 15"/>
          <p:cNvSpPr/>
          <p:nvPr/>
        </p:nvSpPr>
        <p:spPr>
          <a:xfrm>
            <a:off x="6149482" y="2895707"/>
            <a:ext cx="149517" cy="71913"/>
          </a:xfrm>
          <a:prstGeom prst="diamon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8" b="9058"/>
          <a:stretch/>
        </p:blipFill>
        <p:spPr>
          <a:xfrm>
            <a:off x="1785984" y="5133575"/>
            <a:ext cx="2029699" cy="17244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e 1"/>
          <p:cNvGrpSpPr/>
          <p:nvPr/>
        </p:nvGrpSpPr>
        <p:grpSpPr>
          <a:xfrm>
            <a:off x="9348715" y="5883275"/>
            <a:ext cx="1441381" cy="369332"/>
            <a:chOff x="193084" y="3568138"/>
            <a:chExt cx="1441381" cy="369332"/>
          </a:xfrm>
        </p:grpSpPr>
        <p:sp>
          <p:nvSpPr>
            <p:cNvPr id="18" name="ZoneTexte 17"/>
            <p:cNvSpPr txBox="1"/>
            <p:nvPr/>
          </p:nvSpPr>
          <p:spPr>
            <a:xfrm>
              <a:off x="193084" y="3568138"/>
              <a:ext cx="14413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/>
                <a:t> </a:t>
              </a:r>
              <a:r>
                <a:rPr lang="fr-FR" dirty="0" smtClean="0"/>
                <a:t>      Gué</a:t>
              </a:r>
              <a:endParaRPr lang="fr-FR" dirty="0"/>
            </a:p>
          </p:txBody>
        </p:sp>
        <p:sp>
          <p:nvSpPr>
            <p:cNvPr id="17" name="Losange 16"/>
            <p:cNvSpPr/>
            <p:nvPr/>
          </p:nvSpPr>
          <p:spPr>
            <a:xfrm>
              <a:off x="292171" y="3716848"/>
              <a:ext cx="149517" cy="71913"/>
            </a:xfrm>
            <a:prstGeom prst="diamond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9968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2641979" y="818866"/>
            <a:ext cx="6908041" cy="6039134"/>
            <a:chOff x="4637621" y="0"/>
            <a:chExt cx="7554379" cy="6792273"/>
          </a:xfrm>
        </p:grpSpPr>
        <p:pic>
          <p:nvPicPr>
            <p:cNvPr id="6" name="Image 5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621" y="0"/>
              <a:ext cx="7554379" cy="5439534"/>
            </a:xfrm>
            <a:prstGeom prst="rect">
              <a:avLst/>
            </a:prstGeom>
          </p:spPr>
        </p:pic>
        <p:pic>
          <p:nvPicPr>
            <p:cNvPr id="7" name="Image 6" descr="Capture d’écra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621" y="5439534"/>
              <a:ext cx="3877216" cy="1352739"/>
            </a:xfrm>
            <a:prstGeom prst="rect">
              <a:avLst/>
            </a:prstGeom>
          </p:spPr>
        </p:pic>
        <p:pic>
          <p:nvPicPr>
            <p:cNvPr id="9" name="Image 8" descr="Capture d’écra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837" y="5354780"/>
              <a:ext cx="2023733" cy="143749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0538570" y="5439534"/>
              <a:ext cx="1653430" cy="1352739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3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904157" y="654529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Source : </a:t>
            </a:r>
            <a:r>
              <a:rPr lang="fr-FR" sz="1600" i="1" dirty="0" smtClean="0"/>
              <a:t>syribt.fr</a:t>
            </a:r>
            <a:endParaRPr lang="fr-FR" sz="1600" i="1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913775" y="1"/>
            <a:ext cx="10364451" cy="928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Localisation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0691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28048"/>
          </a:xfrm>
        </p:spPr>
        <p:txBody>
          <a:bodyPr/>
          <a:lstStyle/>
          <a:p>
            <a:r>
              <a:rPr lang="fr-FR" dirty="0" smtClean="0"/>
              <a:t>Les usages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 descr="D:\Dossier elise\Polytech Tours\2016-2017\S2\PIND\parcelle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26" y="723331"/>
            <a:ext cx="9067348" cy="6134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400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4715" y="1641978"/>
            <a:ext cx="11696131" cy="2509213"/>
          </a:xfrm>
        </p:spPr>
        <p:txBody>
          <a:bodyPr/>
          <a:lstStyle/>
          <a:p>
            <a:r>
              <a:rPr lang="fr-FR" dirty="0"/>
              <a:t>comment concilier usages et respect de la continuité </a:t>
            </a:r>
            <a:r>
              <a:rPr lang="fr-FR" dirty="0" smtClean="0"/>
              <a:t>écologique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3011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3775" y="4366"/>
            <a:ext cx="10364451" cy="1524184"/>
          </a:xfrm>
        </p:spPr>
        <p:txBody>
          <a:bodyPr/>
          <a:lstStyle/>
          <a:p>
            <a:r>
              <a:rPr lang="fr-FR" dirty="0"/>
              <a:t>comment concilier usages et respect de la continuité écologique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800" cap="none" dirty="0" smtClean="0"/>
              <a:t> Permettre le franchissement piscicole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800" cap="none" dirty="0" smtClean="0"/>
              <a:t> Conserver </a:t>
            </a:r>
            <a:r>
              <a:rPr lang="fr-FR" sz="2800" cap="none" dirty="0"/>
              <a:t>et sécuriser les usages actuels</a:t>
            </a:r>
            <a:endParaRPr lang="fr-FR" sz="2800" cap="none" dirty="0" smtClean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800" cap="none" dirty="0" smtClean="0"/>
              <a:t> Apporter longévité et visibilité au projet  </a:t>
            </a:r>
          </a:p>
          <a:p>
            <a:pPr marL="0" indent="0">
              <a:buNone/>
            </a:pPr>
            <a:endParaRPr lang="fr-FR" sz="2400" cap="none" dirty="0" smtClean="0"/>
          </a:p>
          <a:p>
            <a:pPr marL="0" indent="0">
              <a:buNone/>
            </a:pPr>
            <a:endParaRPr lang="fr-FR" sz="2400" cap="non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791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7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4024" y="259312"/>
            <a:ext cx="10759610" cy="928048"/>
          </a:xfrm>
        </p:spPr>
        <p:txBody>
          <a:bodyPr/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cap="none" dirty="0" smtClean="0"/>
              <a:t>   Permettre </a:t>
            </a:r>
            <a:r>
              <a:rPr lang="fr-FR" cap="none" dirty="0"/>
              <a:t>le franchissement piscicole</a:t>
            </a:r>
          </a:p>
        </p:txBody>
      </p:sp>
      <p:pic>
        <p:nvPicPr>
          <p:cNvPr id="6" name="Image 5" descr="D:\Dossier elise\Polytech Tours\2016-2017\S2\PIND\Photos\DSC021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1881"/>
            <a:ext cx="4013153" cy="3094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e 15"/>
          <p:cNvGrpSpPr/>
          <p:nvPr/>
        </p:nvGrpSpPr>
        <p:grpSpPr>
          <a:xfrm>
            <a:off x="4941878" y="1544065"/>
            <a:ext cx="7250122" cy="3982504"/>
            <a:chOff x="4941878" y="1585782"/>
            <a:chExt cx="7250122" cy="3982504"/>
          </a:xfrm>
        </p:grpSpPr>
        <p:grpSp>
          <p:nvGrpSpPr>
            <p:cNvPr id="13" name="Groupe 12"/>
            <p:cNvGrpSpPr/>
            <p:nvPr/>
          </p:nvGrpSpPr>
          <p:grpSpPr>
            <a:xfrm>
              <a:off x="4941878" y="1585782"/>
              <a:ext cx="7250122" cy="3982504"/>
              <a:chOff x="5390865" y="1749556"/>
              <a:chExt cx="6349370" cy="3571523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0865" y="1749557"/>
                <a:ext cx="6349370" cy="3571521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843830" y="3780431"/>
                <a:ext cx="4514822" cy="15406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7303" y="4061529"/>
                <a:ext cx="4514822" cy="12595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59502" y="1749556"/>
                <a:ext cx="5664132" cy="11200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5036294" y="4737288"/>
              <a:ext cx="7057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smtClean="0"/>
                <a:t>Source : Nicolas </a:t>
              </a:r>
              <a:r>
                <a:rPr lang="fr-FR" sz="1600" i="1" dirty="0"/>
                <a:t>NERINCX – MOE pour la réalisation de travaux hydrauliques et écologiques sur la </a:t>
              </a:r>
              <a:r>
                <a:rPr lang="fr-FR" sz="1600" i="1" dirty="0" err="1"/>
                <a:t>Brévenne</a:t>
              </a:r>
              <a:r>
                <a:rPr lang="fr-FR" sz="1600" i="1" dirty="0"/>
                <a:t> et la </a:t>
              </a:r>
              <a:r>
                <a:rPr lang="fr-FR" sz="1600" i="1" dirty="0" err="1"/>
                <a:t>Turdine</a:t>
              </a:r>
              <a:r>
                <a:rPr lang="fr-FR" sz="1600" i="1" dirty="0"/>
                <a:t> – Rapport d'avant-projet ISL ingénierie Lyon – juin 2014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649750" y="1686691"/>
              <a:ext cx="3830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Profil en long du gué proposé</a:t>
              </a:r>
              <a:endParaRPr lang="fr-FR" sz="2000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91252" y="1847610"/>
            <a:ext cx="383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Chute d’eau en aval du gu</a:t>
            </a:r>
            <a:r>
              <a:rPr lang="fr-FR" sz="2000" dirty="0"/>
              <a:t>é</a:t>
            </a:r>
          </a:p>
        </p:txBody>
      </p:sp>
    </p:spTree>
    <p:extLst>
      <p:ext uri="{BB962C8B-B14F-4D97-AF65-F5344CB8AC3E}">
        <p14:creationId xmlns:p14="http://schemas.microsoft.com/office/powerpoint/2010/main" val="1345624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29107" y="1355753"/>
            <a:ext cx="3123654" cy="500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cap="none" dirty="0" smtClean="0"/>
              <a:t>Passerelle actuelle</a:t>
            </a:r>
            <a:endParaRPr lang="fr-FR" sz="2400" cap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8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13774" y="259312"/>
            <a:ext cx="10364451" cy="92804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cap="none" dirty="0" smtClean="0"/>
              <a:t>Conserver et sécuriser les usages actuels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6" y="1856516"/>
            <a:ext cx="5518477" cy="3110906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6355450" y="1355753"/>
            <a:ext cx="5686425" cy="3619110"/>
            <a:chOff x="6505575" y="1352081"/>
            <a:chExt cx="5686425" cy="3619110"/>
          </a:xfrm>
        </p:grpSpPr>
        <p:pic>
          <p:nvPicPr>
            <p:cNvPr id="6" name="Image 5" descr="D:\Dossier elise\Polytech Tours\2016-2017\S2\PIND\passerelle\mallaurie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75" y="1856516"/>
              <a:ext cx="5686425" cy="3114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Espace réservé du contenu 2"/>
            <p:cNvSpPr txBox="1">
              <a:spLocks/>
            </p:cNvSpPr>
            <p:nvPr/>
          </p:nvSpPr>
          <p:spPr>
            <a:xfrm>
              <a:off x="7786960" y="1352081"/>
              <a:ext cx="3123654" cy="5007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sz="2400" cap="none" dirty="0" smtClean="0"/>
                <a:t>Passerelle proposée</a:t>
              </a:r>
              <a:endParaRPr lang="fr-FR" sz="2400" cap="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0984384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F702-4B80-4421-B80C-124A2CA3F1DE}" type="slidenum">
              <a:rPr lang="fr-FR" smtClean="0"/>
              <a:t>9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27800" y="259312"/>
            <a:ext cx="10759610" cy="92804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cap="none" dirty="0" smtClean="0"/>
              <a:t>  Apporter </a:t>
            </a:r>
            <a:r>
              <a:rPr lang="fr-FR" u="sng" cap="none" dirty="0"/>
              <a:t>longévité</a:t>
            </a:r>
            <a:r>
              <a:rPr lang="fr-FR" cap="none" dirty="0"/>
              <a:t> et visibilité au projet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46" y="1296537"/>
            <a:ext cx="9025717" cy="50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52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654</TotalTime>
  <Words>360</Words>
  <Application>Microsoft Office PowerPoint</Application>
  <PresentationFormat>Grand écran</PresentationFormat>
  <Paragraphs>76</Paragraphs>
  <Slides>14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Candara</vt:lpstr>
      <vt:lpstr>Wingdings</vt:lpstr>
      <vt:lpstr>Ronds dans l’eau</vt:lpstr>
      <vt:lpstr>Restauration d’un gué </vt:lpstr>
      <vt:lpstr>Localisation</vt:lpstr>
      <vt:lpstr>Présentation PowerPoint</vt:lpstr>
      <vt:lpstr>Les usages</vt:lpstr>
      <vt:lpstr>comment concilier usages et respect de la continuité écologique ?</vt:lpstr>
      <vt:lpstr>comment concilier usages et respect de la continuité écologique ?</vt:lpstr>
      <vt:lpstr>   Permettre le franchissement piscicole</vt:lpstr>
      <vt:lpstr>Conserver et sécuriser les usages actuels</vt:lpstr>
      <vt:lpstr>  Apporter longévité et visibilité au projet  </vt:lpstr>
      <vt:lpstr>  Apporter longévité et visibilité au projet  </vt:lpstr>
      <vt:lpstr>  Apporter longévité et visibilité au projet  </vt:lpstr>
      <vt:lpstr>  Apporter longévité et visibilité au projet  </vt:lpstr>
      <vt:lpstr>Les Limites du projet</vt:lpstr>
      <vt:lpstr>Merci de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Restauration d’un gué Bessenay (69)</dc:title>
  <dc:creator>Elise</dc:creator>
  <cp:lastModifiedBy>Elise</cp:lastModifiedBy>
  <cp:revision>39</cp:revision>
  <dcterms:created xsi:type="dcterms:W3CDTF">2017-06-10T15:01:36Z</dcterms:created>
  <dcterms:modified xsi:type="dcterms:W3CDTF">2017-06-12T12:23:46Z</dcterms:modified>
</cp:coreProperties>
</file>