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8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2A4B6D-6E65-411B-89A9-2C0D76BF9465}" type="datetimeFigureOut">
              <a:rPr lang="fr-FR" smtClean="0"/>
              <a:t>13/12/2016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A2C30-C8AD-42F3-ABE2-F7DE022DA4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2212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1BFC513-9C13-4BE0-B3CB-C6CE9DA50C4A}" type="datetime1">
              <a:rPr lang="fr-FR" smtClean="0"/>
              <a:t>13/12/2016</a:t>
            </a:fld>
            <a:endParaRPr lang="fr-F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179B01-C0F9-4F8E-B318-6AE0C5E05B0A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fr-FR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6882E-61C5-46D2-9FAA-0911DD8B4CB0}" type="datetime1">
              <a:rPr lang="fr-FR" smtClean="0"/>
              <a:t>13/12/2016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79B01-C0F9-4F8E-B318-6AE0C5E05B0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DE72-B95A-4D03-9407-A73FA8C26B0A}" type="datetime1">
              <a:rPr lang="fr-FR" smtClean="0"/>
              <a:t>13/12/2016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1179B01-C0F9-4F8E-B318-6AE0C5E05B0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B4C34-CA36-45EB-9E5F-05B0BD6817F7}" type="datetime1">
              <a:rPr lang="fr-FR" smtClean="0"/>
              <a:t>13/12/2016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79B01-C0F9-4F8E-B318-6AE0C5E05B0A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3DF85D-B563-4F2D-AA9F-D1369B26E218}" type="datetime1">
              <a:rPr lang="fr-FR" smtClean="0"/>
              <a:t>13/12/2016</a:t>
            </a:fld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1179B01-C0F9-4F8E-B318-6AE0C5E05B0A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3930D-638F-4C2B-B3C5-C497CC4DC914}" type="datetime1">
              <a:rPr lang="fr-FR" smtClean="0"/>
              <a:t>13/12/2016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79B01-C0F9-4F8E-B318-6AE0C5E05B0A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C4AE2-841C-4328-825D-8A117F6869E0}" type="datetime1">
              <a:rPr lang="fr-FR" smtClean="0"/>
              <a:t>13/12/2016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79B01-C0F9-4F8E-B318-6AE0C5E05B0A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AF76-5F88-48E6-B5E1-0F7013FAFCBB}" type="datetime1">
              <a:rPr lang="fr-FR" smtClean="0"/>
              <a:t>13/12/2016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79B01-C0F9-4F8E-B318-6AE0C5E05B0A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DD07C-4667-41D0-A2AE-6C8D044ED30E}" type="datetime1">
              <a:rPr lang="fr-FR" smtClean="0"/>
              <a:t>13/12/2016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79B01-C0F9-4F8E-B318-6AE0C5E05B0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B8DD5-98F5-43F1-B110-9DE7E9DCC267}" type="datetime1">
              <a:rPr lang="fr-FR" smtClean="0"/>
              <a:t>13/12/2016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179B01-C0F9-4F8E-B318-6AE0C5E05B0A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4FFC8-A071-43A2-AF5E-CCB9089CE2B3}" type="datetime1">
              <a:rPr lang="fr-FR" smtClean="0"/>
              <a:t>13/12/2016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79B01-C0F9-4F8E-B318-6AE0C5E05B0A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DE4B3299-22A1-4BA1-9A07-839E4C300BB1}" type="datetime1">
              <a:rPr lang="fr-FR" smtClean="0"/>
              <a:t>13/12/2016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F1179B01-C0F9-4F8E-B318-6AE0C5E05B0A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5821514" cy="4406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0426" y="476672"/>
            <a:ext cx="5832648" cy="936104"/>
          </a:xfrm>
        </p:spPr>
        <p:txBody>
          <a:bodyPr/>
          <a:lstStyle/>
          <a:p>
            <a:pPr algn="ctr"/>
            <a:r>
              <a:rPr lang="fr-FR" sz="2400" b="1" dirty="0" smtClean="0">
                <a:latin typeface="Candara" pitchFamily="34" charset="0"/>
              </a:rPr>
              <a:t>Taux d’immobilisation du seston par les bivalves d’eau douce</a:t>
            </a:r>
            <a:endParaRPr lang="fr-FR" sz="2400" b="1" dirty="0">
              <a:latin typeface="Candara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606" y="228317"/>
            <a:ext cx="1817265" cy="56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7355" y="1052736"/>
            <a:ext cx="1907703" cy="561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7045527" y="1988840"/>
            <a:ext cx="19077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bg1"/>
                </a:solidFill>
                <a:latin typeface="Candara" pitchFamily="34" charset="0"/>
              </a:rPr>
              <a:t>Projet de fin d’études</a:t>
            </a:r>
          </a:p>
          <a:p>
            <a:endParaRPr lang="fr-FR" sz="1400" dirty="0" smtClean="0">
              <a:solidFill>
                <a:schemeClr val="bg1"/>
              </a:solidFill>
              <a:latin typeface="Candara" pitchFamily="34" charset="0"/>
            </a:endParaRPr>
          </a:p>
          <a:p>
            <a:r>
              <a:rPr lang="fr-FR" sz="1400" dirty="0" smtClean="0">
                <a:solidFill>
                  <a:schemeClr val="bg1"/>
                </a:solidFill>
                <a:latin typeface="Candara" pitchFamily="34" charset="0"/>
              </a:rPr>
              <a:t>Année 2016/2017</a:t>
            </a:r>
          </a:p>
          <a:p>
            <a:endParaRPr lang="fr-FR" sz="1400" dirty="0">
              <a:solidFill>
                <a:schemeClr val="bg1"/>
              </a:solidFill>
              <a:latin typeface="Candara" pitchFamily="34" charset="0"/>
            </a:endParaRPr>
          </a:p>
          <a:p>
            <a:r>
              <a:rPr lang="fr-FR" sz="1400" dirty="0" smtClean="0">
                <a:solidFill>
                  <a:schemeClr val="bg1"/>
                </a:solidFill>
                <a:latin typeface="Candara" pitchFamily="34" charset="0"/>
              </a:rPr>
              <a:t>Baptiste Thévenet</a:t>
            </a:r>
          </a:p>
          <a:p>
            <a:endParaRPr lang="fr-FR" sz="1400" dirty="0">
              <a:solidFill>
                <a:schemeClr val="bg1"/>
              </a:solidFill>
              <a:latin typeface="Candara" pitchFamily="34" charset="0"/>
            </a:endParaRPr>
          </a:p>
          <a:p>
            <a:r>
              <a:rPr lang="fr-FR" sz="1400" dirty="0" smtClean="0">
                <a:solidFill>
                  <a:schemeClr val="bg1"/>
                </a:solidFill>
                <a:latin typeface="Candara" pitchFamily="34" charset="0"/>
              </a:rPr>
              <a:t>Tuteur : Karl Matthias </a:t>
            </a:r>
            <a:r>
              <a:rPr lang="fr-FR" sz="1400" dirty="0" err="1" smtClean="0">
                <a:solidFill>
                  <a:schemeClr val="bg1"/>
                </a:solidFill>
                <a:latin typeface="Candara" pitchFamily="34" charset="0"/>
              </a:rPr>
              <a:t>Wantzen</a:t>
            </a:r>
            <a:endParaRPr lang="fr-FR" sz="1400" dirty="0">
              <a:solidFill>
                <a:schemeClr val="bg1"/>
              </a:solidFill>
              <a:latin typeface="Candara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179B01-C0F9-4F8E-B318-6AE0C5E05B0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369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Les bivalves en France</a:t>
            </a:r>
          </a:p>
          <a:p>
            <a:endParaRPr lang="fr-FR" dirty="0"/>
          </a:p>
          <a:p>
            <a:r>
              <a:rPr lang="fr-FR" dirty="0" smtClean="0"/>
              <a:t>Taux </a:t>
            </a:r>
            <a:r>
              <a:rPr lang="fr-FR" dirty="0" smtClean="0"/>
              <a:t>de filtration</a:t>
            </a:r>
          </a:p>
          <a:p>
            <a:endParaRPr lang="fr-FR" dirty="0"/>
          </a:p>
          <a:p>
            <a:r>
              <a:rPr lang="fr-FR" dirty="0" smtClean="0"/>
              <a:t>Capacités de filtration</a:t>
            </a:r>
          </a:p>
          <a:p>
            <a:endParaRPr lang="fr-FR" dirty="0"/>
          </a:p>
          <a:p>
            <a:r>
              <a:rPr lang="fr-FR" dirty="0" smtClean="0"/>
              <a:t>Impacts </a:t>
            </a:r>
            <a:r>
              <a:rPr lang="fr-FR" dirty="0" smtClean="0"/>
              <a:t>sur les milieux aquatiques</a:t>
            </a:r>
          </a:p>
          <a:p>
            <a:endParaRPr lang="fr-FR" dirty="0"/>
          </a:p>
          <a:p>
            <a:r>
              <a:rPr lang="fr-FR" dirty="0" smtClean="0"/>
              <a:t>Conclusion</a:t>
            </a:r>
          </a:p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SOMMAIRE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79B01-C0F9-4F8E-B318-6AE0C5E05B0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378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Une trentaine d’espèces</a:t>
            </a:r>
          </a:p>
          <a:p>
            <a:endParaRPr lang="fr-FR" dirty="0"/>
          </a:p>
          <a:p>
            <a:r>
              <a:rPr lang="fr-FR" dirty="0" smtClean="0"/>
              <a:t>Cinq familles : Sphaeriidae, Unionidae, Margaritiferidae, Dreissenidae, Corbiculidae</a:t>
            </a:r>
          </a:p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bivalves en France</a:t>
            </a:r>
            <a:endParaRPr lang="fr-F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913" y="5092025"/>
            <a:ext cx="2333708" cy="1522253"/>
          </a:xfrm>
          <a:prstGeom prst="rect">
            <a:avLst/>
          </a:prstGeom>
          <a:ln w="28575">
            <a:solidFill>
              <a:srgbClr val="FF0000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253025"/>
            <a:ext cx="1704848" cy="1200252"/>
          </a:xfrm>
          <a:prstGeom prst="rect">
            <a:avLst/>
          </a:prstGeom>
          <a:ln w="28575"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19" y="3190607"/>
            <a:ext cx="2565729" cy="14537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246" y="3356992"/>
            <a:ext cx="1343537" cy="14351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7490" y="3284984"/>
            <a:ext cx="1927274" cy="1217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79B01-C0F9-4F8E-B318-6AE0C5E05B0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70032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0999" y="1719071"/>
            <a:ext cx="8583489" cy="4407408"/>
          </a:xfrm>
        </p:spPr>
        <p:txBody>
          <a:bodyPr/>
          <a:lstStyle/>
          <a:p>
            <a:r>
              <a:rPr lang="fr-FR" dirty="0" smtClean="0"/>
              <a:t>Forte variabilité entre les études.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Plusieurs méthodes de mesure.</a:t>
            </a:r>
          </a:p>
          <a:p>
            <a:endParaRPr lang="fr-FR" dirty="0"/>
          </a:p>
          <a:p>
            <a:r>
              <a:rPr lang="fr-FR" dirty="0" smtClean="0"/>
              <a:t>Fonction des conditions environnementales.</a:t>
            </a:r>
          </a:p>
          <a:p>
            <a:endParaRPr lang="fr-FR" dirty="0"/>
          </a:p>
          <a:p>
            <a:r>
              <a:rPr lang="fr-FR" dirty="0" smtClean="0"/>
              <a:t>Deux espèces avec des taux supérieurs : </a:t>
            </a:r>
            <a:r>
              <a:rPr lang="fr-FR" i="1" dirty="0" smtClean="0"/>
              <a:t>Dreissena polymorpha</a:t>
            </a:r>
            <a:r>
              <a:rPr lang="fr-FR" dirty="0" smtClean="0"/>
              <a:t> et </a:t>
            </a:r>
            <a:r>
              <a:rPr lang="fr-FR" i="1" dirty="0" smtClean="0"/>
              <a:t>Corbicula fluminea.</a:t>
            </a:r>
          </a:p>
          <a:p>
            <a:endParaRPr lang="fr-FR" i="1" dirty="0"/>
          </a:p>
          <a:p>
            <a:r>
              <a:rPr lang="fr-FR" dirty="0" smtClean="0"/>
              <a:t>Facteur 2 à 10 fois supérieur, taux estimés 1 à plusieurs L/h/g de poids sec.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taux </a:t>
            </a:r>
            <a:r>
              <a:rPr lang="fr-FR" dirty="0" smtClean="0"/>
              <a:t>de filtration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79B01-C0F9-4F8E-B318-6AE0C5E05B0A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4649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Capacités de filtration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3" t="6593" r="6237" b="6954"/>
          <a:stretch/>
        </p:blipFill>
        <p:spPr bwMode="auto">
          <a:xfrm>
            <a:off x="3491880" y="3573016"/>
            <a:ext cx="1429306" cy="941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126" y="1916832"/>
            <a:ext cx="1840752" cy="10823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916832"/>
            <a:ext cx="1584176" cy="13312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941168"/>
            <a:ext cx="2025318" cy="1131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67"/>
          <a:stretch/>
        </p:blipFill>
        <p:spPr bwMode="auto">
          <a:xfrm>
            <a:off x="6084168" y="4941168"/>
            <a:ext cx="1912918" cy="12099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Connecteur en arc 4"/>
          <p:cNvCxnSpPr>
            <a:endCxn id="3074" idx="2"/>
          </p:cNvCxnSpPr>
          <p:nvPr/>
        </p:nvCxnSpPr>
        <p:spPr>
          <a:xfrm rot="10800000">
            <a:off x="4206533" y="4514050"/>
            <a:ext cx="1512168" cy="1276295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79B01-C0F9-4F8E-B318-6AE0C5E05B0A}" type="slidenum">
              <a:rPr lang="fr-FR" smtClean="0"/>
              <a:t>5</a:t>
            </a:fld>
            <a:endParaRPr lang="fr-FR"/>
          </a:p>
        </p:txBody>
      </p:sp>
      <p:cxnSp>
        <p:nvCxnSpPr>
          <p:cNvPr id="10" name="Connecteur en arc 9"/>
          <p:cNvCxnSpPr>
            <a:stCxn id="3076" idx="2"/>
            <a:endCxn id="3074" idx="3"/>
          </p:cNvCxnSpPr>
          <p:nvPr/>
        </p:nvCxnSpPr>
        <p:spPr>
          <a:xfrm rot="5400000">
            <a:off x="5500982" y="2668259"/>
            <a:ext cx="795478" cy="1955070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en arc 10"/>
          <p:cNvCxnSpPr>
            <a:stCxn id="3075" idx="2"/>
            <a:endCxn id="3074" idx="1"/>
          </p:cNvCxnSpPr>
          <p:nvPr/>
        </p:nvCxnSpPr>
        <p:spPr>
          <a:xfrm rot="16200000" flipH="1">
            <a:off x="2082011" y="2633664"/>
            <a:ext cx="1044360" cy="1775378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en arc 35"/>
          <p:cNvCxnSpPr>
            <a:stCxn id="3077" idx="3"/>
          </p:cNvCxnSpPr>
          <p:nvPr/>
        </p:nvCxnSpPr>
        <p:spPr>
          <a:xfrm flipV="1">
            <a:off x="2636878" y="4514051"/>
            <a:ext cx="999020" cy="99278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5672475" y="6237312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Particules inorganiques</a:t>
            </a:r>
            <a:endParaRPr lang="fr-FR" sz="1400" dirty="0"/>
          </a:p>
        </p:txBody>
      </p:sp>
      <p:sp>
        <p:nvSpPr>
          <p:cNvPr id="40" name="ZoneTexte 39"/>
          <p:cNvSpPr txBox="1"/>
          <p:nvPr/>
        </p:nvSpPr>
        <p:spPr>
          <a:xfrm>
            <a:off x="5508104" y="1590577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Métaux</a:t>
            </a:r>
            <a:endParaRPr lang="fr-FR" sz="1400" dirty="0"/>
          </a:p>
        </p:txBody>
      </p:sp>
      <p:sp>
        <p:nvSpPr>
          <p:cNvPr id="41" name="ZoneTexte 40"/>
          <p:cNvSpPr txBox="1"/>
          <p:nvPr/>
        </p:nvSpPr>
        <p:spPr>
          <a:xfrm>
            <a:off x="256067" y="6092286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Phytoplanctons</a:t>
            </a:r>
            <a:endParaRPr lang="fr-FR" sz="1400" dirty="0"/>
          </a:p>
        </p:txBody>
      </p:sp>
      <p:sp>
        <p:nvSpPr>
          <p:cNvPr id="43" name="ZoneTexte 42"/>
          <p:cNvSpPr txBox="1"/>
          <p:nvPr/>
        </p:nvSpPr>
        <p:spPr>
          <a:xfrm>
            <a:off x="2955900" y="2276872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i="1" dirty="0" smtClean="0">
                <a:solidFill>
                  <a:srgbClr val="FF0000"/>
                </a:solidFill>
              </a:rPr>
              <a:t>D. polymorpha</a:t>
            </a:r>
            <a:r>
              <a:rPr lang="fr-FR" sz="1400" dirty="0" smtClean="0">
                <a:solidFill>
                  <a:srgbClr val="FF0000"/>
                </a:solidFill>
              </a:rPr>
              <a:t> et </a:t>
            </a:r>
            <a:r>
              <a:rPr lang="fr-FR" sz="1400" i="1" dirty="0" smtClean="0">
                <a:solidFill>
                  <a:srgbClr val="FF0000"/>
                </a:solidFill>
              </a:rPr>
              <a:t>C. fluminea </a:t>
            </a:r>
            <a:r>
              <a:rPr lang="fr-FR" sz="1400" dirty="0" smtClean="0">
                <a:solidFill>
                  <a:srgbClr val="FF0000"/>
                </a:solidFill>
              </a:rPr>
              <a:t>sont les plus polyvalentes</a:t>
            </a:r>
            <a:endParaRPr lang="fr-FR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4039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Impacts </a:t>
            </a:r>
            <a:r>
              <a:rPr lang="fr-FR" dirty="0" smtClean="0"/>
              <a:t>sur les milieux aquatiques</a:t>
            </a:r>
            <a:endParaRPr lang="fr-FR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49"/>
          <a:stretch/>
        </p:blipFill>
        <p:spPr bwMode="auto">
          <a:xfrm>
            <a:off x="539552" y="1700808"/>
            <a:ext cx="3799543" cy="1899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141" y="1628800"/>
            <a:ext cx="2916008" cy="19459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961176"/>
            <a:ext cx="2900521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79B01-C0F9-4F8E-B318-6AE0C5E05B0A}" type="slidenum">
              <a:rPr lang="fr-FR" smtClean="0"/>
              <a:t>6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882815" y="3634405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Clarification de l’eau</a:t>
            </a:r>
            <a:endParaRPr lang="fr-FR" sz="1400" dirty="0"/>
          </a:p>
        </p:txBody>
      </p:sp>
      <p:sp>
        <p:nvSpPr>
          <p:cNvPr id="8" name="ZoneTexte 7"/>
          <p:cNvSpPr txBox="1"/>
          <p:nvPr/>
        </p:nvSpPr>
        <p:spPr>
          <a:xfrm>
            <a:off x="5289122" y="3634404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Epuration de l’eau</a:t>
            </a:r>
            <a:endParaRPr lang="fr-FR" sz="1400" dirty="0"/>
          </a:p>
        </p:txBody>
      </p:sp>
      <p:sp>
        <p:nvSpPr>
          <p:cNvPr id="9" name="ZoneTexte 8"/>
          <p:cNvSpPr txBox="1"/>
          <p:nvPr/>
        </p:nvSpPr>
        <p:spPr>
          <a:xfrm>
            <a:off x="3213948" y="6237312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Impact sur les sédiments et le cycle des nutriments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7515232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</a:t>
            </a:r>
            <a:r>
              <a:rPr lang="fr-FR" dirty="0"/>
              <a:t>n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79B01-C0F9-4F8E-B318-6AE0C5E05B0A}" type="slidenum">
              <a:rPr lang="fr-FR" smtClean="0"/>
              <a:t>7</a:t>
            </a:fld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395536" y="1772816"/>
            <a:ext cx="8407893" cy="4407408"/>
          </a:xfrm>
        </p:spPr>
        <p:txBody>
          <a:bodyPr/>
          <a:lstStyle/>
          <a:p>
            <a:r>
              <a:rPr lang="fr-FR" dirty="0" smtClean="0"/>
              <a:t>Un impact conséquent des bivalves sur le seston.</a:t>
            </a:r>
          </a:p>
          <a:p>
            <a:endParaRPr lang="fr-FR" dirty="0"/>
          </a:p>
          <a:p>
            <a:r>
              <a:rPr lang="fr-FR" dirty="0" smtClean="0"/>
              <a:t>Un impact bien plus fort des espèces invasives.</a:t>
            </a:r>
          </a:p>
          <a:p>
            <a:endParaRPr lang="fr-FR" dirty="0"/>
          </a:p>
          <a:p>
            <a:r>
              <a:rPr lang="fr-FR" dirty="0" smtClean="0"/>
              <a:t>Des effets directs visibles…</a:t>
            </a:r>
          </a:p>
          <a:p>
            <a:endParaRPr lang="fr-FR" dirty="0"/>
          </a:p>
          <a:p>
            <a:r>
              <a:rPr lang="fr-FR" dirty="0" smtClean="0"/>
              <a:t>…et indirects difficiles à prévoir.</a:t>
            </a:r>
          </a:p>
          <a:p>
            <a:endParaRPr lang="fr-FR" dirty="0"/>
          </a:p>
          <a:p>
            <a:r>
              <a:rPr lang="fr-FR" dirty="0" smtClean="0"/>
              <a:t>Quelles conséquences sur les autres organismes aquatiques ?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>
          <a:xfrm>
            <a:off x="-756592" y="2060848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82447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lle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Grille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lle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80</TotalTime>
  <Words>191</Words>
  <Application>Microsoft Office PowerPoint</Application>
  <PresentationFormat>Affichage à l'écran (4:3)</PresentationFormat>
  <Paragraphs>60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Grille</vt:lpstr>
      <vt:lpstr>Taux d’immobilisation du seston par les bivalves d’eau douce</vt:lpstr>
      <vt:lpstr>SOMMAIRE</vt:lpstr>
      <vt:lpstr>Les bivalves en France</vt:lpstr>
      <vt:lpstr>taux de filtration</vt:lpstr>
      <vt:lpstr>Capacités de filtration</vt:lpstr>
      <vt:lpstr>Impacts sur les milieux aquatiques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Taux d’immobilisation du seston par les bivalves d’eau douce</dc:title>
  <dc:creator>Baptiste</dc:creator>
  <cp:lastModifiedBy>Baptiste</cp:lastModifiedBy>
  <cp:revision>16</cp:revision>
  <dcterms:created xsi:type="dcterms:W3CDTF">2016-12-11T16:23:26Z</dcterms:created>
  <dcterms:modified xsi:type="dcterms:W3CDTF">2016-12-13T10:57:09Z</dcterms:modified>
</cp:coreProperties>
</file>