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9" r:id="rId10"/>
    <p:sldId id="267" r:id="rId11"/>
    <p:sldId id="268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31199-F550-4850-9154-CA6E6466626D}" type="datetimeFigureOut">
              <a:rPr lang="fr-FR" smtClean="0"/>
              <a:pPr/>
              <a:t>27/03/2017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D2799-F532-4B59-ABF5-9A7422AF35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26185-B78E-49BD-AE4E-614D961CD1AE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26185-B78E-49BD-AE4E-614D961CD1AE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8EC1-7BE1-45A0-AEFD-072000EBA2EC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0E12A-6764-4A4B-AA98-30B64F9BA317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9C22-1A76-495B-8B32-11B71FE6FC73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D707-02AB-4BDF-AB51-32DA53E8784D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CEBD-A020-49A8-8BD9-984A68BD31CF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3E217DF-AB9F-4C54-AC61-0686BF26C094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9166A-F826-4300-94DD-76D873E70A6F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8A2B-9818-4700-A333-C10FBE7F2561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F9E7-0F98-456F-8FEE-23B3FF23C525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8B12-A1BF-4B14-9CE4-E92FC5BB989F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B95E657-6992-4162-84FE-8FCEDE09F52B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1D9F2DC-F0D4-4764-B64E-AD50CA20EBAF}" type="datetime1">
              <a:rPr lang="fr-FR" smtClean="0"/>
              <a:pPr/>
              <a:t>27/03/2017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FBD22B-B67C-466B-8D50-F0D7D53D75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EC1E-251F-45E3-8044-9825D14BF7A5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848872" cy="1152128"/>
          </a:xfrm>
        </p:spPr>
        <p:txBody>
          <a:bodyPr>
            <a:normAutofit fontScale="90000"/>
          </a:bodyPr>
          <a:lstStyle/>
          <a:p>
            <a:r>
              <a:rPr lang="fr-FR" sz="3000" dirty="0" smtClean="0"/>
              <a:t>Production neuve résidentielle de villes moyennes et stratégies de </a:t>
            </a:r>
            <a:r>
              <a:rPr lang="fr-FR" sz="3000" dirty="0" smtClean="0"/>
              <a:t>promoteurs : </a:t>
            </a:r>
            <a:r>
              <a:rPr lang="fr-FR" sz="3000" dirty="0" smtClean="0"/>
              <a:t/>
            </a:r>
            <a:br>
              <a:rPr lang="fr-FR" sz="3000" dirty="0" smtClean="0"/>
            </a:br>
            <a:r>
              <a:rPr lang="fr-FR" sz="2800" dirty="0" smtClean="0"/>
              <a:t>Les cas de Niort et La Rochelle</a:t>
            </a:r>
            <a:endParaRPr lang="fr-FR" sz="2800" dirty="0"/>
          </a:p>
        </p:txBody>
      </p:sp>
      <p:pic>
        <p:nvPicPr>
          <p:cNvPr id="4" name="Image 3" descr="PolytechDA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6150" y="216580"/>
            <a:ext cx="2736302" cy="856378"/>
          </a:xfrm>
          <a:prstGeom prst="rect">
            <a:avLst/>
          </a:prstGeom>
        </p:spPr>
      </p:pic>
      <p:sp>
        <p:nvSpPr>
          <p:cNvPr id="9" name="Espace réservé du pied de page 6"/>
          <p:cNvSpPr txBox="1">
            <a:spLocks/>
          </p:cNvSpPr>
          <p:nvPr/>
        </p:nvSpPr>
        <p:spPr>
          <a:xfrm>
            <a:off x="6444208" y="5839110"/>
            <a:ext cx="2520280" cy="432047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500" noProof="0" dirty="0" smtClean="0"/>
              <a:t>27 Mars 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2017</a:t>
            </a:r>
            <a:endParaRPr kumimoji="0" lang="fr-F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pied de page 6"/>
          <p:cNvSpPr txBox="1">
            <a:spLocks/>
          </p:cNvSpPr>
          <p:nvPr/>
        </p:nvSpPr>
        <p:spPr>
          <a:xfrm>
            <a:off x="6436431" y="6059450"/>
            <a:ext cx="2520280" cy="432047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S9 &amp; S10</a:t>
            </a:r>
            <a:endParaRPr kumimoji="0" lang="fr-F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Image 9" descr="Promoteur immobili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2996952"/>
            <a:ext cx="4032398" cy="23789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9512" y="5374010"/>
            <a:ext cx="3744416" cy="1079325"/>
          </a:xfrm>
        </p:spPr>
        <p:txBody>
          <a:bodyPr/>
          <a:lstStyle/>
          <a:p>
            <a:r>
              <a:rPr lang="fr-FR" sz="1500" dirty="0" smtClean="0">
                <a:solidFill>
                  <a:schemeClr val="tx1"/>
                </a:solidFill>
                <a:latin typeface="+mj-lt"/>
              </a:rPr>
              <a:t>CLEMENT Maxime </a:t>
            </a:r>
          </a:p>
          <a:p>
            <a:r>
              <a:rPr lang="fr-FR" sz="1500" dirty="0" smtClean="0">
                <a:solidFill>
                  <a:schemeClr val="tx1"/>
                </a:solidFill>
                <a:latin typeface="+mj-lt"/>
              </a:rPr>
              <a:t>Directeur de recherche: THOMAS Eric</a:t>
            </a:r>
          </a:p>
          <a:p>
            <a:r>
              <a:rPr lang="fr-FR" sz="1500" dirty="0" smtClean="0">
                <a:solidFill>
                  <a:schemeClr val="tx1"/>
                </a:solidFill>
                <a:latin typeface="+mj-lt"/>
              </a:rPr>
              <a:t>DAE5 </a:t>
            </a:r>
          </a:p>
          <a:p>
            <a:r>
              <a:rPr lang="fr-FR" sz="1500" dirty="0" smtClean="0">
                <a:solidFill>
                  <a:schemeClr val="tx1"/>
                </a:solidFill>
                <a:latin typeface="+mj-lt"/>
              </a:rPr>
              <a:t>Aménagement et Environnement</a:t>
            </a:r>
            <a:endParaRPr lang="fr-FR" sz="15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sz="2500" dirty="0" smtClean="0"/>
              <a:t>Quelques difficultés</a:t>
            </a:r>
          </a:p>
          <a:p>
            <a:pPr lvl="1"/>
            <a:r>
              <a:rPr lang="fr-FR" sz="2000" dirty="0" smtClean="0"/>
              <a:t>Rencontres d’acteurs</a:t>
            </a:r>
          </a:p>
          <a:p>
            <a:pPr lvl="1"/>
            <a:r>
              <a:rPr lang="fr-FR" sz="2000" dirty="0" smtClean="0"/>
              <a:t>Peu de temps</a:t>
            </a:r>
          </a:p>
          <a:p>
            <a:r>
              <a:rPr lang="fr-FR" sz="2500" dirty="0" smtClean="0"/>
              <a:t>Les deux hypothèses sont validées</a:t>
            </a:r>
          </a:p>
          <a:p>
            <a:pPr lvl="1"/>
            <a:r>
              <a:rPr lang="fr-FR" sz="2000" dirty="0" smtClean="0"/>
              <a:t>Des marchés locaux qui se spécifient selon les territoires</a:t>
            </a:r>
          </a:p>
          <a:p>
            <a:pPr lvl="1"/>
            <a:r>
              <a:rPr lang="fr-FR" sz="2000" dirty="0" smtClean="0"/>
              <a:t>Des promoteurs qui s’adaptent à ces marchés locaux</a:t>
            </a:r>
          </a:p>
          <a:p>
            <a:pPr lvl="1">
              <a:buNone/>
            </a:pPr>
            <a:endParaRPr lang="fr-FR" dirty="0" smtClean="0"/>
          </a:p>
          <a:p>
            <a:r>
              <a:rPr lang="fr-FR" sz="2500" dirty="0" smtClean="0"/>
              <a:t>Un marché immobilier à La Rochelle qui se rapproche de celui de grandes métropoles</a:t>
            </a:r>
          </a:p>
          <a:p>
            <a:r>
              <a:rPr lang="fr-FR" sz="2500" dirty="0" smtClean="0"/>
              <a:t>Résolution de la crise ?</a:t>
            </a:r>
            <a:endParaRPr lang="fr-FR" sz="2500" dirty="0"/>
          </a:p>
        </p:txBody>
      </p:sp>
      <p:sp>
        <p:nvSpPr>
          <p:cNvPr id="5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9512" y="5374010"/>
            <a:ext cx="3744416" cy="1079325"/>
          </a:xfrm>
        </p:spPr>
        <p:txBody>
          <a:bodyPr/>
          <a:lstStyle/>
          <a:p>
            <a:r>
              <a:rPr lang="fr-FR" sz="1500" dirty="0" smtClean="0">
                <a:solidFill>
                  <a:schemeClr val="tx1"/>
                </a:solidFill>
                <a:latin typeface="+mj-lt"/>
              </a:rPr>
              <a:t>CLEMENT Maxime </a:t>
            </a:r>
          </a:p>
          <a:p>
            <a:r>
              <a:rPr lang="fr-FR" sz="1500" dirty="0" smtClean="0">
                <a:solidFill>
                  <a:schemeClr val="tx1"/>
                </a:solidFill>
                <a:latin typeface="+mj-lt"/>
              </a:rPr>
              <a:t>Directeur de recherche: THOMAS Eric</a:t>
            </a:r>
          </a:p>
          <a:p>
            <a:r>
              <a:rPr lang="fr-FR" sz="1500" dirty="0" smtClean="0">
                <a:solidFill>
                  <a:schemeClr val="tx1"/>
                </a:solidFill>
                <a:latin typeface="+mj-lt"/>
              </a:rPr>
              <a:t>DAE5 </a:t>
            </a:r>
          </a:p>
          <a:p>
            <a:r>
              <a:rPr lang="fr-FR" sz="1500" dirty="0" smtClean="0">
                <a:solidFill>
                  <a:schemeClr val="tx1"/>
                </a:solidFill>
                <a:latin typeface="+mj-lt"/>
              </a:rPr>
              <a:t>Aménagement et Environnement</a:t>
            </a:r>
            <a:endParaRPr lang="fr-FR" sz="1500" dirty="0">
              <a:latin typeface="+mj-lt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EC1E-251F-45E3-8044-9825D14BF7A5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4" name="Image 3" descr="PolytechDA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6150" y="216580"/>
            <a:ext cx="2736302" cy="856378"/>
          </a:xfrm>
          <a:prstGeom prst="rect">
            <a:avLst/>
          </a:prstGeom>
        </p:spPr>
      </p:pic>
      <p:sp>
        <p:nvSpPr>
          <p:cNvPr id="9" name="Espace réservé du pied de page 6"/>
          <p:cNvSpPr txBox="1">
            <a:spLocks/>
          </p:cNvSpPr>
          <p:nvPr/>
        </p:nvSpPr>
        <p:spPr>
          <a:xfrm>
            <a:off x="6444208" y="5839110"/>
            <a:ext cx="2520280" cy="432047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500" dirty="0" smtClean="0"/>
              <a:t>PFE 2016 - 2017</a:t>
            </a:r>
            <a:endParaRPr kumimoji="0" lang="fr-F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pied de page 6"/>
          <p:cNvSpPr txBox="1">
            <a:spLocks/>
          </p:cNvSpPr>
          <p:nvPr/>
        </p:nvSpPr>
        <p:spPr>
          <a:xfrm>
            <a:off x="6436431" y="6059450"/>
            <a:ext cx="2520280" cy="432047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S9 &amp; S10</a:t>
            </a:r>
            <a:endParaRPr kumimoji="0" lang="fr-F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1691680" y="3212977"/>
            <a:ext cx="6048672" cy="7200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700" u="none" strike="noStrike" kern="1200" spc="25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Merci de votre attention !</a:t>
            </a:r>
            <a:endParaRPr kumimoji="0" lang="fr-FR" sz="2700" u="none" strike="noStrike" kern="1200" spc="250" normalizeH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re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848872" cy="1152128"/>
          </a:xfrm>
        </p:spPr>
        <p:txBody>
          <a:bodyPr>
            <a:normAutofit fontScale="90000"/>
          </a:bodyPr>
          <a:lstStyle/>
          <a:p>
            <a:r>
              <a:rPr lang="fr-FR" sz="3000" dirty="0" smtClean="0"/>
              <a:t>Production neuve résidentielle de villes moyennes et stratégies de promoteurs: </a:t>
            </a:r>
            <a:br>
              <a:rPr lang="fr-FR" sz="3000" dirty="0" smtClean="0"/>
            </a:br>
            <a:r>
              <a:rPr lang="fr-FR" sz="2800" dirty="0" smtClean="0"/>
              <a:t>Les cas de Niort et La Rochelle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Etat de l’art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Contexte de crise du logement en France</a:t>
            </a:r>
          </a:p>
          <a:p>
            <a:r>
              <a:rPr lang="fr-FR" dirty="0" smtClean="0"/>
              <a:t>Zones « tendues » VS zones « détendues »</a:t>
            </a:r>
          </a:p>
          <a:p>
            <a:r>
              <a:rPr lang="fr-FR" dirty="0" smtClean="0"/>
              <a:t>Nombreuses recherches sur l’Ile de France ou dans de grandes métropoles</a:t>
            </a:r>
          </a:p>
          <a:p>
            <a:r>
              <a:rPr lang="fr-FR" dirty="0" smtClean="0"/>
              <a:t>Particularité du Poitou-Charentes</a:t>
            </a:r>
          </a:p>
          <a:p>
            <a:pPr lvl="1"/>
            <a:r>
              <a:rPr lang="fr-FR" dirty="0" smtClean="0"/>
              <a:t>Un maillage de villes moyennes</a:t>
            </a:r>
          </a:p>
          <a:p>
            <a:r>
              <a:rPr lang="fr-FR" dirty="0" smtClean="0"/>
              <a:t>Des villes moyennes qui ont subi l’arrivée des promoteurs dans les années 2000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Choix méthodologiques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EC1E-251F-45E3-8044-9825D14BF7A5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400" dirty="0" smtClean="0"/>
              <a:t>Cas d’études</a:t>
            </a:r>
          </a:p>
          <a:p>
            <a:pPr lvl="1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Niort et La Rochelle</a:t>
            </a:r>
          </a:p>
          <a:p>
            <a:pPr lvl="1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Promoteurs : Tous ceux impliqués dans des opérations immobilières (spécialistes de l’immobilier, BTP) privés ou sociaux</a:t>
            </a:r>
          </a:p>
          <a:p>
            <a:endParaRPr lang="fr-FR" sz="2400" dirty="0" smtClean="0"/>
          </a:p>
          <a:p>
            <a:r>
              <a:rPr lang="fr-FR" sz="2400" dirty="0" smtClean="0"/>
              <a:t>Pourquoi ces deux villes ?</a:t>
            </a:r>
          </a:p>
          <a:p>
            <a:pPr lvl="1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Des liens et des différences</a:t>
            </a:r>
            <a:endParaRPr lang="fr-FR" sz="2400" dirty="0" smtClean="0"/>
          </a:p>
          <a:p>
            <a:pPr lvl="1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Deux villes moyennes avec une situation géographique proche</a:t>
            </a:r>
          </a:p>
          <a:p>
            <a:pPr lvl="1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Facilité de déplacement</a:t>
            </a:r>
          </a:p>
          <a:p>
            <a:pPr lvl="1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Problématique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EC1E-251F-45E3-8044-9825D14BF7A5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12499" y="3897279"/>
            <a:ext cx="3672408" cy="161582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i="1" dirty="0" smtClean="0"/>
              <a:t>Hypothèse 1:</a:t>
            </a:r>
          </a:p>
          <a:p>
            <a:endParaRPr lang="fr-FR" sz="900" b="1" i="1" dirty="0" smtClean="0"/>
          </a:p>
          <a:p>
            <a:r>
              <a:rPr lang="fr-FR" dirty="0" smtClean="0"/>
              <a:t>Les marchés immobiliers Niortais et Rochelais sont spécifiques aux territoires</a:t>
            </a:r>
          </a:p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638221" y="3897279"/>
            <a:ext cx="3894219" cy="161582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i="1" dirty="0" smtClean="0"/>
              <a:t>Hypothèse 2:</a:t>
            </a:r>
          </a:p>
          <a:p>
            <a:endParaRPr lang="fr-FR" sz="900" b="1" i="1" dirty="0" smtClean="0"/>
          </a:p>
          <a:p>
            <a:r>
              <a:rPr lang="fr-FR" dirty="0" smtClean="0"/>
              <a:t>Les stratégies des promoteurs sont spécifiques aux territoires</a:t>
            </a:r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467544" y="1628800"/>
            <a:ext cx="8064896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i="1" dirty="0"/>
              <a:t>Alors que les communautés d’agglomération de Niort et La Rochelle </a:t>
            </a:r>
            <a:r>
              <a:rPr lang="fr-FR" sz="2000" i="1" dirty="0" smtClean="0"/>
              <a:t>semblent </a:t>
            </a:r>
            <a:r>
              <a:rPr lang="fr-FR" sz="2000" i="1" dirty="0"/>
              <a:t>à la fois liées et différentes par la présence de facteurs spécifiques, peut on dire qu’elles possèdent des marchés immobiliers spécifiques et qu’il en découle une stratégie de promotion spécifique ?</a:t>
            </a:r>
          </a:p>
        </p:txBody>
      </p:sp>
      <p:cxnSp>
        <p:nvCxnSpPr>
          <p:cNvPr id="12" name="Connecteur droit avec flèche 11"/>
          <p:cNvCxnSpPr>
            <a:stCxn id="9" idx="2"/>
            <a:endCxn id="7" idx="0"/>
          </p:cNvCxnSpPr>
          <p:nvPr/>
        </p:nvCxnSpPr>
        <p:spPr>
          <a:xfrm flipH="1">
            <a:off x="2348703" y="2952239"/>
            <a:ext cx="2151289" cy="945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9" idx="2"/>
            <a:endCxn id="8" idx="0"/>
          </p:cNvCxnSpPr>
          <p:nvPr/>
        </p:nvCxnSpPr>
        <p:spPr>
          <a:xfrm>
            <a:off x="4499992" y="2952239"/>
            <a:ext cx="2085339" cy="945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  <p:sp>
        <p:nvSpPr>
          <p:cNvPr id="13" name="Ellipse 12"/>
          <p:cNvSpPr/>
          <p:nvPr/>
        </p:nvSpPr>
        <p:spPr>
          <a:xfrm>
            <a:off x="899592" y="5661248"/>
            <a:ext cx="266429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 smtClean="0"/>
              <a:t>Données quantitatives</a:t>
            </a:r>
            <a:endParaRPr lang="fr-FR" sz="1500" dirty="0"/>
          </a:p>
        </p:txBody>
      </p:sp>
      <p:sp>
        <p:nvSpPr>
          <p:cNvPr id="15" name="Ellipse 14"/>
          <p:cNvSpPr/>
          <p:nvPr/>
        </p:nvSpPr>
        <p:spPr>
          <a:xfrm>
            <a:off x="5292080" y="5661248"/>
            <a:ext cx="266429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 smtClean="0"/>
              <a:t>Données quantitatives et qualitatives</a:t>
            </a:r>
            <a:endParaRPr lang="fr-FR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Spécification des marchés locaux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5</a:t>
            </a:fld>
            <a:endParaRPr lang="fr-FR"/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4551990" y="1700808"/>
            <a:ext cx="20010" cy="45365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683568" y="138273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La Rochelle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119322" y="132569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Niort</a:t>
            </a:r>
            <a:endParaRPr lang="fr-FR" b="1" dirty="0"/>
          </a:p>
        </p:txBody>
      </p:sp>
      <p:pic>
        <p:nvPicPr>
          <p:cNvPr id="9" name="Picture 16" descr="Résultat de recherche d'images pour &quot;voilier clipart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34602"/>
            <a:ext cx="1555684" cy="1098552"/>
          </a:xfrm>
          <a:prstGeom prst="rect">
            <a:avLst/>
          </a:prstGeom>
          <a:noFill/>
        </p:spPr>
      </p:pic>
      <p:pic>
        <p:nvPicPr>
          <p:cNvPr id="10" name="Picture 4" descr="Résultat de recherche d'images pour &quot;maaf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179" y="1885937"/>
            <a:ext cx="1055176" cy="808472"/>
          </a:xfrm>
          <a:prstGeom prst="rect">
            <a:avLst/>
          </a:prstGeom>
          <a:noFill/>
        </p:spPr>
      </p:pic>
      <p:pic>
        <p:nvPicPr>
          <p:cNvPr id="11" name="Picture 6" descr="Résultat de recherche d'images pour &quot;maif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1493" y="1871835"/>
            <a:ext cx="918538" cy="918538"/>
          </a:xfrm>
          <a:prstGeom prst="rect">
            <a:avLst/>
          </a:prstGeom>
          <a:noFill/>
        </p:spPr>
      </p:pic>
      <p:pic>
        <p:nvPicPr>
          <p:cNvPr id="12" name="Picture 8" descr="Résultat de recherche d'images pour &quot;macif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13280" y="1862542"/>
            <a:ext cx="991072" cy="991072"/>
          </a:xfrm>
          <a:prstGeom prst="rect">
            <a:avLst/>
          </a:prstGeom>
          <a:noFill/>
        </p:spPr>
      </p:pic>
      <p:pic>
        <p:nvPicPr>
          <p:cNvPr id="13" name="Picture 10" descr="Résultat de recherche d'images pour &quot;clipart touriste personnes agées&quot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217"/>
          <a:stretch>
            <a:fillRect/>
          </a:stretch>
        </p:blipFill>
        <p:spPr bwMode="auto">
          <a:xfrm>
            <a:off x="2411760" y="2986730"/>
            <a:ext cx="864748" cy="1450382"/>
          </a:xfrm>
          <a:prstGeom prst="rect">
            <a:avLst/>
          </a:prstGeom>
          <a:noFill/>
        </p:spPr>
      </p:pic>
      <p:pic>
        <p:nvPicPr>
          <p:cNvPr id="14" name="Picture 18" descr="Résultat de recherche d'images pour &quot;jeune famille clipart&quot;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3086678"/>
            <a:ext cx="1034834" cy="1455936"/>
          </a:xfrm>
          <a:prstGeom prst="rect">
            <a:avLst/>
          </a:prstGeom>
          <a:noFill/>
        </p:spPr>
      </p:pic>
      <p:pic>
        <p:nvPicPr>
          <p:cNvPr id="15" name="Picture 32" descr="Résultat de recherche d'images pour &quot;etudiant clipart&quot;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3130746"/>
            <a:ext cx="1331216" cy="1331218"/>
          </a:xfrm>
          <a:prstGeom prst="rect">
            <a:avLst/>
          </a:prstGeom>
          <a:noFill/>
        </p:spPr>
      </p:pic>
      <p:pic>
        <p:nvPicPr>
          <p:cNvPr id="16" name="Picture 28" descr="Résultat de recherche d'images pour &quot;maison clipart&quot;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080" y="4627581"/>
            <a:ext cx="1466406" cy="1191456"/>
          </a:xfrm>
          <a:prstGeom prst="rect">
            <a:avLst/>
          </a:prstGeom>
          <a:noFill/>
        </p:spPr>
      </p:pic>
      <p:pic>
        <p:nvPicPr>
          <p:cNvPr id="1026" name="Picture 2" descr="Résultat de recherche d'images pour &quot;clipart residence secondaire&quot;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6" y="4604752"/>
            <a:ext cx="1253380" cy="1253380"/>
          </a:xfrm>
          <a:prstGeom prst="rect">
            <a:avLst/>
          </a:prstGeom>
          <a:noFill/>
        </p:spPr>
      </p:pic>
      <p:grpSp>
        <p:nvGrpSpPr>
          <p:cNvPr id="29" name="Groupe 28"/>
          <p:cNvGrpSpPr/>
          <p:nvPr/>
        </p:nvGrpSpPr>
        <p:grpSpPr>
          <a:xfrm>
            <a:off x="2051720" y="4892784"/>
            <a:ext cx="1584648" cy="1008584"/>
            <a:chOff x="2051720" y="5157192"/>
            <a:chExt cx="1584648" cy="1008584"/>
          </a:xfrm>
        </p:grpSpPr>
        <p:pic>
          <p:nvPicPr>
            <p:cNvPr id="1028" name="Picture 4" descr="Résultat de recherche d'images pour &quot;clipart euro&quot;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51720" y="5157192"/>
              <a:ext cx="504528" cy="504528"/>
            </a:xfrm>
            <a:prstGeom prst="rect">
              <a:avLst/>
            </a:prstGeom>
            <a:noFill/>
          </p:spPr>
        </p:pic>
        <p:pic>
          <p:nvPicPr>
            <p:cNvPr id="20" name="Picture 4" descr="Résultat de recherche d'images pour &quot;clipart euro&quot;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67744" y="5661248"/>
              <a:ext cx="504528" cy="504528"/>
            </a:xfrm>
            <a:prstGeom prst="rect">
              <a:avLst/>
            </a:prstGeom>
            <a:noFill/>
          </p:spPr>
        </p:pic>
        <p:pic>
          <p:nvPicPr>
            <p:cNvPr id="21" name="Picture 4" descr="Résultat de recherche d'images pour &quot;clipart euro&quot;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71800" y="5661248"/>
              <a:ext cx="504528" cy="504528"/>
            </a:xfrm>
            <a:prstGeom prst="rect">
              <a:avLst/>
            </a:prstGeom>
            <a:noFill/>
          </p:spPr>
        </p:pic>
        <p:pic>
          <p:nvPicPr>
            <p:cNvPr id="22" name="Picture 4" descr="Résultat de recherche d'images pour &quot;clipart euro&quot;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55776" y="5157192"/>
              <a:ext cx="504528" cy="504528"/>
            </a:xfrm>
            <a:prstGeom prst="rect">
              <a:avLst/>
            </a:prstGeom>
            <a:noFill/>
          </p:spPr>
        </p:pic>
        <p:pic>
          <p:nvPicPr>
            <p:cNvPr id="23" name="Picture 4" descr="Résultat de recherche d'images pour &quot;clipart euro&quot;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31840" y="5157192"/>
              <a:ext cx="504528" cy="504528"/>
            </a:xfrm>
            <a:prstGeom prst="rect">
              <a:avLst/>
            </a:prstGeom>
            <a:noFill/>
          </p:spPr>
        </p:pic>
      </p:grpSp>
      <p:grpSp>
        <p:nvGrpSpPr>
          <p:cNvPr id="30" name="Groupe 29"/>
          <p:cNvGrpSpPr/>
          <p:nvPr/>
        </p:nvGrpSpPr>
        <p:grpSpPr>
          <a:xfrm>
            <a:off x="7380312" y="4897895"/>
            <a:ext cx="1008584" cy="648544"/>
            <a:chOff x="7092280" y="5085184"/>
            <a:chExt cx="1008584" cy="648544"/>
          </a:xfrm>
        </p:grpSpPr>
        <p:pic>
          <p:nvPicPr>
            <p:cNvPr id="24" name="Picture 4" descr="Résultat de recherche d'images pour &quot;clipart euro&quot;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92280" y="5229200"/>
              <a:ext cx="504528" cy="504528"/>
            </a:xfrm>
            <a:prstGeom prst="rect">
              <a:avLst/>
            </a:prstGeom>
            <a:noFill/>
          </p:spPr>
        </p:pic>
        <p:pic>
          <p:nvPicPr>
            <p:cNvPr id="25" name="Picture 4" descr="Résultat de recherche d'images pour &quot;clipart euro&quot;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96336" y="5085184"/>
              <a:ext cx="504528" cy="504528"/>
            </a:xfrm>
            <a:prstGeom prst="rect">
              <a:avLst/>
            </a:prstGeom>
            <a:noFill/>
          </p:spPr>
        </p:pic>
      </p:grpSp>
      <p:sp>
        <p:nvSpPr>
          <p:cNvPr id="26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679252" y="5998459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Marché tendu</a:t>
            </a:r>
            <a:endParaRPr lang="fr-FR" sz="1600" b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5364088" y="6029646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Marché détendu</a:t>
            </a:r>
            <a:endParaRPr lang="fr-F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5" name="Image 4" descr="Tension des marché en Franc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5564" y="1611476"/>
            <a:ext cx="4828724" cy="4336136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fr-FR" dirty="0" smtClean="0"/>
              <a:t>Spécification des marchés locaux</a:t>
            </a:r>
            <a:endParaRPr lang="fr-FR" dirty="0"/>
          </a:p>
        </p:txBody>
      </p:sp>
      <p:sp>
        <p:nvSpPr>
          <p:cNvPr id="8" name="Espace réservé du pied de page 6"/>
          <p:cNvSpPr txBox="1">
            <a:spLocks/>
          </p:cNvSpPr>
          <p:nvPr/>
        </p:nvSpPr>
        <p:spPr>
          <a:xfrm>
            <a:off x="1763688" y="5917808"/>
            <a:ext cx="6264696" cy="365125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Hiérarchisation de la tension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des marchés immobiliers locaux en 2009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latin typeface="Calibri" pitchFamily="34" charset="0"/>
              </a:rPr>
              <a:t>(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Source: ANAH, </a:t>
            </a:r>
            <a:r>
              <a:rPr kumimoji="0" lang="fr-FR" sz="1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nd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marché plus dynamique à La Rochelle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Des différences quantitatives</a:t>
            </a:r>
          </a:p>
          <a:p>
            <a:pPr lvl="1"/>
            <a:r>
              <a:rPr lang="fr-FR" dirty="0" smtClean="0"/>
              <a:t>Besoins en logements et objectifs de construction</a:t>
            </a:r>
          </a:p>
          <a:p>
            <a:pPr lvl="1"/>
            <a:r>
              <a:rPr lang="fr-FR" dirty="0" smtClean="0"/>
              <a:t>Présence des promoteurs</a:t>
            </a:r>
          </a:p>
          <a:p>
            <a:pPr lvl="1"/>
            <a:endParaRPr lang="fr-FR" dirty="0" smtClean="0"/>
          </a:p>
          <a:p>
            <a:pPr lvl="1">
              <a:buNone/>
            </a:pPr>
            <a:endParaRPr lang="fr-FR" dirty="0" smtClean="0"/>
          </a:p>
          <a:p>
            <a:pPr lvl="1">
              <a:buNone/>
            </a:pPr>
            <a:endParaRPr lang="fr-FR" dirty="0" smtClean="0"/>
          </a:p>
          <a:p>
            <a:r>
              <a:rPr lang="fr-FR" dirty="0" smtClean="0"/>
              <a:t>Des différences qualitatives</a:t>
            </a:r>
          </a:p>
          <a:p>
            <a:pPr lvl="1"/>
            <a:r>
              <a:rPr lang="fr-FR" dirty="0" smtClean="0"/>
              <a:t>Collectif à La Rochelle et individuel à Niort</a:t>
            </a:r>
          </a:p>
          <a:p>
            <a:pPr lvl="1"/>
            <a:r>
              <a:rPr lang="fr-FR" dirty="0" smtClean="0"/>
              <a:t>Existence d’un marché « Haut de gamme » à La Rochelle</a:t>
            </a:r>
            <a:endParaRPr lang="fr-FR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4572000" y="2924944"/>
            <a:ext cx="0" cy="1080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ésultat de recherche d'images pour &quot;foule clipart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3212976"/>
            <a:ext cx="1930450" cy="798120"/>
          </a:xfrm>
          <a:prstGeom prst="rect">
            <a:avLst/>
          </a:prstGeom>
          <a:noFill/>
        </p:spPr>
      </p:pic>
      <p:pic>
        <p:nvPicPr>
          <p:cNvPr id="11" name="Picture 4" descr="Résultat de recherche d'images pour &quot;homme clipart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729"/>
          <a:stretch>
            <a:fillRect/>
          </a:stretch>
        </p:blipFill>
        <p:spPr bwMode="auto">
          <a:xfrm>
            <a:off x="5940152" y="3284984"/>
            <a:ext cx="977174" cy="676238"/>
          </a:xfrm>
          <a:prstGeom prst="rect">
            <a:avLst/>
          </a:prstGeom>
          <a:noFill/>
        </p:spPr>
      </p:pic>
      <p:sp>
        <p:nvSpPr>
          <p:cNvPr id="12" name="ZoneTexte 11"/>
          <p:cNvSpPr txBox="1"/>
          <p:nvPr/>
        </p:nvSpPr>
        <p:spPr>
          <a:xfrm>
            <a:off x="819747" y="2852936"/>
            <a:ext cx="30963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dirty="0" smtClean="0"/>
              <a:t>La Rochelle: 11 promoteurs</a:t>
            </a:r>
            <a:endParaRPr lang="fr-FR" sz="15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5362498" y="2852936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dirty="0" smtClean="0"/>
              <a:t>Niort: 1 promoteur</a:t>
            </a:r>
            <a:endParaRPr lang="fr-FR" sz="1500" b="1" dirty="0"/>
          </a:p>
        </p:txBody>
      </p:sp>
      <p:sp>
        <p:nvSpPr>
          <p:cNvPr id="14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8" name="Image 7" descr="Tableau promoteurs - Final.jpg"/>
          <p:cNvPicPr>
            <a:picLocks noChangeAspect="1"/>
          </p:cNvPicPr>
          <p:nvPr/>
        </p:nvPicPr>
        <p:blipFill>
          <a:blip r:embed="rId2" cstate="print"/>
          <a:srcRect b="86350"/>
          <a:stretch>
            <a:fillRect/>
          </a:stretch>
        </p:blipFill>
        <p:spPr>
          <a:xfrm>
            <a:off x="251520" y="2996952"/>
            <a:ext cx="4809508" cy="1080120"/>
          </a:xfrm>
          <a:prstGeom prst="rect">
            <a:avLst/>
          </a:prstGeom>
        </p:spPr>
      </p:pic>
      <p:pic>
        <p:nvPicPr>
          <p:cNvPr id="9" name="Image 8" descr="Tableau promoteurs - Final.jpg"/>
          <p:cNvPicPr>
            <a:picLocks noChangeAspect="1"/>
          </p:cNvPicPr>
          <p:nvPr/>
        </p:nvPicPr>
        <p:blipFill>
          <a:blip r:embed="rId2" cstate="print"/>
          <a:srcRect t="13650" b="1301"/>
          <a:stretch>
            <a:fillRect/>
          </a:stretch>
        </p:blipFill>
        <p:spPr>
          <a:xfrm>
            <a:off x="5220072" y="1412776"/>
            <a:ext cx="3511584" cy="4913784"/>
          </a:xfrm>
          <a:prstGeom prst="rect">
            <a:avLst/>
          </a:prstGeom>
        </p:spPr>
      </p:pic>
      <p:sp>
        <p:nvSpPr>
          <p:cNvPr id="10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  <p:sp>
        <p:nvSpPr>
          <p:cNvPr id="11" name="Espace réservé du pied de page 6"/>
          <p:cNvSpPr txBox="1">
            <a:spLocks/>
          </p:cNvSpPr>
          <p:nvPr/>
        </p:nvSpPr>
        <p:spPr>
          <a:xfrm>
            <a:off x="323528" y="5661248"/>
            <a:ext cx="4464496" cy="648072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Tableau récapitulatif des promoteurs présents à Niort et La Rochelle et de leurs opérations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latin typeface="Calibri" pitchFamily="34" charset="0"/>
              </a:rPr>
              <a:t>(Réalisation: CLEMENT Maxime, 2017)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fr-FR" dirty="0" smtClean="0"/>
              <a:t>Un marché plus dynamique à La Rochelle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 smtClean="0"/>
              <a:t>Existence d’un marché Haut de gamme à La Rochelle</a:t>
            </a:r>
            <a:endParaRPr lang="fr-FR" sz="28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D22B-B67C-466B-8D50-F0D7D53D75CD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75656" y="6422064"/>
            <a:ext cx="6264696" cy="365125"/>
          </a:xfrm>
        </p:spPr>
        <p:txBody>
          <a:bodyPr/>
          <a:lstStyle/>
          <a:p>
            <a:pPr algn="ctr"/>
            <a:r>
              <a:rPr lang="fr-FR" dirty="0" smtClean="0">
                <a:latin typeface="Calibri" pitchFamily="34" charset="0"/>
              </a:rPr>
              <a:t>CLEMENT Maxime - DAE5 - Directeur de recherche: THOMAS Eric</a:t>
            </a:r>
          </a:p>
          <a:p>
            <a:endParaRPr lang="fr-FR" dirty="0"/>
          </a:p>
        </p:txBody>
      </p:sp>
      <p:pic>
        <p:nvPicPr>
          <p:cNvPr id="6" name="Image 5" descr="La Grand'Voi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221088"/>
            <a:ext cx="3538580" cy="1623372"/>
          </a:xfrm>
          <a:prstGeom prst="rect">
            <a:avLst/>
          </a:prstGeom>
        </p:spPr>
      </p:pic>
      <p:pic>
        <p:nvPicPr>
          <p:cNvPr id="9" name="Image 8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899592" y="1628800"/>
            <a:ext cx="4032448" cy="2448272"/>
          </a:xfrm>
          <a:prstGeom prst="rect">
            <a:avLst/>
          </a:prstGeom>
        </p:spPr>
      </p:pic>
      <p:pic>
        <p:nvPicPr>
          <p:cNvPr id="10" name="Image 9" descr="Les quais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4221088"/>
            <a:ext cx="2917400" cy="1632282"/>
          </a:xfrm>
          <a:prstGeom prst="rect">
            <a:avLst/>
          </a:prstGeom>
        </p:spPr>
      </p:pic>
      <p:sp>
        <p:nvSpPr>
          <p:cNvPr id="11" name="Espace réservé du pied de page 6"/>
          <p:cNvSpPr txBox="1">
            <a:spLocks/>
          </p:cNvSpPr>
          <p:nvPr/>
        </p:nvSpPr>
        <p:spPr>
          <a:xfrm>
            <a:off x="4932040" y="2348880"/>
            <a:ext cx="3672408" cy="72008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Evolution des ventes en neuf par gamme de prix entre 2008 et 2012 dans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la </a:t>
            </a:r>
            <a:r>
              <a:rPr kumimoji="0" lang="fr-FR" sz="1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CdA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de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La Rochelle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latin typeface="Calibri" pitchFamily="34" charset="0"/>
              </a:rPr>
              <a:t>(Source: Entretien </a:t>
            </a:r>
            <a:r>
              <a:rPr lang="fr-FR" sz="1200" dirty="0" err="1" smtClean="0">
                <a:latin typeface="Calibri" pitchFamily="34" charset="0"/>
              </a:rPr>
              <a:t>CdA</a:t>
            </a:r>
            <a:r>
              <a:rPr lang="fr-FR" sz="1200" dirty="0" smtClean="0">
                <a:latin typeface="Calibri" pitchFamily="34" charset="0"/>
              </a:rPr>
              <a:t> La Rochelle, 2017)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pied de page 6"/>
          <p:cNvSpPr txBox="1">
            <a:spLocks/>
          </p:cNvSpPr>
          <p:nvPr/>
        </p:nvSpPr>
        <p:spPr>
          <a:xfrm>
            <a:off x="1763688" y="5877272"/>
            <a:ext cx="6192688" cy="504056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Exemple d’opérations « Haut de gamme »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à La Rochelle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aseline="0" dirty="0" smtClean="0">
                <a:latin typeface="Calibri" pitchFamily="34" charset="0"/>
              </a:rPr>
              <a:t>(Source:</a:t>
            </a:r>
            <a:r>
              <a:rPr lang="fr-FR" sz="1200" dirty="0" smtClean="0">
                <a:latin typeface="Calibri" pitchFamily="34" charset="0"/>
              </a:rPr>
              <a:t>  Site internet promoteurs, 2017)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308</TotalTime>
  <Words>504</Words>
  <Application>Microsoft Office PowerPoint</Application>
  <PresentationFormat>Affichage à l'écran (4:3)</PresentationFormat>
  <Paragraphs>101</Paragraphs>
  <Slides>11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Civil</vt:lpstr>
      <vt:lpstr>Production neuve résidentielle de villes moyennes et stratégies de promoteurs :  Les cas de Niort et La Rochelle</vt:lpstr>
      <vt:lpstr>Etat de l’art</vt:lpstr>
      <vt:lpstr>Choix méthodologiques</vt:lpstr>
      <vt:lpstr>Problématique</vt:lpstr>
      <vt:lpstr>Spécification des marchés locaux</vt:lpstr>
      <vt:lpstr>Spécification des marchés locaux</vt:lpstr>
      <vt:lpstr>Un marché plus dynamique à La Rochelle</vt:lpstr>
      <vt:lpstr>Un marché plus dynamique à La Rochelle</vt:lpstr>
      <vt:lpstr>Existence d’un marché Haut de gamme à La Rochelle</vt:lpstr>
      <vt:lpstr>Conclusion</vt:lpstr>
      <vt:lpstr>Production neuve résidentielle de villes moyennes et stratégies de promoteurs:  Les cas de Niort et La Rochelle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Production neuve résidentielle de villes moyennes et stratégies de promoteurs:  Les cas de Niort et La Rochelle</dc:title>
  <dc:creator>Maxime</dc:creator>
  <cp:lastModifiedBy>Maxime</cp:lastModifiedBy>
  <cp:revision>27</cp:revision>
  <dcterms:created xsi:type="dcterms:W3CDTF">2017-03-27T07:55:36Z</dcterms:created>
  <dcterms:modified xsi:type="dcterms:W3CDTF">2017-03-27T15:29:30Z</dcterms:modified>
</cp:coreProperties>
</file>