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3" r:id="rId5"/>
    <p:sldId id="270" r:id="rId6"/>
    <p:sldId id="276" r:id="rId7"/>
    <p:sldId id="271" r:id="rId8"/>
    <p:sldId id="277" r:id="rId9"/>
    <p:sldId id="278" r:id="rId10"/>
    <p:sldId id="275" r:id="rId11"/>
    <p:sldId id="274" r:id="rId12"/>
    <p:sldId id="261" r:id="rId13"/>
    <p:sldId id="26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0" autoAdjust="0"/>
    <p:restoredTop sz="94660"/>
  </p:normalViewPr>
  <p:slideViewPr>
    <p:cSldViewPr>
      <p:cViewPr>
        <p:scale>
          <a:sx n="90" d="100"/>
          <a:sy n="90" d="100"/>
        </p:scale>
        <p:origin x="-160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D4A5-D650-4F16-9367-B65AEDD60178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88654-EBF0-4D4E-885E-97D43DA9B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78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6370-D690-402F-9E1A-5018045081D1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284D1-78C9-44A6-9208-F7177D6D92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35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68CF-A30E-44F7-A816-C49A9DFA02C7}" type="datetime1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9677-A034-4939-9791-DF096F88DE42}" type="datetime1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5858-DB38-4616-9835-E39E3D82CA9D}" type="datetime1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6C89-BA30-40C2-BF96-4351FF5004F8}" type="datetime1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4DD7-5448-4182-94BB-611C897D3EA2}" type="datetime1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C321-5E5A-41D1-A83F-D32BFE97B4FC}" type="datetime1">
              <a:rPr lang="fr-FR" smtClean="0"/>
              <a:t>20/04/2017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8E53-E3BB-403F-8830-12EF878CDACF}" type="datetime1">
              <a:rPr lang="fr-FR" smtClean="0"/>
              <a:t>20/04/2017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C33-775B-4254-B840-8F607E92BC6F}" type="datetime1">
              <a:rPr lang="fr-FR" smtClean="0"/>
              <a:t>20/04/2017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D27-11F4-4538-86F1-2C5DB03A34B6}" type="datetime1">
              <a:rPr lang="fr-FR" smtClean="0"/>
              <a:t>20/04/2017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BB71-6D93-4A38-B284-0C5DD4BE6F6E}" type="datetime1">
              <a:rPr lang="fr-FR" smtClean="0"/>
              <a:t>20/04/2017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7318-9137-49D4-94AB-DBC60138D22E}" type="datetime1">
              <a:rPr lang="fr-FR" smtClean="0"/>
              <a:t>20/04/2017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5F71F8-5A3F-42A1-BBDA-C8AD9D15C335}" type="datetime1">
              <a:rPr lang="fr-FR" smtClean="0"/>
              <a:t>20/04/2017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9024"/>
            <a:ext cx="7848600" cy="1927225"/>
          </a:xfrm>
        </p:spPr>
        <p:txBody>
          <a:bodyPr/>
          <a:lstStyle/>
          <a:p>
            <a:r>
              <a:rPr lang="fr-FR" sz="3200" cap="none" dirty="0" smtClean="0">
                <a:latin typeface="Calibri" panose="020F0502020204030204" pitchFamily="34" charset="0"/>
              </a:rPr>
              <a:t>Analyse bibliographique sur l'efficacité des zones tampons humides agricoles tant sur les transferts de nutriments que de pesticides</a:t>
            </a:r>
            <a:br>
              <a:rPr lang="fr-FR" sz="3200" cap="none" dirty="0" smtClean="0">
                <a:latin typeface="Calibri" panose="020F0502020204030204" pitchFamily="34" charset="0"/>
              </a:rPr>
            </a:br>
            <a:endParaRPr lang="fr-FR" sz="3200" cap="none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4750296" cy="1512168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Alix Augier soutenance du projet de </a:t>
            </a:r>
            <a:r>
              <a:rPr lang="fr-FR" sz="1800" dirty="0">
                <a:latin typeface="Calibri" panose="020F0502020204030204" pitchFamily="34" charset="0"/>
              </a:rPr>
              <a:t>f</a:t>
            </a:r>
            <a:r>
              <a:rPr lang="fr-FR" sz="1800" dirty="0" smtClean="0">
                <a:latin typeface="Calibri" panose="020F0502020204030204" pitchFamily="34" charset="0"/>
              </a:rPr>
              <a:t>in d’études 28 mars 2017</a:t>
            </a:r>
          </a:p>
          <a:p>
            <a:r>
              <a:rPr lang="fr-FR" sz="1800" dirty="0" smtClean="0">
                <a:latin typeface="Calibri" panose="020F0502020204030204" pitchFamily="34" charset="0"/>
              </a:rPr>
              <a:t>PFE 2016-2017 ; Semestres 9 &amp; 10</a:t>
            </a:r>
            <a:endParaRPr lang="fr-FR" sz="1800" dirty="0">
              <a:latin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</a:rPr>
              <a:t>Directeur de </a:t>
            </a:r>
            <a:r>
              <a:rPr lang="fr-FR" sz="1800" dirty="0" smtClean="0">
                <a:latin typeface="Calibri" panose="020F0502020204030204" pitchFamily="34" charset="0"/>
              </a:rPr>
              <a:t>recherche : Michel BACCHI</a:t>
            </a:r>
          </a:p>
          <a:p>
            <a:endParaRPr lang="fr-FR" sz="18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2" y="749077"/>
            <a:ext cx="14351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go Université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7710"/>
            <a:ext cx="1000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b="22130"/>
          <a:stretch/>
        </p:blipFill>
        <p:spPr bwMode="auto">
          <a:xfrm>
            <a:off x="5104426" y="3588221"/>
            <a:ext cx="3788054" cy="225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884368" y="588830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</a:t>
            </a:r>
            <a:r>
              <a:rPr lang="fr-FR" sz="1200" i="1" dirty="0" err="1" smtClean="0">
                <a:latin typeface="Calibri" panose="020F0502020204030204" pitchFamily="34" charset="0"/>
              </a:rPr>
              <a:t>Irstea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66192"/>
            <a:ext cx="8867328" cy="990600"/>
          </a:xfrm>
        </p:spPr>
        <p:txBody>
          <a:bodyPr>
            <a:noAutofit/>
          </a:bodyPr>
          <a:lstStyle/>
          <a:p>
            <a:pPr algn="just"/>
            <a:r>
              <a:rPr lang="fr-FR" sz="3000" dirty="0">
                <a:latin typeface="Calibri" panose="020F0502020204030204" pitchFamily="34" charset="0"/>
              </a:rPr>
              <a:t>6</a:t>
            </a:r>
            <a:r>
              <a:rPr lang="fr-FR" sz="3000" dirty="0" smtClean="0">
                <a:latin typeface="Calibri" panose="020F0502020204030204" pitchFamily="34" charset="0"/>
              </a:rPr>
              <a:t>. </a:t>
            </a:r>
            <a:r>
              <a:rPr lang="fr-FR" sz="3000" dirty="0">
                <a:latin typeface="Calibri" panose="020F0502020204030204" pitchFamily="34" charset="0"/>
              </a:rPr>
              <a:t>La fonctionnalité écologique des </a:t>
            </a:r>
            <a:r>
              <a:rPr lang="fr-FR" sz="3000" dirty="0" smtClean="0">
                <a:latin typeface="Calibri" panose="020F0502020204030204" pitchFamily="34" charset="0"/>
              </a:rPr>
              <a:t>zones </a:t>
            </a:r>
            <a:r>
              <a:rPr lang="fr-FR" sz="3000" dirty="0">
                <a:latin typeface="Calibri" panose="020F0502020204030204" pitchFamily="34" charset="0"/>
              </a:rPr>
              <a:t>tampons humides agricoles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92560"/>
            <a:ext cx="8640960" cy="84435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Potentialité peu analysée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et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quantifiée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Pas rôle principal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10</a:t>
            </a:fld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312368" cy="228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843808" y="573325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Phragmite </a:t>
            </a:r>
            <a:r>
              <a:rPr lang="fr-FR" sz="1200" i="1" dirty="0" err="1" smtClean="0">
                <a:latin typeface="Calibri" panose="020F0502020204030204" pitchFamily="34" charset="0"/>
              </a:rPr>
              <a:t>australis</a:t>
            </a:r>
            <a:r>
              <a:rPr lang="fr-FR" sz="1200" i="1" dirty="0" smtClean="0">
                <a:latin typeface="Calibri" panose="020F0502020204030204" pitchFamily="34" charset="0"/>
              </a:rPr>
              <a:t> </a:t>
            </a:r>
            <a:r>
              <a:rPr lang="fr-FR" sz="1200" dirty="0" smtClean="0">
                <a:latin typeface="Calibri" panose="020F0502020204030204" pitchFamily="34" charset="0"/>
              </a:rPr>
              <a:t>(Source : Philippe Gourdain)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90" y="3212976"/>
            <a:ext cx="2545382" cy="285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5796136" y="6063679"/>
            <a:ext cx="340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atin typeface="Calibri" panose="020F0502020204030204" pitchFamily="34" charset="0"/>
              </a:rPr>
              <a:t>Phalaris </a:t>
            </a:r>
            <a:r>
              <a:rPr lang="fr-FR" sz="1200" i="1" dirty="0" err="1" smtClean="0">
                <a:latin typeface="Calibri" panose="020F0502020204030204" pitchFamily="34" charset="0"/>
              </a:rPr>
              <a:t>arundinacea</a:t>
            </a:r>
            <a:r>
              <a:rPr lang="fr-FR" sz="1200" i="1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Calibri" panose="020F0502020204030204" pitchFamily="34" charset="0"/>
              </a:rPr>
              <a:t>(Source : Philippe Gourdain)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9" y="3129935"/>
            <a:ext cx="2304256" cy="30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51520" y="6176337"/>
            <a:ext cx="304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Typha </a:t>
            </a:r>
            <a:r>
              <a:rPr lang="fr-FR" sz="1200" i="1" dirty="0" err="1" smtClean="0">
                <a:latin typeface="Calibri" panose="020F0502020204030204" pitchFamily="34" charset="0"/>
              </a:rPr>
              <a:t>latifolia</a:t>
            </a:r>
            <a:r>
              <a:rPr lang="fr-FR" sz="1200" i="1" dirty="0" smtClean="0">
                <a:latin typeface="Calibri" panose="020F0502020204030204" pitchFamily="34" charset="0"/>
              </a:rPr>
              <a:t> </a:t>
            </a:r>
            <a:r>
              <a:rPr lang="fr-FR" sz="1200" dirty="0" smtClean="0">
                <a:latin typeface="Calibri" panose="020F0502020204030204" pitchFamily="34" charset="0"/>
              </a:rPr>
              <a:t>(Source : César </a:t>
            </a:r>
            <a:r>
              <a:rPr lang="fr-FR" sz="1200" dirty="0" err="1" smtClean="0">
                <a:latin typeface="Calibri" panose="020F0502020204030204" pitchFamily="34" charset="0"/>
              </a:rPr>
              <a:t>Delnatte</a:t>
            </a:r>
            <a:r>
              <a:rPr lang="fr-FR" sz="1200" dirty="0" smtClean="0">
                <a:latin typeface="Calibri" panose="020F0502020204030204" pitchFamily="34" charset="0"/>
              </a:rPr>
              <a:t>)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66192"/>
            <a:ext cx="8867328" cy="990600"/>
          </a:xfrm>
        </p:spPr>
        <p:txBody>
          <a:bodyPr>
            <a:noAutofit/>
          </a:bodyPr>
          <a:lstStyle/>
          <a:p>
            <a:pPr algn="just"/>
            <a:r>
              <a:rPr lang="fr-FR" sz="3000" dirty="0">
                <a:latin typeface="Calibri" panose="020F0502020204030204" pitchFamily="34" charset="0"/>
              </a:rPr>
              <a:t>7</a:t>
            </a:r>
            <a:r>
              <a:rPr lang="fr-FR" sz="3000" dirty="0" smtClean="0">
                <a:latin typeface="Calibri" panose="020F0502020204030204" pitchFamily="34" charset="0"/>
              </a:rPr>
              <a:t>. </a:t>
            </a:r>
            <a:r>
              <a:rPr lang="fr-FR" sz="3000" dirty="0">
                <a:latin typeface="Calibri" panose="020F0502020204030204" pitchFamily="34" charset="0"/>
              </a:rPr>
              <a:t>L’insertion socio-territoriale des </a:t>
            </a:r>
            <a:r>
              <a:rPr lang="fr-FR" sz="3000" dirty="0" smtClean="0">
                <a:latin typeface="Calibri" panose="020F0502020204030204" pitchFamily="34" charset="0"/>
              </a:rPr>
              <a:t>zones </a:t>
            </a:r>
            <a:r>
              <a:rPr lang="fr-FR" sz="3000" dirty="0">
                <a:latin typeface="Calibri" panose="020F0502020204030204" pitchFamily="34" charset="0"/>
              </a:rPr>
              <a:t>tampons humides agricoles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92560"/>
            <a:ext cx="8640960" cy="20684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-construction </a:t>
            </a: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La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reconnaissance des sources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variées d’expertise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Compromis entre pression d’occupation du sol et gestion correcte des mécanismes d’atténuation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11</a:t>
            </a:fld>
            <a:endParaRPr lang="fr-FR"/>
          </a:p>
        </p:txBody>
      </p:sp>
      <p:pic>
        <p:nvPicPr>
          <p:cNvPr id="1026" name="Picture 2" descr="Résultat de recherche d'images pour &quot;co construc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36848"/>
            <a:ext cx="2295525" cy="2295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9358" y="6320353"/>
            <a:ext cx="2384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Source : www.bluelinkservices.com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8</a:t>
            </a:r>
            <a:r>
              <a:rPr lang="fr-FR" dirty="0" smtClean="0">
                <a:latin typeface="Calibri" panose="020F0502020204030204" pitchFamily="34" charset="0"/>
              </a:rPr>
              <a:t>. Conclusion et limites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780928"/>
            <a:ext cx="8280920" cy="44644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Solution complémentaire</a:t>
            </a:r>
          </a:p>
          <a:p>
            <a:pPr marL="0" indent="0" algn="just"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Positionnement préférable en amont du bassin versant et nécessite des études approfondies au cas par cas</a:t>
            </a:r>
          </a:p>
          <a:p>
            <a:pPr marL="0" indent="0" algn="just"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Peut influencer la température de l’eau et la teneur en oxygène dissous dans le cours d’eau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Nécessité d’intégrer un suivi du milieu récepteur et de bien maitriser les processus d’atténuation (cas de la dénitrification)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12</a:t>
            </a:fld>
            <a:endParaRPr lang="fr-F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880320" cy="215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76256" y="28702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</a:t>
            </a:r>
            <a:r>
              <a:rPr lang="fr-FR" sz="1200" i="1" dirty="0" err="1" smtClean="0">
                <a:latin typeface="Calibri" panose="020F0502020204030204" pitchFamily="34" charset="0"/>
              </a:rPr>
              <a:t>Tournebize</a:t>
            </a:r>
            <a:r>
              <a:rPr lang="fr-FR" sz="1200" i="1" dirty="0" smtClean="0">
                <a:latin typeface="Calibri" panose="020F0502020204030204" pitchFamily="34" charset="0"/>
              </a:rPr>
              <a:t> et al.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tang sur un terrain adjacent à la Forêt jardinée qui n’a pas encore été envahit par le nerprun bourdain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115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9500"/>
            <a:ext cx="6873316" cy="455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Merci pour votre attention 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et place aux questions 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rmAutofit/>
          </a:bodyPr>
          <a:lstStyle/>
          <a:p>
            <a:pPr algn="just"/>
            <a:r>
              <a:rPr lang="fr-FR" sz="3600" dirty="0">
                <a:latin typeface="Calibri" panose="020F0502020204030204" pitchFamily="34" charset="0"/>
              </a:rPr>
              <a:t>1</a:t>
            </a:r>
            <a:r>
              <a:rPr lang="fr-FR" sz="3600" dirty="0" smtClean="0">
                <a:latin typeface="Calibri" panose="020F0502020204030204" pitchFamily="34" charset="0"/>
              </a:rPr>
              <a:t>. Retour sur le travail du premier semestre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2</a:t>
            </a:fld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79512" y="1124744"/>
            <a:ext cx="8691720" cy="305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Qualification des objets du sujet : typologie des zones tampons humides agricoles ; description des pollutions agricoles ; fonctionnement des cycles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nutriments ; types de pesticides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Étude des processus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mis en jeux pour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l’atténuation des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nutriments et des pesticides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2059200" cy="15444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Image 12" descr="Bois humide à Dompierre sur Yon (85) - 2012 - JPEG - 371.1 k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69160"/>
            <a:ext cx="2059200" cy="1544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Imag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15516" y="4869160"/>
            <a:ext cx="2059200" cy="154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Imag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511334" y="3645024"/>
            <a:ext cx="2052102" cy="7718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Image 1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12032" y="4869160"/>
            <a:ext cx="2059200" cy="1544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2060575" cy="15430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208639" y="4293096"/>
            <a:ext cx="1923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Dispositif enherbé </a:t>
            </a:r>
            <a:r>
              <a:rPr lang="fr-FR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rivulaire</a:t>
            </a:r>
          </a:p>
          <a:p>
            <a:r>
              <a:rPr lang="fr-FR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fr-FR" sz="1200" i="1" dirty="0" smtClean="0">
                <a:latin typeface="Calibri" panose="020F0502020204030204" pitchFamily="34" charset="0"/>
              </a:rPr>
              <a:t>(Source </a:t>
            </a:r>
            <a:r>
              <a:rPr lang="fr-FR" sz="1200" i="1" dirty="0">
                <a:latin typeface="Calibri" panose="020F0502020204030204" pitchFamily="34" charset="0"/>
              </a:rPr>
              <a:t>: </a:t>
            </a:r>
            <a:r>
              <a:rPr lang="fr-FR" sz="1200" i="1" dirty="0" err="1">
                <a:latin typeface="Calibri" panose="020F0502020204030204" pitchFamily="34" charset="0"/>
              </a:rPr>
              <a:t>Irstea</a:t>
            </a:r>
            <a:r>
              <a:rPr lang="fr-FR" sz="1200" i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5447" y="6423719"/>
            <a:ext cx="208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Bois humide</a:t>
            </a:r>
          </a:p>
          <a:p>
            <a:pPr algn="ctr"/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 </a:t>
            </a:r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(Source : SAGE de Grand-Lieu)</a:t>
            </a:r>
            <a:endParaRPr lang="fr-FR" sz="1200" i="1" dirty="0"/>
          </a:p>
        </p:txBody>
      </p:sp>
      <p:sp>
        <p:nvSpPr>
          <p:cNvPr id="22" name="Rectangle 21"/>
          <p:cNvSpPr/>
          <p:nvPr/>
        </p:nvSpPr>
        <p:spPr>
          <a:xfrm>
            <a:off x="-180528" y="4365104"/>
            <a:ext cx="3458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Fossé enherbé </a:t>
            </a:r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(Source : </a:t>
            </a:r>
            <a:r>
              <a:rPr lang="fr-FR" sz="1200" i="1" dirty="0" err="1" smtClean="0">
                <a:effectLst/>
                <a:latin typeface="Calibri"/>
                <a:ea typeface="PMingLiU"/>
                <a:cs typeface="Times New Roman"/>
              </a:rPr>
              <a:t>Irstea</a:t>
            </a:r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)</a:t>
            </a:r>
            <a:endParaRPr lang="fr-FR" sz="1200" i="1" dirty="0"/>
          </a:p>
        </p:txBody>
      </p:sp>
      <p:sp>
        <p:nvSpPr>
          <p:cNvPr id="23" name="Rectangle 22"/>
          <p:cNvSpPr/>
          <p:nvPr/>
        </p:nvSpPr>
        <p:spPr>
          <a:xfrm>
            <a:off x="6812032" y="6453336"/>
            <a:ext cx="209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/>
                <a:cs typeface="Times New Roman"/>
              </a:rPr>
              <a:t>Mare et </a:t>
            </a:r>
            <a:r>
              <a:rPr lang="fr-FR" sz="1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/>
                <a:cs typeface="Times New Roman"/>
              </a:rPr>
              <a:t>étang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 </a:t>
            </a:r>
            <a:r>
              <a:rPr lang="en-US" sz="1200" i="1" dirty="0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(Source : </a:t>
            </a:r>
            <a:r>
              <a:rPr lang="en-US" sz="1200" i="1" dirty="0" err="1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Irstea</a:t>
            </a:r>
            <a:r>
              <a:rPr lang="en-US" sz="1200" i="1" dirty="0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)</a:t>
            </a:r>
            <a:endParaRPr lang="fr-FR" sz="1200" i="1" dirty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96552" y="6423719"/>
            <a:ext cx="3320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Prairie humide de bas fond </a:t>
            </a:r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(Source :</a:t>
            </a:r>
          </a:p>
          <a:p>
            <a:pPr algn="ctr"/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Syndicat Mixte du Bassin de la Sélune)</a:t>
            </a:r>
            <a:endParaRPr lang="fr-FR" sz="1200" i="1" dirty="0"/>
          </a:p>
        </p:txBody>
      </p:sp>
      <p:sp>
        <p:nvSpPr>
          <p:cNvPr id="25" name="Rectangle 24"/>
          <p:cNvSpPr/>
          <p:nvPr/>
        </p:nvSpPr>
        <p:spPr>
          <a:xfrm>
            <a:off x="4860032" y="6464369"/>
            <a:ext cx="16635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/>
                <a:cs typeface="Times New Roman"/>
              </a:rPr>
              <a:t>ZTHA </a:t>
            </a:r>
            <a:r>
              <a:rPr lang="en-US" sz="1200" i="1" dirty="0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(Source : </a:t>
            </a:r>
            <a:r>
              <a:rPr lang="en-US" sz="1200" i="1" dirty="0" err="1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ArtWET</a:t>
            </a:r>
            <a:r>
              <a:rPr lang="en-US" sz="1200" i="1" dirty="0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)</a:t>
            </a:r>
            <a:endParaRPr lang="fr-FR" sz="1200" i="1" dirty="0">
              <a:latin typeface="Calibri" panose="020F0502020204030204" pitchFamily="34" charset="0"/>
            </a:endParaRPr>
          </a:p>
        </p:txBody>
      </p:sp>
      <p:pic>
        <p:nvPicPr>
          <p:cNvPr id="26" name="Image 2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850332" y="3645024"/>
            <a:ext cx="2052000" cy="770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2193686" y="4391050"/>
            <a:ext cx="3458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F</a:t>
            </a:r>
            <a:r>
              <a:rPr lang="fr-FR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ossé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à </a:t>
            </a:r>
            <a:r>
              <a:rPr lang="fr-FR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redents </a:t>
            </a:r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(Source : </a:t>
            </a:r>
            <a:r>
              <a:rPr lang="fr-FR" sz="1200" i="1" dirty="0" err="1" smtClean="0">
                <a:effectLst/>
                <a:latin typeface="Calibri"/>
                <a:ea typeface="PMingLiU"/>
                <a:cs typeface="Times New Roman"/>
              </a:rPr>
              <a:t>Irstea</a:t>
            </a:r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)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5037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3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just"/>
            <a:r>
              <a:rPr lang="fr-FR" sz="3600" dirty="0">
                <a:latin typeface="Calibri" panose="020F0502020204030204" pitchFamily="34" charset="0"/>
              </a:rPr>
              <a:t>1</a:t>
            </a:r>
            <a:r>
              <a:rPr lang="fr-FR" sz="3600" dirty="0" smtClean="0">
                <a:latin typeface="Calibri" panose="020F0502020204030204" pitchFamily="34" charset="0"/>
              </a:rPr>
              <a:t>. Retour sur le travail du premier semestre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95536" y="1484784"/>
            <a:ext cx="8424936" cy="254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Élaboration d’un tableau d’analyse de l’efficacité des zones tampons humides agricoles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34290"/>
              </p:ext>
            </p:extLst>
          </p:nvPr>
        </p:nvGraphicFramePr>
        <p:xfrm>
          <a:off x="1911665" y="2492900"/>
          <a:ext cx="5540654" cy="3960434"/>
        </p:xfrm>
        <a:graphic>
          <a:graphicData uri="http://schemas.openxmlformats.org/drawingml/2006/table">
            <a:tbl>
              <a:tblPr firstRow="1" firstCol="1" bandRow="1"/>
              <a:tblGrid>
                <a:gridCol w="2770327"/>
                <a:gridCol w="2770327"/>
              </a:tblGrid>
              <a:tr h="2260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Critères d’analyse</a:t>
                      </a:r>
                      <a:endParaRPr lang="fr-FR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Indicateurs</a:t>
                      </a:r>
                      <a:endParaRPr lang="fr-FR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6052">
                <a:tc row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Efficacité d'atténuation</a:t>
                      </a:r>
                      <a:endParaRPr lang="fr-FR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 de zone tampon humide agricole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Contaminant ciblé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Mécanismes d’atténuation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Dimensionnement de la zone tampon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Contexte d’étude (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mésocosme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cas concret…)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Position sur le bassin versant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Fonctionnalité écologique</a:t>
                      </a:r>
                      <a:endParaRPr lang="fr-FR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Support de biodiversité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Corridor écologique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Stockage de carbone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row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Insertion socio-territoriale</a:t>
                      </a:r>
                      <a:endParaRPr lang="fr-FR" sz="14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Localisation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Contexte biogéographique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Prise en compte des pratiques et usages locaux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Portage institutionnel du dispositif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Qualité du projet de territoire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Faisabilité</a:t>
                      </a:r>
                      <a:endParaRPr lang="fr-F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3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710208"/>
            <a:ext cx="8867328" cy="990600"/>
          </a:xfrm>
        </p:spPr>
        <p:txBody>
          <a:bodyPr>
            <a:noAutofit/>
          </a:bodyPr>
          <a:lstStyle/>
          <a:p>
            <a:pPr algn="just"/>
            <a:r>
              <a:rPr lang="fr-FR" sz="3000" dirty="0">
                <a:latin typeface="Calibri" panose="020F0502020204030204" pitchFamily="34" charset="0"/>
              </a:rPr>
              <a:t>2</a:t>
            </a:r>
            <a:r>
              <a:rPr lang="fr-FR" sz="3000" dirty="0" smtClean="0">
                <a:latin typeface="Calibri" panose="020F0502020204030204" pitchFamily="34" charset="0"/>
              </a:rPr>
              <a:t>. </a:t>
            </a:r>
            <a:r>
              <a:rPr lang="fr-FR" sz="3000" dirty="0">
                <a:latin typeface="Calibri" panose="020F0502020204030204" pitchFamily="34" charset="0"/>
              </a:rPr>
              <a:t>L’efficacité d’atténuation des zones tampons humides agricoles vis-à-vis des </a:t>
            </a:r>
            <a:r>
              <a:rPr lang="fr-FR" sz="3000" dirty="0" smtClean="0">
                <a:latin typeface="Calibri" panose="020F0502020204030204" pitchFamily="34" charset="0"/>
              </a:rPr>
              <a:t>transferts de </a:t>
            </a:r>
            <a:r>
              <a:rPr lang="fr-FR" sz="3000" b="1" dirty="0" smtClean="0">
                <a:latin typeface="Calibri" panose="020F0502020204030204" pitchFamily="34" charset="0"/>
              </a:rPr>
              <a:t>nutriments et de pesticides</a:t>
            </a:r>
            <a:endParaRPr lang="fr-FR" sz="3000" b="1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24608"/>
            <a:ext cx="8291264" cy="3436640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Les paramètres d’influence principaux</a:t>
            </a:r>
          </a:p>
          <a:p>
            <a:pPr algn="just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 variabilité des conditions saisonnières et hydrologiques en fonction du temps</a:t>
            </a:r>
          </a:p>
          <a:p>
            <a:pPr marL="0" indent="0" algn="just">
              <a:buNone/>
            </a:pPr>
            <a:endParaRPr lang="fr-FR" b="1" dirty="0" smtClean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4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8" y="3789040"/>
            <a:ext cx="4261434" cy="27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4496" y="60212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</a:rPr>
              <a:t>Les efficacités d'atténuation des flux de nitrates annuels dans la ZTHA (2005-2013) ; (Source : </a:t>
            </a:r>
            <a:r>
              <a:rPr lang="fr-FR" sz="1400" dirty="0" err="1">
                <a:latin typeface="Calibri" panose="020F0502020204030204" pitchFamily="34" charset="0"/>
              </a:rPr>
              <a:t>Tournebize</a:t>
            </a:r>
            <a:r>
              <a:rPr lang="fr-FR" sz="1400" dirty="0">
                <a:latin typeface="Calibri" panose="020F0502020204030204" pitchFamily="34" charset="0"/>
              </a:rPr>
              <a:t> et al., </a:t>
            </a:r>
            <a:r>
              <a:rPr lang="fr-FR" sz="1400" dirty="0" smtClean="0">
                <a:latin typeface="Calibri" panose="020F0502020204030204" pitchFamily="34" charset="0"/>
              </a:rPr>
              <a:t>2015)</a:t>
            </a:r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66192"/>
            <a:ext cx="8867328" cy="990600"/>
          </a:xfrm>
        </p:spPr>
        <p:txBody>
          <a:bodyPr>
            <a:noAutofit/>
          </a:bodyPr>
          <a:lstStyle/>
          <a:p>
            <a:pPr algn="just"/>
            <a:r>
              <a:rPr lang="fr-FR" sz="3000" dirty="0">
                <a:latin typeface="Calibri" panose="020F0502020204030204" pitchFamily="34" charset="0"/>
              </a:rPr>
              <a:t>3</a:t>
            </a:r>
            <a:r>
              <a:rPr lang="fr-FR" sz="3000" dirty="0" smtClean="0">
                <a:latin typeface="Calibri" panose="020F0502020204030204" pitchFamily="34" charset="0"/>
              </a:rPr>
              <a:t>. </a:t>
            </a:r>
            <a:r>
              <a:rPr lang="fr-FR" sz="3000" dirty="0">
                <a:latin typeface="Calibri" panose="020F0502020204030204" pitchFamily="34" charset="0"/>
              </a:rPr>
              <a:t>L’efficacité d’atténuation des zones tampons humides agricoles vis-à-vis des </a:t>
            </a:r>
            <a:r>
              <a:rPr lang="fr-FR" sz="3000" dirty="0" smtClean="0">
                <a:latin typeface="Calibri" panose="020F0502020204030204" pitchFamily="34" charset="0"/>
              </a:rPr>
              <a:t>transferts d’</a:t>
            </a:r>
            <a:r>
              <a:rPr lang="fr-FR" sz="3000" b="1" dirty="0" smtClean="0">
                <a:latin typeface="Calibri" panose="020F0502020204030204" pitchFamily="34" charset="0"/>
              </a:rPr>
              <a:t>azote</a:t>
            </a:r>
            <a:endParaRPr lang="fr-FR" sz="3000" b="1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628800"/>
            <a:ext cx="8820472" cy="4876800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Dispositifs </a:t>
            </a:r>
            <a:r>
              <a:rPr lang="fr-FR" sz="2800" b="1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tampons </a:t>
            </a:r>
            <a:r>
              <a:rPr lang="fr-FR" sz="28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</a:t>
            </a:r>
            <a:r>
              <a:rPr lang="fr-FR" sz="2800" b="1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type </a:t>
            </a:r>
            <a:r>
              <a:rPr lang="fr-FR" sz="28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haie ou prairie humide et ripisylve</a:t>
            </a:r>
          </a:p>
          <a:p>
            <a:pPr marL="0" indent="0" algn="just">
              <a:buNone/>
            </a:pPr>
            <a:r>
              <a:rPr lang="fr-FR" sz="2600" dirty="0" smtClean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Processus d’atténuation : absorption par la </a:t>
            </a:r>
            <a:r>
              <a:rPr lang="fr-FR" sz="2600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végétation et </a:t>
            </a:r>
            <a:r>
              <a:rPr lang="fr-FR" sz="2600" dirty="0" smtClean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dénitrification</a:t>
            </a:r>
            <a:endParaRPr lang="fr-FR" sz="26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Profondeur de la nappe phréatique</a:t>
            </a:r>
          </a:p>
          <a:p>
            <a:pPr algn="just"/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Teneur en carbone organique du sol</a:t>
            </a:r>
          </a:p>
          <a:p>
            <a:pPr algn="just"/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Temps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résidence de l’eau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conductivité hydraulique,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texture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du sol et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pente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du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profil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riverain</a:t>
            </a:r>
          </a:p>
          <a:p>
            <a:pPr algn="just"/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Couverture végétale</a:t>
            </a:r>
          </a:p>
          <a:p>
            <a:pPr algn="just"/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Profondeur du niveau d’eau versus zone d’enracinement active</a:t>
            </a:r>
          </a:p>
          <a:p>
            <a:pPr algn="just"/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Limite : stockage temporaire sauf si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exportation</a:t>
            </a:r>
          </a:p>
          <a:p>
            <a:pPr marL="0" indent="0" algn="just">
              <a:buNone/>
            </a:pPr>
            <a:endParaRPr lang="fr-FR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Efficacité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d’atténuation de 50%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 moyenne </a:t>
            </a:r>
          </a:p>
          <a:p>
            <a:pPr marL="0" indent="0" algn="just">
              <a:buNone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(varie de 0 à plus de 90%)</a:t>
            </a:r>
            <a:endParaRPr lang="fr-FR" sz="2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62" y="4653136"/>
            <a:ext cx="2539802" cy="18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6734" y="6525344"/>
            <a:ext cx="16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www.savi37.fr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504056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Dispositifs </a:t>
            </a:r>
            <a:r>
              <a:rPr lang="fr-FR" sz="2600" b="1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tampons de type ZTHA  </a:t>
            </a:r>
            <a:endParaRPr lang="fr-FR" sz="2600" b="1" dirty="0" smtClean="0">
              <a:solidFill>
                <a:schemeClr val="accent2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just">
              <a:buClr>
                <a:schemeClr val="accent2"/>
              </a:buClr>
              <a:buNone/>
            </a:pPr>
            <a:r>
              <a:rPr lang="fr-FR" sz="2800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Processus d’atténuation </a:t>
            </a:r>
            <a:r>
              <a:rPr lang="fr-FR" sz="2800" dirty="0" smtClean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principal : dénitrification</a:t>
            </a:r>
            <a:endParaRPr lang="fr-FR" sz="2600" b="1" dirty="0" smtClean="0">
              <a:solidFill>
                <a:schemeClr val="accent2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Condition anoxique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Quantité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matière organique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Température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et pH</a:t>
            </a:r>
          </a:p>
          <a:p>
            <a:pPr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Temps de résidence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Limite :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production d’H</a:t>
            </a:r>
            <a:r>
              <a:rPr lang="fr-FR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 si dénitrification incomplète ; concentration élevée en calcium</a:t>
            </a:r>
          </a:p>
          <a:p>
            <a:pPr marL="0" indent="0" algn="just"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50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% d’efficacité d’atténuation de l’azote est réaliste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Emprise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foncière de l’ordre de 1% du bassin versant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Temps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séjour d’au moins 7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jours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b="1" dirty="0" smtClean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512" y="566192"/>
            <a:ext cx="8867328" cy="990600"/>
          </a:xfrm>
        </p:spPr>
        <p:txBody>
          <a:bodyPr>
            <a:noAutofit/>
          </a:bodyPr>
          <a:lstStyle/>
          <a:p>
            <a:pPr algn="just"/>
            <a:r>
              <a:rPr lang="fr-FR" sz="3000" dirty="0">
                <a:latin typeface="Calibri" panose="020F0502020204030204" pitchFamily="34" charset="0"/>
              </a:rPr>
              <a:t>3</a:t>
            </a:r>
            <a:r>
              <a:rPr lang="fr-FR" sz="3000" dirty="0" smtClean="0">
                <a:latin typeface="Calibri" panose="020F0502020204030204" pitchFamily="34" charset="0"/>
              </a:rPr>
              <a:t>. </a:t>
            </a:r>
            <a:r>
              <a:rPr lang="fr-FR" sz="3000" dirty="0">
                <a:latin typeface="Calibri" panose="020F0502020204030204" pitchFamily="34" charset="0"/>
              </a:rPr>
              <a:t>L’efficacité d’atténuation des zones tampons humides agricoles vis-à-vis des </a:t>
            </a:r>
            <a:r>
              <a:rPr lang="fr-FR" sz="3000" dirty="0" smtClean="0">
                <a:latin typeface="Calibri" panose="020F0502020204030204" pitchFamily="34" charset="0"/>
              </a:rPr>
              <a:t>transferts d’</a:t>
            </a:r>
            <a:r>
              <a:rPr lang="fr-FR" sz="3000" b="1" dirty="0" smtClean="0">
                <a:latin typeface="Calibri" panose="020F0502020204030204" pitchFamily="34" charset="0"/>
              </a:rPr>
              <a:t>azote</a:t>
            </a:r>
            <a:endParaRPr lang="fr-FR" sz="3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66192"/>
            <a:ext cx="8867328" cy="990600"/>
          </a:xfrm>
        </p:spPr>
        <p:txBody>
          <a:bodyPr>
            <a:noAutofit/>
          </a:bodyPr>
          <a:lstStyle/>
          <a:p>
            <a:pPr algn="just"/>
            <a:r>
              <a:rPr lang="fr-FR" sz="3000" dirty="0">
                <a:latin typeface="Calibri" panose="020F0502020204030204" pitchFamily="34" charset="0"/>
              </a:rPr>
              <a:t>4</a:t>
            </a:r>
            <a:r>
              <a:rPr lang="fr-FR" sz="3000" dirty="0" smtClean="0">
                <a:latin typeface="Calibri" panose="020F0502020204030204" pitchFamily="34" charset="0"/>
              </a:rPr>
              <a:t>. </a:t>
            </a:r>
            <a:r>
              <a:rPr lang="fr-FR" sz="3000" dirty="0">
                <a:latin typeface="Calibri" panose="020F0502020204030204" pitchFamily="34" charset="0"/>
              </a:rPr>
              <a:t>L’efficacité d’atténuation des zones tampons humides agricoles vis-à-vis des </a:t>
            </a:r>
            <a:r>
              <a:rPr lang="fr-FR" sz="3000" dirty="0" smtClean="0">
                <a:latin typeface="Calibri" panose="020F0502020204030204" pitchFamily="34" charset="0"/>
              </a:rPr>
              <a:t>transferts du </a:t>
            </a:r>
            <a:r>
              <a:rPr lang="fr-FR" sz="3000" b="1" dirty="0" smtClean="0">
                <a:latin typeface="Calibri" panose="020F0502020204030204" pitchFamily="34" charset="0"/>
              </a:rPr>
              <a:t>phosphore</a:t>
            </a:r>
            <a:endParaRPr lang="fr-FR" sz="3000" b="1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796" y="1772816"/>
            <a:ext cx="7410564" cy="4968552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fr-FR" sz="26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Dispositifs </a:t>
            </a:r>
            <a:r>
              <a:rPr lang="fr-FR" sz="2600" b="1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tampons </a:t>
            </a:r>
            <a:r>
              <a:rPr lang="fr-FR" sz="26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</a:t>
            </a:r>
            <a:r>
              <a:rPr lang="fr-FR" sz="2600" b="1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type </a:t>
            </a:r>
            <a:r>
              <a:rPr lang="fr-FR" sz="26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fossés végétalisés</a:t>
            </a:r>
            <a:endParaRPr lang="fr-FR" sz="26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Hydrochimie du milieu (potentiel Redox et pH)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Rugosité végétale ; Quantité végétation</a:t>
            </a:r>
          </a:p>
          <a:p>
            <a:pPr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Quantité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d’hydroxydes métalliques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Granulométrie 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Caractéristiques des sédiments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Exemple d’efficacité du PT : 86%</a:t>
            </a:r>
          </a:p>
          <a:p>
            <a:pPr marL="0" indent="0" algn="just"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6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Dispositifs </a:t>
            </a:r>
            <a:r>
              <a:rPr lang="fr-FR" sz="2600" b="1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tampons de type ZTHA  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Couverture végétale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Type de substrat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Type de ZTHA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Limite :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sorption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stockage du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phosphore dans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 biomasse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soumis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à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saturation + élimination pas durable sur le long terme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Efficacité d’atténuation du PT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varie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entre 40 et 60 %</a:t>
            </a:r>
          </a:p>
          <a:p>
            <a:pPr marL="0" indent="0" algn="just"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 descr="Résultat de recherche d'images pour &quot;fossé agricole végétalisé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8229"/>
          <a:stretch/>
        </p:blipFill>
        <p:spPr bwMode="auto">
          <a:xfrm>
            <a:off x="5508104" y="2916228"/>
            <a:ext cx="3169598" cy="18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24669" y="4808185"/>
            <a:ext cx="2305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observatoirealsace.free.fr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66192"/>
            <a:ext cx="8867328" cy="990600"/>
          </a:xfrm>
        </p:spPr>
        <p:txBody>
          <a:bodyPr>
            <a:noAutofit/>
          </a:bodyPr>
          <a:lstStyle/>
          <a:p>
            <a:pPr algn="just"/>
            <a:r>
              <a:rPr lang="fr-FR" sz="3000" dirty="0">
                <a:latin typeface="Calibri" panose="020F0502020204030204" pitchFamily="34" charset="0"/>
              </a:rPr>
              <a:t>5</a:t>
            </a:r>
            <a:r>
              <a:rPr lang="fr-FR" sz="3000" dirty="0" smtClean="0">
                <a:latin typeface="Calibri" panose="020F0502020204030204" pitchFamily="34" charset="0"/>
              </a:rPr>
              <a:t>. </a:t>
            </a:r>
            <a:r>
              <a:rPr lang="fr-FR" sz="3000" dirty="0">
                <a:latin typeface="Calibri" panose="020F0502020204030204" pitchFamily="34" charset="0"/>
              </a:rPr>
              <a:t>L’efficacité d’atténuation des zones tampons humides agricoles vis-à-vis des </a:t>
            </a:r>
            <a:r>
              <a:rPr lang="fr-FR" sz="3000" dirty="0" smtClean="0">
                <a:latin typeface="Calibri" panose="020F0502020204030204" pitchFamily="34" charset="0"/>
              </a:rPr>
              <a:t>transferts des </a:t>
            </a:r>
            <a:r>
              <a:rPr lang="fr-FR" sz="3000" b="1" dirty="0" smtClean="0">
                <a:latin typeface="Calibri" panose="020F0502020204030204" pitchFamily="34" charset="0"/>
              </a:rPr>
              <a:t>pesticides</a:t>
            </a:r>
            <a:endParaRPr lang="fr-FR" sz="3000" b="1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528" y="1792560"/>
            <a:ext cx="6552728" cy="4876800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Dispositifs </a:t>
            </a:r>
            <a:r>
              <a:rPr lang="fr-FR" b="1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tampons de type ZTHA </a:t>
            </a:r>
            <a:endParaRPr lang="fr-FR" b="1" dirty="0" smtClean="0">
              <a:solidFill>
                <a:schemeClr val="accent2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Température et temps de rétention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(d</a:t>
            </a:r>
            <a:r>
              <a:rPr lang="fr-FR" dirty="0" smtClean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égradation)</a:t>
            </a:r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Végétalisation (type) et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méandrage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(diguettes, chicanes) </a:t>
            </a:r>
          </a:p>
          <a:p>
            <a:pPr algn="just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pH et les conditions redox</a:t>
            </a:r>
          </a:p>
          <a:p>
            <a:pPr algn="just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Quantité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matière organique et d’argile</a:t>
            </a:r>
          </a:p>
          <a:p>
            <a:pPr algn="just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Masse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pesticides dans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le flux en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entrée </a:t>
            </a:r>
          </a:p>
          <a:p>
            <a:pPr algn="just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Type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 ZTHA et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d’écoulement (permanent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intermittent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C</a:t>
            </a:r>
            <a:r>
              <a:rPr lang="fr-FR" dirty="0" smtClean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omplexe dynamique </a:t>
            </a:r>
            <a:r>
              <a:rPr lang="fr-FR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dépollution</a:t>
            </a:r>
            <a:endParaRPr lang="fr-FR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b="1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Résultat de recherche d'images pour &quot;ZTH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26" y="3079994"/>
            <a:ext cx="2622054" cy="1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85447" y="4808185"/>
            <a:ext cx="1879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www.areas-asso.fr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66192"/>
            <a:ext cx="8867328" cy="990600"/>
          </a:xfrm>
        </p:spPr>
        <p:txBody>
          <a:bodyPr>
            <a:noAutofit/>
          </a:bodyPr>
          <a:lstStyle/>
          <a:p>
            <a:pPr algn="just"/>
            <a:r>
              <a:rPr lang="fr-FR" sz="3000" dirty="0">
                <a:latin typeface="Calibri" panose="020F0502020204030204" pitchFamily="34" charset="0"/>
              </a:rPr>
              <a:t>5</a:t>
            </a:r>
            <a:r>
              <a:rPr lang="fr-FR" sz="3000" dirty="0" smtClean="0">
                <a:latin typeface="Calibri" panose="020F0502020204030204" pitchFamily="34" charset="0"/>
              </a:rPr>
              <a:t>. </a:t>
            </a:r>
            <a:r>
              <a:rPr lang="fr-FR" sz="3000" dirty="0">
                <a:latin typeface="Calibri" panose="020F0502020204030204" pitchFamily="34" charset="0"/>
              </a:rPr>
              <a:t>L’efficacité d’atténuation des zones tampons humides agricoles vis-à-vis des </a:t>
            </a:r>
            <a:r>
              <a:rPr lang="fr-FR" sz="3000" dirty="0" smtClean="0">
                <a:latin typeface="Calibri" panose="020F0502020204030204" pitchFamily="34" charset="0"/>
              </a:rPr>
              <a:t>transferts des </a:t>
            </a:r>
            <a:r>
              <a:rPr lang="fr-FR" sz="3000" b="1" dirty="0" smtClean="0">
                <a:latin typeface="Calibri" panose="020F0502020204030204" pitchFamily="34" charset="0"/>
              </a:rPr>
              <a:t>pesticides</a:t>
            </a:r>
            <a:endParaRPr lang="fr-FR" sz="3000" b="1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2" y="1792560"/>
            <a:ext cx="5544616" cy="4876800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6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Dispositifs </a:t>
            </a:r>
            <a:r>
              <a:rPr lang="fr-FR" sz="2600" b="1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tampons de type ZTHA </a:t>
            </a:r>
            <a:endParaRPr lang="fr-FR" sz="2600" b="1" dirty="0" smtClean="0">
              <a:solidFill>
                <a:schemeClr val="accent2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Coefficient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partage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eau-sol :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</a:t>
            </a:r>
            <a:r>
              <a:rPr lang="fr-FR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oc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oefficient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partage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octanol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-eau :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</a:t>
            </a:r>
            <a:r>
              <a:rPr lang="fr-FR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ow</a:t>
            </a:r>
            <a:endParaRPr lang="fr-FR" baseline="-25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Temps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demi-vie dans le sol et dans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l’eau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Photolyse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dans le sol et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dans l’eau</a:t>
            </a:r>
          </a:p>
          <a:p>
            <a:pPr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Solubilité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dans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l’eau</a:t>
            </a:r>
          </a:p>
          <a:p>
            <a:pPr marL="0" indent="0" algn="just"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0" algn="just">
              <a:buClr>
                <a:srgbClr val="98C723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Efficacité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d’atténuation </a:t>
            </a: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des pesticides : 50% pour 1% du bassin versant et au moins 20 jours de temps de séjour</a:t>
            </a:r>
          </a:p>
          <a:p>
            <a:pPr lvl="0" algn="just">
              <a:buClr>
                <a:srgbClr val="98C723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ZTHA hybrides peuvent offrir des solutions efficaces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b="1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75982"/>
              </p:ext>
            </p:extLst>
          </p:nvPr>
        </p:nvGraphicFramePr>
        <p:xfrm>
          <a:off x="5796136" y="1700808"/>
          <a:ext cx="3197487" cy="4603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90098"/>
                <a:gridCol w="1407389"/>
              </a:tblGrid>
              <a:tr h="3901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</a:rPr>
                        <a:t>Type de </a:t>
                      </a:r>
                      <a:r>
                        <a:rPr lang="fr-FR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contaminant ciblé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</a:rPr>
                        <a:t>Efficacité en %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solidFill>
                      <a:schemeClr val="accent2"/>
                    </a:solidFill>
                  </a:tcPr>
                </a:tc>
              </a:tr>
              <a:tr h="468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Pesticides du groupe des organochlorés (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endosulfan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pentachlorophénol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780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Pesticides du groupe des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strobilurines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krésoximméthyle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trifloxystrobine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azoxystrobine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1092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Pesticides 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organophosphates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azinophos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-méthyle,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diazinon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diméthoate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glufosinate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chlorpyrifos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méthyle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parathion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mévinphos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omethoate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parathion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prothiofos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94%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468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Pyréthroïds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bifenthine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cyhalothrine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cyperméthrine,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esfenvalérate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permethrine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84%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468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Pesticides à base d’urée (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diuron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fluorometuron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chlorotoluron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isoproturon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linuron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468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 de l’acide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aryloxyalcanoïque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(famille chimique :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dichlorprop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MCPA,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mécoprop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468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triazinone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(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métamitron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métribuzine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8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1008</Words>
  <Application>Microsoft Office PowerPoint</Application>
  <PresentationFormat>Affichage à l'écran (4:3)</PresentationFormat>
  <Paragraphs>156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Clarté</vt:lpstr>
      <vt:lpstr>Analyse bibliographique sur l'efficacité des zones tampons humides agricoles tant sur les transferts de nutriments que de pesticides </vt:lpstr>
      <vt:lpstr>1. Retour sur le travail du premier semestre</vt:lpstr>
      <vt:lpstr>1. Retour sur le travail du premier semestre</vt:lpstr>
      <vt:lpstr>2. L’efficacité d’atténuation des zones tampons humides agricoles vis-à-vis des transferts de nutriments et de pesticides</vt:lpstr>
      <vt:lpstr>3. L’efficacité d’atténuation des zones tampons humides agricoles vis-à-vis des transferts d’azote</vt:lpstr>
      <vt:lpstr>3. L’efficacité d’atténuation des zones tampons humides agricoles vis-à-vis des transferts d’azote</vt:lpstr>
      <vt:lpstr>4. L’efficacité d’atténuation des zones tampons humides agricoles vis-à-vis des transferts du phosphore</vt:lpstr>
      <vt:lpstr>5. L’efficacité d’atténuation des zones tampons humides agricoles vis-à-vis des transferts des pesticides</vt:lpstr>
      <vt:lpstr>5. L’efficacité d’atténuation des zones tampons humides agricoles vis-à-vis des transferts des pesticides</vt:lpstr>
      <vt:lpstr>6. La fonctionnalité écologique des zones tampons humides agricoles</vt:lpstr>
      <vt:lpstr>7. L’insertion socio-territoriale des zones tampons humides agricoles </vt:lpstr>
      <vt:lpstr>8. Conclusion et limites</vt:lpstr>
      <vt:lpstr>Merci pour votre attention  et place aux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Uszer</dc:creator>
  <cp:lastModifiedBy>Uszer</cp:lastModifiedBy>
  <cp:revision>143</cp:revision>
  <dcterms:created xsi:type="dcterms:W3CDTF">2016-12-13T08:27:19Z</dcterms:created>
  <dcterms:modified xsi:type="dcterms:W3CDTF">2017-04-20T19:54:13Z</dcterms:modified>
</cp:coreProperties>
</file>