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48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FE\Donn&#233;es\donn&#233;es_toaster\Production.od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Production </a:t>
            </a:r>
            <a:r>
              <a:rPr lang="en-US" dirty="0" err="1"/>
              <a:t>journalière</a:t>
            </a:r>
            <a:r>
              <a:rPr lang="en-US" dirty="0"/>
              <a:t> </a:t>
            </a:r>
            <a:r>
              <a:rPr lang="en-US" dirty="0" err="1" smtClean="0"/>
              <a:t>totale</a:t>
            </a:r>
            <a:r>
              <a:rPr lang="en-US" dirty="0" smtClean="0"/>
              <a:t> des </a:t>
            </a:r>
            <a:r>
              <a:rPr lang="en-US" dirty="0" err="1" smtClean="0"/>
              <a:t>équipements</a:t>
            </a:r>
            <a:r>
              <a:rPr lang="en-US" dirty="0" smtClean="0"/>
              <a:t> de restauration </a:t>
            </a:r>
            <a:r>
              <a:rPr lang="en-US" dirty="0"/>
              <a:t>sur</a:t>
            </a:r>
            <a:r>
              <a:rPr lang="en-US" baseline="0" dirty="0"/>
              <a:t> Lyon </a:t>
            </a:r>
            <a:r>
              <a:rPr lang="en-US" dirty="0"/>
              <a:t>(</a:t>
            </a:r>
            <a:r>
              <a:rPr lang="en-US" dirty="0" err="1"/>
              <a:t>en</a:t>
            </a:r>
            <a:r>
              <a:rPr lang="en-US" dirty="0"/>
              <a:t> MW)</a:t>
            </a:r>
          </a:p>
        </c:rich>
      </c:tx>
      <c:layout>
        <c:manualLayout>
          <c:xMode val="edge"/>
          <c:yMode val="edge"/>
          <c:x val="4.375400330928509E-2"/>
          <c:y val="1.830278614110562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015812726184151E-2"/>
          <c:y val="0.2117959706694249"/>
          <c:w val="0.82935462307407726"/>
          <c:h val="0.60735273771798637"/>
        </c:manualLayout>
      </c:layout>
      <c:lineChart>
        <c:grouping val="standard"/>
        <c:varyColors val="0"/>
        <c:ser>
          <c:idx val="0"/>
          <c:order val="0"/>
          <c:tx>
            <c:strRef>
              <c:f>Sheet1!$A$12</c:f>
              <c:strCache>
                <c:ptCount val="1"/>
                <c:pt idx="0">
                  <c:v>Production journalière totale (en MW)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Sheet1!$B$1:$CS$1</c:f>
              <c:numCache>
                <c:formatCode>General</c:formatCode>
                <c:ptCount val="96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</c:numCache>
            </c:numRef>
          </c:cat>
          <c:val>
            <c:numRef>
              <c:f>Sheet1!$B$12:$CS$12</c:f>
              <c:numCache>
                <c:formatCode>General</c:formatCode>
                <c:ptCount val="96"/>
                <c:pt idx="0">
                  <c:v>0.14940000000000001</c:v>
                </c:pt>
                <c:pt idx="1">
                  <c:v>0.14940000000000001</c:v>
                </c:pt>
                <c:pt idx="2">
                  <c:v>0.14940000000000001</c:v>
                </c:pt>
                <c:pt idx="3">
                  <c:v>0.3735</c:v>
                </c:pt>
                <c:pt idx="4">
                  <c:v>0.3735</c:v>
                </c:pt>
                <c:pt idx="5">
                  <c:v>0.3735</c:v>
                </c:pt>
                <c:pt idx="6">
                  <c:v>0.3735</c:v>
                </c:pt>
                <c:pt idx="7">
                  <c:v>0.29880000000000001</c:v>
                </c:pt>
                <c:pt idx="8">
                  <c:v>0.14940000000000001</c:v>
                </c:pt>
                <c:pt idx="9">
                  <c:v>0.14940000000000001</c:v>
                </c:pt>
                <c:pt idx="10">
                  <c:v>0.14940000000000001</c:v>
                </c:pt>
                <c:pt idx="11">
                  <c:v>0.3735</c:v>
                </c:pt>
                <c:pt idx="12">
                  <c:v>0.3735</c:v>
                </c:pt>
                <c:pt idx="13">
                  <c:v>0.3735</c:v>
                </c:pt>
                <c:pt idx="14">
                  <c:v>0.3735</c:v>
                </c:pt>
                <c:pt idx="15">
                  <c:v>0.14940000000000001</c:v>
                </c:pt>
                <c:pt idx="16">
                  <c:v>12.157399999999999</c:v>
                </c:pt>
                <c:pt idx="17">
                  <c:v>12.157399999999999</c:v>
                </c:pt>
                <c:pt idx="18">
                  <c:v>12.381500000000001</c:v>
                </c:pt>
                <c:pt idx="19">
                  <c:v>12.381500000000001</c:v>
                </c:pt>
                <c:pt idx="20">
                  <c:v>12.381500000000001</c:v>
                </c:pt>
                <c:pt idx="21">
                  <c:v>18.357500000000002</c:v>
                </c:pt>
                <c:pt idx="22">
                  <c:v>24.333500000000001</c:v>
                </c:pt>
                <c:pt idx="23">
                  <c:v>18.208099999999998</c:v>
                </c:pt>
                <c:pt idx="24">
                  <c:v>12.157399999999999</c:v>
                </c:pt>
                <c:pt idx="25">
                  <c:v>12.157399999999999</c:v>
                </c:pt>
                <c:pt idx="26">
                  <c:v>12.157399999999999</c:v>
                </c:pt>
                <c:pt idx="27">
                  <c:v>12.381500000000001</c:v>
                </c:pt>
                <c:pt idx="28">
                  <c:v>12.381500000000001</c:v>
                </c:pt>
                <c:pt idx="29">
                  <c:v>12.381500000000001</c:v>
                </c:pt>
                <c:pt idx="30">
                  <c:v>12.381500000000001</c:v>
                </c:pt>
                <c:pt idx="31">
                  <c:v>12.381500000000001</c:v>
                </c:pt>
                <c:pt idx="32">
                  <c:v>12.157399999999999</c:v>
                </c:pt>
                <c:pt idx="33">
                  <c:v>12.157399999999999</c:v>
                </c:pt>
                <c:pt idx="34">
                  <c:v>12.157399999999999</c:v>
                </c:pt>
                <c:pt idx="35">
                  <c:v>12.157399999999999</c:v>
                </c:pt>
                <c:pt idx="36">
                  <c:v>18.133400000000002</c:v>
                </c:pt>
                <c:pt idx="37">
                  <c:v>24.184099999999997</c:v>
                </c:pt>
                <c:pt idx="38">
                  <c:v>25.827500000000001</c:v>
                </c:pt>
                <c:pt idx="39">
                  <c:v>25.827500000000001</c:v>
                </c:pt>
                <c:pt idx="40">
                  <c:v>24.707000000000001</c:v>
                </c:pt>
                <c:pt idx="41">
                  <c:v>12.3255</c:v>
                </c:pt>
                <c:pt idx="42">
                  <c:v>13.6701</c:v>
                </c:pt>
                <c:pt idx="43">
                  <c:v>10.458</c:v>
                </c:pt>
                <c:pt idx="44">
                  <c:v>7.47</c:v>
                </c:pt>
                <c:pt idx="45">
                  <c:v>8.3664000000000005</c:v>
                </c:pt>
                <c:pt idx="46">
                  <c:v>13.446</c:v>
                </c:pt>
                <c:pt idx="47">
                  <c:v>13.446</c:v>
                </c:pt>
                <c:pt idx="48">
                  <c:v>11.1303</c:v>
                </c:pt>
                <c:pt idx="49">
                  <c:v>12.81105</c:v>
                </c:pt>
                <c:pt idx="50">
                  <c:v>12.1761</c:v>
                </c:pt>
                <c:pt idx="51">
                  <c:v>21.7377</c:v>
                </c:pt>
                <c:pt idx="52">
                  <c:v>22.1112</c:v>
                </c:pt>
                <c:pt idx="53">
                  <c:v>14.4171</c:v>
                </c:pt>
                <c:pt idx="54">
                  <c:v>17.255700000000001</c:v>
                </c:pt>
                <c:pt idx="55">
                  <c:v>18.787050000000001</c:v>
                </c:pt>
                <c:pt idx="56">
                  <c:v>4.8928500000000001</c:v>
                </c:pt>
                <c:pt idx="57">
                  <c:v>5.0048999999999992</c:v>
                </c:pt>
                <c:pt idx="58">
                  <c:v>6.3494999999999999</c:v>
                </c:pt>
                <c:pt idx="59">
                  <c:v>2.3904000000000001</c:v>
                </c:pt>
                <c:pt idx="60">
                  <c:v>0.3735</c:v>
                </c:pt>
                <c:pt idx="61">
                  <c:v>16.732800000000001</c:v>
                </c:pt>
                <c:pt idx="62">
                  <c:v>6.3494999999999999</c:v>
                </c:pt>
                <c:pt idx="63">
                  <c:v>3.3614999999999999</c:v>
                </c:pt>
                <c:pt idx="64">
                  <c:v>4.8555000000000001</c:v>
                </c:pt>
                <c:pt idx="65">
                  <c:v>6.3494999999999999</c:v>
                </c:pt>
                <c:pt idx="66">
                  <c:v>4.8555000000000001</c:v>
                </c:pt>
                <c:pt idx="67">
                  <c:v>6.8723999999999998</c:v>
                </c:pt>
                <c:pt idx="68">
                  <c:v>1.6434000000000002</c:v>
                </c:pt>
                <c:pt idx="69">
                  <c:v>7.9181999999999997</c:v>
                </c:pt>
                <c:pt idx="70">
                  <c:v>9.1134000000000004</c:v>
                </c:pt>
                <c:pt idx="71">
                  <c:v>22.41</c:v>
                </c:pt>
                <c:pt idx="72">
                  <c:v>10.2339</c:v>
                </c:pt>
                <c:pt idx="73">
                  <c:v>5.9013</c:v>
                </c:pt>
                <c:pt idx="74">
                  <c:v>4.4073000000000002</c:v>
                </c:pt>
                <c:pt idx="75">
                  <c:v>5.3037000000000001</c:v>
                </c:pt>
                <c:pt idx="76">
                  <c:v>4.6313999999999993</c:v>
                </c:pt>
                <c:pt idx="77">
                  <c:v>8.4411000000000005</c:v>
                </c:pt>
                <c:pt idx="78">
                  <c:v>5.7519</c:v>
                </c:pt>
                <c:pt idx="79">
                  <c:v>5.3037000000000001</c:v>
                </c:pt>
                <c:pt idx="80">
                  <c:v>14.8653</c:v>
                </c:pt>
                <c:pt idx="81">
                  <c:v>9.1134000000000004</c:v>
                </c:pt>
                <c:pt idx="82">
                  <c:v>10.383299999999998</c:v>
                </c:pt>
                <c:pt idx="83">
                  <c:v>17.853300000000001</c:v>
                </c:pt>
                <c:pt idx="84">
                  <c:v>7.47</c:v>
                </c:pt>
                <c:pt idx="85">
                  <c:v>5.4531000000000001</c:v>
                </c:pt>
                <c:pt idx="86">
                  <c:v>7.1711999999999998</c:v>
                </c:pt>
                <c:pt idx="87">
                  <c:v>9.6362999999999985</c:v>
                </c:pt>
                <c:pt idx="88">
                  <c:v>19.197900000000001</c:v>
                </c:pt>
                <c:pt idx="89">
                  <c:v>12.1014</c:v>
                </c:pt>
                <c:pt idx="90">
                  <c:v>4.3326000000000002</c:v>
                </c:pt>
                <c:pt idx="91">
                  <c:v>3.1374</c:v>
                </c:pt>
                <c:pt idx="92">
                  <c:v>2.3156999999999996</c:v>
                </c:pt>
                <c:pt idx="93">
                  <c:v>3.1374</c:v>
                </c:pt>
                <c:pt idx="94">
                  <c:v>2.3904000000000001</c:v>
                </c:pt>
                <c:pt idx="95">
                  <c:v>1.8674999999999999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1295752"/>
        <c:axId val="281292616"/>
      </c:lineChart>
      <c:catAx>
        <c:axId val="2812957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/>
                  <a:t>Temps (en h)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281292616"/>
        <c:crosses val="autoZero"/>
        <c:auto val="1"/>
        <c:lblAlgn val="ctr"/>
        <c:lblOffset val="100"/>
        <c:noMultiLvlLbl val="0"/>
      </c:catAx>
      <c:valAx>
        <c:axId val="2812926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fr-FR"/>
                  <a:t>Puissnace de production (en MW)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281295752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>
        <a:lumMod val="95000"/>
        <a:alpha val="0"/>
      </a:schemeClr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Comparaison</a:t>
            </a:r>
            <a:r>
              <a:rPr lang="fr-FR" baseline="0" dirty="0" smtClean="0"/>
              <a:t> des </a:t>
            </a:r>
            <a:r>
              <a:rPr lang="fr-FR" baseline="0" dirty="0"/>
              <a:t>besoins énergétiques </a:t>
            </a:r>
            <a:r>
              <a:rPr lang="fr-FR" baseline="0" dirty="0" smtClean="0"/>
              <a:t>avec la production </a:t>
            </a:r>
            <a:r>
              <a:rPr lang="fr-FR" baseline="0" dirty="0"/>
              <a:t>de chaleur sur la ville de Lyon</a:t>
            </a:r>
            <a:endParaRPr lang="fr-FR" dirty="0"/>
          </a:p>
        </c:rich>
      </c:tx>
      <c:layout>
        <c:manualLayout>
          <c:xMode val="edge"/>
          <c:yMode val="edge"/>
          <c:x val="6.4763440860215057E-2"/>
          <c:y val="2.9143897996357013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Besoins énergétiques de l'ensemble des bâtiments sélectionnés de Lyon (en MW)</c:v>
                </c:pt>
              </c:strCache>
            </c:strRef>
          </c:tx>
          <c:marker>
            <c:symbol val="none"/>
          </c:marker>
          <c:cat>
            <c:numRef>
              <c:f>Sheet1!$B$1:$CS$1</c:f>
              <c:numCache>
                <c:formatCode>General</c:formatCode>
                <c:ptCount val="96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</c:numCache>
            </c:numRef>
          </c:cat>
          <c:val>
            <c:numRef>
              <c:f>Sheet1!$B$4:$CS$4</c:f>
              <c:numCache>
                <c:formatCode>General</c:formatCode>
                <c:ptCount val="96"/>
                <c:pt idx="0">
                  <c:v>139.061108915408</c:v>
                </c:pt>
                <c:pt idx="1">
                  <c:v>137.19102076944401</c:v>
                </c:pt>
                <c:pt idx="2">
                  <c:v>133.38833456734</c:v>
                </c:pt>
                <c:pt idx="3">
                  <c:v>129.721086503941</c:v>
                </c:pt>
                <c:pt idx="4">
                  <c:v>127.684305264184</c:v>
                </c:pt>
                <c:pt idx="5">
                  <c:v>128.02550519053699</c:v>
                </c:pt>
                <c:pt idx="6">
                  <c:v>126.68154212185</c:v>
                </c:pt>
                <c:pt idx="7">
                  <c:v>126.064256758905</c:v>
                </c:pt>
                <c:pt idx="8">
                  <c:v>124.587460131101</c:v>
                </c:pt>
                <c:pt idx="9">
                  <c:v>125.087539412474</c:v>
                </c:pt>
                <c:pt idx="10">
                  <c:v>123.21745126650799</c:v>
                </c:pt>
                <c:pt idx="11">
                  <c:v>120.912398328932</c:v>
                </c:pt>
                <c:pt idx="12">
                  <c:v>118.27656378336501</c:v>
                </c:pt>
                <c:pt idx="13">
                  <c:v>117.622814306154</c:v>
                </c:pt>
                <c:pt idx="14">
                  <c:v>116.492426763884</c:v>
                </c:pt>
                <c:pt idx="15">
                  <c:v>114.239465418118</c:v>
                </c:pt>
                <c:pt idx="16">
                  <c:v>114.301975328289</c:v>
                </c:pt>
                <c:pt idx="17">
                  <c:v>114.650988993414</c:v>
                </c:pt>
                <c:pt idx="18">
                  <c:v>113.736781557155</c:v>
                </c:pt>
                <c:pt idx="19">
                  <c:v>113.59873883885901</c:v>
                </c:pt>
                <c:pt idx="20">
                  <c:v>114.570247026109</c:v>
                </c:pt>
                <c:pt idx="21">
                  <c:v>116.356988625179</c:v>
                </c:pt>
                <c:pt idx="22">
                  <c:v>116.50284508224701</c:v>
                </c:pt>
                <c:pt idx="23">
                  <c:v>116.578377890371</c:v>
                </c:pt>
                <c:pt idx="24">
                  <c:v>118.201030975241</c:v>
                </c:pt>
                <c:pt idx="25">
                  <c:v>120.394086990426</c:v>
                </c:pt>
                <c:pt idx="26">
                  <c:v>120.933234965656</c:v>
                </c:pt>
                <c:pt idx="27">
                  <c:v>121.38903639399</c:v>
                </c:pt>
                <c:pt idx="28">
                  <c:v>122.98043452377399</c:v>
                </c:pt>
                <c:pt idx="29">
                  <c:v>123.324239029719</c:v>
                </c:pt>
                <c:pt idx="30">
                  <c:v>122.662675813736</c:v>
                </c:pt>
                <c:pt idx="31">
                  <c:v>123.13410471961301</c:v>
                </c:pt>
                <c:pt idx="32">
                  <c:v>124.155099919081</c:v>
                </c:pt>
                <c:pt idx="33">
                  <c:v>125.441762236779</c:v>
                </c:pt>
                <c:pt idx="34">
                  <c:v>126.83781689727699</c:v>
                </c:pt>
                <c:pt idx="35">
                  <c:v>128.17917538637599</c:v>
                </c:pt>
                <c:pt idx="36">
                  <c:v>128.86938897785399</c:v>
                </c:pt>
                <c:pt idx="37">
                  <c:v>130.71343132791401</c:v>
                </c:pt>
                <c:pt idx="38">
                  <c:v>131.67712577639301</c:v>
                </c:pt>
                <c:pt idx="39">
                  <c:v>131.226533507239</c:v>
                </c:pt>
                <c:pt idx="40">
                  <c:v>132.59914695142399</c:v>
                </c:pt>
                <c:pt idx="41">
                  <c:v>133.10443539197701</c:v>
                </c:pt>
                <c:pt idx="42">
                  <c:v>133.49512233055</c:v>
                </c:pt>
                <c:pt idx="43">
                  <c:v>132.88304612678499</c:v>
                </c:pt>
                <c:pt idx="44">
                  <c:v>133.46907653464399</c:v>
                </c:pt>
                <c:pt idx="45">
                  <c:v>133.54721392235899</c:v>
                </c:pt>
                <c:pt idx="46">
                  <c:v>133.331033816348</c:v>
                </c:pt>
                <c:pt idx="47">
                  <c:v>133.63056046925399</c:v>
                </c:pt>
                <c:pt idx="48">
                  <c:v>135.792361529354</c:v>
                </c:pt>
                <c:pt idx="49">
                  <c:v>136.943585708347</c:v>
                </c:pt>
                <c:pt idx="50">
                  <c:v>136.29244081072699</c:v>
                </c:pt>
                <c:pt idx="51">
                  <c:v>139.26687070305701</c:v>
                </c:pt>
                <c:pt idx="52">
                  <c:v>136.31067286786001</c:v>
                </c:pt>
                <c:pt idx="53">
                  <c:v>133.88580926912201</c:v>
                </c:pt>
                <c:pt idx="54">
                  <c:v>131.16141901747699</c:v>
                </c:pt>
                <c:pt idx="55">
                  <c:v>128.950130945159</c:v>
                </c:pt>
                <c:pt idx="56">
                  <c:v>127.231108415441</c:v>
                </c:pt>
                <c:pt idx="57">
                  <c:v>126.81437568096401</c:v>
                </c:pt>
                <c:pt idx="58">
                  <c:v>124.68903873513101</c:v>
                </c:pt>
                <c:pt idx="59">
                  <c:v>122.11050494055399</c:v>
                </c:pt>
                <c:pt idx="60">
                  <c:v>120.732682337189</c:v>
                </c:pt>
                <c:pt idx="61">
                  <c:v>120.63891747193099</c:v>
                </c:pt>
                <c:pt idx="62">
                  <c:v>119.354859733824</c:v>
                </c:pt>
                <c:pt idx="63">
                  <c:v>118.753201848423</c:v>
                </c:pt>
                <c:pt idx="64">
                  <c:v>118.117684428346</c:v>
                </c:pt>
                <c:pt idx="65">
                  <c:v>117.885876844793</c:v>
                </c:pt>
                <c:pt idx="66">
                  <c:v>118.12289358752599</c:v>
                </c:pt>
                <c:pt idx="67">
                  <c:v>118.01350124472501</c:v>
                </c:pt>
                <c:pt idx="68">
                  <c:v>119.922658084549</c:v>
                </c:pt>
                <c:pt idx="69">
                  <c:v>121.196297504295</c:v>
                </c:pt>
                <c:pt idx="70">
                  <c:v>124.97814706967399</c:v>
                </c:pt>
                <c:pt idx="71">
                  <c:v>130.14823755678</c:v>
                </c:pt>
                <c:pt idx="72">
                  <c:v>136.15439809243099</c:v>
                </c:pt>
                <c:pt idx="73">
                  <c:v>140.142009445458</c:v>
                </c:pt>
                <c:pt idx="74">
                  <c:v>143.10862559901699</c:v>
                </c:pt>
                <c:pt idx="75">
                  <c:v>145.28865871624899</c:v>
                </c:pt>
                <c:pt idx="76">
                  <c:v>146.674295058387</c:v>
                </c:pt>
                <c:pt idx="77">
                  <c:v>146.08566007093799</c:v>
                </c:pt>
                <c:pt idx="78">
                  <c:v>145.12196562245899</c:v>
                </c:pt>
                <c:pt idx="79">
                  <c:v>144.05148341077199</c:v>
                </c:pt>
                <c:pt idx="80">
                  <c:v>142.60333715846301</c:v>
                </c:pt>
                <c:pt idx="81">
                  <c:v>140.574369657478</c:v>
                </c:pt>
                <c:pt idx="82">
                  <c:v>137.925512213958</c:v>
                </c:pt>
                <c:pt idx="83">
                  <c:v>137.24571694084301</c:v>
                </c:pt>
                <c:pt idx="84">
                  <c:v>135.06307924401901</c:v>
                </c:pt>
                <c:pt idx="85">
                  <c:v>134.83648081964699</c:v>
                </c:pt>
                <c:pt idx="86">
                  <c:v>133.01587968590101</c:v>
                </c:pt>
                <c:pt idx="87">
                  <c:v>132.560078257566</c:v>
                </c:pt>
                <c:pt idx="88">
                  <c:v>130.98951676450599</c:v>
                </c:pt>
                <c:pt idx="89">
                  <c:v>132.29180655974699</c:v>
                </c:pt>
                <c:pt idx="90">
                  <c:v>134.18273134243501</c:v>
                </c:pt>
                <c:pt idx="91">
                  <c:v>141.564109901862</c:v>
                </c:pt>
                <c:pt idx="92">
                  <c:v>139.37365846626599</c:v>
                </c:pt>
                <c:pt idx="93">
                  <c:v>140.782736024717</c:v>
                </c:pt>
                <c:pt idx="94">
                  <c:v>139.95187513535299</c:v>
                </c:pt>
                <c:pt idx="95">
                  <c:v>139.1184096664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Sheet1!$A$7</c:f>
              <c:strCache>
                <c:ptCount val="1"/>
                <c:pt idx="0">
                  <c:v>Production journalière totale de l'ensemble des équipements de restauration (en MW)</c:v>
                </c:pt>
              </c:strCache>
            </c:strRef>
          </c:tx>
          <c:marker>
            <c:symbol val="none"/>
          </c:marker>
          <c:cat>
            <c:numRef>
              <c:f>Sheet1!$B$1:$CS$1</c:f>
              <c:numCache>
                <c:formatCode>General</c:formatCode>
                <c:ptCount val="96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</c:numCache>
            </c:numRef>
          </c:cat>
          <c:val>
            <c:numRef>
              <c:f>Sheet1!$B$7:$CS$7</c:f>
              <c:numCache>
                <c:formatCode>General</c:formatCode>
                <c:ptCount val="96"/>
                <c:pt idx="0">
                  <c:v>0.14940000000000001</c:v>
                </c:pt>
                <c:pt idx="1">
                  <c:v>0.14940000000000001</c:v>
                </c:pt>
                <c:pt idx="2">
                  <c:v>0.14940000000000001</c:v>
                </c:pt>
                <c:pt idx="3">
                  <c:v>0.3735</c:v>
                </c:pt>
                <c:pt idx="4">
                  <c:v>0.3735</c:v>
                </c:pt>
                <c:pt idx="5">
                  <c:v>0.3735</c:v>
                </c:pt>
                <c:pt idx="6">
                  <c:v>0.3735</c:v>
                </c:pt>
                <c:pt idx="7">
                  <c:v>0.29880000000000001</c:v>
                </c:pt>
                <c:pt idx="8">
                  <c:v>0.14940000000000001</c:v>
                </c:pt>
                <c:pt idx="9">
                  <c:v>0.14940000000000001</c:v>
                </c:pt>
                <c:pt idx="10">
                  <c:v>0.14940000000000001</c:v>
                </c:pt>
                <c:pt idx="11">
                  <c:v>0.3735</c:v>
                </c:pt>
                <c:pt idx="12">
                  <c:v>0.3735</c:v>
                </c:pt>
                <c:pt idx="13">
                  <c:v>0.3735</c:v>
                </c:pt>
                <c:pt idx="14">
                  <c:v>0.3735</c:v>
                </c:pt>
                <c:pt idx="15">
                  <c:v>0.14940000000000001</c:v>
                </c:pt>
                <c:pt idx="16">
                  <c:v>12.157399999999999</c:v>
                </c:pt>
                <c:pt idx="17">
                  <c:v>12.157399999999999</c:v>
                </c:pt>
                <c:pt idx="18">
                  <c:v>12.381500000000001</c:v>
                </c:pt>
                <c:pt idx="19">
                  <c:v>12.381500000000001</c:v>
                </c:pt>
                <c:pt idx="20">
                  <c:v>12.381500000000001</c:v>
                </c:pt>
                <c:pt idx="21">
                  <c:v>18.357500000000002</c:v>
                </c:pt>
                <c:pt idx="22">
                  <c:v>24.333500000000001</c:v>
                </c:pt>
                <c:pt idx="23">
                  <c:v>18.208099999999998</c:v>
                </c:pt>
                <c:pt idx="24">
                  <c:v>12.157399999999999</c:v>
                </c:pt>
                <c:pt idx="25">
                  <c:v>12.157399999999999</c:v>
                </c:pt>
                <c:pt idx="26">
                  <c:v>12.157399999999999</c:v>
                </c:pt>
                <c:pt idx="27">
                  <c:v>12.381500000000001</c:v>
                </c:pt>
                <c:pt idx="28">
                  <c:v>12.381500000000001</c:v>
                </c:pt>
                <c:pt idx="29">
                  <c:v>12.381500000000001</c:v>
                </c:pt>
                <c:pt idx="30">
                  <c:v>12.381500000000001</c:v>
                </c:pt>
                <c:pt idx="31">
                  <c:v>12.381500000000001</c:v>
                </c:pt>
                <c:pt idx="32">
                  <c:v>12.157399999999999</c:v>
                </c:pt>
                <c:pt idx="33">
                  <c:v>12.157399999999999</c:v>
                </c:pt>
                <c:pt idx="34">
                  <c:v>12.157399999999999</c:v>
                </c:pt>
                <c:pt idx="35">
                  <c:v>12.157399999999999</c:v>
                </c:pt>
                <c:pt idx="36">
                  <c:v>18.133400000000002</c:v>
                </c:pt>
                <c:pt idx="37">
                  <c:v>24.184099999999997</c:v>
                </c:pt>
                <c:pt idx="38">
                  <c:v>25.827500000000001</c:v>
                </c:pt>
                <c:pt idx="39">
                  <c:v>25.827500000000001</c:v>
                </c:pt>
                <c:pt idx="40">
                  <c:v>24.707000000000001</c:v>
                </c:pt>
                <c:pt idx="41">
                  <c:v>12.3255</c:v>
                </c:pt>
                <c:pt idx="42">
                  <c:v>13.6701</c:v>
                </c:pt>
                <c:pt idx="43">
                  <c:v>10.458</c:v>
                </c:pt>
                <c:pt idx="44">
                  <c:v>7.47</c:v>
                </c:pt>
                <c:pt idx="45">
                  <c:v>8.3664000000000005</c:v>
                </c:pt>
                <c:pt idx="46">
                  <c:v>13.446</c:v>
                </c:pt>
                <c:pt idx="47">
                  <c:v>13.446</c:v>
                </c:pt>
                <c:pt idx="48">
                  <c:v>11.1303</c:v>
                </c:pt>
                <c:pt idx="49">
                  <c:v>12.81105</c:v>
                </c:pt>
                <c:pt idx="50">
                  <c:v>12.1761</c:v>
                </c:pt>
                <c:pt idx="51">
                  <c:v>21.7377</c:v>
                </c:pt>
                <c:pt idx="52">
                  <c:v>22.1112</c:v>
                </c:pt>
                <c:pt idx="53">
                  <c:v>14.4171</c:v>
                </c:pt>
                <c:pt idx="54">
                  <c:v>17.255700000000001</c:v>
                </c:pt>
                <c:pt idx="55">
                  <c:v>18.787050000000001</c:v>
                </c:pt>
                <c:pt idx="56">
                  <c:v>4.8928500000000001</c:v>
                </c:pt>
                <c:pt idx="57">
                  <c:v>5.0048999999999992</c:v>
                </c:pt>
                <c:pt idx="58">
                  <c:v>6.3494999999999999</c:v>
                </c:pt>
                <c:pt idx="59">
                  <c:v>2.3904000000000001</c:v>
                </c:pt>
                <c:pt idx="60">
                  <c:v>0.3735</c:v>
                </c:pt>
                <c:pt idx="61">
                  <c:v>16.732800000000001</c:v>
                </c:pt>
                <c:pt idx="62">
                  <c:v>6.3494999999999999</c:v>
                </c:pt>
                <c:pt idx="63">
                  <c:v>3.3614999999999999</c:v>
                </c:pt>
                <c:pt idx="64">
                  <c:v>4.8555000000000001</c:v>
                </c:pt>
                <c:pt idx="65">
                  <c:v>6.3494999999999999</c:v>
                </c:pt>
                <c:pt idx="66">
                  <c:v>4.8555000000000001</c:v>
                </c:pt>
                <c:pt idx="67">
                  <c:v>6.8723999999999998</c:v>
                </c:pt>
                <c:pt idx="68">
                  <c:v>1.6434000000000002</c:v>
                </c:pt>
                <c:pt idx="69">
                  <c:v>7.9181999999999997</c:v>
                </c:pt>
                <c:pt idx="70">
                  <c:v>9.1134000000000004</c:v>
                </c:pt>
                <c:pt idx="71">
                  <c:v>22.41</c:v>
                </c:pt>
                <c:pt idx="72">
                  <c:v>10.2339</c:v>
                </c:pt>
                <c:pt idx="73">
                  <c:v>5.9013</c:v>
                </c:pt>
                <c:pt idx="74">
                  <c:v>4.4073000000000002</c:v>
                </c:pt>
                <c:pt idx="75">
                  <c:v>5.3037000000000001</c:v>
                </c:pt>
                <c:pt idx="76">
                  <c:v>4.6313999999999993</c:v>
                </c:pt>
                <c:pt idx="77">
                  <c:v>8.4411000000000005</c:v>
                </c:pt>
                <c:pt idx="78">
                  <c:v>5.7519</c:v>
                </c:pt>
                <c:pt idx="79">
                  <c:v>5.3037000000000001</c:v>
                </c:pt>
                <c:pt idx="80">
                  <c:v>14.8653</c:v>
                </c:pt>
                <c:pt idx="81">
                  <c:v>9.1134000000000004</c:v>
                </c:pt>
                <c:pt idx="82">
                  <c:v>10.383299999999998</c:v>
                </c:pt>
                <c:pt idx="83">
                  <c:v>17.853300000000001</c:v>
                </c:pt>
                <c:pt idx="84">
                  <c:v>7.47</c:v>
                </c:pt>
                <c:pt idx="85">
                  <c:v>5.4531000000000001</c:v>
                </c:pt>
                <c:pt idx="86">
                  <c:v>7.1711999999999998</c:v>
                </c:pt>
                <c:pt idx="87">
                  <c:v>9.6362999999999985</c:v>
                </c:pt>
                <c:pt idx="88">
                  <c:v>19.197900000000001</c:v>
                </c:pt>
                <c:pt idx="89">
                  <c:v>12.1014</c:v>
                </c:pt>
                <c:pt idx="90">
                  <c:v>4.3326000000000002</c:v>
                </c:pt>
                <c:pt idx="91">
                  <c:v>3.1374</c:v>
                </c:pt>
                <c:pt idx="92">
                  <c:v>2.3156999999999996</c:v>
                </c:pt>
                <c:pt idx="93">
                  <c:v>3.1374</c:v>
                </c:pt>
                <c:pt idx="94">
                  <c:v>2.3904000000000001</c:v>
                </c:pt>
                <c:pt idx="95">
                  <c:v>1.8674999999999999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7970112"/>
        <c:axId val="327969720"/>
      </c:lineChart>
      <c:catAx>
        <c:axId val="3279701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/>
                  <a:t>Temps (en</a:t>
                </a:r>
                <a:r>
                  <a:rPr lang="fr-FR" baseline="0"/>
                  <a:t> h)</a:t>
                </a:r>
                <a:endParaRPr lang="fr-FR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27969720"/>
        <c:crosses val="autoZero"/>
        <c:auto val="1"/>
        <c:lblAlgn val="ctr"/>
        <c:lblOffset val="100"/>
        <c:noMultiLvlLbl val="0"/>
      </c:catAx>
      <c:valAx>
        <c:axId val="3279697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fr-FR"/>
                  <a:t>Puissance</a:t>
                </a:r>
                <a:r>
                  <a:rPr lang="fr-FR" baseline="0"/>
                  <a:t> (en MW)</a:t>
                </a:r>
                <a:endParaRPr lang="fr-FR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27970112"/>
        <c:crosses val="autoZero"/>
        <c:crossBetween val="between"/>
      </c:valAx>
      <c:spPr>
        <a:solidFill>
          <a:sysClr val="window" lastClr="FFFFFF">
            <a:lumMod val="95000"/>
          </a:sysClr>
        </a:solidFill>
      </c:spPr>
    </c:plotArea>
    <c:legend>
      <c:legendPos val="r"/>
      <c:layout>
        <c:manualLayout>
          <c:xMode val="edge"/>
          <c:yMode val="edge"/>
          <c:x val="0.65710583354500041"/>
          <c:y val="0.20691364399122242"/>
          <c:w val="0.34289416645499959"/>
          <c:h val="0.18052617739722426"/>
        </c:manualLayout>
      </c:layout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0.79552</cdr:x>
      <cdr:y>0.51833</cdr:y>
    </cdr:from>
    <cdr:to>
      <cdr:x>0.89176</cdr:x>
      <cdr:y>0.77046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9395900" y="2710451"/>
          <a:ext cx="1136662" cy="13184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3600" dirty="0" smtClean="0">
              <a:solidFill>
                <a:srgbClr val="C00000"/>
              </a:solidFill>
            </a:rPr>
            <a:t>7,2%</a:t>
          </a:r>
          <a:endParaRPr lang="fr-FR" sz="3600" dirty="0">
            <a:solidFill>
              <a:srgbClr val="C0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55713-01F0-47E1-ABB2-DE06C1FDE6EC}" type="datetimeFigureOut">
              <a:rPr lang="fr-FR" smtClean="0"/>
              <a:t>14/12/2016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CD898-D9B8-4BD6-9576-8AAA62CAEB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8219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2AE91-F7B0-4392-A61B-FD6804145F0B}" type="datetimeFigureOut">
              <a:rPr lang="fr-FR" smtClean="0"/>
              <a:t>14/12/2016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9773-2B53-4B3D-A81E-2823103D3C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0766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- Équipements de restauration = boulangeries + restaurants car</a:t>
            </a:r>
            <a:r>
              <a:rPr lang="fr-FR" baseline="0" dirty="0" smtClean="0"/>
              <a:t> ce sont ceux qui possèdent de gros équipements de cuisson et qui produisent beaucoup de chaleur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19773-2B53-4B3D-A81E-2823103D3C5B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833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Limiter</a:t>
            </a:r>
            <a:r>
              <a:rPr lang="fr-FR" baseline="0" dirty="0" smtClean="0"/>
              <a:t> les pollutions : pour cela on essaye d’effectuer des économies d’énergies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Meilleur rendement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C19773-2B53-4B3D-A81E-2823103D3C5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663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Le</a:t>
            </a:r>
            <a:r>
              <a:rPr lang="fr-FR" baseline="0" dirty="0" smtClean="0"/>
              <a:t> principe : les 4 branches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Explication du principe d’affectation : quels bâtiments sont affectés ?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C19773-2B53-4B3D-A81E-2823103D3C5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367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Comparer avec</a:t>
            </a:r>
            <a:r>
              <a:rPr lang="fr-FR" baseline="0" dirty="0" smtClean="0"/>
              <a:t> celle des autres sites de production sur Lyon (quelle puissance ?)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C19773-2B53-4B3D-A81E-2823103D3C5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13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fr-FR" dirty="0" smtClean="0"/>
              <a:t>- Quels</a:t>
            </a:r>
            <a:r>
              <a:rPr lang="fr-FR" baseline="0" dirty="0" smtClean="0"/>
              <a:t> bâtiments sont sélectionnés ? Procédure </a:t>
            </a:r>
            <a:r>
              <a:rPr lang="fr-FR" baseline="0" dirty="0" err="1" smtClean="0"/>
              <a:t>ArcGis</a:t>
            </a:r>
            <a:r>
              <a:rPr lang="fr-FR" baseline="0" dirty="0" smtClean="0"/>
              <a:t> un peu…</a:t>
            </a:r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smtClean="0"/>
              <a:t>Les besoins dépendent de quoi ? Surface + calcul de la valeur</a:t>
            </a:r>
            <a:r>
              <a:rPr lang="fr-FR" baseline="0" dirty="0" smtClean="0"/>
              <a:t> en kWh/jour</a:t>
            </a:r>
          </a:p>
          <a:p>
            <a:pPr marL="0" indent="0">
              <a:buFontTx/>
              <a:buNone/>
            </a:pPr>
            <a:endParaRPr lang="fr-FR" baseline="0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C19773-2B53-4B3D-A81E-2823103D3C5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682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- 7,2%</a:t>
            </a:r>
            <a:r>
              <a:rPr lang="fr-FR" baseline="0" dirty="0" smtClean="0"/>
              <a:t> des besoins énergétiques sont couverts par la production de chaleur (comparaison avec d’autres ! Toujours)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C19773-2B53-4B3D-A81E-2823103D3C5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949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- 1</a:t>
            </a:r>
            <a:r>
              <a:rPr lang="fr-FR" baseline="30000" dirty="0" smtClean="0"/>
              <a:t>er</a:t>
            </a:r>
            <a:r>
              <a:rPr lang="fr-FR" baseline="0" dirty="0" smtClean="0"/>
              <a:t> arrondissement de Lyon</a:t>
            </a:r>
            <a:endParaRPr lang="fr-FR" dirty="0" smtClean="0"/>
          </a:p>
          <a:p>
            <a:r>
              <a:rPr lang="fr-FR" dirty="0" smtClean="0"/>
              <a:t>- 12 boulangeries</a:t>
            </a:r>
            <a:r>
              <a:rPr lang="fr-FR" baseline="0" dirty="0" smtClean="0"/>
              <a:t> et 93 restaurants</a:t>
            </a:r>
          </a:p>
          <a:p>
            <a:r>
              <a:rPr lang="fr-FR" baseline="0" dirty="0" smtClean="0"/>
              <a:t>- Cartographie ici lors d’un du pic de la journée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C19773-2B53-4B3D-A81E-2823103D3C5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74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La totalité</a:t>
            </a:r>
            <a:r>
              <a:rPr lang="fr-FR" baseline="0" dirty="0" smtClean="0"/>
              <a:t> de la chaleur produite est récupérée et réutilisée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On doit par exemple considérer que le matériel est le même pour tous les restaurants et boulangeries, pareil pour les besoins énergétiques… pour pouvoir travailler à grande échelle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C19773-2B53-4B3D-A81E-2823103D3C5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34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F14AB8-9A7C-4585-842F-DAA22FF16107}" type="datetime1">
              <a:rPr lang="fr-FR" smtClean="0"/>
              <a:t>14/12/2016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C523E-601E-4E9D-ADB4-66EAF4DC3C08}" type="datetime1">
              <a:rPr lang="fr-FR" smtClean="0"/>
              <a:t>14/12/2016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826218-391B-4283-B9F9-2D8B10365AC2}" type="datetime1">
              <a:rPr lang="fr-FR" smtClean="0"/>
              <a:t>14/12/2016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3DD76A-06CB-47D2-B69C-36FE087EA567}" type="datetime1">
              <a:rPr lang="fr-FR" smtClean="0"/>
              <a:t>14/12/2016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50CE9F-3E1F-44AA-9F06-519B1D2EF3F8}" type="datetime1">
              <a:rPr lang="fr-FR" smtClean="0"/>
              <a:t>14/12/2016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96EF27-9F21-413A-BF36-DB2EB17E5988}" type="datetime1">
              <a:rPr lang="fr-FR" smtClean="0"/>
              <a:t>14/12/2016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3815-328D-4487-8A47-6241B27783F2}" type="datetime1">
              <a:rPr lang="fr-FR" smtClean="0"/>
              <a:t>14/12/2016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DBF26C-542F-40BA-AFF2-B949AF7F5CF8}" type="datetime1">
              <a:rPr lang="fr-FR" smtClean="0"/>
              <a:t>14/12/2016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989B61-EFBC-4A78-811A-BA329F37CCA4}" type="datetime1">
              <a:rPr lang="fr-FR" smtClean="0"/>
              <a:t>14/12/2016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CD63A0B2-BEBC-4120-AF5D-8832497F4DB7}" type="datetime1">
              <a:rPr lang="fr-FR" smtClean="0"/>
              <a:t>14/12/2016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70BD0F-DFFA-4123-95BE-01EE92A7CB16}" type="datetime1">
              <a:rPr lang="fr-FR" smtClean="0"/>
              <a:t>14/12/2016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947CE48-8030-41D5-B05F-F9D4BFC5A025}" type="datetime1">
              <a:rPr lang="fr-FR" smtClean="0"/>
              <a:t>14/12/2016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D3E2A65-342C-494E-930E-21CC983E12E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60586" y="745013"/>
            <a:ext cx="8825658" cy="3329581"/>
          </a:xfrm>
        </p:spPr>
        <p:txBody>
          <a:bodyPr>
            <a:normAutofit/>
          </a:bodyPr>
          <a:lstStyle/>
          <a:p>
            <a:r>
              <a:rPr lang="fr-FR" sz="6000" dirty="0" smtClean="0"/>
              <a:t>Soutenance de PFE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346422" y="4187543"/>
            <a:ext cx="12639675" cy="1199704"/>
          </a:xfrm>
        </p:spPr>
        <p:txBody>
          <a:bodyPr/>
          <a:lstStyle/>
          <a:p>
            <a:r>
              <a:rPr lang="fr-FR" dirty="0" smtClean="0"/>
              <a:t>Sujet : Récupération de la chaleur issue des équipements de restauration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100175" y="5850925"/>
            <a:ext cx="47598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Direct</a:t>
            </a:r>
            <a:r>
              <a:rPr lang="fr-FR" dirty="0" smtClean="0"/>
              <a:t>eur de recherche : MAIZIA </a:t>
            </a:r>
            <a:r>
              <a:rPr lang="fr-FR" dirty="0" err="1" smtClean="0"/>
              <a:t>Mindjid</a:t>
            </a:r>
            <a:endParaRPr lang="fr-FR" dirty="0" smtClean="0"/>
          </a:p>
          <a:p>
            <a:r>
              <a:rPr lang="fr-FR" dirty="0" smtClean="0"/>
              <a:t>2</a:t>
            </a:r>
            <a:r>
              <a:rPr lang="fr-FR" baseline="30000" dirty="0" smtClean="0"/>
              <a:t>nd</a:t>
            </a:r>
            <a:r>
              <a:rPr lang="fr-FR" dirty="0" smtClean="0"/>
              <a:t> jury : SERRHINI Kamal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280155" y="5850925"/>
            <a:ext cx="4302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JAN Thibault – DAE5 </a:t>
            </a:r>
          </a:p>
          <a:p>
            <a:r>
              <a:rPr lang="fr-FR" dirty="0" smtClean="0"/>
              <a:t>14/12/2016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33" y="162839"/>
            <a:ext cx="4429125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15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4486" y="1639747"/>
            <a:ext cx="11449050" cy="4857750"/>
          </a:xfrm>
        </p:spPr>
        <p:txBody>
          <a:bodyPr/>
          <a:lstStyle/>
          <a:p>
            <a:r>
              <a:rPr lang="fr-FR" dirty="0" smtClean="0"/>
              <a:t>Contexte de réchauffement climatique : économie d’énergie</a:t>
            </a:r>
          </a:p>
          <a:p>
            <a:endParaRPr lang="fr-FR" dirty="0"/>
          </a:p>
          <a:p>
            <a:r>
              <a:rPr lang="fr-FR" dirty="0" smtClean="0"/>
              <a:t>Meilleur rendement énergétique</a:t>
            </a:r>
          </a:p>
          <a:p>
            <a:endParaRPr lang="fr-FR" dirty="0"/>
          </a:p>
          <a:p>
            <a:r>
              <a:rPr lang="fr-FR" dirty="0" smtClean="0"/>
              <a:t>Récupération de la chaleur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problème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Jan Thibault – DAE5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E2A65-342C-494E-930E-21CC983E12EE}" type="slidenum">
              <a:rPr lang="fr-FR" smtClean="0"/>
              <a:t>2</a:t>
            </a:fld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065" y="2978945"/>
            <a:ext cx="3429000" cy="3429000"/>
          </a:xfrm>
          <a:prstGeom prst="rect">
            <a:avLst/>
          </a:prstGeom>
        </p:spPr>
      </p:pic>
      <p:cxnSp>
        <p:nvCxnSpPr>
          <p:cNvPr id="9" name="Connecteur droit avec flèche 8"/>
          <p:cNvCxnSpPr/>
          <p:nvPr/>
        </p:nvCxnSpPr>
        <p:spPr>
          <a:xfrm flipV="1">
            <a:off x="9890025" y="2626737"/>
            <a:ext cx="1055626" cy="588154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9940454" y="3793203"/>
            <a:ext cx="1172635" cy="259528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V="1">
            <a:off x="9940455" y="4979390"/>
            <a:ext cx="1172635" cy="58176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9890025" y="4631043"/>
            <a:ext cx="1590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Chaleur</a:t>
            </a:r>
            <a:endParaRPr lang="fr-F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1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E2A65-342C-494E-930E-21CC983E12EE}" type="slidenum">
              <a:rPr lang="fr-FR" smtClean="0"/>
              <a:t>3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solution mise en place</a:t>
            </a:r>
            <a:endParaRPr lang="fr-FR" dirty="0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75" y="1211508"/>
            <a:ext cx="6343650" cy="5541717"/>
          </a:xfrm>
        </p:spPr>
      </p:pic>
      <p:sp>
        <p:nvSpPr>
          <p:cNvPr id="9" name="ZoneTexte 8"/>
          <p:cNvSpPr txBox="1"/>
          <p:nvPr/>
        </p:nvSpPr>
        <p:spPr>
          <a:xfrm>
            <a:off x="288099" y="2000249"/>
            <a:ext cx="50935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sz="2000" dirty="0" smtClean="0"/>
              <a:t>Réseau de chaleur urbain :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fr-FR" sz="2000" dirty="0" smtClean="0"/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Unités de production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Réseau primaire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Sous-station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Réseau secondaire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05500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Quelle quantité de chaleur ?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E2A65-342C-494E-930E-21CC983E12EE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125751"/>
              </p:ext>
            </p:extLst>
          </p:nvPr>
        </p:nvGraphicFramePr>
        <p:xfrm>
          <a:off x="183975" y="1417638"/>
          <a:ext cx="8790363" cy="4857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8453580" y="2146738"/>
            <a:ext cx="3649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Déterminée à partir :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Nombre</a:t>
            </a:r>
          </a:p>
          <a:p>
            <a:pPr marL="285750" indent="-285750">
              <a:buFontTx/>
              <a:buChar char="-"/>
            </a:pPr>
            <a:r>
              <a:rPr lang="fr-FR" dirty="0"/>
              <a:t>Matériel type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Durée d’utilisation/jour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453580" y="4487779"/>
            <a:ext cx="31522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Comparaison :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UIOM Gerland : </a:t>
            </a:r>
            <a:r>
              <a:rPr lang="fr-FR" b="1" dirty="0" smtClean="0"/>
              <a:t>37MW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Cogénération Einstein Villeurbanne : </a:t>
            </a:r>
            <a:r>
              <a:rPr lang="fr-FR" b="1" dirty="0"/>
              <a:t>3</a:t>
            </a:r>
            <a:r>
              <a:rPr lang="fr-FR" b="1" dirty="0" smtClean="0"/>
              <a:t>0MW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8922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285" y="1798077"/>
            <a:ext cx="4061301" cy="4061301"/>
          </a:xfr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répondre à quels besoins ?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E2A65-342C-494E-930E-21CC983E12EE}" type="slidenum">
              <a:rPr lang="fr-FR" smtClean="0"/>
              <a:t>5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109621" y="3910923"/>
            <a:ext cx="1929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100kWh/m²/an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74615" y="2109481"/>
            <a:ext cx="57445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Chauffage de logements, bureaux, …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Connaître les besoins de chauffage de chaque bâtiment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dirty="0" smtClean="0">
                <a:sym typeface="Wingdings" panose="05000000000000000000" pitchFamily="2" charset="2"/>
              </a:rPr>
              <a:t>Besoins déterminés à partir de :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Surface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Performance énergétique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Durée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334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résultats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E2A65-342C-494E-930E-21CC983E12EE}" type="slidenum">
              <a:rPr lang="fr-FR" smtClean="0"/>
              <a:t>6</a:t>
            </a:fld>
            <a:endParaRPr lang="fr-FR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805"/>
              </p:ext>
            </p:extLst>
          </p:nvPr>
        </p:nvGraphicFramePr>
        <p:xfrm>
          <a:off x="190500" y="1095375"/>
          <a:ext cx="11811000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Connecteur droit avec flèche 3"/>
          <p:cNvCxnSpPr/>
          <p:nvPr/>
        </p:nvCxnSpPr>
        <p:spPr>
          <a:xfrm flipV="1">
            <a:off x="7557528" y="4279807"/>
            <a:ext cx="1836991" cy="6263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8805797" y="4989454"/>
            <a:ext cx="3081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&gt;5 à 6% en France dans le secondaire et tertiaire vient des réseaux de chaleur urbain (</a:t>
            </a:r>
            <a:r>
              <a:rPr lang="fr-FR" dirty="0" err="1" smtClean="0"/>
              <a:t>Cerema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422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9125" y="131763"/>
            <a:ext cx="10972800" cy="1143000"/>
          </a:xfrm>
        </p:spPr>
        <p:txBody>
          <a:bodyPr/>
          <a:lstStyle/>
          <a:p>
            <a:r>
              <a:rPr lang="fr-FR" dirty="0" smtClean="0"/>
              <a:t>Représentation spatiale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E2A65-342C-494E-930E-21CC983E12EE}" type="slidenum">
              <a:rPr lang="fr-FR" smtClean="0"/>
              <a:t>7</a:t>
            </a:fld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2156105" y="5749599"/>
            <a:ext cx="3188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Thibault Jan - </a:t>
            </a:r>
            <a:r>
              <a:rPr lang="en-US" sz="800" dirty="0" err="1"/>
              <a:t>ArcGis</a:t>
            </a:r>
            <a:endParaRPr lang="en-US" sz="800" dirty="0"/>
          </a:p>
          <a:p>
            <a:r>
              <a:rPr lang="en-US" sz="800" dirty="0"/>
              <a:t>Source : BD Topo 2013, INSEE 2015, </a:t>
            </a:r>
            <a:r>
              <a:rPr lang="en-US" sz="800" dirty="0" err="1"/>
              <a:t>OpenStreet</a:t>
            </a:r>
            <a:r>
              <a:rPr lang="en-US" sz="800" dirty="0"/>
              <a:t> Map 2011</a:t>
            </a:r>
          </a:p>
          <a:p>
            <a:r>
              <a:rPr lang="en-US" sz="800" dirty="0"/>
              <a:t>Date : 12/12/2016</a:t>
            </a:r>
            <a:endParaRPr lang="fr-FR" sz="800" dirty="0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032" y="2171700"/>
            <a:ext cx="9698336" cy="6858000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419100" y="1095182"/>
            <a:ext cx="11772900" cy="36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Bâtiments couverts par la production de chaleur à 9h30 lors d’une journée type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5545"/>
            <a:ext cx="9698336" cy="6858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751" y="518984"/>
            <a:ext cx="96983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28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Limites :</a:t>
            </a:r>
          </a:p>
          <a:p>
            <a:pPr>
              <a:buFontTx/>
              <a:buChar char="-"/>
            </a:pPr>
            <a:r>
              <a:rPr lang="fr-FR" dirty="0"/>
              <a:t>Pas de </a:t>
            </a:r>
            <a:r>
              <a:rPr lang="fr-FR" dirty="0" smtClean="0"/>
              <a:t>déperditions</a:t>
            </a:r>
            <a:endParaRPr lang="fr-FR" dirty="0"/>
          </a:p>
          <a:p>
            <a:pPr>
              <a:buFontTx/>
              <a:buChar char="-"/>
            </a:pPr>
            <a:r>
              <a:rPr lang="fr-FR" dirty="0"/>
              <a:t>Uniformisation des données</a:t>
            </a:r>
          </a:p>
          <a:p>
            <a:pPr marL="109728" indent="0">
              <a:buNone/>
            </a:pPr>
            <a:endParaRPr lang="fr-FR" dirty="0" smtClean="0"/>
          </a:p>
          <a:p>
            <a:pPr marL="109728" indent="0">
              <a:buNone/>
            </a:pPr>
            <a:endParaRPr lang="fr-FR" dirty="0" smtClean="0"/>
          </a:p>
          <a:p>
            <a:r>
              <a:rPr lang="fr-FR" dirty="0"/>
              <a:t>P</a:t>
            </a:r>
            <a:r>
              <a:rPr lang="fr-FR" dirty="0" smtClean="0"/>
              <a:t>rogrès à faire dans les réseaux de chaleur urbain. </a:t>
            </a:r>
          </a:p>
          <a:p>
            <a:pPr marL="109728" indent="0">
              <a:buNone/>
            </a:pPr>
            <a:r>
              <a:rPr lang="fr-FR" dirty="0" smtClean="0"/>
              <a:t>Loi Grenelle : En 2020, 75% des </a:t>
            </a:r>
            <a:r>
              <a:rPr lang="fr-FR" smtClean="0"/>
              <a:t>énergies à </a:t>
            </a:r>
            <a:r>
              <a:rPr lang="fr-FR" dirty="0" smtClean="0"/>
              <a:t>fournir ces réseaux devront être renouvelables ou de récupération</a:t>
            </a:r>
          </a:p>
          <a:p>
            <a:pPr marL="109728" indent="0">
              <a:buNone/>
            </a:pPr>
            <a:endParaRPr lang="fr-FR" dirty="0"/>
          </a:p>
          <a:p>
            <a:pPr marL="109728" indent="0">
              <a:buNone/>
            </a:pPr>
            <a:endParaRPr lang="fr-FR" dirty="0" smtClean="0"/>
          </a:p>
          <a:p>
            <a:pPr marL="109728" indent="0">
              <a:buNone/>
            </a:pP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E2A65-342C-494E-930E-21CC983E12E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40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920817" y="1055444"/>
            <a:ext cx="10972800" cy="4525963"/>
          </a:xfrm>
        </p:spPr>
        <p:txBody>
          <a:bodyPr/>
          <a:lstStyle/>
          <a:p>
            <a:pPr marL="109728" indent="0">
              <a:buNone/>
            </a:pPr>
            <a:endParaRPr lang="fr-FR" dirty="0" smtClean="0"/>
          </a:p>
          <a:p>
            <a:pPr marL="109728" indent="0">
              <a:buNone/>
            </a:pPr>
            <a:endParaRPr lang="fr-FR" dirty="0"/>
          </a:p>
          <a:p>
            <a:pPr marL="109728" indent="0">
              <a:buNone/>
            </a:pPr>
            <a:endParaRPr lang="fr-FR" dirty="0" smtClean="0"/>
          </a:p>
          <a:p>
            <a:pPr marL="109728" indent="0">
              <a:buNone/>
            </a:pPr>
            <a:endParaRPr lang="fr-FR" dirty="0"/>
          </a:p>
          <a:p>
            <a:pPr marL="109728" indent="0">
              <a:buNone/>
            </a:pPr>
            <a:r>
              <a:rPr lang="fr-FR" sz="5400" dirty="0" smtClean="0"/>
              <a:t>Merci de votre attention</a:t>
            </a:r>
            <a:endParaRPr lang="fr-FR" sz="54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Jan Thibault – DAE5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E2A65-342C-494E-930E-21CC983E12E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40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1242</TotalTime>
  <Words>496</Words>
  <Application>Microsoft Office PowerPoint</Application>
  <PresentationFormat>Grand écran</PresentationFormat>
  <Paragraphs>105</Paragraphs>
  <Slides>9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Calibri</vt:lpstr>
      <vt:lpstr>Lucida Sans Unicode</vt:lpstr>
      <vt:lpstr>Verdana</vt:lpstr>
      <vt:lpstr>Wingdings</vt:lpstr>
      <vt:lpstr>Wingdings 2</vt:lpstr>
      <vt:lpstr>Wingdings 3</vt:lpstr>
      <vt:lpstr>Rotonde</vt:lpstr>
      <vt:lpstr>Soutenance de PFE</vt:lpstr>
      <vt:lpstr>Le problème</vt:lpstr>
      <vt:lpstr>La solution mise en place</vt:lpstr>
      <vt:lpstr>Quelle quantité de chaleur ?</vt:lpstr>
      <vt:lpstr>Pour répondre à quels besoins ?</vt:lpstr>
      <vt:lpstr>Les résultats</vt:lpstr>
      <vt:lpstr>Représentation spatiale</vt:lpstr>
      <vt:lpstr>Conclusion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Soutenance de PFE</dc:title>
  <dc:creator>Thibault Jan</dc:creator>
  <cp:lastModifiedBy>Thibault Jan</cp:lastModifiedBy>
  <cp:revision>68</cp:revision>
  <dcterms:created xsi:type="dcterms:W3CDTF">2016-12-12T00:07:23Z</dcterms:created>
  <dcterms:modified xsi:type="dcterms:W3CDTF">2016-12-14T07:55:52Z</dcterms:modified>
</cp:coreProperties>
</file>