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52" r:id="rId1"/>
  </p:sldMasterIdLst>
  <p:notesMasterIdLst>
    <p:notesMasterId r:id="rId12"/>
  </p:notesMasterIdLst>
  <p:sldIdLst>
    <p:sldId id="271" r:id="rId2"/>
    <p:sldId id="264" r:id="rId3"/>
    <p:sldId id="279" r:id="rId4"/>
    <p:sldId id="265" r:id="rId5"/>
    <p:sldId id="272" r:id="rId6"/>
    <p:sldId id="275" r:id="rId7"/>
    <p:sldId id="268" r:id="rId8"/>
    <p:sldId id="276" r:id="rId9"/>
    <p:sldId id="278"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5D7495"/>
    <a:srgbClr val="6C6FDE"/>
    <a:srgbClr val="607495"/>
    <a:srgbClr val="00FF00"/>
    <a:srgbClr val="6D75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11" autoAdjust="0"/>
    <p:restoredTop sz="81491" autoAdjust="0"/>
  </p:normalViewPr>
  <p:slideViewPr>
    <p:cSldViewPr snapToGrid="0">
      <p:cViewPr varScale="1">
        <p:scale>
          <a:sx n="70" d="100"/>
          <a:sy n="70" d="100"/>
        </p:scale>
        <p:origin x="1301"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46EAD-A01D-4AFB-8AAD-1168F97C059D}" type="datetimeFigureOut">
              <a:rPr lang="fr-FR" smtClean="0"/>
              <a:t>14/12/2016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6AD450-EC8E-4DE9-813D-9D813FF3565B}" type="slidenum">
              <a:rPr lang="fr-FR" smtClean="0"/>
              <a:t>‹N°›</a:t>
            </a:fld>
            <a:endParaRPr lang="fr-FR"/>
          </a:p>
        </p:txBody>
      </p:sp>
    </p:spTree>
    <p:extLst>
      <p:ext uri="{BB962C8B-B14F-4D97-AF65-F5344CB8AC3E}">
        <p14:creationId xmlns:p14="http://schemas.microsoft.com/office/powerpoint/2010/main" val="4150524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Bonjour</a:t>
            </a:r>
          </a:p>
          <a:p>
            <a:r>
              <a:rPr lang="fr-FR" dirty="0"/>
              <a:t>Présentation de la première partie de notre PFE, donc nous travaillons sur les</a:t>
            </a:r>
            <a:r>
              <a:rPr lang="fr-FR" baseline="0" dirty="0"/>
              <a:t> impacts d’une nouvelle ligne de tram sur Tours, en effet c’est bien un projet d’actualité,</a:t>
            </a:r>
          </a:p>
          <a:p>
            <a:r>
              <a:rPr lang="fr-FR" baseline="0" dirty="0"/>
              <a:t>Et pour ce premier semestre nous avons travailler sur la conception d’un modèle mathématique pour déterminer les flux d’une ligne ou d’un réseau de transport,</a:t>
            </a:r>
            <a:endParaRPr lang="fr-FR" dirty="0"/>
          </a:p>
        </p:txBody>
      </p:sp>
      <p:sp>
        <p:nvSpPr>
          <p:cNvPr id="4" name="Espace réservé du numéro de diapositive 3"/>
          <p:cNvSpPr>
            <a:spLocks noGrp="1"/>
          </p:cNvSpPr>
          <p:nvPr>
            <p:ph type="sldNum" sz="quarter" idx="10"/>
          </p:nvPr>
        </p:nvSpPr>
        <p:spPr/>
        <p:txBody>
          <a:bodyPr/>
          <a:lstStyle/>
          <a:p>
            <a:fld id="{BC6AD450-EC8E-4DE9-813D-9D813FF3565B}" type="slidenum">
              <a:rPr lang="fr-FR" smtClean="0"/>
              <a:t>1</a:t>
            </a:fld>
            <a:endParaRPr lang="fr-FR"/>
          </a:p>
        </p:txBody>
      </p:sp>
    </p:spTree>
    <p:extLst>
      <p:ext uri="{BB962C8B-B14F-4D97-AF65-F5344CB8AC3E}">
        <p14:creationId xmlns:p14="http://schemas.microsoft.com/office/powerpoint/2010/main" val="3992734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les parties</a:t>
            </a:r>
            <a:r>
              <a:rPr lang="fr-FR" baseline="0" dirty="0"/>
              <a:t> présentés aujourd’hui, avec une partie ou nous parlons de la modélisation, pourquoi nous avons fait un modèle et son détail</a:t>
            </a:r>
          </a:p>
          <a:p>
            <a:r>
              <a:rPr lang="fr-FR" baseline="0" dirty="0"/>
              <a:t>Ensuite nous parlerons de sont application qui se réalisera au second semestre</a:t>
            </a:r>
          </a:p>
          <a:p>
            <a:r>
              <a:rPr lang="fr-FR" baseline="0" dirty="0"/>
              <a:t>Nous détaillerons le tracé que l’on propose pour la future ligne de tram et pour finir nous détaillerons les étapes à réaliser au second semestre</a:t>
            </a:r>
          </a:p>
          <a:p>
            <a:endParaRPr lang="fr-FR" dirty="0"/>
          </a:p>
        </p:txBody>
      </p:sp>
      <p:sp>
        <p:nvSpPr>
          <p:cNvPr id="4" name="Espace réservé du numéro de diapositive 3"/>
          <p:cNvSpPr>
            <a:spLocks noGrp="1"/>
          </p:cNvSpPr>
          <p:nvPr>
            <p:ph type="sldNum" sz="quarter" idx="10"/>
          </p:nvPr>
        </p:nvSpPr>
        <p:spPr/>
        <p:txBody>
          <a:bodyPr/>
          <a:lstStyle/>
          <a:p>
            <a:fld id="{BC6AD450-EC8E-4DE9-813D-9D813FF3565B}" type="slidenum">
              <a:rPr lang="fr-FR" smtClean="0"/>
              <a:t>2</a:t>
            </a:fld>
            <a:endParaRPr lang="fr-FR"/>
          </a:p>
        </p:txBody>
      </p:sp>
    </p:spTree>
    <p:extLst>
      <p:ext uri="{BB962C8B-B14F-4D97-AF65-F5344CB8AC3E}">
        <p14:creationId xmlns:p14="http://schemas.microsoft.com/office/powerpoint/2010/main" val="4159585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Nous avons donc conçu un modèle à quatre étapes agrégé et </a:t>
            </a:r>
            <a:r>
              <a:rPr lang="fr-FR" dirty="0" err="1"/>
              <a:t>probabilistique</a:t>
            </a:r>
            <a:r>
              <a:rPr lang="fr-FR" baseline="0" dirty="0"/>
              <a:t> (explication,,,,?)</a:t>
            </a:r>
          </a:p>
          <a:p>
            <a:r>
              <a:rPr lang="fr-FR" baseline="0" dirty="0"/>
              <a:t>La première étape qui n’est pas des moindres est d’affecter un volume émis d’usager soit une émission par zone (attraction de l’arrêt, 5min à pieds)</a:t>
            </a:r>
          </a:p>
          <a:p>
            <a:r>
              <a:rPr lang="fr-FR" baseline="0" dirty="0"/>
              <a:t>Ensuite nous avons aussi une </a:t>
            </a:r>
            <a:r>
              <a:rPr lang="fr-FR" baseline="0" dirty="0" err="1"/>
              <a:t>reception</a:t>
            </a:r>
            <a:r>
              <a:rPr lang="fr-FR" baseline="0" dirty="0"/>
              <a:t> par zone. Cette </a:t>
            </a:r>
            <a:r>
              <a:rPr lang="fr-FR" baseline="0" dirty="0" err="1"/>
              <a:t>reception</a:t>
            </a:r>
            <a:r>
              <a:rPr lang="fr-FR" baseline="0" dirty="0"/>
              <a:t> est donc une des composantes de la probabilité de déplacement, En effet plus nous allons avoir une </a:t>
            </a:r>
            <a:r>
              <a:rPr lang="fr-FR" baseline="0" dirty="0" err="1"/>
              <a:t>reception</a:t>
            </a:r>
            <a:r>
              <a:rPr lang="fr-FR" baseline="0" dirty="0"/>
              <a:t> importante, plus la probabilité de se déplacer sur cette zone est forte.</a:t>
            </a:r>
          </a:p>
          <a:p>
            <a:r>
              <a:rPr lang="fr-FR" baseline="0" dirty="0"/>
              <a:t>Par ailleurs ces volumes de déplacements vont être segmenté par motif de déplacement.</a:t>
            </a:r>
          </a:p>
          <a:p>
            <a:r>
              <a:rPr lang="fr-FR" baseline="0" dirty="0"/>
              <a:t>Nous avons déterminé 5 motifs non orientés qui sont le travail, les études, les achats, les loisirs et les affaires personnelles, Sous entendu un dernier qui est le domicile des usagers,</a:t>
            </a:r>
          </a:p>
          <a:p>
            <a:r>
              <a:rPr lang="fr-FR" baseline="0" dirty="0"/>
              <a:t>On vous présente des données d’entrées qui pourront être affectées pour les motifs (nombre d’actifs, d’étudiants, </a:t>
            </a:r>
            <a:r>
              <a:rPr lang="fr-FR" baseline="0" dirty="0" err="1"/>
              <a:t>reception</a:t>
            </a:r>
            <a:r>
              <a:rPr lang="fr-FR" baseline="0" dirty="0"/>
              <a:t> nombre de places, d’emplois, mais aussi une </a:t>
            </a:r>
            <a:r>
              <a:rPr lang="fr-FR" baseline="0" dirty="0" err="1"/>
              <a:t>reception</a:t>
            </a:r>
            <a:r>
              <a:rPr lang="fr-FR" baseline="0" dirty="0"/>
              <a:t> en m² est possible sachant qu’après ces valeurs sont transformé en probabilité. Ensuite Ces motifs peuvent être orientés comme suit (Domicile travail, achat loisir,,,) Ca dépends ce que nous voulons mettre en avant</a:t>
            </a:r>
          </a:p>
        </p:txBody>
      </p:sp>
      <p:sp>
        <p:nvSpPr>
          <p:cNvPr id="4" name="Espace réservé du numéro de diapositive 3"/>
          <p:cNvSpPr>
            <a:spLocks noGrp="1"/>
          </p:cNvSpPr>
          <p:nvPr>
            <p:ph type="sldNum" sz="quarter" idx="10"/>
          </p:nvPr>
        </p:nvSpPr>
        <p:spPr/>
        <p:txBody>
          <a:bodyPr/>
          <a:lstStyle/>
          <a:p>
            <a:fld id="{BC6AD450-EC8E-4DE9-813D-9D813FF3565B}" type="slidenum">
              <a:rPr lang="fr-FR" smtClean="0"/>
              <a:t>4</a:t>
            </a:fld>
            <a:endParaRPr lang="fr-FR"/>
          </a:p>
        </p:txBody>
      </p:sp>
    </p:spTree>
    <p:extLst>
      <p:ext uri="{BB962C8B-B14F-4D97-AF65-F5344CB8AC3E}">
        <p14:creationId xmlns:p14="http://schemas.microsoft.com/office/powerpoint/2010/main" val="420362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seconde étape est donc la distribution des volumes de déplacements identifiés </a:t>
            </a:r>
            <a:r>
              <a:rPr lang="fr-FR" dirty="0" err="1"/>
              <a:t>précedemment</a:t>
            </a:r>
            <a:r>
              <a:rPr lang="fr-FR" dirty="0"/>
              <a:t>.</a:t>
            </a:r>
          </a:p>
          <a:p>
            <a:r>
              <a:rPr lang="fr-FR" dirty="0"/>
              <a:t>Cette</a:t>
            </a:r>
            <a:r>
              <a:rPr lang="fr-FR" baseline="0" dirty="0"/>
              <a:t> étape va permet de déterminer la destination d’un individu depuis une origine, grâce à la probabilité. D’ailleurs sur cette probabilité on y inclue  les distances entres les arrêts. En effet plus un arrêt destination se retrouvera loin d’une origine moins il serait attractif donc une probabilité plus faible pour l’individu de s’y rendre.</a:t>
            </a:r>
          </a:p>
          <a:p>
            <a:endParaRPr lang="fr-FR" baseline="0" dirty="0"/>
          </a:p>
          <a:p>
            <a:r>
              <a:rPr lang="fr-FR" baseline="0" dirty="0"/>
              <a:t>Le modèle nous permet donc d’obtenir une matrice origine destination identifiant les déplacements par motifs de déplacement,</a:t>
            </a:r>
          </a:p>
          <a:p>
            <a:endParaRPr lang="fr-FR" baseline="0" dirty="0"/>
          </a:p>
          <a:p>
            <a:r>
              <a:rPr lang="fr-FR" baseline="0" dirty="0"/>
              <a:t>Voici la représentation mathématique détaillée du modèle, avec la probabilité, l’émission par motif et on obtient les déplacements par motif, </a:t>
            </a:r>
            <a:r>
              <a:rPr lang="fr-FR" baseline="0" dirty="0" err="1"/>
              <a:t>Enuite</a:t>
            </a:r>
            <a:r>
              <a:rPr lang="fr-FR" baseline="0" dirty="0"/>
              <a:t> il suffit de cumuler les motifs étudiés pour obtenir les flux totaux,</a:t>
            </a:r>
          </a:p>
          <a:p>
            <a:endParaRPr lang="fr-FR" baseline="0" dirty="0"/>
          </a:p>
          <a:p>
            <a:r>
              <a:rPr lang="fr-FR" baseline="0" dirty="0"/>
              <a:t>Donc nous avons bien des déplacements d’une origine à une destination, identifié sous forme de zone d’attraction de 450 m autour des arrêts mais dans ces déplacements nous ne connaissons pas la nature des déplacements </a:t>
            </a:r>
            <a:endParaRPr lang="fr-FR" dirty="0"/>
          </a:p>
        </p:txBody>
      </p:sp>
      <p:sp>
        <p:nvSpPr>
          <p:cNvPr id="4" name="Espace réservé du numéro de diapositive 3"/>
          <p:cNvSpPr>
            <a:spLocks noGrp="1"/>
          </p:cNvSpPr>
          <p:nvPr>
            <p:ph type="sldNum" sz="quarter" idx="10"/>
          </p:nvPr>
        </p:nvSpPr>
        <p:spPr/>
        <p:txBody>
          <a:bodyPr/>
          <a:lstStyle/>
          <a:p>
            <a:fld id="{BC6AD450-EC8E-4DE9-813D-9D813FF3565B}" type="slidenum">
              <a:rPr lang="fr-FR" smtClean="0"/>
              <a:t>5</a:t>
            </a:fld>
            <a:endParaRPr lang="fr-FR"/>
          </a:p>
        </p:txBody>
      </p:sp>
    </p:spTree>
    <p:extLst>
      <p:ext uri="{BB962C8B-B14F-4D97-AF65-F5344CB8AC3E}">
        <p14:creationId xmlns:p14="http://schemas.microsoft.com/office/powerpoint/2010/main" val="3664267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Notre modèle serait donc</a:t>
            </a:r>
            <a:r>
              <a:rPr lang="fr-FR" baseline="0" dirty="0"/>
              <a:t> adaptable à toutes lignes ou réseau de transport mais nous l’avons conçu dans un premier temps pour étudier le cas d’une seconde ligne de tram sur Tours.</a:t>
            </a:r>
          </a:p>
          <a:p>
            <a:r>
              <a:rPr lang="fr-FR" baseline="0" dirty="0"/>
              <a:t>En effet, il y a donc un projet de seconde ligne, qui n’est pas encore déterminé, des tracé sont proposé par les élus, </a:t>
            </a:r>
            <a:r>
              <a:rPr lang="fr-FR" baseline="0" dirty="0" err="1"/>
              <a:t>lADTT</a:t>
            </a:r>
            <a:r>
              <a:rPr lang="fr-FR" baseline="0" dirty="0"/>
              <a:t>, Tours plus, mais aucune </a:t>
            </a:r>
            <a:r>
              <a:rPr lang="fr-FR" baseline="0" dirty="0" err="1"/>
              <a:t>désision</a:t>
            </a:r>
            <a:r>
              <a:rPr lang="fr-FR" baseline="0" dirty="0"/>
              <a:t> définitive n’a encore été prononcé alors que le projet n’attend que d’être </a:t>
            </a:r>
            <a:r>
              <a:rPr lang="fr-FR" baseline="0" dirty="0" err="1"/>
              <a:t>concu</a:t>
            </a:r>
            <a:r>
              <a:rPr lang="fr-FR" baseline="0" dirty="0"/>
              <a:t>. Il y a peut être des problème de financement de projet mais une chose qui pourrait grandement aider les politiques à choisir est de connaitre l’impact d’un tracé d’une seconde ligne sur les flux générés par le réseau de transport. En fonction de chaque tracé, les génération de flux sera différente, il faut donc les estimer.</a:t>
            </a:r>
          </a:p>
          <a:p>
            <a:endParaRPr lang="fr-FR" baseline="0" dirty="0"/>
          </a:p>
          <a:p>
            <a:r>
              <a:rPr lang="fr-FR" baseline="0" dirty="0"/>
              <a:t>Autre petit point quand nous observons autour de nous dans la région, des villes similaires à Tours possède déjà une infrastructure plus développée, Tours n’est pas en avance et les élus le savent bien et veulent faire avancer le projet, et respecter l’application de leur politique sur la diminution de la part modale de la voiture..? Sans parler des habitants qui apprécient le tram actuel, mais certains bassin de population ne sont pas </a:t>
            </a:r>
            <a:r>
              <a:rPr lang="fr-FR" baseline="0" dirty="0" err="1"/>
              <a:t>désservie</a:t>
            </a:r>
            <a:r>
              <a:rPr lang="fr-FR" baseline="0" dirty="0"/>
              <a:t>.</a:t>
            </a:r>
          </a:p>
        </p:txBody>
      </p:sp>
      <p:sp>
        <p:nvSpPr>
          <p:cNvPr id="4" name="Espace réservé du numéro de diapositive 3"/>
          <p:cNvSpPr>
            <a:spLocks noGrp="1"/>
          </p:cNvSpPr>
          <p:nvPr>
            <p:ph type="sldNum" sz="quarter" idx="10"/>
          </p:nvPr>
        </p:nvSpPr>
        <p:spPr/>
        <p:txBody>
          <a:bodyPr/>
          <a:lstStyle/>
          <a:p>
            <a:fld id="{BC6AD450-EC8E-4DE9-813D-9D813FF3565B}" type="slidenum">
              <a:rPr lang="fr-FR" smtClean="0"/>
              <a:t>7</a:t>
            </a:fld>
            <a:endParaRPr lang="fr-FR"/>
          </a:p>
        </p:txBody>
      </p:sp>
    </p:spTree>
    <p:extLst>
      <p:ext uri="{BB962C8B-B14F-4D97-AF65-F5344CB8AC3E}">
        <p14:creationId xmlns:p14="http://schemas.microsoft.com/office/powerpoint/2010/main" val="4043256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C6AD450-EC8E-4DE9-813D-9D813FF3565B}" type="slidenum">
              <a:rPr lang="fr-FR" smtClean="0"/>
              <a:t>8</a:t>
            </a:fld>
            <a:endParaRPr lang="fr-FR"/>
          </a:p>
        </p:txBody>
      </p:sp>
    </p:spTree>
    <p:extLst>
      <p:ext uri="{BB962C8B-B14F-4D97-AF65-F5344CB8AC3E}">
        <p14:creationId xmlns:p14="http://schemas.microsoft.com/office/powerpoint/2010/main" val="3900430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C6AD450-EC8E-4DE9-813D-9D813FF3565B}" type="slidenum">
              <a:rPr lang="fr-FR" smtClean="0"/>
              <a:t>10</a:t>
            </a:fld>
            <a:endParaRPr lang="fr-FR"/>
          </a:p>
        </p:txBody>
      </p:sp>
    </p:spTree>
    <p:extLst>
      <p:ext uri="{BB962C8B-B14F-4D97-AF65-F5344CB8AC3E}">
        <p14:creationId xmlns:p14="http://schemas.microsoft.com/office/powerpoint/2010/main" val="13365023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fr-FR"/>
              <a:t>Modifiez le style du titre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AD8940BC-9327-4598-8069-1EC9E426D714}" type="datetime1">
              <a:rPr lang="en-US" smtClean="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03975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B937993-0C36-459A-8870-B59C8F1479FB}" type="datetime1">
              <a:rPr lang="en-US" smtClean="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88378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fr-FR"/>
              <a:t>Modifiez le style du titre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2ADA124-7015-4967-83CF-F057E7D16906}" type="datetime1">
              <a:rPr lang="en-US" smtClean="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96226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D57DE43-B55F-4932-90C5-4F00BB595DB7}" type="datetime1">
              <a:rPr lang="en-US" smtClean="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11240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fr-FR"/>
              <a:t>Modifiez le style du titre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80322" y="3030008"/>
            <a:ext cx="4698355" cy="29061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594123" y="3030008"/>
            <a:ext cx="4700059" cy="29061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8F8BAB9-3C28-48C9-8C58-232FE6EFF16A}" type="datetime1">
              <a:rPr lang="en-US" smtClean="0"/>
              <a:t>12/14/2016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35096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17F8C4D-43F3-464C-B74E-299DA32AF6C4}" type="datetime1">
              <a:rPr lang="en-US" smtClean="0"/>
              <a:t>12/14/2016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808486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0DBA3039-D295-4048-B8A5-30BF9FC29604}" type="datetime1">
              <a:rPr lang="en-US" smtClean="0"/>
              <a:t>12/14/2016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88806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FF8AC93B-86C9-48EE-A1F1-5F02C7B910E4}" type="datetime1">
              <a:rPr lang="en-US" smtClean="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90693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585772F9-3F04-4E4D-8181-DAD298DED70A}" type="datetime1">
              <a:rPr lang="en-US" smtClean="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57922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92DC59CD-54F9-4FAE-AB13-D113C16D5006}" type="datetime1">
              <a:rPr lang="en-US" smtClean="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33826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92DC59CD-54F9-4FAE-AB13-D113C16D5006}" type="datetime1">
              <a:rPr lang="en-US" smtClean="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94136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56B13924-96BD-4ED5-8085-CB82E1200985}" type="datetime1">
              <a:rPr lang="en-US" smtClean="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‹N°›</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034297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92DC59CD-54F9-4FAE-AB13-D113C16D5006}" type="datetime1">
              <a:rPr lang="en-US" smtClean="0"/>
              <a:t>12/14/2016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07341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fr-FR"/>
              <a:t>Modifiez le style du titre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3" name="Date Placeholder 2"/>
          <p:cNvSpPr>
            <a:spLocks noGrp="1"/>
          </p:cNvSpPr>
          <p:nvPr>
            <p:ph type="dt" sz="half" idx="10"/>
          </p:nvPr>
        </p:nvSpPr>
        <p:spPr/>
        <p:txBody>
          <a:bodyPr/>
          <a:lstStyle/>
          <a:p>
            <a:fld id="{92DC59CD-54F9-4FAE-AB13-D113C16D5006}" type="datetime1">
              <a:rPr lang="en-US" smtClean="0"/>
              <a:t>12/14/2016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10030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fr-FR"/>
              <a:t>Modifiez le style du titre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3" name="Date Placeholder 2"/>
          <p:cNvSpPr>
            <a:spLocks noGrp="1"/>
          </p:cNvSpPr>
          <p:nvPr>
            <p:ph type="dt" sz="half" idx="10"/>
          </p:nvPr>
        </p:nvSpPr>
        <p:spPr/>
        <p:txBody>
          <a:bodyPr/>
          <a:lstStyle/>
          <a:p>
            <a:fld id="{92DC59CD-54F9-4FAE-AB13-D113C16D5006}" type="datetime1">
              <a:rPr lang="en-US" smtClean="0"/>
              <a:t>12/14/2016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62616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DAE33B6-8EA9-47FF-9310-61BD5D587168}" type="datetime1">
              <a:rPr lang="en-US" smtClean="0"/>
              <a:t>12/14/2016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815485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F9635296-4CC8-43C3-868C-277FDA290839}" type="datetime1">
              <a:rPr lang="en-US" smtClean="0"/>
              <a:t>12/14/2016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81850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2DC59CD-54F9-4FAE-AB13-D113C16D5006}" type="datetime1">
              <a:rPr lang="en-US" smtClean="0"/>
              <a:t>12/14/2016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51317694"/>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 id="2147484066" r:id="rId14"/>
    <p:sldLayoutId id="2147484067" r:id="rId15"/>
    <p:sldLayoutId id="2147484068" r:id="rId16"/>
    <p:sldLayoutId id="2147484069" r:id="rId17"/>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2733709"/>
            <a:ext cx="8824456" cy="1373070"/>
          </a:xfrm>
        </p:spPr>
        <p:txBody>
          <a:bodyPr/>
          <a:lstStyle/>
          <a:p>
            <a:r>
              <a:rPr lang="fr-FR" b="1" i="1" dirty="0"/>
              <a:t>Etude d’une 2</a:t>
            </a:r>
            <a:r>
              <a:rPr lang="fr-FR" b="1" i="1" baseline="30000" dirty="0"/>
              <a:t>nd</a:t>
            </a:r>
            <a:r>
              <a:rPr lang="fr-FR" b="1" i="1" dirty="0"/>
              <a:t> ligne de tramway à Tours</a:t>
            </a:r>
            <a:endParaRPr lang="fr-FR" dirty="0"/>
          </a:p>
        </p:txBody>
      </p:sp>
      <p:sp>
        <p:nvSpPr>
          <p:cNvPr id="3" name="Sous-titre 2"/>
          <p:cNvSpPr>
            <a:spLocks noGrp="1"/>
          </p:cNvSpPr>
          <p:nvPr>
            <p:ph type="subTitle" idx="1"/>
          </p:nvPr>
        </p:nvSpPr>
        <p:spPr/>
        <p:txBody>
          <a:bodyPr/>
          <a:lstStyle/>
          <a:p>
            <a:r>
              <a:rPr lang="fr-FR" u="sng" dirty="0"/>
              <a:t>Conception d’un modèle mathématique pour déterminer les flux</a:t>
            </a:r>
          </a:p>
          <a:p>
            <a:endParaRPr lang="fr-FR" dirty="0"/>
          </a:p>
        </p:txBody>
      </p:sp>
      <p:pic>
        <p:nvPicPr>
          <p:cNvPr id="5" name="Image 4"/>
          <p:cNvPicPr>
            <a:picLocks noChangeAspect="1"/>
          </p:cNvPicPr>
          <p:nvPr/>
        </p:nvPicPr>
        <p:blipFill>
          <a:blip r:embed="rId3"/>
          <a:stretch>
            <a:fillRect/>
          </a:stretch>
        </p:blipFill>
        <p:spPr>
          <a:xfrm>
            <a:off x="9263722" y="2968062"/>
            <a:ext cx="2774204" cy="868239"/>
          </a:xfrm>
          <a:prstGeom prst="round2DiagRect">
            <a:avLst>
              <a:gd name="adj1" fmla="val 16667"/>
              <a:gd name="adj2" fmla="val 36940"/>
            </a:avLst>
          </a:prstGeom>
          <a:ln w="88900" cap="sq">
            <a:solidFill>
              <a:srgbClr val="FFFFFF"/>
            </a:solidFill>
            <a:miter lim="800000"/>
          </a:ln>
          <a:effectLst>
            <a:outerShdw blurRad="254000" algn="tl" rotWithShape="0">
              <a:srgbClr val="000000">
                <a:alpha val="43000"/>
              </a:srgbClr>
            </a:outerShdw>
          </a:effectLst>
        </p:spPr>
      </p:pic>
      <p:pic>
        <p:nvPicPr>
          <p:cNvPr id="6" name="Image 5"/>
          <p:cNvPicPr>
            <a:picLocks noChangeAspect="1"/>
          </p:cNvPicPr>
          <p:nvPr/>
        </p:nvPicPr>
        <p:blipFill>
          <a:blip r:embed="rId4">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0" y="5644463"/>
            <a:ext cx="12192000" cy="1213537"/>
          </a:xfrm>
          <a:prstGeom prst="rect">
            <a:avLst/>
          </a:prstGeom>
        </p:spPr>
      </p:pic>
      <p:sp>
        <p:nvSpPr>
          <p:cNvPr id="10" name="Sous-titre 2"/>
          <p:cNvSpPr txBox="1">
            <a:spLocks/>
          </p:cNvSpPr>
          <p:nvPr/>
        </p:nvSpPr>
        <p:spPr>
          <a:xfrm>
            <a:off x="3893792" y="4394038"/>
            <a:ext cx="8144134" cy="1117687"/>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i="1" dirty="0" err="1"/>
              <a:t>Benfadel</a:t>
            </a:r>
            <a:r>
              <a:rPr lang="fr-FR" i="1" dirty="0"/>
              <a:t> Ali</a:t>
            </a:r>
          </a:p>
          <a:p>
            <a:r>
              <a:rPr lang="fr-FR" i="1" dirty="0"/>
              <a:t>Crosnier Maxime</a:t>
            </a:r>
          </a:p>
          <a:p>
            <a:endParaRPr lang="fr-FR" dirty="0"/>
          </a:p>
        </p:txBody>
      </p:sp>
      <p:sp>
        <p:nvSpPr>
          <p:cNvPr id="11" name="Sous-titre 2"/>
          <p:cNvSpPr txBox="1">
            <a:spLocks/>
          </p:cNvSpPr>
          <p:nvPr/>
        </p:nvSpPr>
        <p:spPr>
          <a:xfrm>
            <a:off x="8728668" y="1012663"/>
            <a:ext cx="3309258" cy="1117687"/>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i="1" dirty="0"/>
              <a:t>PFE 2016-2017 </a:t>
            </a:r>
          </a:p>
          <a:p>
            <a:r>
              <a:rPr lang="fr-FR" i="1" dirty="0"/>
              <a:t>Tuteur : Hervé Baptiste</a:t>
            </a:r>
          </a:p>
          <a:p>
            <a:pPr algn="ctr"/>
            <a:endParaRPr lang="fr-FR" dirty="0"/>
          </a:p>
        </p:txBody>
      </p:sp>
      <p:pic>
        <p:nvPicPr>
          <p:cNvPr id="1026" name="Picture 2" descr="Afficher l'image d'orig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917" y="395187"/>
            <a:ext cx="1652899" cy="1162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630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riangle rectangle 10"/>
          <p:cNvSpPr/>
          <p:nvPr/>
        </p:nvSpPr>
        <p:spPr>
          <a:xfrm flipH="1">
            <a:off x="8480808" y="6005441"/>
            <a:ext cx="3711192" cy="852559"/>
          </a:xfrm>
          <a:prstGeom prst="rtTriangle">
            <a:avLst/>
          </a:prstGeom>
          <a:solidFill>
            <a:srgbClr val="5D7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04638" y="558800"/>
            <a:ext cx="9404723" cy="1400530"/>
          </a:xfrm>
        </p:spPr>
        <p:txBody>
          <a:bodyPr/>
          <a:lstStyle/>
          <a:p>
            <a:r>
              <a:rPr lang="fr-FR" dirty="0"/>
              <a:t>Sommaire</a:t>
            </a:r>
          </a:p>
        </p:txBody>
      </p:sp>
      <p:sp>
        <p:nvSpPr>
          <p:cNvPr id="3" name="Espace réservé du contenu 2"/>
          <p:cNvSpPr>
            <a:spLocks noGrp="1"/>
          </p:cNvSpPr>
          <p:nvPr>
            <p:ph idx="1"/>
          </p:nvPr>
        </p:nvSpPr>
        <p:spPr>
          <a:xfrm>
            <a:off x="733728" y="2355570"/>
            <a:ext cx="8946541" cy="3451360"/>
          </a:xfrm>
        </p:spPr>
        <p:txBody>
          <a:bodyPr>
            <a:normAutofit/>
          </a:bodyPr>
          <a:lstStyle/>
          <a:p>
            <a:pPr marL="342900" indent="-342900" defTabSz="457200">
              <a:buClr>
                <a:schemeClr val="accent1"/>
              </a:buClr>
              <a:buSzPct val="80000"/>
              <a:buFont typeface="Wingdings 3" charset="2"/>
              <a:buChar char=""/>
            </a:pPr>
            <a:r>
              <a:rPr lang="fr-FR" dirty="0">
                <a:solidFill>
                  <a:schemeClr val="tx1">
                    <a:lumMod val="75000"/>
                    <a:lumOff val="25000"/>
                  </a:schemeClr>
                </a:solidFill>
              </a:rPr>
              <a:t>Pourquoi un modèle mathématique ?</a:t>
            </a:r>
          </a:p>
          <a:p>
            <a:pPr marL="342900" indent="-342900" defTabSz="457200">
              <a:buClr>
                <a:schemeClr val="accent1"/>
              </a:buClr>
              <a:buSzPct val="80000"/>
              <a:buFont typeface="Wingdings 3" charset="2"/>
              <a:buChar char=""/>
            </a:pPr>
            <a:r>
              <a:rPr lang="fr-FR" dirty="0">
                <a:solidFill>
                  <a:schemeClr val="tx1">
                    <a:lumMod val="75000"/>
                    <a:lumOff val="25000"/>
                  </a:schemeClr>
                </a:solidFill>
              </a:rPr>
              <a:t>Notre modèle</a:t>
            </a:r>
          </a:p>
          <a:p>
            <a:pPr marL="800100" lvl="1" indent="-342900" defTabSz="457200">
              <a:buClr>
                <a:schemeClr val="accent1"/>
              </a:buClr>
              <a:buSzPct val="80000"/>
              <a:buFont typeface="Wingdings 3" charset="2"/>
              <a:buChar char=""/>
            </a:pPr>
            <a:r>
              <a:rPr lang="fr-FR" dirty="0">
                <a:solidFill>
                  <a:schemeClr val="tx1">
                    <a:lumMod val="75000"/>
                    <a:lumOff val="25000"/>
                  </a:schemeClr>
                </a:solidFill>
              </a:rPr>
              <a:t>Génération</a:t>
            </a:r>
          </a:p>
          <a:p>
            <a:pPr marL="800100" lvl="1" indent="-342900" defTabSz="457200">
              <a:buClr>
                <a:schemeClr val="accent1"/>
              </a:buClr>
              <a:buSzPct val="80000"/>
              <a:buFont typeface="Wingdings 3" charset="2"/>
              <a:buChar char=""/>
            </a:pPr>
            <a:r>
              <a:rPr lang="fr-FR" dirty="0">
                <a:solidFill>
                  <a:schemeClr val="tx1">
                    <a:lumMod val="75000"/>
                    <a:lumOff val="25000"/>
                  </a:schemeClr>
                </a:solidFill>
              </a:rPr>
              <a:t>Distribution</a:t>
            </a:r>
          </a:p>
          <a:p>
            <a:pPr marL="800100" lvl="1" indent="-342900" defTabSz="457200">
              <a:buClr>
                <a:schemeClr val="accent1"/>
              </a:buClr>
              <a:buSzPct val="80000"/>
              <a:buFont typeface="Wingdings 3" charset="2"/>
              <a:buChar char=""/>
            </a:pPr>
            <a:r>
              <a:rPr lang="fr-FR" dirty="0">
                <a:solidFill>
                  <a:schemeClr val="tx1">
                    <a:lumMod val="75000"/>
                    <a:lumOff val="25000"/>
                  </a:schemeClr>
                </a:solidFill>
              </a:rPr>
              <a:t>Répartition modale</a:t>
            </a:r>
          </a:p>
          <a:p>
            <a:pPr marL="342900" indent="-342900" defTabSz="457200">
              <a:buClr>
                <a:schemeClr val="accent1"/>
              </a:buClr>
              <a:buSzPct val="80000"/>
              <a:buFont typeface="Wingdings 3" charset="2"/>
              <a:buChar char=""/>
            </a:pPr>
            <a:r>
              <a:rPr lang="fr-FR" dirty="0">
                <a:solidFill>
                  <a:schemeClr val="tx1">
                    <a:lumMod val="75000"/>
                    <a:lumOff val="25000"/>
                  </a:schemeClr>
                </a:solidFill>
              </a:rPr>
              <a:t>Application sur le cas d’une seconde ligne de tram sur Tours</a:t>
            </a:r>
          </a:p>
          <a:p>
            <a:pPr marL="342900" indent="-342900" defTabSz="457200">
              <a:buClr>
                <a:schemeClr val="accent1"/>
              </a:buClr>
              <a:buSzPct val="80000"/>
              <a:buFont typeface="Wingdings 3" charset="2"/>
              <a:buChar char=""/>
            </a:pPr>
            <a:r>
              <a:rPr lang="fr-FR" dirty="0">
                <a:solidFill>
                  <a:schemeClr val="tx1">
                    <a:lumMod val="75000"/>
                    <a:lumOff val="25000"/>
                  </a:schemeClr>
                </a:solidFill>
              </a:rPr>
              <a:t>Tracé proposé</a:t>
            </a:r>
          </a:p>
          <a:p>
            <a:pPr marL="342900" indent="-342900" defTabSz="457200">
              <a:buClr>
                <a:schemeClr val="accent1"/>
              </a:buClr>
              <a:buSzPct val="80000"/>
              <a:buFont typeface="Wingdings 3" charset="2"/>
              <a:buChar char=""/>
            </a:pPr>
            <a:r>
              <a:rPr lang="fr-FR" dirty="0">
                <a:solidFill>
                  <a:schemeClr val="tx1">
                    <a:lumMod val="75000"/>
                    <a:lumOff val="25000"/>
                  </a:schemeClr>
                </a:solidFill>
              </a:rPr>
              <a:t>Ouverture sur le second semestre</a:t>
            </a:r>
          </a:p>
          <a:p>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solidFill>
                  <a:schemeClr val="bg1"/>
                </a:solidFill>
              </a:rPr>
              <a:pPr/>
              <a:t>2</a:t>
            </a:fld>
            <a:endParaRPr lang="en-US" dirty="0">
              <a:solidFill>
                <a:schemeClr val="bg1"/>
              </a:solidFill>
            </a:endParaRPr>
          </a:p>
        </p:txBody>
      </p:sp>
      <p:pic>
        <p:nvPicPr>
          <p:cNvPr id="7" name="Image 6"/>
          <p:cNvPicPr>
            <a:picLocks noChangeAspect="1"/>
          </p:cNvPicPr>
          <p:nvPr/>
        </p:nvPicPr>
        <p:blipFill>
          <a:blip r:embed="rId3">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 y="5969490"/>
            <a:ext cx="8926560" cy="888510"/>
          </a:xfrm>
          <a:prstGeom prst="rect">
            <a:avLst/>
          </a:prstGeom>
        </p:spPr>
      </p:pic>
      <p:sp>
        <p:nvSpPr>
          <p:cNvPr id="8" name="ZoneTexte 7"/>
          <p:cNvSpPr txBox="1"/>
          <p:nvPr/>
        </p:nvSpPr>
        <p:spPr>
          <a:xfrm>
            <a:off x="9525757" y="6550223"/>
            <a:ext cx="2833716" cy="307777"/>
          </a:xfrm>
          <a:prstGeom prst="rect">
            <a:avLst/>
          </a:prstGeom>
          <a:noFill/>
        </p:spPr>
        <p:txBody>
          <a:bodyPr wrap="square" rtlCol="0">
            <a:spAutoFit/>
          </a:bodyPr>
          <a:lstStyle/>
          <a:p>
            <a:r>
              <a:rPr lang="fr-FR" sz="1400" i="1" dirty="0">
                <a:solidFill>
                  <a:schemeClr val="bg1"/>
                </a:solidFill>
              </a:rPr>
              <a:t>Crosnier Maxime - </a:t>
            </a:r>
            <a:r>
              <a:rPr lang="fr-FR" sz="1400" i="1" dirty="0" err="1">
                <a:solidFill>
                  <a:schemeClr val="bg1"/>
                </a:solidFill>
              </a:rPr>
              <a:t>Benfadel</a:t>
            </a:r>
            <a:r>
              <a:rPr lang="fr-FR" sz="1400" i="1" dirty="0">
                <a:solidFill>
                  <a:schemeClr val="bg1"/>
                </a:solidFill>
              </a:rPr>
              <a:t> Ali</a:t>
            </a:r>
          </a:p>
        </p:txBody>
      </p:sp>
      <p:sp>
        <p:nvSpPr>
          <p:cNvPr id="12" name="Rectangle 11"/>
          <p:cNvSpPr/>
          <p:nvPr/>
        </p:nvSpPr>
        <p:spPr>
          <a:xfrm>
            <a:off x="11522293" y="6162916"/>
            <a:ext cx="558166" cy="369332"/>
          </a:xfrm>
          <a:prstGeom prst="rect">
            <a:avLst/>
          </a:prstGeom>
        </p:spPr>
        <p:txBody>
          <a:bodyPr wrap="none">
            <a:spAutoFit/>
          </a:bodyPr>
          <a:lstStyle/>
          <a:p>
            <a:r>
              <a:rPr lang="fr-FR" i="1" dirty="0">
                <a:solidFill>
                  <a:schemeClr val="bg1"/>
                </a:solidFill>
              </a:rPr>
              <a:t>PFE</a:t>
            </a:r>
          </a:p>
        </p:txBody>
      </p:sp>
    </p:spTree>
    <p:extLst>
      <p:ext uri="{BB962C8B-B14F-4D97-AF65-F5344CB8AC3E}">
        <p14:creationId xmlns:p14="http://schemas.microsoft.com/office/powerpoint/2010/main" val="4222440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riangle rectangle 10"/>
          <p:cNvSpPr/>
          <p:nvPr/>
        </p:nvSpPr>
        <p:spPr>
          <a:xfrm flipH="1">
            <a:off x="8480808" y="6005441"/>
            <a:ext cx="3711192" cy="852559"/>
          </a:xfrm>
          <a:prstGeom prst="rtTriangle">
            <a:avLst/>
          </a:prstGeom>
          <a:solidFill>
            <a:srgbClr val="5D7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04638" y="558800"/>
            <a:ext cx="9404723" cy="1400530"/>
          </a:xfrm>
        </p:spPr>
        <p:txBody>
          <a:bodyPr/>
          <a:lstStyle/>
          <a:p>
            <a:r>
              <a:rPr lang="fr-FR" dirty="0"/>
              <a:t>Pourquoi un modèle mathématique ?</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solidFill>
                  <a:schemeClr val="bg1"/>
                </a:solidFill>
              </a:rPr>
              <a:pPr/>
              <a:t>3</a:t>
            </a:fld>
            <a:endParaRPr lang="en-US" dirty="0">
              <a:solidFill>
                <a:schemeClr val="bg1"/>
              </a:solidFill>
            </a:endParaRPr>
          </a:p>
        </p:txBody>
      </p:sp>
      <p:graphicFrame>
        <p:nvGraphicFramePr>
          <p:cNvPr id="5" name="Tableau 4"/>
          <p:cNvGraphicFramePr>
            <a:graphicFrameLocks noGrp="1"/>
          </p:cNvGraphicFramePr>
          <p:nvPr/>
        </p:nvGraphicFramePr>
        <p:xfrm>
          <a:off x="0" y="0"/>
          <a:ext cx="10414000" cy="558800"/>
        </p:xfrm>
        <a:graphic>
          <a:graphicData uri="http://schemas.openxmlformats.org/drawingml/2006/table">
            <a:tbl>
              <a:tblPr firstRow="1" bandRow="1">
                <a:tableStyleId>{5C22544A-7EE6-4342-B048-85BDC9FD1C3A}</a:tableStyleId>
              </a:tblPr>
              <a:tblGrid>
                <a:gridCol w="2603500">
                  <a:extLst>
                    <a:ext uri="{9D8B030D-6E8A-4147-A177-3AD203B41FA5}">
                      <a16:colId xmlns:a16="http://schemas.microsoft.com/office/drawing/2014/main" val="1283818803"/>
                    </a:ext>
                  </a:extLst>
                </a:gridCol>
                <a:gridCol w="2603500">
                  <a:extLst>
                    <a:ext uri="{9D8B030D-6E8A-4147-A177-3AD203B41FA5}">
                      <a16:colId xmlns:a16="http://schemas.microsoft.com/office/drawing/2014/main" val="2658131905"/>
                    </a:ext>
                  </a:extLst>
                </a:gridCol>
                <a:gridCol w="2603500">
                  <a:extLst>
                    <a:ext uri="{9D8B030D-6E8A-4147-A177-3AD203B41FA5}">
                      <a16:colId xmlns:a16="http://schemas.microsoft.com/office/drawing/2014/main" val="3013422787"/>
                    </a:ext>
                  </a:extLst>
                </a:gridCol>
                <a:gridCol w="2603500">
                  <a:extLst>
                    <a:ext uri="{9D8B030D-6E8A-4147-A177-3AD203B41FA5}">
                      <a16:colId xmlns:a16="http://schemas.microsoft.com/office/drawing/2014/main" val="3399375048"/>
                    </a:ext>
                  </a:extLst>
                </a:gridCol>
              </a:tblGrid>
              <a:tr h="558800">
                <a:tc>
                  <a:txBody>
                    <a:bodyPr/>
                    <a:lstStyle/>
                    <a:p>
                      <a:pPr algn="ctr"/>
                      <a:r>
                        <a:rPr lang="fr-FR" dirty="0"/>
                        <a:t>Modèle</a:t>
                      </a:r>
                    </a:p>
                  </a:txBody>
                  <a:tcPr anchor="ctr"/>
                </a:tc>
                <a:tc>
                  <a:txBody>
                    <a:bodyPr/>
                    <a:lstStyle/>
                    <a:p>
                      <a:pPr algn="ctr"/>
                      <a:r>
                        <a:rPr lang="fr-FR" dirty="0"/>
                        <a:t>Application</a:t>
                      </a:r>
                    </a:p>
                  </a:txBody>
                  <a:tcPr anchor="ctr">
                    <a:solidFill>
                      <a:schemeClr val="accent1">
                        <a:alpha val="30000"/>
                      </a:schemeClr>
                    </a:solidFill>
                  </a:tcPr>
                </a:tc>
                <a:tc>
                  <a:txBody>
                    <a:bodyPr/>
                    <a:lstStyle/>
                    <a:p>
                      <a:pPr algn="ctr"/>
                      <a:r>
                        <a:rPr lang="fr-FR" dirty="0"/>
                        <a:t>Tracé</a:t>
                      </a:r>
                    </a:p>
                  </a:txBody>
                  <a:tcPr anchor="ctr">
                    <a:solidFill>
                      <a:schemeClr val="accent1">
                        <a:alpha val="30000"/>
                      </a:schemeClr>
                    </a:solidFill>
                  </a:tcPr>
                </a:tc>
                <a:tc>
                  <a:txBody>
                    <a:bodyPr/>
                    <a:lstStyle/>
                    <a:p>
                      <a:pPr algn="ctr"/>
                      <a:r>
                        <a:rPr lang="fr-FR" dirty="0"/>
                        <a:t>Ouverture</a:t>
                      </a:r>
                    </a:p>
                  </a:txBody>
                  <a:tcPr anchor="ctr">
                    <a:solidFill>
                      <a:schemeClr val="accent1">
                        <a:alpha val="30000"/>
                      </a:schemeClr>
                    </a:solidFill>
                  </a:tcPr>
                </a:tc>
                <a:extLst>
                  <a:ext uri="{0D108BD9-81ED-4DB2-BD59-A6C34878D82A}">
                    <a16:rowId xmlns:a16="http://schemas.microsoft.com/office/drawing/2014/main" val="38571163"/>
                  </a:ext>
                </a:extLst>
              </a:tr>
            </a:tbl>
          </a:graphicData>
        </a:graphic>
      </p:graphicFrame>
      <p:pic>
        <p:nvPicPr>
          <p:cNvPr id="7" name="Image 6"/>
          <p:cNvPicPr>
            <a:picLocks noChangeAspect="1"/>
          </p:cNvPicPr>
          <p:nvPr/>
        </p:nvPicPr>
        <p:blipFill>
          <a:blip r:embed="rId2">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 y="5969490"/>
            <a:ext cx="8926560" cy="888510"/>
          </a:xfrm>
          <a:prstGeom prst="rect">
            <a:avLst/>
          </a:prstGeom>
        </p:spPr>
      </p:pic>
      <p:sp>
        <p:nvSpPr>
          <p:cNvPr id="8" name="ZoneTexte 7"/>
          <p:cNvSpPr txBox="1"/>
          <p:nvPr/>
        </p:nvSpPr>
        <p:spPr>
          <a:xfrm>
            <a:off x="9525757" y="6550223"/>
            <a:ext cx="2833716" cy="307777"/>
          </a:xfrm>
          <a:prstGeom prst="rect">
            <a:avLst/>
          </a:prstGeom>
          <a:noFill/>
        </p:spPr>
        <p:txBody>
          <a:bodyPr wrap="square" rtlCol="0">
            <a:spAutoFit/>
          </a:bodyPr>
          <a:lstStyle/>
          <a:p>
            <a:r>
              <a:rPr lang="fr-FR" sz="1400" i="1" dirty="0">
                <a:solidFill>
                  <a:schemeClr val="bg1"/>
                </a:solidFill>
              </a:rPr>
              <a:t>Crosnier Maxime - </a:t>
            </a:r>
            <a:r>
              <a:rPr lang="fr-FR" sz="1400" i="1" dirty="0" err="1">
                <a:solidFill>
                  <a:schemeClr val="bg1"/>
                </a:solidFill>
              </a:rPr>
              <a:t>Benfadel</a:t>
            </a:r>
            <a:r>
              <a:rPr lang="fr-FR" sz="1400" i="1" dirty="0">
                <a:solidFill>
                  <a:schemeClr val="bg1"/>
                </a:solidFill>
              </a:rPr>
              <a:t> Ali</a:t>
            </a:r>
          </a:p>
        </p:txBody>
      </p:sp>
      <p:sp>
        <p:nvSpPr>
          <p:cNvPr id="12" name="Rectangle 11"/>
          <p:cNvSpPr/>
          <p:nvPr/>
        </p:nvSpPr>
        <p:spPr>
          <a:xfrm>
            <a:off x="11522293" y="6162916"/>
            <a:ext cx="558166" cy="369332"/>
          </a:xfrm>
          <a:prstGeom prst="rect">
            <a:avLst/>
          </a:prstGeom>
        </p:spPr>
        <p:txBody>
          <a:bodyPr wrap="none">
            <a:spAutoFit/>
          </a:bodyPr>
          <a:lstStyle/>
          <a:p>
            <a:r>
              <a:rPr lang="fr-FR" i="1" dirty="0">
                <a:solidFill>
                  <a:schemeClr val="bg1"/>
                </a:solidFill>
              </a:rPr>
              <a:t>PFE</a:t>
            </a:r>
          </a:p>
        </p:txBody>
      </p:sp>
      <p:sp>
        <p:nvSpPr>
          <p:cNvPr id="13" name="Espace réservé du contenu 2"/>
          <p:cNvSpPr>
            <a:spLocks noGrp="1"/>
          </p:cNvSpPr>
          <p:nvPr/>
        </p:nvSpPr>
        <p:spPr>
          <a:xfrm>
            <a:off x="962820" y="2316000"/>
            <a:ext cx="9056251" cy="32819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fr-FR" dirty="0"/>
              <a:t>Modèle : évalue les flux sur un réseau de transports collectifs</a:t>
            </a:r>
          </a:p>
          <a:p>
            <a:r>
              <a:rPr lang="fr-FR" dirty="0"/>
              <a:t>Représente au mieux le rapport entre l’offre et la demande de transports</a:t>
            </a:r>
          </a:p>
          <a:p>
            <a:pPr marL="0" indent="0">
              <a:buNone/>
            </a:pPr>
            <a:r>
              <a:rPr lang="fr-FR" dirty="0"/>
              <a:t>   </a:t>
            </a:r>
          </a:p>
          <a:p>
            <a:pPr marL="0" indent="0">
              <a:buNone/>
            </a:pPr>
            <a:r>
              <a:rPr lang="fr-FR" dirty="0"/>
              <a:t>Plusieurs modèles étudiés : l’ensemble de ces derniers ne nous convenait pas</a:t>
            </a:r>
          </a:p>
          <a:p>
            <a:r>
              <a:rPr lang="fr-FR" dirty="0"/>
              <a:t>1</a:t>
            </a:r>
            <a:r>
              <a:rPr lang="fr-FR" baseline="30000" dirty="0"/>
              <a:t>ère</a:t>
            </a:r>
            <a:r>
              <a:rPr lang="fr-FR" dirty="0"/>
              <a:t> raison : usage d’un logiciel </a:t>
            </a:r>
          </a:p>
          <a:p>
            <a:r>
              <a:rPr lang="fr-FR" dirty="0"/>
              <a:t>2</a:t>
            </a:r>
            <a:r>
              <a:rPr lang="fr-FR" baseline="30000" dirty="0"/>
              <a:t>ème</a:t>
            </a:r>
            <a:r>
              <a:rPr lang="fr-FR" dirty="0"/>
              <a:t> raison : modèle incomplet, ou complexe mathématiquement</a:t>
            </a:r>
          </a:p>
          <a:p>
            <a:pPr marL="0" indent="0">
              <a:buNone/>
            </a:pPr>
            <a:endParaRPr lang="fr-FR" dirty="0"/>
          </a:p>
          <a:p>
            <a:pPr marL="0" indent="0">
              <a:buNone/>
            </a:pPr>
            <a:r>
              <a:rPr lang="fr-FR" dirty="0"/>
              <a:t>Conception de notre propre modèle dans le but de représenter au mieux la réalité</a:t>
            </a:r>
          </a:p>
          <a:p>
            <a:pPr marL="0" indent="0">
              <a:buNone/>
            </a:pPr>
            <a:endParaRPr lang="fr-FR" dirty="0"/>
          </a:p>
          <a:p>
            <a:pPr marL="0" indent="0">
              <a:buNone/>
            </a:pPr>
            <a:endParaRPr lang="fr-FR" dirty="0"/>
          </a:p>
        </p:txBody>
      </p:sp>
    </p:spTree>
    <p:extLst>
      <p:ext uri="{BB962C8B-B14F-4D97-AF65-F5344CB8AC3E}">
        <p14:creationId xmlns:p14="http://schemas.microsoft.com/office/powerpoint/2010/main" val="1401003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rganigramme : Connecteur 24"/>
          <p:cNvSpPr/>
          <p:nvPr/>
        </p:nvSpPr>
        <p:spPr>
          <a:xfrm>
            <a:off x="10915858" y="4165387"/>
            <a:ext cx="1043392" cy="1060976"/>
          </a:xfrm>
          <a:prstGeom prst="flowChartConnector">
            <a:avLst/>
          </a:prstGeom>
          <a:solidFill>
            <a:srgbClr val="607495">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Organigramme : Connecteur 23"/>
          <p:cNvSpPr/>
          <p:nvPr/>
        </p:nvSpPr>
        <p:spPr>
          <a:xfrm>
            <a:off x="8816101" y="5226363"/>
            <a:ext cx="1043392" cy="1060976"/>
          </a:xfrm>
          <a:prstGeom prst="flowChartConnector">
            <a:avLst/>
          </a:prstGeom>
          <a:solidFill>
            <a:srgbClr val="607495">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Organigramme : Connecteur 19"/>
          <p:cNvSpPr/>
          <p:nvPr/>
        </p:nvSpPr>
        <p:spPr>
          <a:xfrm>
            <a:off x="6587978" y="4918587"/>
            <a:ext cx="1043392" cy="1060976"/>
          </a:xfrm>
          <a:prstGeom prst="flowChartConnector">
            <a:avLst/>
          </a:prstGeom>
          <a:solidFill>
            <a:srgbClr val="607495">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riangle rectangle 10"/>
          <p:cNvSpPr/>
          <p:nvPr/>
        </p:nvSpPr>
        <p:spPr>
          <a:xfrm flipH="1">
            <a:off x="8480808" y="6005441"/>
            <a:ext cx="3711192" cy="852559"/>
          </a:xfrm>
          <a:prstGeom prst="rtTriangle">
            <a:avLst/>
          </a:prstGeom>
          <a:solidFill>
            <a:srgbClr val="5D7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04638" y="558800"/>
            <a:ext cx="9404723" cy="1400530"/>
          </a:xfrm>
        </p:spPr>
        <p:txBody>
          <a:bodyPr/>
          <a:lstStyle/>
          <a:p>
            <a:r>
              <a:rPr lang="fr-FR" dirty="0"/>
              <a:t>Génération</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solidFill>
                  <a:schemeClr val="bg1"/>
                </a:solidFill>
              </a:rPr>
              <a:pPr/>
              <a:t>4</a:t>
            </a:fld>
            <a:endParaRPr lang="en-US" dirty="0">
              <a:solidFill>
                <a:schemeClr val="bg1"/>
              </a:solidFill>
            </a:endParaRPr>
          </a:p>
        </p:txBody>
      </p:sp>
      <p:graphicFrame>
        <p:nvGraphicFramePr>
          <p:cNvPr id="5" name="Tableau 4"/>
          <p:cNvGraphicFramePr>
            <a:graphicFrameLocks noGrp="1"/>
          </p:cNvGraphicFramePr>
          <p:nvPr>
            <p:extLst>
              <p:ext uri="{D42A27DB-BD31-4B8C-83A1-F6EECF244321}">
                <p14:modId xmlns:p14="http://schemas.microsoft.com/office/powerpoint/2010/main" val="2253843678"/>
              </p:ext>
            </p:extLst>
          </p:nvPr>
        </p:nvGraphicFramePr>
        <p:xfrm>
          <a:off x="0" y="0"/>
          <a:ext cx="10414000" cy="558800"/>
        </p:xfrm>
        <a:graphic>
          <a:graphicData uri="http://schemas.openxmlformats.org/drawingml/2006/table">
            <a:tbl>
              <a:tblPr firstRow="1" bandRow="1">
                <a:tableStyleId>{5C22544A-7EE6-4342-B048-85BDC9FD1C3A}</a:tableStyleId>
              </a:tblPr>
              <a:tblGrid>
                <a:gridCol w="2603500">
                  <a:extLst>
                    <a:ext uri="{9D8B030D-6E8A-4147-A177-3AD203B41FA5}">
                      <a16:colId xmlns:a16="http://schemas.microsoft.com/office/drawing/2014/main" val="1283818803"/>
                    </a:ext>
                  </a:extLst>
                </a:gridCol>
                <a:gridCol w="2603500">
                  <a:extLst>
                    <a:ext uri="{9D8B030D-6E8A-4147-A177-3AD203B41FA5}">
                      <a16:colId xmlns:a16="http://schemas.microsoft.com/office/drawing/2014/main" val="2658131905"/>
                    </a:ext>
                  </a:extLst>
                </a:gridCol>
                <a:gridCol w="2603500">
                  <a:extLst>
                    <a:ext uri="{9D8B030D-6E8A-4147-A177-3AD203B41FA5}">
                      <a16:colId xmlns:a16="http://schemas.microsoft.com/office/drawing/2014/main" val="3013422787"/>
                    </a:ext>
                  </a:extLst>
                </a:gridCol>
                <a:gridCol w="2603500">
                  <a:extLst>
                    <a:ext uri="{9D8B030D-6E8A-4147-A177-3AD203B41FA5}">
                      <a16:colId xmlns:a16="http://schemas.microsoft.com/office/drawing/2014/main" val="3399375048"/>
                    </a:ext>
                  </a:extLst>
                </a:gridCol>
              </a:tblGrid>
              <a:tr h="558800">
                <a:tc>
                  <a:txBody>
                    <a:bodyPr/>
                    <a:lstStyle/>
                    <a:p>
                      <a:pPr algn="ctr"/>
                      <a:r>
                        <a:rPr lang="fr-FR" dirty="0"/>
                        <a:t>Modèle</a:t>
                      </a:r>
                    </a:p>
                  </a:txBody>
                  <a:tcPr anchor="ctr"/>
                </a:tc>
                <a:tc>
                  <a:txBody>
                    <a:bodyPr/>
                    <a:lstStyle/>
                    <a:p>
                      <a:pPr algn="ctr"/>
                      <a:r>
                        <a:rPr lang="fr-FR" dirty="0"/>
                        <a:t>Application</a:t>
                      </a:r>
                    </a:p>
                  </a:txBody>
                  <a:tcPr anchor="ctr">
                    <a:solidFill>
                      <a:schemeClr val="accent1">
                        <a:alpha val="30000"/>
                      </a:schemeClr>
                    </a:solidFill>
                  </a:tcPr>
                </a:tc>
                <a:tc>
                  <a:txBody>
                    <a:bodyPr/>
                    <a:lstStyle/>
                    <a:p>
                      <a:pPr algn="ctr"/>
                      <a:r>
                        <a:rPr lang="fr-FR" dirty="0"/>
                        <a:t>Tracé</a:t>
                      </a:r>
                    </a:p>
                  </a:txBody>
                  <a:tcPr anchor="ctr">
                    <a:solidFill>
                      <a:schemeClr val="accent1">
                        <a:alpha val="30000"/>
                      </a:schemeClr>
                    </a:solidFill>
                  </a:tcPr>
                </a:tc>
                <a:tc>
                  <a:txBody>
                    <a:bodyPr/>
                    <a:lstStyle/>
                    <a:p>
                      <a:pPr algn="ctr"/>
                      <a:r>
                        <a:rPr lang="fr-FR" dirty="0"/>
                        <a:t>Ouverture</a:t>
                      </a:r>
                    </a:p>
                  </a:txBody>
                  <a:tcPr anchor="ctr">
                    <a:solidFill>
                      <a:schemeClr val="accent1">
                        <a:alpha val="30000"/>
                      </a:schemeClr>
                    </a:solidFill>
                  </a:tcPr>
                </a:tc>
                <a:extLst>
                  <a:ext uri="{0D108BD9-81ED-4DB2-BD59-A6C34878D82A}">
                    <a16:rowId xmlns:a16="http://schemas.microsoft.com/office/drawing/2014/main" val="38571163"/>
                  </a:ext>
                </a:extLst>
              </a:tr>
            </a:tbl>
          </a:graphicData>
        </a:graphic>
      </p:graphicFrame>
      <p:pic>
        <p:nvPicPr>
          <p:cNvPr id="7" name="Image 6"/>
          <p:cNvPicPr>
            <a:picLocks noChangeAspect="1"/>
          </p:cNvPicPr>
          <p:nvPr/>
        </p:nvPicPr>
        <p:blipFill>
          <a:blip r:embed="rId3">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 y="5969490"/>
            <a:ext cx="8926560" cy="888510"/>
          </a:xfrm>
          <a:prstGeom prst="rect">
            <a:avLst/>
          </a:prstGeom>
        </p:spPr>
      </p:pic>
      <p:sp>
        <p:nvSpPr>
          <p:cNvPr id="8" name="ZoneTexte 7"/>
          <p:cNvSpPr txBox="1"/>
          <p:nvPr/>
        </p:nvSpPr>
        <p:spPr>
          <a:xfrm>
            <a:off x="9525757" y="6550223"/>
            <a:ext cx="2833716" cy="307777"/>
          </a:xfrm>
          <a:prstGeom prst="rect">
            <a:avLst/>
          </a:prstGeom>
          <a:noFill/>
        </p:spPr>
        <p:txBody>
          <a:bodyPr wrap="square" rtlCol="0">
            <a:spAutoFit/>
          </a:bodyPr>
          <a:lstStyle/>
          <a:p>
            <a:r>
              <a:rPr lang="fr-FR" sz="1400" i="1" dirty="0">
                <a:solidFill>
                  <a:schemeClr val="bg1"/>
                </a:solidFill>
              </a:rPr>
              <a:t>Crosnier Maxime - </a:t>
            </a:r>
            <a:r>
              <a:rPr lang="fr-FR" sz="1400" i="1" dirty="0" err="1">
                <a:solidFill>
                  <a:schemeClr val="bg1"/>
                </a:solidFill>
              </a:rPr>
              <a:t>Benfadel</a:t>
            </a:r>
            <a:r>
              <a:rPr lang="fr-FR" sz="1400" i="1" dirty="0">
                <a:solidFill>
                  <a:schemeClr val="bg1"/>
                </a:solidFill>
              </a:rPr>
              <a:t> Ali</a:t>
            </a:r>
          </a:p>
        </p:txBody>
      </p:sp>
      <p:sp>
        <p:nvSpPr>
          <p:cNvPr id="12" name="Rectangle 11"/>
          <p:cNvSpPr/>
          <p:nvPr/>
        </p:nvSpPr>
        <p:spPr>
          <a:xfrm>
            <a:off x="11522293" y="6162916"/>
            <a:ext cx="558166" cy="369332"/>
          </a:xfrm>
          <a:prstGeom prst="rect">
            <a:avLst/>
          </a:prstGeom>
        </p:spPr>
        <p:txBody>
          <a:bodyPr wrap="none">
            <a:spAutoFit/>
          </a:bodyPr>
          <a:lstStyle/>
          <a:p>
            <a:r>
              <a:rPr lang="fr-FR" i="1" dirty="0">
                <a:solidFill>
                  <a:schemeClr val="bg1"/>
                </a:solidFill>
              </a:rPr>
              <a:t>PFE</a:t>
            </a:r>
          </a:p>
        </p:txBody>
      </p:sp>
      <p:sp>
        <p:nvSpPr>
          <p:cNvPr id="16" name="Espace réservé du contenu 2"/>
          <p:cNvSpPr>
            <a:spLocks noGrp="1"/>
          </p:cNvSpPr>
          <p:nvPr/>
        </p:nvSpPr>
        <p:spPr>
          <a:xfrm>
            <a:off x="1067516" y="2060096"/>
            <a:ext cx="8946541"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None/>
            </a:pPr>
            <a:r>
              <a:rPr lang="fr-FR" b="1" dirty="0"/>
              <a:t>Modèle à quatre étapes : agrégé et probabiliste </a:t>
            </a:r>
          </a:p>
        </p:txBody>
      </p:sp>
      <p:grpSp>
        <p:nvGrpSpPr>
          <p:cNvPr id="36" name="Groupe 35"/>
          <p:cNvGrpSpPr/>
          <p:nvPr/>
        </p:nvGrpSpPr>
        <p:grpSpPr>
          <a:xfrm>
            <a:off x="504638" y="2693514"/>
            <a:ext cx="3045225" cy="2809855"/>
            <a:chOff x="504638" y="2693514"/>
            <a:chExt cx="3045225" cy="2809855"/>
          </a:xfrm>
        </p:grpSpPr>
        <p:pic>
          <p:nvPicPr>
            <p:cNvPr id="17" name="Image 16"/>
            <p:cNvPicPr>
              <a:picLocks noChangeAspect="1"/>
            </p:cNvPicPr>
            <p:nvPr/>
          </p:nvPicPr>
          <p:blipFill>
            <a:blip r:embed="rId5">
              <a:clrChange>
                <a:clrFrom>
                  <a:srgbClr val="FFFFFF"/>
                </a:clrFrom>
                <a:clrTo>
                  <a:srgbClr val="FFFFFF">
                    <a:alpha val="0"/>
                  </a:srgbClr>
                </a:clrTo>
              </a:clrChange>
            </a:blip>
            <a:stretch>
              <a:fillRect/>
            </a:stretch>
          </p:blipFill>
          <p:spPr>
            <a:xfrm>
              <a:off x="504638" y="2693514"/>
              <a:ext cx="3021555" cy="2068946"/>
            </a:xfrm>
            <a:prstGeom prst="rect">
              <a:avLst/>
            </a:prstGeom>
          </p:spPr>
        </p:pic>
        <p:grpSp>
          <p:nvGrpSpPr>
            <p:cNvPr id="30" name="Groupe 29"/>
            <p:cNvGrpSpPr/>
            <p:nvPr/>
          </p:nvGrpSpPr>
          <p:grpSpPr>
            <a:xfrm>
              <a:off x="732765" y="2693515"/>
              <a:ext cx="2494872" cy="2753695"/>
              <a:chOff x="9179497" y="2885192"/>
              <a:chExt cx="2263994" cy="2498865"/>
            </a:xfrm>
          </p:grpSpPr>
          <p:sp>
            <p:nvSpPr>
              <p:cNvPr id="3" name="Rectangle 2"/>
              <p:cNvSpPr/>
              <p:nvPr/>
            </p:nvSpPr>
            <p:spPr>
              <a:xfrm>
                <a:off x="11322623" y="3589856"/>
                <a:ext cx="120868" cy="29527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10164829" y="3448050"/>
                <a:ext cx="131695" cy="43708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9179497" y="2885192"/>
                <a:ext cx="126427" cy="46454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9245490" y="4387639"/>
                <a:ext cx="127110" cy="45719"/>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9663018" y="4862844"/>
                <a:ext cx="428067" cy="186945"/>
              </a:xfrm>
              <a:prstGeom prst="rect">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9663018" y="5197112"/>
                <a:ext cx="428067" cy="18694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ZoneTexte 5"/>
            <p:cNvSpPr txBox="1"/>
            <p:nvPr/>
          </p:nvSpPr>
          <p:spPr>
            <a:xfrm>
              <a:off x="1842250" y="4791126"/>
              <a:ext cx="1707613" cy="712243"/>
            </a:xfrm>
            <a:prstGeom prst="rect">
              <a:avLst/>
            </a:prstGeom>
            <a:noFill/>
          </p:spPr>
          <p:txBody>
            <a:bodyPr wrap="square" rtlCol="0">
              <a:spAutoFit/>
            </a:bodyPr>
            <a:lstStyle/>
            <a:p>
              <a:r>
                <a:rPr lang="fr-FR" dirty="0"/>
                <a:t>Emission</a:t>
              </a:r>
            </a:p>
            <a:p>
              <a:r>
                <a:rPr lang="fr-FR" dirty="0"/>
                <a:t>Réception</a:t>
              </a:r>
            </a:p>
          </p:txBody>
        </p:sp>
      </p:grpSp>
      <p:sp>
        <p:nvSpPr>
          <p:cNvPr id="9" name="Forme libre : forme 8"/>
          <p:cNvSpPr/>
          <p:nvPr/>
        </p:nvSpPr>
        <p:spPr>
          <a:xfrm>
            <a:off x="7070024" y="4698613"/>
            <a:ext cx="4371278" cy="1062118"/>
          </a:xfrm>
          <a:custGeom>
            <a:avLst/>
            <a:gdLst>
              <a:gd name="connsiteX0" fmla="*/ 0 w 4371278"/>
              <a:gd name="connsiteY0" fmla="*/ 769434 h 1062118"/>
              <a:gd name="connsiteX1" fmla="*/ 1237785 w 4371278"/>
              <a:gd name="connsiteY1" fmla="*/ 624468 h 1062118"/>
              <a:gd name="connsiteX2" fmla="*/ 2286000 w 4371278"/>
              <a:gd name="connsiteY2" fmla="*/ 1059366 h 1062118"/>
              <a:gd name="connsiteX3" fmla="*/ 3200400 w 4371278"/>
              <a:gd name="connsiteY3" fmla="*/ 379141 h 1062118"/>
              <a:gd name="connsiteX4" fmla="*/ 4371278 w 4371278"/>
              <a:gd name="connsiteY4" fmla="*/ 0 h 1062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1278" h="1062118">
                <a:moveTo>
                  <a:pt x="0" y="769434"/>
                </a:moveTo>
                <a:cubicBezTo>
                  <a:pt x="428392" y="672790"/>
                  <a:pt x="856785" y="576146"/>
                  <a:pt x="1237785" y="624468"/>
                </a:cubicBezTo>
                <a:cubicBezTo>
                  <a:pt x="1618785" y="672790"/>
                  <a:pt x="1958898" y="1100254"/>
                  <a:pt x="2286000" y="1059366"/>
                </a:cubicBezTo>
                <a:cubicBezTo>
                  <a:pt x="2613102" y="1018478"/>
                  <a:pt x="2852854" y="555702"/>
                  <a:pt x="3200400" y="379141"/>
                </a:cubicBezTo>
                <a:cubicBezTo>
                  <a:pt x="3547946" y="202580"/>
                  <a:pt x="3959612" y="101290"/>
                  <a:pt x="4371278"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rganigramme : Connecteur 9"/>
          <p:cNvSpPr/>
          <p:nvPr/>
        </p:nvSpPr>
        <p:spPr>
          <a:xfrm>
            <a:off x="7035322" y="5415884"/>
            <a:ext cx="100361" cy="10036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Organigramme : Connecteur 21"/>
          <p:cNvSpPr/>
          <p:nvPr/>
        </p:nvSpPr>
        <p:spPr>
          <a:xfrm>
            <a:off x="9287617" y="5706671"/>
            <a:ext cx="100361" cy="10036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Organigramme : Connecteur 22"/>
          <p:cNvSpPr/>
          <p:nvPr/>
        </p:nvSpPr>
        <p:spPr>
          <a:xfrm>
            <a:off x="11391121" y="4647260"/>
            <a:ext cx="100361" cy="10036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p:cNvSpPr txBox="1"/>
          <p:nvPr/>
        </p:nvSpPr>
        <p:spPr>
          <a:xfrm>
            <a:off x="6899984" y="5125180"/>
            <a:ext cx="375920" cy="369332"/>
          </a:xfrm>
          <a:prstGeom prst="rect">
            <a:avLst/>
          </a:prstGeom>
          <a:noFill/>
        </p:spPr>
        <p:txBody>
          <a:bodyPr wrap="square" rtlCol="0">
            <a:spAutoFit/>
          </a:bodyPr>
          <a:lstStyle/>
          <a:p>
            <a:r>
              <a:rPr lang="fr-FR" dirty="0">
                <a:solidFill>
                  <a:schemeClr val="tx2">
                    <a:lumMod val="75000"/>
                  </a:schemeClr>
                </a:solidFill>
              </a:rPr>
              <a:t>A</a:t>
            </a:r>
          </a:p>
        </p:txBody>
      </p:sp>
      <p:sp>
        <p:nvSpPr>
          <p:cNvPr id="28" name="ZoneTexte 27"/>
          <p:cNvSpPr txBox="1"/>
          <p:nvPr/>
        </p:nvSpPr>
        <p:spPr>
          <a:xfrm>
            <a:off x="9149837" y="5375421"/>
            <a:ext cx="375920" cy="369332"/>
          </a:xfrm>
          <a:prstGeom prst="rect">
            <a:avLst/>
          </a:prstGeom>
          <a:noFill/>
        </p:spPr>
        <p:txBody>
          <a:bodyPr wrap="square" rtlCol="0">
            <a:spAutoFit/>
          </a:bodyPr>
          <a:lstStyle/>
          <a:p>
            <a:r>
              <a:rPr lang="fr-FR" dirty="0">
                <a:solidFill>
                  <a:schemeClr val="tx2">
                    <a:lumMod val="75000"/>
                  </a:schemeClr>
                </a:solidFill>
              </a:rPr>
              <a:t>B</a:t>
            </a:r>
          </a:p>
        </p:txBody>
      </p:sp>
      <p:sp>
        <p:nvSpPr>
          <p:cNvPr id="29" name="ZoneTexte 28"/>
          <p:cNvSpPr txBox="1"/>
          <p:nvPr/>
        </p:nvSpPr>
        <p:spPr>
          <a:xfrm>
            <a:off x="11277910" y="4331847"/>
            <a:ext cx="375920" cy="369332"/>
          </a:xfrm>
          <a:prstGeom prst="rect">
            <a:avLst/>
          </a:prstGeom>
          <a:noFill/>
        </p:spPr>
        <p:txBody>
          <a:bodyPr wrap="square" rtlCol="0">
            <a:spAutoFit/>
          </a:bodyPr>
          <a:lstStyle/>
          <a:p>
            <a:r>
              <a:rPr lang="fr-FR" dirty="0">
                <a:solidFill>
                  <a:schemeClr val="tx2">
                    <a:lumMod val="75000"/>
                  </a:schemeClr>
                </a:solidFill>
              </a:rPr>
              <a:t>C</a:t>
            </a:r>
          </a:p>
        </p:txBody>
      </p:sp>
      <p:sp>
        <p:nvSpPr>
          <p:cNvPr id="33" name="Légende : encadrée 32"/>
          <p:cNvSpPr/>
          <p:nvPr/>
        </p:nvSpPr>
        <p:spPr>
          <a:xfrm>
            <a:off x="7874953" y="4665003"/>
            <a:ext cx="2103215" cy="438027"/>
          </a:xfrm>
          <a:prstGeom prst="borderCallout1">
            <a:avLst>
              <a:gd name="adj1" fmla="val 55862"/>
              <a:gd name="adj2" fmla="val -121"/>
              <a:gd name="adj3" fmla="val 98583"/>
              <a:gd name="adj4" fmla="val -180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lumMod val="75000"/>
                  </a:schemeClr>
                </a:solidFill>
              </a:rPr>
              <a:t>Zone d’attraction</a:t>
            </a:r>
          </a:p>
        </p:txBody>
      </p:sp>
      <p:graphicFrame>
        <p:nvGraphicFramePr>
          <p:cNvPr id="34" name="Tableau 33"/>
          <p:cNvGraphicFramePr>
            <a:graphicFrameLocks noGrp="1"/>
          </p:cNvGraphicFramePr>
          <p:nvPr>
            <p:extLst>
              <p:ext uri="{D42A27DB-BD31-4B8C-83A1-F6EECF244321}">
                <p14:modId xmlns:p14="http://schemas.microsoft.com/office/powerpoint/2010/main" val="857007704"/>
              </p:ext>
            </p:extLst>
          </p:nvPr>
        </p:nvGraphicFramePr>
        <p:xfrm>
          <a:off x="4277256" y="2504138"/>
          <a:ext cx="5208997" cy="1895422"/>
        </p:xfrm>
        <a:graphic>
          <a:graphicData uri="http://schemas.openxmlformats.org/drawingml/2006/table">
            <a:tbl>
              <a:tblPr firstRow="1" firstCol="1" bandRow="1">
                <a:tableStyleId>{7E9639D4-E3E2-4D34-9284-5A2195B3D0D7}</a:tableStyleId>
              </a:tblPr>
              <a:tblGrid>
                <a:gridCol w="1735949">
                  <a:extLst>
                    <a:ext uri="{9D8B030D-6E8A-4147-A177-3AD203B41FA5}">
                      <a16:colId xmlns:a16="http://schemas.microsoft.com/office/drawing/2014/main" val="663155818"/>
                    </a:ext>
                  </a:extLst>
                </a:gridCol>
                <a:gridCol w="1736524">
                  <a:extLst>
                    <a:ext uri="{9D8B030D-6E8A-4147-A177-3AD203B41FA5}">
                      <a16:colId xmlns:a16="http://schemas.microsoft.com/office/drawing/2014/main" val="3147454557"/>
                    </a:ext>
                  </a:extLst>
                </a:gridCol>
                <a:gridCol w="1736524">
                  <a:extLst>
                    <a:ext uri="{9D8B030D-6E8A-4147-A177-3AD203B41FA5}">
                      <a16:colId xmlns:a16="http://schemas.microsoft.com/office/drawing/2014/main" val="1560987222"/>
                    </a:ext>
                  </a:extLst>
                </a:gridCol>
              </a:tblGrid>
              <a:tr h="196312">
                <a:tc>
                  <a:txBody>
                    <a:bodyPr/>
                    <a:lstStyle/>
                    <a:p>
                      <a:pPr algn="ctr">
                        <a:lnSpc>
                          <a:spcPct val="107000"/>
                        </a:lnSpc>
                        <a:spcAft>
                          <a:spcPts val="0"/>
                        </a:spcAft>
                      </a:pPr>
                      <a:r>
                        <a:rPr lang="fr-FR" sz="1100" dirty="0">
                          <a:effectLst/>
                        </a:rPr>
                        <a:t>Motif de déplacement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F497D"/>
                    </a:solidFill>
                  </a:tcPr>
                </a:tc>
                <a:tc>
                  <a:txBody>
                    <a:bodyPr/>
                    <a:lstStyle/>
                    <a:p>
                      <a:pPr algn="ctr">
                        <a:lnSpc>
                          <a:spcPct val="107000"/>
                        </a:lnSpc>
                        <a:spcAft>
                          <a:spcPts val="0"/>
                        </a:spcAft>
                      </a:pPr>
                      <a:r>
                        <a:rPr lang="fr-FR" sz="1100" dirty="0">
                          <a:effectLst/>
                        </a:rPr>
                        <a:t>Données d’émission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F497D"/>
                    </a:solidFill>
                  </a:tcPr>
                </a:tc>
                <a:tc>
                  <a:txBody>
                    <a:bodyPr/>
                    <a:lstStyle/>
                    <a:p>
                      <a:pPr algn="ctr">
                        <a:lnSpc>
                          <a:spcPct val="107000"/>
                        </a:lnSpc>
                        <a:spcAft>
                          <a:spcPts val="0"/>
                        </a:spcAft>
                      </a:pPr>
                      <a:r>
                        <a:rPr lang="fr-FR" sz="1100" dirty="0">
                          <a:effectLst/>
                        </a:rPr>
                        <a:t>Données de réception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F497D"/>
                    </a:solidFill>
                  </a:tcPr>
                </a:tc>
                <a:extLst>
                  <a:ext uri="{0D108BD9-81ED-4DB2-BD59-A6C34878D82A}">
                    <a16:rowId xmlns:a16="http://schemas.microsoft.com/office/drawing/2014/main" val="1155398285"/>
                  </a:ext>
                </a:extLst>
              </a:tr>
              <a:tr h="196312">
                <a:tc>
                  <a:txBody>
                    <a:bodyPr/>
                    <a:lstStyle/>
                    <a:p>
                      <a:pPr algn="ctr">
                        <a:lnSpc>
                          <a:spcPct val="107000"/>
                        </a:lnSpc>
                        <a:spcAft>
                          <a:spcPts val="0"/>
                        </a:spcAft>
                      </a:pPr>
                      <a:r>
                        <a:rPr lang="fr-FR" sz="1100" dirty="0">
                          <a:solidFill>
                            <a:schemeClr val="bg1"/>
                          </a:solidFill>
                          <a:effectLst/>
                        </a:rPr>
                        <a:t>Travail</a:t>
                      </a:r>
                      <a:endParaRPr lang="fr-FR"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F497D"/>
                    </a:solidFill>
                  </a:tcPr>
                </a:tc>
                <a:tc>
                  <a:txBody>
                    <a:bodyPr/>
                    <a:lstStyle/>
                    <a:p>
                      <a:pPr algn="ctr">
                        <a:lnSpc>
                          <a:spcPct val="107000"/>
                        </a:lnSpc>
                        <a:spcAft>
                          <a:spcPts val="0"/>
                        </a:spcAft>
                      </a:pPr>
                      <a:r>
                        <a:rPr lang="fr-FR" sz="1100" dirty="0">
                          <a:effectLst/>
                        </a:rPr>
                        <a:t>Nombre d’actifs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100" dirty="0">
                          <a:effectLst/>
                        </a:rPr>
                        <a:t>Nombre d’emplois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4072264"/>
                  </a:ext>
                </a:extLst>
              </a:tr>
              <a:tr h="196312">
                <a:tc>
                  <a:txBody>
                    <a:bodyPr/>
                    <a:lstStyle/>
                    <a:p>
                      <a:pPr algn="ctr">
                        <a:lnSpc>
                          <a:spcPct val="107000"/>
                        </a:lnSpc>
                        <a:spcAft>
                          <a:spcPts val="0"/>
                        </a:spcAft>
                      </a:pPr>
                      <a:r>
                        <a:rPr lang="fr-FR" sz="1100" dirty="0">
                          <a:solidFill>
                            <a:schemeClr val="bg1"/>
                          </a:solidFill>
                          <a:effectLst/>
                        </a:rPr>
                        <a:t>Études</a:t>
                      </a:r>
                      <a:endParaRPr lang="fr-FR"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F497D"/>
                    </a:solidFill>
                  </a:tcPr>
                </a:tc>
                <a:tc>
                  <a:txBody>
                    <a:bodyPr/>
                    <a:lstStyle/>
                    <a:p>
                      <a:pPr algn="ctr">
                        <a:lnSpc>
                          <a:spcPct val="107000"/>
                        </a:lnSpc>
                        <a:spcAft>
                          <a:spcPts val="0"/>
                        </a:spcAft>
                      </a:pPr>
                      <a:r>
                        <a:rPr lang="fr-FR" sz="1100" dirty="0">
                          <a:effectLst/>
                        </a:rPr>
                        <a:t>Nombre d’étudiants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100" dirty="0">
                          <a:effectLst/>
                        </a:rPr>
                        <a:t>Places disponibles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50894672"/>
                  </a:ext>
                </a:extLst>
              </a:tr>
              <a:tr h="358775">
                <a:tc>
                  <a:txBody>
                    <a:bodyPr/>
                    <a:lstStyle/>
                    <a:p>
                      <a:pPr algn="ctr">
                        <a:lnSpc>
                          <a:spcPct val="107000"/>
                        </a:lnSpc>
                        <a:spcAft>
                          <a:spcPts val="0"/>
                        </a:spcAft>
                      </a:pPr>
                      <a:r>
                        <a:rPr lang="fr-FR" sz="1100" dirty="0">
                          <a:solidFill>
                            <a:schemeClr val="bg1"/>
                          </a:solidFill>
                          <a:effectLst/>
                        </a:rPr>
                        <a:t>Achats</a:t>
                      </a:r>
                      <a:endParaRPr lang="fr-FR"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F497D"/>
                    </a:solidFill>
                  </a:tcPr>
                </a:tc>
                <a:tc>
                  <a:txBody>
                    <a:bodyPr/>
                    <a:lstStyle/>
                    <a:p>
                      <a:pPr algn="ctr">
                        <a:lnSpc>
                          <a:spcPct val="107000"/>
                        </a:lnSpc>
                        <a:spcAft>
                          <a:spcPts val="0"/>
                        </a:spcAft>
                      </a:pPr>
                      <a:r>
                        <a:rPr lang="fr-FR" sz="1100" dirty="0">
                          <a:effectLst/>
                        </a:rPr>
                        <a:t>Population totale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100" dirty="0">
                          <a:effectLst/>
                        </a:rPr>
                        <a:t>Surface commerciale (m²)</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2546522"/>
                  </a:ext>
                </a:extLst>
              </a:tr>
              <a:tr h="588936">
                <a:tc>
                  <a:txBody>
                    <a:bodyPr/>
                    <a:lstStyle/>
                    <a:p>
                      <a:pPr algn="ctr">
                        <a:lnSpc>
                          <a:spcPct val="107000"/>
                        </a:lnSpc>
                        <a:spcAft>
                          <a:spcPts val="0"/>
                        </a:spcAft>
                      </a:pPr>
                      <a:r>
                        <a:rPr lang="fr-FR" sz="1100" dirty="0">
                          <a:solidFill>
                            <a:schemeClr val="bg1"/>
                          </a:solidFill>
                          <a:effectLst/>
                        </a:rPr>
                        <a:t>Loisirs</a:t>
                      </a:r>
                      <a:endParaRPr lang="fr-FR"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F497D"/>
                    </a:solidFill>
                  </a:tcPr>
                </a:tc>
                <a:tc>
                  <a:txBody>
                    <a:bodyPr/>
                    <a:lstStyle/>
                    <a:p>
                      <a:pPr algn="ctr">
                        <a:lnSpc>
                          <a:spcPct val="107000"/>
                        </a:lnSpc>
                        <a:spcAft>
                          <a:spcPts val="0"/>
                        </a:spcAft>
                      </a:pPr>
                      <a:r>
                        <a:rPr lang="fr-FR" sz="1100" dirty="0">
                          <a:effectLst/>
                        </a:rPr>
                        <a:t>Population totale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100" dirty="0">
                          <a:effectLst/>
                        </a:rPr>
                        <a:t>Nombre de stades, patinoires, piscines, salle de sport ou autre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96968168"/>
                  </a:ext>
                </a:extLst>
              </a:tr>
              <a:tr h="358775">
                <a:tc>
                  <a:txBody>
                    <a:bodyPr/>
                    <a:lstStyle/>
                    <a:p>
                      <a:pPr algn="ctr">
                        <a:lnSpc>
                          <a:spcPct val="107000"/>
                        </a:lnSpc>
                        <a:spcAft>
                          <a:spcPts val="0"/>
                        </a:spcAft>
                      </a:pPr>
                      <a:r>
                        <a:rPr lang="fr-FR" sz="1100" dirty="0">
                          <a:solidFill>
                            <a:schemeClr val="bg1"/>
                          </a:solidFill>
                          <a:effectLst/>
                        </a:rPr>
                        <a:t>Affaires personnelles</a:t>
                      </a:r>
                      <a:endParaRPr lang="fr-FR"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F497D"/>
                    </a:solidFill>
                  </a:tcPr>
                </a:tc>
                <a:tc>
                  <a:txBody>
                    <a:bodyPr/>
                    <a:lstStyle/>
                    <a:p>
                      <a:pPr algn="ctr">
                        <a:lnSpc>
                          <a:spcPct val="107000"/>
                        </a:lnSpc>
                        <a:spcAft>
                          <a:spcPts val="0"/>
                        </a:spcAft>
                      </a:pPr>
                      <a:r>
                        <a:rPr lang="fr-FR" sz="1100" dirty="0">
                          <a:effectLst/>
                        </a:rPr>
                        <a:t>Population totale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100" dirty="0">
                          <a:effectLst/>
                        </a:rPr>
                        <a:t>Population totale, nombre de bâtiment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33117741"/>
                  </a:ext>
                </a:extLst>
              </a:tr>
            </a:tbl>
          </a:graphicData>
        </a:graphic>
      </p:graphicFrame>
      <p:cxnSp>
        <p:nvCxnSpPr>
          <p:cNvPr id="27" name="Connecteur droit 26"/>
          <p:cNvCxnSpPr>
            <a:stCxn id="14" idx="1"/>
            <a:endCxn id="14" idx="3"/>
          </p:cNvCxnSpPr>
          <p:nvPr/>
        </p:nvCxnSpPr>
        <p:spPr>
          <a:xfrm>
            <a:off x="732765" y="2949473"/>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35" name="Connecteur droit 34"/>
          <p:cNvCxnSpPr/>
          <p:nvPr/>
        </p:nvCxnSpPr>
        <p:spPr>
          <a:xfrm>
            <a:off x="3091380" y="3632732"/>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37" name="Connecteur droit 36"/>
          <p:cNvCxnSpPr/>
          <p:nvPr/>
        </p:nvCxnSpPr>
        <p:spPr>
          <a:xfrm>
            <a:off x="1616283" y="3438666"/>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38" name="Connecteur droit 37"/>
          <p:cNvCxnSpPr/>
          <p:nvPr/>
        </p:nvCxnSpPr>
        <p:spPr>
          <a:xfrm>
            <a:off x="1818579" y="3650029"/>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39" name="Connecteur droit 38"/>
          <p:cNvCxnSpPr/>
          <p:nvPr/>
        </p:nvCxnSpPr>
        <p:spPr>
          <a:xfrm>
            <a:off x="806240" y="4366476"/>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40" name="Connecteur droit 39"/>
          <p:cNvCxnSpPr/>
          <p:nvPr/>
        </p:nvCxnSpPr>
        <p:spPr>
          <a:xfrm>
            <a:off x="989513" y="4278401"/>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41" name="Connecteur droit 40"/>
          <p:cNvCxnSpPr/>
          <p:nvPr/>
        </p:nvCxnSpPr>
        <p:spPr>
          <a:xfrm>
            <a:off x="916004" y="3107969"/>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42" name="Connecteur droit 41"/>
          <p:cNvCxnSpPr/>
          <p:nvPr/>
        </p:nvCxnSpPr>
        <p:spPr>
          <a:xfrm>
            <a:off x="2909037" y="3655134"/>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43" name="Connecteur droit 42"/>
          <p:cNvCxnSpPr/>
          <p:nvPr/>
        </p:nvCxnSpPr>
        <p:spPr>
          <a:xfrm>
            <a:off x="732765" y="3015513"/>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44" name="Connecteur droit 43"/>
          <p:cNvCxnSpPr/>
          <p:nvPr/>
        </p:nvCxnSpPr>
        <p:spPr>
          <a:xfrm>
            <a:off x="1828524" y="3360953"/>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45" name="Connecteur droit 44"/>
          <p:cNvCxnSpPr/>
          <p:nvPr/>
        </p:nvCxnSpPr>
        <p:spPr>
          <a:xfrm>
            <a:off x="3091380" y="3554599"/>
            <a:ext cx="139320" cy="0"/>
          </a:xfrm>
          <a:prstGeom prst="line">
            <a:avLst/>
          </a:prstGeom>
        </p:spPr>
        <p:style>
          <a:lnRef idx="1">
            <a:schemeClr val="dk1"/>
          </a:lnRef>
          <a:fillRef idx="0">
            <a:schemeClr val="dk1"/>
          </a:fillRef>
          <a:effectRef idx="0">
            <a:schemeClr val="dk1"/>
          </a:effectRef>
          <a:fontRef idx="minor">
            <a:schemeClr val="tx1"/>
          </a:fontRef>
        </p:style>
      </p:cxnSp>
      <p:cxnSp>
        <p:nvCxnSpPr>
          <p:cNvPr id="46" name="Connecteur droit 45"/>
          <p:cNvCxnSpPr/>
          <p:nvPr/>
        </p:nvCxnSpPr>
        <p:spPr>
          <a:xfrm>
            <a:off x="802425" y="4379709"/>
            <a:ext cx="13932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8012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childTnLst>
                                </p:cTn>
                              </p:par>
                            </p:childTnLst>
                          </p:cTn>
                        </p:par>
                        <p:par>
                          <p:cTn id="30" fill="hold">
                            <p:stCondLst>
                              <p:cond delay="3000"/>
                            </p:stCondLst>
                            <p:childTnLst>
                              <p:par>
                                <p:cTn id="31" presetID="22" presetClass="entr" presetSubtype="8" fill="hold" grpId="0" nodeType="afterEffect">
                                  <p:stCondLst>
                                    <p:cond delay="50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1500"/>
                                        <p:tgtEl>
                                          <p:spTgt spid="9"/>
                                        </p:tgtEl>
                                      </p:cBhvr>
                                    </p:animEffect>
                                  </p:childTnLst>
                                </p:cTn>
                              </p:par>
                            </p:childTnLst>
                          </p:cTn>
                        </p:par>
                        <p:par>
                          <p:cTn id="34" fill="hold">
                            <p:stCondLst>
                              <p:cond delay="5000"/>
                            </p:stCondLst>
                            <p:childTnLst>
                              <p:par>
                                <p:cTn id="35" presetID="21" presetClass="entr" presetSubtype="1" fill="hold" grpId="0" nodeType="afterEffect">
                                  <p:stCondLst>
                                    <p:cond delay="500"/>
                                  </p:stCondLst>
                                  <p:childTnLst>
                                    <p:set>
                                      <p:cBhvr>
                                        <p:cTn id="36" dur="1" fill="hold">
                                          <p:stCondLst>
                                            <p:cond delay="0"/>
                                          </p:stCondLst>
                                        </p:cTn>
                                        <p:tgtEl>
                                          <p:spTgt spid="20"/>
                                        </p:tgtEl>
                                        <p:attrNameLst>
                                          <p:attrName>style.visibility</p:attrName>
                                        </p:attrNameLst>
                                      </p:cBhvr>
                                      <p:to>
                                        <p:strVal val="visible"/>
                                      </p:to>
                                    </p:set>
                                    <p:animEffect transition="in" filter="wheel(1)">
                                      <p:cBhvr>
                                        <p:cTn id="37" dur="1500"/>
                                        <p:tgtEl>
                                          <p:spTgt spid="20"/>
                                        </p:tgtEl>
                                      </p:cBhvr>
                                    </p:animEffect>
                                  </p:childTnLst>
                                </p:cTn>
                              </p:par>
                            </p:childTnLst>
                          </p:cTn>
                        </p:par>
                        <p:par>
                          <p:cTn id="38" fill="hold">
                            <p:stCondLst>
                              <p:cond delay="7000"/>
                            </p:stCondLst>
                            <p:childTnLst>
                              <p:par>
                                <p:cTn id="39" presetID="10"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heel(1)">
                                      <p:cBhvr>
                                        <p:cTn id="44" dur="1500"/>
                                        <p:tgtEl>
                                          <p:spTgt spid="24"/>
                                        </p:tgtEl>
                                      </p:cBhvr>
                                    </p:animEffect>
                                  </p:childTnLst>
                                </p:cTn>
                              </p:par>
                            </p:childTnLst>
                          </p:cTn>
                        </p:par>
                        <p:par>
                          <p:cTn id="45" fill="hold">
                            <p:stCondLst>
                              <p:cond delay="8500"/>
                            </p:stCondLst>
                            <p:childTnLst>
                              <p:par>
                                <p:cTn id="46" presetID="21" presetClass="entr" presetSubtype="1"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heel(1)">
                                      <p:cBhvr>
                                        <p:cTn id="48" dur="1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par>
                          <p:cTn id="54" fill="hold">
                            <p:stCondLst>
                              <p:cond delay="500"/>
                            </p:stCondLst>
                            <p:childTnLst>
                              <p:par>
                                <p:cTn id="55" presetID="6" presetClass="entr" presetSubtype="16" fill="hold" nodeType="afterEffect">
                                  <p:stCondLst>
                                    <p:cond delay="1250"/>
                                  </p:stCondLst>
                                  <p:childTnLst>
                                    <p:set>
                                      <p:cBhvr>
                                        <p:cTn id="56" dur="1" fill="hold">
                                          <p:stCondLst>
                                            <p:cond delay="0"/>
                                          </p:stCondLst>
                                        </p:cTn>
                                        <p:tgtEl>
                                          <p:spTgt spid="27"/>
                                        </p:tgtEl>
                                        <p:attrNameLst>
                                          <p:attrName>style.visibility</p:attrName>
                                        </p:attrNameLst>
                                      </p:cBhvr>
                                      <p:to>
                                        <p:strVal val="visible"/>
                                      </p:to>
                                    </p:set>
                                    <p:animEffect transition="in" filter="circle(in)">
                                      <p:cBhvr>
                                        <p:cTn id="57" dur="2000"/>
                                        <p:tgtEl>
                                          <p:spTgt spid="27"/>
                                        </p:tgtEl>
                                      </p:cBhvr>
                                    </p:animEffect>
                                  </p:childTnLst>
                                </p:cTn>
                              </p:par>
                              <p:par>
                                <p:cTn id="58" presetID="6" presetClass="entr" presetSubtype="16" fill="hold" nodeType="withEffect">
                                  <p:stCondLst>
                                    <p:cond delay="1250"/>
                                  </p:stCondLst>
                                  <p:childTnLst>
                                    <p:set>
                                      <p:cBhvr>
                                        <p:cTn id="59" dur="1" fill="hold">
                                          <p:stCondLst>
                                            <p:cond delay="0"/>
                                          </p:stCondLst>
                                        </p:cTn>
                                        <p:tgtEl>
                                          <p:spTgt spid="35"/>
                                        </p:tgtEl>
                                        <p:attrNameLst>
                                          <p:attrName>style.visibility</p:attrName>
                                        </p:attrNameLst>
                                      </p:cBhvr>
                                      <p:to>
                                        <p:strVal val="visible"/>
                                      </p:to>
                                    </p:set>
                                    <p:animEffect transition="in" filter="circle(in)">
                                      <p:cBhvr>
                                        <p:cTn id="60" dur="2000"/>
                                        <p:tgtEl>
                                          <p:spTgt spid="35"/>
                                        </p:tgtEl>
                                      </p:cBhvr>
                                    </p:animEffect>
                                  </p:childTnLst>
                                </p:cTn>
                              </p:par>
                              <p:par>
                                <p:cTn id="61" presetID="6" presetClass="entr" presetSubtype="16" fill="hold" nodeType="withEffect">
                                  <p:stCondLst>
                                    <p:cond delay="1250"/>
                                  </p:stCondLst>
                                  <p:childTnLst>
                                    <p:set>
                                      <p:cBhvr>
                                        <p:cTn id="62" dur="1" fill="hold">
                                          <p:stCondLst>
                                            <p:cond delay="0"/>
                                          </p:stCondLst>
                                        </p:cTn>
                                        <p:tgtEl>
                                          <p:spTgt spid="37"/>
                                        </p:tgtEl>
                                        <p:attrNameLst>
                                          <p:attrName>style.visibility</p:attrName>
                                        </p:attrNameLst>
                                      </p:cBhvr>
                                      <p:to>
                                        <p:strVal val="visible"/>
                                      </p:to>
                                    </p:set>
                                    <p:animEffect transition="in" filter="circle(in)">
                                      <p:cBhvr>
                                        <p:cTn id="63" dur="2000"/>
                                        <p:tgtEl>
                                          <p:spTgt spid="37"/>
                                        </p:tgtEl>
                                      </p:cBhvr>
                                    </p:animEffect>
                                  </p:childTnLst>
                                </p:cTn>
                              </p:par>
                              <p:par>
                                <p:cTn id="64" presetID="6" presetClass="entr" presetSubtype="16" fill="hold" nodeType="withEffect">
                                  <p:stCondLst>
                                    <p:cond delay="1250"/>
                                  </p:stCondLst>
                                  <p:childTnLst>
                                    <p:set>
                                      <p:cBhvr>
                                        <p:cTn id="65" dur="1" fill="hold">
                                          <p:stCondLst>
                                            <p:cond delay="0"/>
                                          </p:stCondLst>
                                        </p:cTn>
                                        <p:tgtEl>
                                          <p:spTgt spid="38"/>
                                        </p:tgtEl>
                                        <p:attrNameLst>
                                          <p:attrName>style.visibility</p:attrName>
                                        </p:attrNameLst>
                                      </p:cBhvr>
                                      <p:to>
                                        <p:strVal val="visible"/>
                                      </p:to>
                                    </p:set>
                                    <p:animEffect transition="in" filter="circle(in)">
                                      <p:cBhvr>
                                        <p:cTn id="66" dur="2000"/>
                                        <p:tgtEl>
                                          <p:spTgt spid="38"/>
                                        </p:tgtEl>
                                      </p:cBhvr>
                                    </p:animEffect>
                                  </p:childTnLst>
                                </p:cTn>
                              </p:par>
                              <p:par>
                                <p:cTn id="67" presetID="6" presetClass="entr" presetSubtype="16" fill="hold" nodeType="withEffect">
                                  <p:stCondLst>
                                    <p:cond delay="1250"/>
                                  </p:stCondLst>
                                  <p:childTnLst>
                                    <p:set>
                                      <p:cBhvr>
                                        <p:cTn id="68" dur="1" fill="hold">
                                          <p:stCondLst>
                                            <p:cond delay="0"/>
                                          </p:stCondLst>
                                        </p:cTn>
                                        <p:tgtEl>
                                          <p:spTgt spid="39"/>
                                        </p:tgtEl>
                                        <p:attrNameLst>
                                          <p:attrName>style.visibility</p:attrName>
                                        </p:attrNameLst>
                                      </p:cBhvr>
                                      <p:to>
                                        <p:strVal val="visible"/>
                                      </p:to>
                                    </p:set>
                                    <p:animEffect transition="in" filter="circle(in)">
                                      <p:cBhvr>
                                        <p:cTn id="69" dur="2000"/>
                                        <p:tgtEl>
                                          <p:spTgt spid="39"/>
                                        </p:tgtEl>
                                      </p:cBhvr>
                                    </p:animEffect>
                                  </p:childTnLst>
                                </p:cTn>
                              </p:par>
                              <p:par>
                                <p:cTn id="70" presetID="6" presetClass="entr" presetSubtype="16" fill="hold" nodeType="withEffect">
                                  <p:stCondLst>
                                    <p:cond delay="1250"/>
                                  </p:stCondLst>
                                  <p:childTnLst>
                                    <p:set>
                                      <p:cBhvr>
                                        <p:cTn id="71" dur="1" fill="hold">
                                          <p:stCondLst>
                                            <p:cond delay="0"/>
                                          </p:stCondLst>
                                        </p:cTn>
                                        <p:tgtEl>
                                          <p:spTgt spid="40"/>
                                        </p:tgtEl>
                                        <p:attrNameLst>
                                          <p:attrName>style.visibility</p:attrName>
                                        </p:attrNameLst>
                                      </p:cBhvr>
                                      <p:to>
                                        <p:strVal val="visible"/>
                                      </p:to>
                                    </p:set>
                                    <p:animEffect transition="in" filter="circle(in)">
                                      <p:cBhvr>
                                        <p:cTn id="72" dur="2000"/>
                                        <p:tgtEl>
                                          <p:spTgt spid="40"/>
                                        </p:tgtEl>
                                      </p:cBhvr>
                                    </p:animEffect>
                                  </p:childTnLst>
                                </p:cTn>
                              </p:par>
                              <p:par>
                                <p:cTn id="73" presetID="6" presetClass="entr" presetSubtype="16" fill="hold" nodeType="withEffect">
                                  <p:stCondLst>
                                    <p:cond delay="1250"/>
                                  </p:stCondLst>
                                  <p:childTnLst>
                                    <p:set>
                                      <p:cBhvr>
                                        <p:cTn id="74" dur="1" fill="hold">
                                          <p:stCondLst>
                                            <p:cond delay="0"/>
                                          </p:stCondLst>
                                        </p:cTn>
                                        <p:tgtEl>
                                          <p:spTgt spid="41"/>
                                        </p:tgtEl>
                                        <p:attrNameLst>
                                          <p:attrName>style.visibility</p:attrName>
                                        </p:attrNameLst>
                                      </p:cBhvr>
                                      <p:to>
                                        <p:strVal val="visible"/>
                                      </p:to>
                                    </p:set>
                                    <p:animEffect transition="in" filter="circle(in)">
                                      <p:cBhvr>
                                        <p:cTn id="75" dur="2000"/>
                                        <p:tgtEl>
                                          <p:spTgt spid="41"/>
                                        </p:tgtEl>
                                      </p:cBhvr>
                                    </p:animEffect>
                                  </p:childTnLst>
                                </p:cTn>
                              </p:par>
                              <p:par>
                                <p:cTn id="76" presetID="6" presetClass="entr" presetSubtype="16" fill="hold" nodeType="withEffect">
                                  <p:stCondLst>
                                    <p:cond delay="1250"/>
                                  </p:stCondLst>
                                  <p:childTnLst>
                                    <p:set>
                                      <p:cBhvr>
                                        <p:cTn id="77" dur="1" fill="hold">
                                          <p:stCondLst>
                                            <p:cond delay="0"/>
                                          </p:stCondLst>
                                        </p:cTn>
                                        <p:tgtEl>
                                          <p:spTgt spid="42"/>
                                        </p:tgtEl>
                                        <p:attrNameLst>
                                          <p:attrName>style.visibility</p:attrName>
                                        </p:attrNameLst>
                                      </p:cBhvr>
                                      <p:to>
                                        <p:strVal val="visible"/>
                                      </p:to>
                                    </p:set>
                                    <p:animEffect transition="in" filter="circle(in)">
                                      <p:cBhvr>
                                        <p:cTn id="78" dur="2000"/>
                                        <p:tgtEl>
                                          <p:spTgt spid="42"/>
                                        </p:tgtEl>
                                      </p:cBhvr>
                                    </p:animEffect>
                                  </p:childTnLst>
                                </p:cTn>
                              </p:par>
                              <p:par>
                                <p:cTn id="79" presetID="6" presetClass="entr" presetSubtype="16" fill="hold" nodeType="withEffect">
                                  <p:stCondLst>
                                    <p:cond delay="1250"/>
                                  </p:stCondLst>
                                  <p:childTnLst>
                                    <p:set>
                                      <p:cBhvr>
                                        <p:cTn id="80" dur="1" fill="hold">
                                          <p:stCondLst>
                                            <p:cond delay="0"/>
                                          </p:stCondLst>
                                        </p:cTn>
                                        <p:tgtEl>
                                          <p:spTgt spid="43"/>
                                        </p:tgtEl>
                                        <p:attrNameLst>
                                          <p:attrName>style.visibility</p:attrName>
                                        </p:attrNameLst>
                                      </p:cBhvr>
                                      <p:to>
                                        <p:strVal val="visible"/>
                                      </p:to>
                                    </p:set>
                                    <p:animEffect transition="in" filter="circle(in)">
                                      <p:cBhvr>
                                        <p:cTn id="81" dur="2000"/>
                                        <p:tgtEl>
                                          <p:spTgt spid="43"/>
                                        </p:tgtEl>
                                      </p:cBhvr>
                                    </p:animEffect>
                                  </p:childTnLst>
                                </p:cTn>
                              </p:par>
                              <p:par>
                                <p:cTn id="82" presetID="6" presetClass="entr" presetSubtype="16" fill="hold" nodeType="withEffect">
                                  <p:stCondLst>
                                    <p:cond delay="1250"/>
                                  </p:stCondLst>
                                  <p:childTnLst>
                                    <p:set>
                                      <p:cBhvr>
                                        <p:cTn id="83" dur="1" fill="hold">
                                          <p:stCondLst>
                                            <p:cond delay="0"/>
                                          </p:stCondLst>
                                        </p:cTn>
                                        <p:tgtEl>
                                          <p:spTgt spid="44"/>
                                        </p:tgtEl>
                                        <p:attrNameLst>
                                          <p:attrName>style.visibility</p:attrName>
                                        </p:attrNameLst>
                                      </p:cBhvr>
                                      <p:to>
                                        <p:strVal val="visible"/>
                                      </p:to>
                                    </p:set>
                                    <p:animEffect transition="in" filter="circle(in)">
                                      <p:cBhvr>
                                        <p:cTn id="84" dur="2000"/>
                                        <p:tgtEl>
                                          <p:spTgt spid="44"/>
                                        </p:tgtEl>
                                      </p:cBhvr>
                                    </p:animEffect>
                                  </p:childTnLst>
                                </p:cTn>
                              </p:par>
                              <p:par>
                                <p:cTn id="85" presetID="6" presetClass="entr" presetSubtype="16" fill="hold" nodeType="withEffect">
                                  <p:stCondLst>
                                    <p:cond delay="1250"/>
                                  </p:stCondLst>
                                  <p:childTnLst>
                                    <p:set>
                                      <p:cBhvr>
                                        <p:cTn id="86" dur="1" fill="hold">
                                          <p:stCondLst>
                                            <p:cond delay="0"/>
                                          </p:stCondLst>
                                        </p:cTn>
                                        <p:tgtEl>
                                          <p:spTgt spid="45"/>
                                        </p:tgtEl>
                                        <p:attrNameLst>
                                          <p:attrName>style.visibility</p:attrName>
                                        </p:attrNameLst>
                                      </p:cBhvr>
                                      <p:to>
                                        <p:strVal val="visible"/>
                                      </p:to>
                                    </p:set>
                                    <p:animEffect transition="in" filter="circle(in)">
                                      <p:cBhvr>
                                        <p:cTn id="87" dur="2000"/>
                                        <p:tgtEl>
                                          <p:spTgt spid="45"/>
                                        </p:tgtEl>
                                      </p:cBhvr>
                                    </p:animEffect>
                                  </p:childTnLst>
                                </p:cTn>
                              </p:par>
                              <p:par>
                                <p:cTn id="88" presetID="6" presetClass="entr" presetSubtype="16" fill="hold" nodeType="withEffect">
                                  <p:stCondLst>
                                    <p:cond delay="1250"/>
                                  </p:stCondLst>
                                  <p:childTnLst>
                                    <p:set>
                                      <p:cBhvr>
                                        <p:cTn id="89" dur="1" fill="hold">
                                          <p:stCondLst>
                                            <p:cond delay="0"/>
                                          </p:stCondLst>
                                        </p:cTn>
                                        <p:tgtEl>
                                          <p:spTgt spid="46"/>
                                        </p:tgtEl>
                                        <p:attrNameLst>
                                          <p:attrName>style.visibility</p:attrName>
                                        </p:attrNameLst>
                                      </p:cBhvr>
                                      <p:to>
                                        <p:strVal val="visible"/>
                                      </p:to>
                                    </p:set>
                                    <p:animEffect transition="in" filter="circle(in)">
                                      <p:cBhvr>
                                        <p:cTn id="90" dur="2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0" grpId="0" animBg="1"/>
      <p:bldP spid="9" grpId="0" animBg="1"/>
      <p:bldP spid="10" grpId="0" animBg="1"/>
      <p:bldP spid="22" grpId="0" animBg="1"/>
      <p:bldP spid="23" grpId="0" animBg="1"/>
      <p:bldP spid="26" grpId="0"/>
      <p:bldP spid="28" grpId="0"/>
      <p:bldP spid="29" grpId="0"/>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riangle rectangle 10"/>
          <p:cNvSpPr/>
          <p:nvPr/>
        </p:nvSpPr>
        <p:spPr>
          <a:xfrm flipH="1">
            <a:off x="8480808" y="6005441"/>
            <a:ext cx="3711192" cy="852559"/>
          </a:xfrm>
          <a:prstGeom prst="rtTriangle">
            <a:avLst/>
          </a:prstGeom>
          <a:solidFill>
            <a:srgbClr val="5D7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04638" y="558800"/>
            <a:ext cx="9404723" cy="1400530"/>
          </a:xfrm>
        </p:spPr>
        <p:txBody>
          <a:bodyPr/>
          <a:lstStyle/>
          <a:p>
            <a:r>
              <a:rPr lang="fr-FR" dirty="0"/>
              <a:t>Distribution</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solidFill>
                  <a:schemeClr val="bg1"/>
                </a:solidFill>
              </a:rPr>
              <a:pPr/>
              <a:t>5</a:t>
            </a:fld>
            <a:endParaRPr lang="en-US" dirty="0">
              <a:solidFill>
                <a:schemeClr val="bg1"/>
              </a:solidFill>
            </a:endParaRPr>
          </a:p>
        </p:txBody>
      </p:sp>
      <p:graphicFrame>
        <p:nvGraphicFramePr>
          <p:cNvPr id="5" name="Tableau 4"/>
          <p:cNvGraphicFramePr>
            <a:graphicFrameLocks noGrp="1"/>
          </p:cNvGraphicFramePr>
          <p:nvPr/>
        </p:nvGraphicFramePr>
        <p:xfrm>
          <a:off x="0" y="0"/>
          <a:ext cx="10414000" cy="558800"/>
        </p:xfrm>
        <a:graphic>
          <a:graphicData uri="http://schemas.openxmlformats.org/drawingml/2006/table">
            <a:tbl>
              <a:tblPr firstRow="1" bandRow="1">
                <a:tableStyleId>{5C22544A-7EE6-4342-B048-85BDC9FD1C3A}</a:tableStyleId>
              </a:tblPr>
              <a:tblGrid>
                <a:gridCol w="2603500">
                  <a:extLst>
                    <a:ext uri="{9D8B030D-6E8A-4147-A177-3AD203B41FA5}">
                      <a16:colId xmlns:a16="http://schemas.microsoft.com/office/drawing/2014/main" val="1283818803"/>
                    </a:ext>
                  </a:extLst>
                </a:gridCol>
                <a:gridCol w="2603500">
                  <a:extLst>
                    <a:ext uri="{9D8B030D-6E8A-4147-A177-3AD203B41FA5}">
                      <a16:colId xmlns:a16="http://schemas.microsoft.com/office/drawing/2014/main" val="2658131905"/>
                    </a:ext>
                  </a:extLst>
                </a:gridCol>
                <a:gridCol w="2603500">
                  <a:extLst>
                    <a:ext uri="{9D8B030D-6E8A-4147-A177-3AD203B41FA5}">
                      <a16:colId xmlns:a16="http://schemas.microsoft.com/office/drawing/2014/main" val="3013422787"/>
                    </a:ext>
                  </a:extLst>
                </a:gridCol>
                <a:gridCol w="2603500">
                  <a:extLst>
                    <a:ext uri="{9D8B030D-6E8A-4147-A177-3AD203B41FA5}">
                      <a16:colId xmlns:a16="http://schemas.microsoft.com/office/drawing/2014/main" val="3399375048"/>
                    </a:ext>
                  </a:extLst>
                </a:gridCol>
              </a:tblGrid>
              <a:tr h="558800">
                <a:tc>
                  <a:txBody>
                    <a:bodyPr/>
                    <a:lstStyle/>
                    <a:p>
                      <a:pPr algn="ctr"/>
                      <a:r>
                        <a:rPr lang="fr-FR" dirty="0"/>
                        <a:t>Modèle</a:t>
                      </a:r>
                    </a:p>
                  </a:txBody>
                  <a:tcPr anchor="ctr"/>
                </a:tc>
                <a:tc>
                  <a:txBody>
                    <a:bodyPr/>
                    <a:lstStyle/>
                    <a:p>
                      <a:pPr algn="ctr"/>
                      <a:r>
                        <a:rPr lang="fr-FR" dirty="0"/>
                        <a:t>Application</a:t>
                      </a:r>
                    </a:p>
                  </a:txBody>
                  <a:tcPr anchor="ctr">
                    <a:solidFill>
                      <a:schemeClr val="accent1">
                        <a:alpha val="30000"/>
                      </a:schemeClr>
                    </a:solidFill>
                  </a:tcPr>
                </a:tc>
                <a:tc>
                  <a:txBody>
                    <a:bodyPr/>
                    <a:lstStyle/>
                    <a:p>
                      <a:pPr algn="ctr"/>
                      <a:r>
                        <a:rPr lang="fr-FR" dirty="0"/>
                        <a:t>Tracé</a:t>
                      </a:r>
                    </a:p>
                  </a:txBody>
                  <a:tcPr anchor="ctr">
                    <a:solidFill>
                      <a:schemeClr val="accent1">
                        <a:alpha val="30000"/>
                      </a:schemeClr>
                    </a:solidFill>
                  </a:tcPr>
                </a:tc>
                <a:tc>
                  <a:txBody>
                    <a:bodyPr/>
                    <a:lstStyle/>
                    <a:p>
                      <a:pPr algn="ctr"/>
                      <a:r>
                        <a:rPr lang="fr-FR" dirty="0"/>
                        <a:t>Ouverture</a:t>
                      </a:r>
                    </a:p>
                  </a:txBody>
                  <a:tcPr anchor="ctr">
                    <a:solidFill>
                      <a:schemeClr val="accent1">
                        <a:alpha val="30000"/>
                      </a:schemeClr>
                    </a:solidFill>
                  </a:tcPr>
                </a:tc>
                <a:extLst>
                  <a:ext uri="{0D108BD9-81ED-4DB2-BD59-A6C34878D82A}">
                    <a16:rowId xmlns:a16="http://schemas.microsoft.com/office/drawing/2014/main" val="38571163"/>
                  </a:ext>
                </a:extLst>
              </a:tr>
            </a:tbl>
          </a:graphicData>
        </a:graphic>
      </p:graphicFrame>
      <p:pic>
        <p:nvPicPr>
          <p:cNvPr id="7" name="Image 6"/>
          <p:cNvPicPr>
            <a:picLocks noChangeAspect="1"/>
          </p:cNvPicPr>
          <p:nvPr/>
        </p:nvPicPr>
        <p:blipFill>
          <a:blip r:embed="rId3">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 y="5969490"/>
            <a:ext cx="8926560" cy="888510"/>
          </a:xfrm>
          <a:prstGeom prst="rect">
            <a:avLst/>
          </a:prstGeom>
        </p:spPr>
      </p:pic>
      <p:sp>
        <p:nvSpPr>
          <p:cNvPr id="8" name="ZoneTexte 7"/>
          <p:cNvSpPr txBox="1"/>
          <p:nvPr/>
        </p:nvSpPr>
        <p:spPr>
          <a:xfrm>
            <a:off x="9525757" y="6550223"/>
            <a:ext cx="2833716" cy="307777"/>
          </a:xfrm>
          <a:prstGeom prst="rect">
            <a:avLst/>
          </a:prstGeom>
          <a:noFill/>
        </p:spPr>
        <p:txBody>
          <a:bodyPr wrap="square" rtlCol="0">
            <a:spAutoFit/>
          </a:bodyPr>
          <a:lstStyle/>
          <a:p>
            <a:r>
              <a:rPr lang="fr-FR" sz="1400" i="1" dirty="0">
                <a:solidFill>
                  <a:schemeClr val="bg1"/>
                </a:solidFill>
              </a:rPr>
              <a:t>Crosnier Maxime - </a:t>
            </a:r>
            <a:r>
              <a:rPr lang="fr-FR" sz="1400" i="1" dirty="0" err="1">
                <a:solidFill>
                  <a:schemeClr val="bg1"/>
                </a:solidFill>
              </a:rPr>
              <a:t>Benfadel</a:t>
            </a:r>
            <a:r>
              <a:rPr lang="fr-FR" sz="1400" i="1" dirty="0">
                <a:solidFill>
                  <a:schemeClr val="bg1"/>
                </a:solidFill>
              </a:rPr>
              <a:t> Ali</a:t>
            </a:r>
          </a:p>
        </p:txBody>
      </p:sp>
      <p:sp>
        <p:nvSpPr>
          <p:cNvPr id="12" name="Rectangle 11"/>
          <p:cNvSpPr/>
          <p:nvPr/>
        </p:nvSpPr>
        <p:spPr>
          <a:xfrm>
            <a:off x="11522293" y="6162916"/>
            <a:ext cx="558166" cy="369332"/>
          </a:xfrm>
          <a:prstGeom prst="rect">
            <a:avLst/>
          </a:prstGeom>
        </p:spPr>
        <p:txBody>
          <a:bodyPr wrap="none">
            <a:spAutoFit/>
          </a:bodyPr>
          <a:lstStyle/>
          <a:p>
            <a:r>
              <a:rPr lang="fr-FR" i="1" dirty="0">
                <a:solidFill>
                  <a:schemeClr val="bg1"/>
                </a:solidFill>
              </a:rPr>
              <a:t>PFE</a:t>
            </a:r>
          </a:p>
        </p:txBody>
      </p:sp>
      <mc:AlternateContent xmlns:mc="http://schemas.openxmlformats.org/markup-compatibility/2006" xmlns:a14="http://schemas.microsoft.com/office/drawing/2010/main">
        <mc:Choice Requires="a14">
          <p:sp>
            <p:nvSpPr>
              <p:cNvPr id="3" name="Rectangle 2"/>
              <p:cNvSpPr/>
              <p:nvPr/>
            </p:nvSpPr>
            <p:spPr>
              <a:xfrm>
                <a:off x="3972142" y="4514874"/>
                <a:ext cx="2810898" cy="14073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𝐹</m:t>
                          </m:r>
                        </m:e>
                        <m:sub>
                          <m:r>
                            <a:rPr lang="fr-FR" i="1">
                              <a:latin typeface="Cambria Math" panose="02040503050406030204" pitchFamily="18" charset="0"/>
                            </a:rPr>
                            <m:t>𝑖</m:t>
                          </m:r>
                          <m:r>
                            <a:rPr lang="fr-FR" i="1">
                              <a:latin typeface="Cambria Math" panose="02040503050406030204" pitchFamily="18" charset="0"/>
                            </a:rPr>
                            <m:t>,</m:t>
                          </m:r>
                          <m:r>
                            <a:rPr lang="fr-FR" i="1">
                              <a:latin typeface="Cambria Math" panose="02040503050406030204" pitchFamily="18" charset="0"/>
                            </a:rPr>
                            <m:t>𝑗</m:t>
                          </m:r>
                          <m:r>
                            <a:rPr lang="fr-FR" i="1">
                              <a:latin typeface="Cambria Math" panose="02040503050406030204" pitchFamily="18" charset="0"/>
                            </a:rPr>
                            <m:t>,</m:t>
                          </m:r>
                          <m:r>
                            <a:rPr lang="fr-FR" i="1">
                              <a:latin typeface="Cambria Math" panose="02040503050406030204" pitchFamily="18" charset="0"/>
                            </a:rPr>
                            <m:t>𝑚</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𝐸</m:t>
                          </m:r>
                        </m:e>
                        <m:sub>
                          <m:r>
                            <a:rPr lang="fr-FR" i="1">
                              <a:latin typeface="Cambria Math" panose="02040503050406030204" pitchFamily="18" charset="0"/>
                            </a:rPr>
                            <m:t>𝑖</m:t>
                          </m:r>
                          <m:r>
                            <a:rPr lang="fr-FR" i="1">
                              <a:latin typeface="Cambria Math" panose="02040503050406030204" pitchFamily="18" charset="0"/>
                            </a:rPr>
                            <m:t>,</m:t>
                          </m:r>
                          <m:r>
                            <a:rPr lang="fr-FR" i="1">
                              <a:latin typeface="Cambria Math" panose="02040503050406030204" pitchFamily="18" charset="0"/>
                            </a:rPr>
                            <m:t>𝑚</m:t>
                          </m:r>
                        </m:sub>
                      </m:sSub>
                      <m:r>
                        <a:rPr lang="fr-FR" i="1">
                          <a:latin typeface="Cambria Math" panose="02040503050406030204" pitchFamily="18" charset="0"/>
                        </a:rPr>
                        <m:t>.</m:t>
                      </m:r>
                      <m:d>
                        <m:dPr>
                          <m:ctrlPr>
                            <a:rPr lang="fr-FR" i="1">
                              <a:latin typeface="Cambria Math" panose="02040503050406030204" pitchFamily="18" charset="0"/>
                            </a:rPr>
                          </m:ctrlPr>
                        </m:dPr>
                        <m:e>
                          <m:f>
                            <m:fPr>
                              <m:ctrlPr>
                                <a:rPr lang="fr-FR" i="1">
                                  <a:latin typeface="Cambria Math" panose="02040503050406030204" pitchFamily="18" charset="0"/>
                                </a:rPr>
                              </m:ctrlPr>
                            </m:fPr>
                            <m:num>
                              <m:f>
                                <m:fPr>
                                  <m:ctrlPr>
                                    <a:rPr lang="fr-FR" i="1">
                                      <a:latin typeface="Cambria Math" panose="02040503050406030204" pitchFamily="18" charset="0"/>
                                    </a:rPr>
                                  </m:ctrlPr>
                                </m:fPr>
                                <m:num>
                                  <m:sSub>
                                    <m:sSubPr>
                                      <m:ctrlPr>
                                        <a:rPr lang="fr-FR" i="1">
                                          <a:latin typeface="Cambria Math" panose="02040503050406030204" pitchFamily="18" charset="0"/>
                                        </a:rPr>
                                      </m:ctrlPr>
                                    </m:sSubPr>
                                    <m:e>
                                      <m:r>
                                        <a:rPr lang="fr-FR" i="1">
                                          <a:latin typeface="Cambria Math" panose="02040503050406030204" pitchFamily="18" charset="0"/>
                                        </a:rPr>
                                        <m:t>𝑅</m:t>
                                      </m:r>
                                    </m:e>
                                    <m:sub>
                                      <m:r>
                                        <a:rPr lang="fr-FR" i="1">
                                          <a:latin typeface="Cambria Math" panose="02040503050406030204" pitchFamily="18" charset="0"/>
                                        </a:rPr>
                                        <m:t>𝑗</m:t>
                                      </m:r>
                                      <m:r>
                                        <a:rPr lang="fr-FR" i="1">
                                          <a:latin typeface="Cambria Math" panose="02040503050406030204" pitchFamily="18" charset="0"/>
                                        </a:rPr>
                                        <m:t>,</m:t>
                                      </m:r>
                                      <m:r>
                                        <a:rPr lang="fr-FR" i="1">
                                          <a:latin typeface="Cambria Math" panose="02040503050406030204" pitchFamily="18" charset="0"/>
                                        </a:rPr>
                                        <m:t>𝑚</m:t>
                                      </m:r>
                                    </m:sub>
                                  </m:sSub>
                                </m:num>
                                <m:den>
                                  <m:sSup>
                                    <m:sSupPr>
                                      <m:ctrlPr>
                                        <a:rPr lang="fr-FR" i="1">
                                          <a:latin typeface="Cambria Math" panose="02040503050406030204" pitchFamily="18" charset="0"/>
                                        </a:rPr>
                                      </m:ctrlPr>
                                    </m:sSupPr>
                                    <m:e>
                                      <m:sSub>
                                        <m:sSubPr>
                                          <m:ctrlPr>
                                            <a:rPr lang="fr-FR" i="1">
                                              <a:latin typeface="Cambria Math" panose="02040503050406030204" pitchFamily="18" charset="0"/>
                                            </a:rPr>
                                          </m:ctrlPr>
                                        </m:sSubPr>
                                        <m:e>
                                          <m:r>
                                            <a:rPr lang="fr-FR" i="1">
                                              <a:latin typeface="Cambria Math" panose="02040503050406030204" pitchFamily="18" charset="0"/>
                                            </a:rPr>
                                            <m:t>𝐶</m:t>
                                          </m:r>
                                        </m:e>
                                        <m:sub>
                                          <m:r>
                                            <a:rPr lang="fr-FR" i="1">
                                              <a:latin typeface="Cambria Math" panose="02040503050406030204" pitchFamily="18" charset="0"/>
                                            </a:rPr>
                                            <m:t>𝑖</m:t>
                                          </m:r>
                                          <m:r>
                                            <a:rPr lang="fr-FR" i="1">
                                              <a:latin typeface="Cambria Math" panose="02040503050406030204" pitchFamily="18" charset="0"/>
                                            </a:rPr>
                                            <m:t>,</m:t>
                                          </m:r>
                                          <m:r>
                                            <a:rPr lang="fr-FR" i="1">
                                              <a:latin typeface="Cambria Math" panose="02040503050406030204" pitchFamily="18" charset="0"/>
                                            </a:rPr>
                                            <m:t>𝑗</m:t>
                                          </m:r>
                                        </m:sub>
                                      </m:sSub>
                                    </m:e>
                                    <m:sup>
                                      <m:r>
                                        <a:rPr lang="fr-FR" i="1">
                                          <a:latin typeface="Cambria Math" panose="02040503050406030204" pitchFamily="18" charset="0"/>
                                        </a:rPr>
                                        <m:t>𝛼</m:t>
                                      </m:r>
                                    </m:sup>
                                  </m:sSup>
                                </m:den>
                              </m:f>
                            </m:num>
                            <m:den>
                              <m:nary>
                                <m:naryPr>
                                  <m:chr m:val="∑"/>
                                  <m:limLoc m:val="undOvr"/>
                                  <m:subHide m:val="on"/>
                                  <m:supHide m:val="on"/>
                                  <m:ctrlPr>
                                    <a:rPr lang="fr-FR" i="1">
                                      <a:latin typeface="Cambria Math" panose="02040503050406030204" pitchFamily="18" charset="0"/>
                                    </a:rPr>
                                  </m:ctrlPr>
                                </m:naryPr>
                                <m:sub/>
                                <m:sup/>
                                <m:e>
                                  <m:d>
                                    <m:dPr>
                                      <m:ctrlPr>
                                        <a:rPr lang="fr-FR" i="1">
                                          <a:latin typeface="Cambria Math" panose="02040503050406030204" pitchFamily="18" charset="0"/>
                                        </a:rPr>
                                      </m:ctrlPr>
                                    </m:dPr>
                                    <m:e>
                                      <m:f>
                                        <m:fPr>
                                          <m:ctrlPr>
                                            <a:rPr lang="fr-FR" i="1">
                                              <a:latin typeface="Cambria Math" panose="02040503050406030204" pitchFamily="18" charset="0"/>
                                            </a:rPr>
                                          </m:ctrlPr>
                                        </m:fPr>
                                        <m:num>
                                          <m:sSub>
                                            <m:sSubPr>
                                              <m:ctrlPr>
                                                <a:rPr lang="fr-FR" i="1">
                                                  <a:latin typeface="Cambria Math" panose="02040503050406030204" pitchFamily="18" charset="0"/>
                                                </a:rPr>
                                              </m:ctrlPr>
                                            </m:sSubPr>
                                            <m:e>
                                              <m:r>
                                                <a:rPr lang="fr-FR" i="1">
                                                  <a:latin typeface="Cambria Math" panose="02040503050406030204" pitchFamily="18" charset="0"/>
                                                </a:rPr>
                                                <m:t>𝑅</m:t>
                                              </m:r>
                                            </m:e>
                                            <m:sub>
                                              <m:r>
                                                <a:rPr lang="fr-FR" i="1">
                                                  <a:latin typeface="Cambria Math" panose="02040503050406030204" pitchFamily="18" charset="0"/>
                                                </a:rPr>
                                                <m:t>𝑗</m:t>
                                              </m:r>
                                              <m:r>
                                                <a:rPr lang="fr-FR" i="1">
                                                  <a:latin typeface="Cambria Math" panose="02040503050406030204" pitchFamily="18" charset="0"/>
                                                </a:rPr>
                                                <m:t>,</m:t>
                                              </m:r>
                                              <m:r>
                                                <a:rPr lang="fr-FR" i="1">
                                                  <a:latin typeface="Cambria Math" panose="02040503050406030204" pitchFamily="18" charset="0"/>
                                                </a:rPr>
                                                <m:t>𝑚</m:t>
                                              </m:r>
                                            </m:sub>
                                          </m:sSub>
                                        </m:num>
                                        <m:den>
                                          <m:sSup>
                                            <m:sSupPr>
                                              <m:ctrlPr>
                                                <a:rPr lang="fr-FR" i="1">
                                                  <a:latin typeface="Cambria Math" panose="02040503050406030204" pitchFamily="18" charset="0"/>
                                                </a:rPr>
                                              </m:ctrlPr>
                                            </m:sSupPr>
                                            <m:e>
                                              <m:sSub>
                                                <m:sSubPr>
                                                  <m:ctrlPr>
                                                    <a:rPr lang="fr-FR" i="1">
                                                      <a:latin typeface="Cambria Math" panose="02040503050406030204" pitchFamily="18" charset="0"/>
                                                    </a:rPr>
                                                  </m:ctrlPr>
                                                </m:sSubPr>
                                                <m:e>
                                                  <m:r>
                                                    <a:rPr lang="fr-FR" i="1">
                                                      <a:latin typeface="Cambria Math" panose="02040503050406030204" pitchFamily="18" charset="0"/>
                                                    </a:rPr>
                                                    <m:t>𝐶</m:t>
                                                  </m:r>
                                                </m:e>
                                                <m:sub>
                                                  <m:r>
                                                    <a:rPr lang="fr-FR" i="1">
                                                      <a:latin typeface="Cambria Math" panose="02040503050406030204" pitchFamily="18" charset="0"/>
                                                    </a:rPr>
                                                    <m:t>𝑖</m:t>
                                                  </m:r>
                                                  <m:r>
                                                    <a:rPr lang="fr-FR" i="1">
                                                      <a:latin typeface="Cambria Math" panose="02040503050406030204" pitchFamily="18" charset="0"/>
                                                    </a:rPr>
                                                    <m:t>,</m:t>
                                                  </m:r>
                                                  <m:r>
                                                    <a:rPr lang="fr-FR" i="1">
                                                      <a:latin typeface="Cambria Math" panose="02040503050406030204" pitchFamily="18" charset="0"/>
                                                    </a:rPr>
                                                    <m:t>𝑗</m:t>
                                                  </m:r>
                                                </m:sub>
                                              </m:sSub>
                                            </m:e>
                                            <m:sup>
                                              <m:r>
                                                <a:rPr lang="fr-FR" i="1">
                                                  <a:latin typeface="Cambria Math" panose="02040503050406030204" pitchFamily="18" charset="0"/>
                                                </a:rPr>
                                                <m:t>𝛼</m:t>
                                              </m:r>
                                            </m:sup>
                                          </m:sSup>
                                        </m:den>
                                      </m:f>
                                    </m:e>
                                  </m:d>
                                </m:e>
                              </m:nary>
                            </m:den>
                          </m:f>
                        </m:e>
                      </m:d>
                    </m:oMath>
                  </m:oMathPara>
                </a14:m>
                <a:endParaRPr lang="fr-FR" dirty="0"/>
              </a:p>
            </p:txBody>
          </p:sp>
        </mc:Choice>
        <mc:Fallback xmlns="">
          <p:sp>
            <p:nvSpPr>
              <p:cNvPr id="3" name="Rectangle 2"/>
              <p:cNvSpPr>
                <a:spLocks noRot="1" noChangeAspect="1" noMove="1" noResize="1" noEditPoints="1" noAdjustHandles="1" noChangeArrowheads="1" noChangeShapeType="1" noTextEdit="1"/>
              </p:cNvSpPr>
              <p:nvPr/>
            </p:nvSpPr>
            <p:spPr>
              <a:xfrm>
                <a:off x="3972142" y="4514874"/>
                <a:ext cx="2810898" cy="1407373"/>
              </a:xfrm>
              <a:prstGeom prst="rect">
                <a:avLst/>
              </a:prstGeom>
              <a:blipFill>
                <a:blip r:embed="rId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8194661" y="4837014"/>
                <a:ext cx="1714700" cy="7630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𝐹</m:t>
                          </m:r>
                        </m:e>
                        <m:sub>
                          <m:r>
                            <a:rPr lang="fr-FR" i="1">
                              <a:latin typeface="Cambria Math" panose="02040503050406030204" pitchFamily="18" charset="0"/>
                            </a:rPr>
                            <m:t>𝑖</m:t>
                          </m:r>
                          <m:r>
                            <a:rPr lang="fr-FR" i="1">
                              <a:latin typeface="Cambria Math" panose="02040503050406030204" pitchFamily="18" charset="0"/>
                            </a:rPr>
                            <m:t>,</m:t>
                          </m:r>
                          <m:r>
                            <a:rPr lang="fr-FR" i="1">
                              <a:latin typeface="Cambria Math" panose="02040503050406030204" pitchFamily="18" charset="0"/>
                            </a:rPr>
                            <m:t>𝑗</m:t>
                          </m:r>
                        </m:sub>
                      </m:sSub>
                      <m:r>
                        <a:rPr lang="fr-FR" i="1">
                          <a:latin typeface="Cambria Math" panose="02040503050406030204" pitchFamily="18" charset="0"/>
                        </a:rPr>
                        <m:t>=</m:t>
                      </m:r>
                      <m:nary>
                        <m:naryPr>
                          <m:chr m:val="∑"/>
                          <m:limLoc m:val="undOvr"/>
                          <m:subHide m:val="on"/>
                          <m:supHide m:val="on"/>
                          <m:ctrlPr>
                            <a:rPr lang="fr-FR" i="1">
                              <a:latin typeface="Cambria Math" panose="02040503050406030204" pitchFamily="18" charset="0"/>
                            </a:rPr>
                          </m:ctrlPr>
                        </m:naryPr>
                        <m:sub/>
                        <m:sup/>
                        <m:e>
                          <m:sSub>
                            <m:sSubPr>
                              <m:ctrlPr>
                                <a:rPr lang="fr-FR" i="1">
                                  <a:latin typeface="Cambria Math" panose="02040503050406030204" pitchFamily="18" charset="0"/>
                                </a:rPr>
                              </m:ctrlPr>
                            </m:sSubPr>
                            <m:e>
                              <m:r>
                                <a:rPr lang="fr-FR" i="1">
                                  <a:latin typeface="Cambria Math" panose="02040503050406030204" pitchFamily="18" charset="0"/>
                                </a:rPr>
                                <m:t>𝐹</m:t>
                              </m:r>
                            </m:e>
                            <m:sub>
                              <m:r>
                                <a:rPr lang="fr-FR" i="1">
                                  <a:latin typeface="Cambria Math" panose="02040503050406030204" pitchFamily="18" charset="0"/>
                                </a:rPr>
                                <m:t>𝑖</m:t>
                              </m:r>
                              <m:r>
                                <a:rPr lang="fr-FR" i="1">
                                  <a:latin typeface="Cambria Math" panose="02040503050406030204" pitchFamily="18" charset="0"/>
                                </a:rPr>
                                <m:t>,</m:t>
                              </m:r>
                              <m:r>
                                <a:rPr lang="fr-FR" i="1">
                                  <a:latin typeface="Cambria Math" panose="02040503050406030204" pitchFamily="18" charset="0"/>
                                </a:rPr>
                                <m:t>𝑗</m:t>
                              </m:r>
                              <m:r>
                                <a:rPr lang="fr-FR" i="1">
                                  <a:latin typeface="Cambria Math" panose="02040503050406030204" pitchFamily="18" charset="0"/>
                                </a:rPr>
                                <m:t>,</m:t>
                              </m:r>
                              <m:r>
                                <a:rPr lang="fr-FR" i="1">
                                  <a:latin typeface="Cambria Math" panose="02040503050406030204" pitchFamily="18" charset="0"/>
                                </a:rPr>
                                <m:t>𝑚</m:t>
                              </m:r>
                            </m:sub>
                          </m:sSub>
                        </m:e>
                      </m:nary>
                    </m:oMath>
                  </m:oMathPara>
                </a14:m>
                <a:endParaRPr lang="fr-FR" dirty="0"/>
              </a:p>
            </p:txBody>
          </p:sp>
        </mc:Choice>
        <mc:Fallback xmlns="">
          <p:sp>
            <p:nvSpPr>
              <p:cNvPr id="6" name="Rectangle 5"/>
              <p:cNvSpPr>
                <a:spLocks noRot="1" noChangeAspect="1" noMove="1" noResize="1" noEditPoints="1" noAdjustHandles="1" noChangeArrowheads="1" noChangeShapeType="1" noTextEdit="1"/>
              </p:cNvSpPr>
              <p:nvPr/>
            </p:nvSpPr>
            <p:spPr>
              <a:xfrm>
                <a:off x="8194661" y="4837014"/>
                <a:ext cx="1714700" cy="763094"/>
              </a:xfrm>
              <a:prstGeom prst="rect">
                <a:avLst/>
              </a:prstGeom>
              <a:blipFill>
                <a:blip r:embed="rId6"/>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504638" y="5026160"/>
                <a:ext cx="2055884" cy="3916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𝐹</m:t>
                          </m:r>
                        </m:e>
                        <m:sub>
                          <m:r>
                            <a:rPr lang="fr-FR" i="1">
                              <a:latin typeface="Cambria Math" panose="02040503050406030204" pitchFamily="18" charset="0"/>
                            </a:rPr>
                            <m:t>𝑖</m:t>
                          </m:r>
                          <m:r>
                            <a:rPr lang="fr-FR" i="0">
                              <a:latin typeface="Cambria Math" panose="02040503050406030204" pitchFamily="18" charset="0"/>
                            </a:rPr>
                            <m:t>,</m:t>
                          </m:r>
                          <m:r>
                            <a:rPr lang="fr-FR" i="1">
                              <a:latin typeface="Cambria Math" panose="02040503050406030204" pitchFamily="18" charset="0"/>
                            </a:rPr>
                            <m:t>𝑗</m:t>
                          </m:r>
                          <m:r>
                            <a:rPr lang="fr-FR" i="0">
                              <a:latin typeface="Cambria Math" panose="02040503050406030204" pitchFamily="18" charset="0"/>
                            </a:rPr>
                            <m:t>,</m:t>
                          </m:r>
                          <m:r>
                            <a:rPr lang="fr-FR" i="1">
                              <a:latin typeface="Cambria Math" panose="02040503050406030204" pitchFamily="18" charset="0"/>
                            </a:rPr>
                            <m:t>𝑚</m:t>
                          </m:r>
                        </m:sub>
                      </m:sSub>
                      <m:r>
                        <a:rPr lang="fr-FR" i="0">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𝐸</m:t>
                          </m:r>
                        </m:e>
                        <m:sub>
                          <m:r>
                            <a:rPr lang="fr-FR" i="1">
                              <a:latin typeface="Cambria Math" panose="02040503050406030204" pitchFamily="18" charset="0"/>
                            </a:rPr>
                            <m:t>𝑖</m:t>
                          </m:r>
                          <m:r>
                            <a:rPr lang="fr-FR" i="0">
                              <a:latin typeface="Cambria Math" panose="02040503050406030204" pitchFamily="18" charset="0"/>
                            </a:rPr>
                            <m:t>,</m:t>
                          </m:r>
                          <m:r>
                            <a:rPr lang="fr-FR" i="1">
                              <a:latin typeface="Cambria Math" panose="02040503050406030204" pitchFamily="18" charset="0"/>
                            </a:rPr>
                            <m:t>𝑚</m:t>
                          </m:r>
                        </m:sub>
                      </m:sSub>
                      <m:r>
                        <a:rPr lang="fr-FR" i="0">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𝑃</m:t>
                          </m:r>
                        </m:e>
                        <m:sub>
                          <m:r>
                            <a:rPr lang="fr-FR" i="1">
                              <a:latin typeface="Cambria Math" panose="02040503050406030204" pitchFamily="18" charset="0"/>
                            </a:rPr>
                            <m:t>𝑖</m:t>
                          </m:r>
                          <m:r>
                            <a:rPr lang="fr-FR" i="0">
                              <a:latin typeface="Cambria Math" panose="02040503050406030204" pitchFamily="18" charset="0"/>
                            </a:rPr>
                            <m:t>,</m:t>
                          </m:r>
                          <m:r>
                            <a:rPr lang="fr-FR" i="1">
                              <a:latin typeface="Cambria Math" panose="02040503050406030204" pitchFamily="18" charset="0"/>
                            </a:rPr>
                            <m:t>𝑗</m:t>
                          </m:r>
                          <m:r>
                            <a:rPr lang="fr-FR" i="0">
                              <a:latin typeface="Cambria Math" panose="02040503050406030204" pitchFamily="18" charset="0"/>
                            </a:rPr>
                            <m:t>,</m:t>
                          </m:r>
                          <m:r>
                            <a:rPr lang="fr-FR" i="1">
                              <a:latin typeface="Cambria Math" panose="02040503050406030204" pitchFamily="18" charset="0"/>
                            </a:rPr>
                            <m:t>𝑚</m:t>
                          </m:r>
                        </m:sub>
                      </m:sSub>
                    </m:oMath>
                  </m:oMathPara>
                </a14:m>
                <a:endParaRPr lang="fr-FR" dirty="0"/>
              </a:p>
            </p:txBody>
          </p:sp>
        </mc:Choice>
        <mc:Fallback xmlns="">
          <p:sp>
            <p:nvSpPr>
              <p:cNvPr id="13" name="Rectangle 12"/>
              <p:cNvSpPr>
                <a:spLocks noRot="1" noChangeAspect="1" noMove="1" noResize="1" noEditPoints="1" noAdjustHandles="1" noChangeArrowheads="1" noChangeShapeType="1" noTextEdit="1"/>
              </p:cNvSpPr>
              <p:nvPr/>
            </p:nvSpPr>
            <p:spPr>
              <a:xfrm>
                <a:off x="504638" y="5026160"/>
                <a:ext cx="2055884" cy="391646"/>
              </a:xfrm>
              <a:prstGeom prst="rect">
                <a:avLst/>
              </a:prstGeom>
              <a:blipFill>
                <a:blip r:embed="rId7"/>
                <a:stretch>
                  <a:fillRect b="-7813"/>
                </a:stretch>
              </a:blipFill>
            </p:spPr>
            <p:txBody>
              <a:bodyPr/>
              <a:lstStyle/>
              <a:p>
                <a:r>
                  <a:rPr lang="fr-FR">
                    <a:noFill/>
                  </a:rPr>
                  <a:t> </a:t>
                </a:r>
              </a:p>
            </p:txBody>
          </p:sp>
        </mc:Fallback>
      </mc:AlternateContent>
      <p:sp>
        <p:nvSpPr>
          <p:cNvPr id="14" name="Flèche : droite 13"/>
          <p:cNvSpPr/>
          <p:nvPr/>
        </p:nvSpPr>
        <p:spPr>
          <a:xfrm>
            <a:off x="2895384" y="5041886"/>
            <a:ext cx="782320" cy="375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droite 14"/>
          <p:cNvSpPr/>
          <p:nvPr/>
        </p:nvSpPr>
        <p:spPr>
          <a:xfrm>
            <a:off x="7112714" y="5041886"/>
            <a:ext cx="782320" cy="375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p:cNvPicPr>
            <a:picLocks noChangeAspect="1"/>
          </p:cNvPicPr>
          <p:nvPr/>
        </p:nvPicPr>
        <p:blipFill>
          <a:blip r:embed="rId8"/>
          <a:stretch>
            <a:fillRect/>
          </a:stretch>
        </p:blipFill>
        <p:spPr>
          <a:xfrm>
            <a:off x="461603" y="2590800"/>
            <a:ext cx="2967282" cy="2171660"/>
          </a:xfrm>
          <a:prstGeom prst="rect">
            <a:avLst/>
          </a:prstGeom>
        </p:spPr>
      </p:pic>
      <p:sp>
        <p:nvSpPr>
          <p:cNvPr id="20" name="Espace réservé du contenu 2"/>
          <p:cNvSpPr>
            <a:spLocks noGrp="1"/>
          </p:cNvSpPr>
          <p:nvPr/>
        </p:nvSpPr>
        <p:spPr>
          <a:xfrm>
            <a:off x="5248353" y="2735628"/>
            <a:ext cx="6385296" cy="149787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fr-FR" dirty="0"/>
              <a:t>Probabilité : Poids et Distance</a:t>
            </a:r>
          </a:p>
          <a:p>
            <a:r>
              <a:rPr lang="fr-FR" dirty="0"/>
              <a:t>Inspiration des modèles MODUS et HUFF</a:t>
            </a:r>
          </a:p>
          <a:p>
            <a:r>
              <a:rPr lang="fr-FR" dirty="0"/>
              <a:t>Détermination d’une matrice origine - destination </a:t>
            </a:r>
          </a:p>
          <a:p>
            <a:endParaRPr lang="fr-FR" dirty="0"/>
          </a:p>
          <a:p>
            <a:pPr marL="0" indent="0">
              <a:buNone/>
            </a:pPr>
            <a:endParaRPr lang="fr-FR" dirty="0"/>
          </a:p>
          <a:p>
            <a:pPr marL="0" indent="0">
              <a:buNone/>
            </a:pPr>
            <a:endParaRPr lang="fr-FR" dirty="0"/>
          </a:p>
          <a:p>
            <a:endParaRPr lang="fr-FR" dirty="0"/>
          </a:p>
          <a:p>
            <a:pPr marL="0" indent="0">
              <a:buNone/>
            </a:pPr>
            <a:endParaRPr lang="fr-FR" dirty="0"/>
          </a:p>
        </p:txBody>
      </p:sp>
    </p:spTree>
    <p:extLst>
      <p:ext uri="{BB962C8B-B14F-4D97-AF65-F5344CB8AC3E}">
        <p14:creationId xmlns:p14="http://schemas.microsoft.com/office/powerpoint/2010/main" val="708183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3" grpId="0"/>
      <p:bldP spid="14" grpId="0" animBg="1"/>
      <p:bldP spid="15" grpId="0" animBg="1"/>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riangle rectangle 10"/>
          <p:cNvSpPr/>
          <p:nvPr/>
        </p:nvSpPr>
        <p:spPr>
          <a:xfrm flipH="1">
            <a:off x="8480808" y="6005441"/>
            <a:ext cx="3711192" cy="852559"/>
          </a:xfrm>
          <a:prstGeom prst="rtTriangle">
            <a:avLst/>
          </a:prstGeom>
          <a:solidFill>
            <a:srgbClr val="5D7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04638" y="558800"/>
            <a:ext cx="9404723" cy="1400530"/>
          </a:xfrm>
        </p:spPr>
        <p:txBody>
          <a:bodyPr/>
          <a:lstStyle/>
          <a:p>
            <a:r>
              <a:rPr lang="fr-FR" dirty="0"/>
              <a:t>Répartition modale</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solidFill>
                  <a:schemeClr val="bg1"/>
                </a:solidFill>
              </a:rPr>
              <a:pPr/>
              <a:t>6</a:t>
            </a:fld>
            <a:endParaRPr lang="en-US" dirty="0">
              <a:solidFill>
                <a:schemeClr val="bg1"/>
              </a:solidFill>
            </a:endParaRPr>
          </a:p>
        </p:txBody>
      </p:sp>
      <p:graphicFrame>
        <p:nvGraphicFramePr>
          <p:cNvPr id="5" name="Tableau 4"/>
          <p:cNvGraphicFramePr>
            <a:graphicFrameLocks noGrp="1"/>
          </p:cNvGraphicFramePr>
          <p:nvPr/>
        </p:nvGraphicFramePr>
        <p:xfrm>
          <a:off x="0" y="0"/>
          <a:ext cx="10414000" cy="558800"/>
        </p:xfrm>
        <a:graphic>
          <a:graphicData uri="http://schemas.openxmlformats.org/drawingml/2006/table">
            <a:tbl>
              <a:tblPr firstRow="1" bandRow="1">
                <a:tableStyleId>{5C22544A-7EE6-4342-B048-85BDC9FD1C3A}</a:tableStyleId>
              </a:tblPr>
              <a:tblGrid>
                <a:gridCol w="2603500">
                  <a:extLst>
                    <a:ext uri="{9D8B030D-6E8A-4147-A177-3AD203B41FA5}">
                      <a16:colId xmlns:a16="http://schemas.microsoft.com/office/drawing/2014/main" val="1283818803"/>
                    </a:ext>
                  </a:extLst>
                </a:gridCol>
                <a:gridCol w="2603500">
                  <a:extLst>
                    <a:ext uri="{9D8B030D-6E8A-4147-A177-3AD203B41FA5}">
                      <a16:colId xmlns:a16="http://schemas.microsoft.com/office/drawing/2014/main" val="2658131905"/>
                    </a:ext>
                  </a:extLst>
                </a:gridCol>
                <a:gridCol w="2603500">
                  <a:extLst>
                    <a:ext uri="{9D8B030D-6E8A-4147-A177-3AD203B41FA5}">
                      <a16:colId xmlns:a16="http://schemas.microsoft.com/office/drawing/2014/main" val="3013422787"/>
                    </a:ext>
                  </a:extLst>
                </a:gridCol>
                <a:gridCol w="2603500">
                  <a:extLst>
                    <a:ext uri="{9D8B030D-6E8A-4147-A177-3AD203B41FA5}">
                      <a16:colId xmlns:a16="http://schemas.microsoft.com/office/drawing/2014/main" val="3399375048"/>
                    </a:ext>
                  </a:extLst>
                </a:gridCol>
              </a:tblGrid>
              <a:tr h="558800">
                <a:tc>
                  <a:txBody>
                    <a:bodyPr/>
                    <a:lstStyle/>
                    <a:p>
                      <a:pPr algn="ctr"/>
                      <a:r>
                        <a:rPr lang="fr-FR" dirty="0"/>
                        <a:t>Modèle</a:t>
                      </a:r>
                    </a:p>
                  </a:txBody>
                  <a:tcPr anchor="ctr"/>
                </a:tc>
                <a:tc>
                  <a:txBody>
                    <a:bodyPr/>
                    <a:lstStyle/>
                    <a:p>
                      <a:pPr algn="ctr"/>
                      <a:r>
                        <a:rPr lang="fr-FR" dirty="0"/>
                        <a:t>Application</a:t>
                      </a:r>
                    </a:p>
                  </a:txBody>
                  <a:tcPr anchor="ctr">
                    <a:solidFill>
                      <a:schemeClr val="accent1">
                        <a:alpha val="30000"/>
                      </a:schemeClr>
                    </a:solidFill>
                  </a:tcPr>
                </a:tc>
                <a:tc>
                  <a:txBody>
                    <a:bodyPr/>
                    <a:lstStyle/>
                    <a:p>
                      <a:pPr algn="ctr"/>
                      <a:r>
                        <a:rPr lang="fr-FR" dirty="0"/>
                        <a:t>Tracé</a:t>
                      </a:r>
                    </a:p>
                  </a:txBody>
                  <a:tcPr anchor="ctr">
                    <a:solidFill>
                      <a:schemeClr val="accent1">
                        <a:alpha val="30000"/>
                      </a:schemeClr>
                    </a:solidFill>
                  </a:tcPr>
                </a:tc>
                <a:tc>
                  <a:txBody>
                    <a:bodyPr/>
                    <a:lstStyle/>
                    <a:p>
                      <a:pPr algn="ctr"/>
                      <a:r>
                        <a:rPr lang="fr-FR" dirty="0"/>
                        <a:t>Ouverture</a:t>
                      </a:r>
                    </a:p>
                  </a:txBody>
                  <a:tcPr anchor="ctr">
                    <a:solidFill>
                      <a:schemeClr val="accent1">
                        <a:alpha val="30000"/>
                      </a:schemeClr>
                    </a:solidFill>
                  </a:tcPr>
                </a:tc>
                <a:extLst>
                  <a:ext uri="{0D108BD9-81ED-4DB2-BD59-A6C34878D82A}">
                    <a16:rowId xmlns:a16="http://schemas.microsoft.com/office/drawing/2014/main" val="38571163"/>
                  </a:ext>
                </a:extLst>
              </a:tr>
            </a:tbl>
          </a:graphicData>
        </a:graphic>
      </p:graphicFrame>
      <p:pic>
        <p:nvPicPr>
          <p:cNvPr id="7" name="Image 6"/>
          <p:cNvPicPr>
            <a:picLocks noChangeAspect="1"/>
          </p:cNvPicPr>
          <p:nvPr/>
        </p:nvPicPr>
        <p:blipFill>
          <a:blip r:embed="rId2">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 y="5969490"/>
            <a:ext cx="8926560" cy="888510"/>
          </a:xfrm>
          <a:prstGeom prst="rect">
            <a:avLst/>
          </a:prstGeom>
        </p:spPr>
      </p:pic>
      <p:sp>
        <p:nvSpPr>
          <p:cNvPr id="8" name="ZoneTexte 7"/>
          <p:cNvSpPr txBox="1"/>
          <p:nvPr/>
        </p:nvSpPr>
        <p:spPr>
          <a:xfrm>
            <a:off x="9525757" y="6550223"/>
            <a:ext cx="2833716" cy="307777"/>
          </a:xfrm>
          <a:prstGeom prst="rect">
            <a:avLst/>
          </a:prstGeom>
          <a:noFill/>
        </p:spPr>
        <p:txBody>
          <a:bodyPr wrap="square" rtlCol="0">
            <a:spAutoFit/>
          </a:bodyPr>
          <a:lstStyle/>
          <a:p>
            <a:r>
              <a:rPr lang="fr-FR" sz="1400" i="1" dirty="0">
                <a:solidFill>
                  <a:schemeClr val="bg1"/>
                </a:solidFill>
              </a:rPr>
              <a:t>Crosnier Maxime - </a:t>
            </a:r>
            <a:r>
              <a:rPr lang="fr-FR" sz="1400" i="1" dirty="0" err="1">
                <a:solidFill>
                  <a:schemeClr val="bg1"/>
                </a:solidFill>
              </a:rPr>
              <a:t>Benfadel</a:t>
            </a:r>
            <a:r>
              <a:rPr lang="fr-FR" sz="1400" i="1" dirty="0">
                <a:solidFill>
                  <a:schemeClr val="bg1"/>
                </a:solidFill>
              </a:rPr>
              <a:t> Ali</a:t>
            </a:r>
          </a:p>
        </p:txBody>
      </p:sp>
      <p:sp>
        <p:nvSpPr>
          <p:cNvPr id="12" name="Rectangle 11"/>
          <p:cNvSpPr/>
          <p:nvPr/>
        </p:nvSpPr>
        <p:spPr>
          <a:xfrm>
            <a:off x="11522293" y="6162916"/>
            <a:ext cx="558166" cy="369332"/>
          </a:xfrm>
          <a:prstGeom prst="rect">
            <a:avLst/>
          </a:prstGeom>
        </p:spPr>
        <p:txBody>
          <a:bodyPr wrap="none">
            <a:spAutoFit/>
          </a:bodyPr>
          <a:lstStyle/>
          <a:p>
            <a:r>
              <a:rPr lang="fr-FR" i="1" dirty="0">
                <a:solidFill>
                  <a:schemeClr val="bg1"/>
                </a:solidFill>
              </a:rPr>
              <a:t>PFE</a:t>
            </a:r>
          </a:p>
        </p:txBody>
      </p:sp>
      <mc:AlternateContent xmlns:mc="http://schemas.openxmlformats.org/markup-compatibility/2006" xmlns:a14="http://schemas.microsoft.com/office/drawing/2010/main">
        <mc:Choice Requires="a14">
          <p:sp>
            <p:nvSpPr>
              <p:cNvPr id="9" name="Espace réservé du contenu 2"/>
              <p:cNvSpPr>
                <a:spLocks noGrp="1"/>
              </p:cNvSpPr>
              <p:nvPr/>
            </p:nvSpPr>
            <p:spPr>
              <a:xfrm>
                <a:off x="579216" y="2189684"/>
                <a:ext cx="8946541" cy="24072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fr-FR" sz="1600" dirty="0"/>
                  <a:t>Déplacements entre i et j calculés en amont concernent toutes les modalités</a:t>
                </a:r>
              </a:p>
              <a:p>
                <a:pPr marL="0" indent="0">
                  <a:buNone/>
                </a:pPr>
                <a:r>
                  <a:rPr lang="fr-FR" sz="1600" dirty="0"/>
                  <a:t>Importance de différencier les types de déplacements</a:t>
                </a:r>
              </a:p>
              <a:p>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𝑇</m:t>
                        </m:r>
                      </m:e>
                      <m:sub>
                        <m:r>
                          <a:rPr lang="fr-FR" sz="1600" i="1">
                            <a:latin typeface="Cambria Math" panose="02040503050406030204" pitchFamily="18" charset="0"/>
                          </a:rPr>
                          <m:t>𝑖</m:t>
                        </m:r>
                        <m:r>
                          <a:rPr lang="fr-FR" sz="1600" i="1">
                            <a:latin typeface="Cambria Math" panose="02040503050406030204" pitchFamily="18" charset="0"/>
                          </a:rPr>
                          <m:t>,</m:t>
                        </m:r>
                        <m:r>
                          <a:rPr lang="fr-FR" sz="1600" i="1">
                            <a:latin typeface="Cambria Math" panose="02040503050406030204" pitchFamily="18" charset="0"/>
                          </a:rPr>
                          <m:t>𝑗</m:t>
                        </m:r>
                      </m:sub>
                    </m:sSub>
                    <m:r>
                      <a:rPr lang="fr-FR" sz="1600" i="1">
                        <a:latin typeface="Cambria Math" panose="02040503050406030204" pitchFamily="18" charset="0"/>
                      </a:rPr>
                      <m:t>(</m:t>
                    </m:r>
                    <m:r>
                      <a:rPr lang="fr-FR" sz="1600" i="1">
                        <a:latin typeface="Cambria Math" panose="02040503050406030204" pitchFamily="18" charset="0"/>
                      </a:rPr>
                      <m:t>𝑀</m:t>
                    </m:r>
                    <m:r>
                      <a:rPr lang="fr-FR" sz="1600" i="1">
                        <a:latin typeface="Cambria Math" panose="02040503050406030204" pitchFamily="18" charset="0"/>
                      </a:rPr>
                      <m:t>)=</m:t>
                    </m:r>
                    <m:sSub>
                      <m:sSubPr>
                        <m:ctrlPr>
                          <a:rPr lang="fr-FR" sz="1600" i="1">
                            <a:latin typeface="Cambria Math" panose="02040503050406030204" pitchFamily="18" charset="0"/>
                          </a:rPr>
                        </m:ctrlPr>
                      </m:sSubPr>
                      <m:e>
                        <m:r>
                          <a:rPr lang="fr-FR" sz="1600" i="1">
                            <a:latin typeface="Cambria Math" panose="02040503050406030204" pitchFamily="18" charset="0"/>
                          </a:rPr>
                          <m:t>𝐹</m:t>
                        </m:r>
                      </m:e>
                      <m:sub>
                        <m:r>
                          <a:rPr lang="fr-FR" sz="1600" i="1">
                            <a:latin typeface="Cambria Math" panose="02040503050406030204" pitchFamily="18" charset="0"/>
                          </a:rPr>
                          <m:t>𝑖</m:t>
                        </m:r>
                        <m:r>
                          <a:rPr lang="fr-FR" sz="1600" i="1">
                            <a:latin typeface="Cambria Math" panose="02040503050406030204" pitchFamily="18" charset="0"/>
                          </a:rPr>
                          <m:t>,</m:t>
                        </m:r>
                        <m:r>
                          <a:rPr lang="fr-FR" sz="1600" i="1">
                            <a:latin typeface="Cambria Math" panose="02040503050406030204" pitchFamily="18" charset="0"/>
                          </a:rPr>
                          <m:t>𝑗</m:t>
                        </m:r>
                      </m:sub>
                    </m:sSub>
                    <m:r>
                      <a:rPr lang="fr-FR" sz="1600" i="1">
                        <a:latin typeface="Cambria Math" panose="02040503050406030204" pitchFamily="18" charset="0"/>
                      </a:rPr>
                      <m:t>∗</m:t>
                    </m:r>
                    <m:sSub>
                      <m:sSubPr>
                        <m:ctrlPr>
                          <a:rPr lang="fr-FR" sz="1600" i="1">
                            <a:latin typeface="Cambria Math" panose="02040503050406030204" pitchFamily="18" charset="0"/>
                          </a:rPr>
                        </m:ctrlPr>
                      </m:sSubPr>
                      <m:e>
                        <m:r>
                          <a:rPr lang="fr-FR" sz="1600" i="1">
                            <a:latin typeface="Cambria Math" panose="02040503050406030204" pitchFamily="18" charset="0"/>
                          </a:rPr>
                          <m:t>𝐷</m:t>
                        </m:r>
                      </m:e>
                      <m:sub>
                        <m:r>
                          <a:rPr lang="fr-FR" sz="1600" i="1">
                            <a:latin typeface="Cambria Math" panose="02040503050406030204" pitchFamily="18" charset="0"/>
                          </a:rPr>
                          <m:t>𝑖</m:t>
                        </m:r>
                        <m:r>
                          <a:rPr lang="fr-FR" sz="1600" i="1">
                            <a:latin typeface="Cambria Math" panose="02040503050406030204" pitchFamily="18" charset="0"/>
                          </a:rPr>
                          <m:t>,</m:t>
                        </m:r>
                        <m:r>
                          <a:rPr lang="fr-FR" sz="1600" i="1">
                            <a:latin typeface="Cambria Math" panose="02040503050406030204" pitchFamily="18" charset="0"/>
                          </a:rPr>
                          <m:t>𝑗</m:t>
                        </m:r>
                      </m:sub>
                    </m:sSub>
                  </m:oMath>
                </a14:m>
                <a:endParaRPr lang="fr-FR" sz="1600" dirty="0"/>
              </a:p>
              <a:p>
                <a:pPr marL="0" indent="0">
                  <a:buNone/>
                </a:pP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𝐷</m:t>
                        </m:r>
                      </m:e>
                      <m:sub>
                        <m:r>
                          <a:rPr lang="fr-FR" sz="1600" i="1">
                            <a:latin typeface="Cambria Math" panose="02040503050406030204" pitchFamily="18" charset="0"/>
                          </a:rPr>
                          <m:t>𝑖</m:t>
                        </m:r>
                        <m:r>
                          <a:rPr lang="fr-FR" sz="1600" i="1">
                            <a:latin typeface="Cambria Math" panose="02040503050406030204" pitchFamily="18" charset="0"/>
                          </a:rPr>
                          <m:t>,</m:t>
                        </m:r>
                        <m:r>
                          <a:rPr lang="fr-FR" sz="1600" i="1">
                            <a:latin typeface="Cambria Math" panose="02040503050406030204" pitchFamily="18" charset="0"/>
                          </a:rPr>
                          <m:t>𝑗</m:t>
                        </m:r>
                      </m:sub>
                    </m:sSub>
                  </m:oMath>
                </a14:m>
                <a:r>
                  <a:rPr lang="fr-FR" sz="1600" dirty="0"/>
                  <a:t> : part modale pour le mode choisi </a:t>
                </a:r>
              </a:p>
              <a:p>
                <a:r>
                  <a:rPr lang="fr-FR" sz="1600" dirty="0"/>
                  <a:t>Exemple : </a:t>
                </a:r>
              </a:p>
              <a:p>
                <a:endParaRPr lang="fr-FR" sz="1600" dirty="0"/>
              </a:p>
              <a:p>
                <a:pPr marL="0" indent="0">
                  <a:buNone/>
                </a:pPr>
                <a:endParaRPr lang="fr-FR" sz="1600" dirty="0"/>
              </a:p>
              <a:p>
                <a:endParaRPr lang="fr-FR" sz="1600" dirty="0"/>
              </a:p>
              <a:p>
                <a:pPr marL="0" indent="0">
                  <a:buNone/>
                </a:pPr>
                <a:endParaRPr lang="fr-FR" sz="1600" dirty="0"/>
              </a:p>
            </p:txBody>
          </p:sp>
        </mc:Choice>
        <mc:Fallback xmlns="">
          <p:sp>
            <p:nvSpPr>
              <p:cNvPr id="9" name="Espace réservé du contenu 2"/>
              <p:cNvSpPr>
                <a:spLocks noGrp="1" noRot="1" noChangeAspect="1" noMove="1" noResize="1" noEditPoints="1" noAdjustHandles="1" noChangeArrowheads="1" noChangeShapeType="1" noTextEdit="1"/>
              </p:cNvSpPr>
              <p:nvPr/>
            </p:nvSpPr>
            <p:spPr>
              <a:xfrm>
                <a:off x="579216" y="2189684"/>
                <a:ext cx="8946541" cy="2407233"/>
              </a:xfrm>
              <a:prstGeom prst="rect">
                <a:avLst/>
              </a:prstGeom>
              <a:blipFill rotWithShape="0">
                <a:blip r:embed="rId4"/>
                <a:stretch>
                  <a:fillRect l="-341" t="-1013"/>
                </a:stretch>
              </a:blipFill>
            </p:spPr>
            <p:txBody>
              <a:bodyPr/>
              <a:lstStyle/>
              <a:p>
                <a:r>
                  <a:rPr lang="fr-FR">
                    <a:noFill/>
                  </a:rPr>
                  <a:t> </a:t>
                </a:r>
              </a:p>
            </p:txBody>
          </p:sp>
        </mc:Fallback>
      </mc:AlternateContent>
      <p:pic>
        <p:nvPicPr>
          <p:cNvPr id="10" name="Image 9"/>
          <p:cNvPicPr>
            <a:picLocks noChangeAspect="1"/>
          </p:cNvPicPr>
          <p:nvPr/>
        </p:nvPicPr>
        <p:blipFill>
          <a:blip r:embed="rId5">
            <a:clrChange>
              <a:clrFrom>
                <a:srgbClr val="FFFFFF"/>
              </a:clrFrom>
              <a:clrTo>
                <a:srgbClr val="FFFFFF">
                  <a:alpha val="0"/>
                </a:srgbClr>
              </a:clrTo>
            </a:clrChange>
          </a:blip>
          <a:stretch>
            <a:fillRect/>
          </a:stretch>
        </p:blipFill>
        <p:spPr>
          <a:xfrm>
            <a:off x="9386701" y="2116805"/>
            <a:ext cx="2414675" cy="2026108"/>
          </a:xfrm>
          <a:prstGeom prst="rect">
            <a:avLst/>
          </a:prstGeom>
        </p:spPr>
      </p:pic>
      <p:graphicFrame>
        <p:nvGraphicFramePr>
          <p:cNvPr id="3" name="Tableau 2"/>
          <p:cNvGraphicFramePr>
            <a:graphicFrameLocks noGrp="1"/>
          </p:cNvGraphicFramePr>
          <p:nvPr>
            <p:extLst>
              <p:ext uri="{D42A27DB-BD31-4B8C-83A1-F6EECF244321}">
                <p14:modId xmlns:p14="http://schemas.microsoft.com/office/powerpoint/2010/main" val="1065346305"/>
              </p:ext>
            </p:extLst>
          </p:nvPr>
        </p:nvGraphicFramePr>
        <p:xfrm>
          <a:off x="281876" y="4190360"/>
          <a:ext cx="2702624" cy="1553817"/>
        </p:xfrm>
        <a:graphic>
          <a:graphicData uri="http://schemas.openxmlformats.org/drawingml/2006/table">
            <a:tbl>
              <a:tblPr firstRow="1" bandRow="1">
                <a:tableStyleId>{125E5076-3810-47DD-B79F-674D7AD40C01}</a:tableStyleId>
              </a:tblPr>
              <a:tblGrid>
                <a:gridCol w="675656">
                  <a:extLst>
                    <a:ext uri="{9D8B030D-6E8A-4147-A177-3AD203B41FA5}">
                      <a16:colId xmlns:a16="http://schemas.microsoft.com/office/drawing/2014/main" val="20000"/>
                    </a:ext>
                  </a:extLst>
                </a:gridCol>
                <a:gridCol w="542201">
                  <a:extLst>
                    <a:ext uri="{9D8B030D-6E8A-4147-A177-3AD203B41FA5}">
                      <a16:colId xmlns:a16="http://schemas.microsoft.com/office/drawing/2014/main" val="20001"/>
                    </a:ext>
                  </a:extLst>
                </a:gridCol>
                <a:gridCol w="809111">
                  <a:extLst>
                    <a:ext uri="{9D8B030D-6E8A-4147-A177-3AD203B41FA5}">
                      <a16:colId xmlns:a16="http://schemas.microsoft.com/office/drawing/2014/main" val="20002"/>
                    </a:ext>
                  </a:extLst>
                </a:gridCol>
                <a:gridCol w="675656">
                  <a:extLst>
                    <a:ext uri="{9D8B030D-6E8A-4147-A177-3AD203B41FA5}">
                      <a16:colId xmlns:a16="http://schemas.microsoft.com/office/drawing/2014/main" val="20003"/>
                    </a:ext>
                  </a:extLst>
                </a:gridCol>
              </a:tblGrid>
              <a:tr h="456537">
                <a:tc>
                  <a:txBody>
                    <a:bodyPr/>
                    <a:lstStyle/>
                    <a:p>
                      <a:pPr algn="ctr"/>
                      <a:r>
                        <a:rPr lang="fr-FR" sz="900" dirty="0"/>
                        <a:t>Distance</a:t>
                      </a:r>
                    </a:p>
                    <a:p>
                      <a:pPr algn="ctr"/>
                      <a:r>
                        <a:rPr lang="fr-FR" sz="900" dirty="0"/>
                        <a:t>i/j</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97D"/>
                    </a:solidFill>
                  </a:tcPr>
                </a:tc>
                <a:tc>
                  <a:txBody>
                    <a:bodyPr/>
                    <a:lstStyle/>
                    <a:p>
                      <a:pPr algn="ctr"/>
                      <a:r>
                        <a:rPr lang="fr-FR" dirty="0"/>
                        <a:t>A</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97D"/>
                    </a:solidFill>
                  </a:tcPr>
                </a:tc>
                <a:tc>
                  <a:txBody>
                    <a:bodyPr/>
                    <a:lstStyle/>
                    <a:p>
                      <a:pPr algn="ctr"/>
                      <a:r>
                        <a:rPr lang="fr-FR" dirty="0"/>
                        <a:t>B</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97D"/>
                    </a:solidFill>
                  </a:tcPr>
                </a:tc>
                <a:tc>
                  <a:txBody>
                    <a:bodyPr/>
                    <a:lstStyle/>
                    <a:p>
                      <a:pPr algn="ctr"/>
                      <a:r>
                        <a:rPr lang="fr-FR" dirty="0"/>
                        <a:t>C</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97D"/>
                    </a:solidFill>
                  </a:tcPr>
                </a:tc>
                <a:extLst>
                  <a:ext uri="{0D108BD9-81ED-4DB2-BD59-A6C34878D82A}">
                    <a16:rowId xmlns:a16="http://schemas.microsoft.com/office/drawing/2014/main" val="10000"/>
                  </a:ext>
                </a:extLst>
              </a:tr>
              <a:tr h="365760">
                <a:tc>
                  <a:txBody>
                    <a:bodyPr/>
                    <a:lstStyle/>
                    <a:p>
                      <a:pPr algn="ctr"/>
                      <a:r>
                        <a:rPr lang="fr-FR" dirty="0"/>
                        <a:t>A</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97D"/>
                    </a:solidFill>
                  </a:tcPr>
                </a:tc>
                <a:tc>
                  <a:txBody>
                    <a:bodyPr/>
                    <a:lstStyle/>
                    <a:p>
                      <a:pPr algn="ctr"/>
                      <a:r>
                        <a:rPr lang="fr-FR" dirty="0">
                          <a:solidFill>
                            <a:schemeClr val="tx1"/>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a:solidFill>
                            <a:schemeClr val="tx1"/>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a:solidFill>
                            <a:schemeClr val="tx1"/>
                          </a:solidFill>
                        </a:rPr>
                        <a:t>3</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760">
                <a:tc>
                  <a:txBody>
                    <a:bodyPr/>
                    <a:lstStyle/>
                    <a:p>
                      <a:pPr algn="ctr"/>
                      <a:r>
                        <a:rPr lang="fr-FR" b="0" dirty="0"/>
                        <a:t>B</a:t>
                      </a:r>
                      <a:endParaRPr lang="fr-FR" b="1"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97D"/>
                    </a:solidFill>
                  </a:tcPr>
                </a:tc>
                <a:tc>
                  <a:txBody>
                    <a:bodyPr/>
                    <a:lstStyle/>
                    <a:p>
                      <a:pPr algn="ctr"/>
                      <a:r>
                        <a:rPr lang="fr-FR" dirty="0">
                          <a:solidFill>
                            <a:schemeClr val="tx1"/>
                          </a:solidFill>
                        </a:rPr>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a:solidFill>
                            <a:schemeClr val="tx1"/>
                          </a:solidFill>
                        </a:rPr>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a:solidFill>
                            <a:schemeClr val="tx1"/>
                          </a:solidFill>
                        </a:rPr>
                        <a:t>7</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760">
                <a:tc>
                  <a:txBody>
                    <a:bodyPr/>
                    <a:lstStyle/>
                    <a:p>
                      <a:pPr algn="ctr"/>
                      <a:r>
                        <a:rPr lang="fr-FR" dirty="0"/>
                        <a:t>C</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97D"/>
                    </a:solidFill>
                  </a:tcPr>
                </a:tc>
                <a:tc>
                  <a:txBody>
                    <a:bodyPr/>
                    <a:lstStyle/>
                    <a:p>
                      <a:pPr algn="ctr"/>
                      <a:r>
                        <a:rPr lang="fr-FR" dirty="0">
                          <a:solidFill>
                            <a:schemeClr val="tx1"/>
                          </a:solidFill>
                        </a:rPr>
                        <a:t>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a:solidFill>
                            <a:schemeClr val="tx1"/>
                          </a:solidFill>
                        </a:rPr>
                        <a:t>7</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dirty="0">
                          <a:solidFill>
                            <a:schemeClr val="tx1"/>
                          </a:solidFill>
                        </a:rPr>
                        <a:t>0</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3343553149"/>
              </p:ext>
            </p:extLst>
          </p:nvPr>
        </p:nvGraphicFramePr>
        <p:xfrm>
          <a:off x="3574763" y="3996127"/>
          <a:ext cx="3112430" cy="2103120"/>
        </p:xfrm>
        <a:graphic>
          <a:graphicData uri="http://schemas.openxmlformats.org/drawingml/2006/table">
            <a:tbl>
              <a:tblPr firstRow="1" bandRow="1">
                <a:tableStyleId>{7E9639D4-E3E2-4D34-9284-5A2195B3D0D7}</a:tableStyleId>
              </a:tblPr>
              <a:tblGrid>
                <a:gridCol w="1556215">
                  <a:extLst>
                    <a:ext uri="{9D8B030D-6E8A-4147-A177-3AD203B41FA5}">
                      <a16:colId xmlns:a16="http://schemas.microsoft.com/office/drawing/2014/main" val="20000"/>
                    </a:ext>
                  </a:extLst>
                </a:gridCol>
                <a:gridCol w="1556215">
                  <a:extLst>
                    <a:ext uri="{9D8B030D-6E8A-4147-A177-3AD203B41FA5}">
                      <a16:colId xmlns:a16="http://schemas.microsoft.com/office/drawing/2014/main" val="20001"/>
                    </a:ext>
                  </a:extLst>
                </a:gridCol>
              </a:tblGrid>
              <a:tr h="640080">
                <a:tc>
                  <a:txBody>
                    <a:bodyPr/>
                    <a:lstStyle/>
                    <a:p>
                      <a:pPr algn="ctr"/>
                      <a:r>
                        <a:rPr lang="fr-FR" dirty="0"/>
                        <a:t>Distance</a:t>
                      </a:r>
                      <a:r>
                        <a:rPr lang="fr-FR" baseline="0" dirty="0"/>
                        <a:t> (km)</a:t>
                      </a:r>
                      <a:endParaRPr lang="fr-FR" dirty="0"/>
                    </a:p>
                  </a:txBody>
                  <a:tcPr anchor="ctr">
                    <a:solidFill>
                      <a:schemeClr val="tx2"/>
                    </a:solidFill>
                  </a:tcPr>
                </a:tc>
                <a:tc>
                  <a:txBody>
                    <a:bodyPr/>
                    <a:lstStyle/>
                    <a:p>
                      <a:pPr algn="ctr"/>
                      <a:r>
                        <a:rPr lang="fr-FR" dirty="0"/>
                        <a:t>Part modale (M)</a:t>
                      </a:r>
                    </a:p>
                  </a:txBody>
                  <a:tcPr anchor="ctr">
                    <a:solidFill>
                      <a:schemeClr val="tx2"/>
                    </a:solidFill>
                  </a:tcPr>
                </a:tc>
                <a:extLst>
                  <a:ext uri="{0D108BD9-81ED-4DB2-BD59-A6C34878D82A}">
                    <a16:rowId xmlns:a16="http://schemas.microsoft.com/office/drawing/2014/main" val="10000"/>
                  </a:ext>
                </a:extLst>
              </a:tr>
              <a:tr h="365760">
                <a:tc>
                  <a:txBody>
                    <a:bodyPr/>
                    <a:lstStyle/>
                    <a:p>
                      <a:pPr algn="ctr"/>
                      <a:r>
                        <a:rPr lang="fr-FR" dirty="0"/>
                        <a:t>10-30</a:t>
                      </a:r>
                    </a:p>
                  </a:txBody>
                  <a:tcPr anchor="ctr"/>
                </a:tc>
                <a:tc>
                  <a:txBody>
                    <a:bodyPr/>
                    <a:lstStyle/>
                    <a:p>
                      <a:pPr algn="ctr"/>
                      <a:r>
                        <a:rPr lang="fr-FR" dirty="0"/>
                        <a:t>10 %</a:t>
                      </a:r>
                    </a:p>
                  </a:txBody>
                  <a:tcPr anchor="ctr"/>
                </a:tc>
                <a:extLst>
                  <a:ext uri="{0D108BD9-81ED-4DB2-BD59-A6C34878D82A}">
                    <a16:rowId xmlns:a16="http://schemas.microsoft.com/office/drawing/2014/main" val="10001"/>
                  </a:ext>
                </a:extLst>
              </a:tr>
              <a:tr h="365760">
                <a:tc>
                  <a:txBody>
                    <a:bodyPr/>
                    <a:lstStyle/>
                    <a:p>
                      <a:pPr algn="ctr"/>
                      <a:r>
                        <a:rPr lang="fr-FR" dirty="0"/>
                        <a:t>5-10</a:t>
                      </a:r>
                    </a:p>
                  </a:txBody>
                  <a:tcPr anchor="ctr"/>
                </a:tc>
                <a:tc>
                  <a:txBody>
                    <a:bodyPr/>
                    <a:lstStyle/>
                    <a:p>
                      <a:pPr algn="ctr"/>
                      <a:r>
                        <a:rPr lang="fr-FR" dirty="0"/>
                        <a:t>5 %</a:t>
                      </a:r>
                    </a:p>
                  </a:txBody>
                  <a:tcPr anchor="ctr"/>
                </a:tc>
                <a:extLst>
                  <a:ext uri="{0D108BD9-81ED-4DB2-BD59-A6C34878D82A}">
                    <a16:rowId xmlns:a16="http://schemas.microsoft.com/office/drawing/2014/main" val="10002"/>
                  </a:ext>
                </a:extLst>
              </a:tr>
              <a:tr h="365760">
                <a:tc>
                  <a:txBody>
                    <a:bodyPr/>
                    <a:lstStyle/>
                    <a:p>
                      <a:pPr algn="ctr"/>
                      <a:r>
                        <a:rPr lang="fr-FR" dirty="0"/>
                        <a:t>2-5</a:t>
                      </a:r>
                    </a:p>
                  </a:txBody>
                  <a:tcPr anchor="ctr"/>
                </a:tc>
                <a:tc>
                  <a:txBody>
                    <a:bodyPr/>
                    <a:lstStyle/>
                    <a:p>
                      <a:pPr algn="ctr"/>
                      <a:r>
                        <a:rPr lang="fr-FR" dirty="0"/>
                        <a:t>7 %</a:t>
                      </a:r>
                    </a:p>
                  </a:txBody>
                  <a:tcPr anchor="ctr"/>
                </a:tc>
                <a:extLst>
                  <a:ext uri="{0D108BD9-81ED-4DB2-BD59-A6C34878D82A}">
                    <a16:rowId xmlns:a16="http://schemas.microsoft.com/office/drawing/2014/main" val="10003"/>
                  </a:ext>
                </a:extLst>
              </a:tr>
              <a:tr h="365760">
                <a:tc>
                  <a:txBody>
                    <a:bodyPr/>
                    <a:lstStyle/>
                    <a:p>
                      <a:pPr algn="ctr"/>
                      <a:r>
                        <a:rPr lang="fr-FR" dirty="0"/>
                        <a:t>0-2</a:t>
                      </a:r>
                    </a:p>
                  </a:txBody>
                  <a:tcPr anchor="ctr"/>
                </a:tc>
                <a:tc>
                  <a:txBody>
                    <a:bodyPr/>
                    <a:lstStyle/>
                    <a:p>
                      <a:pPr algn="ctr"/>
                      <a:r>
                        <a:rPr lang="fr-FR" baseline="0" dirty="0"/>
                        <a:t>3 %   </a:t>
                      </a:r>
                      <a:endParaRPr lang="fr-FR" dirty="0"/>
                    </a:p>
                  </a:txBody>
                  <a:tcPr anchor="ctr"/>
                </a:tc>
                <a:extLst>
                  <a:ext uri="{0D108BD9-81ED-4DB2-BD59-A6C34878D82A}">
                    <a16:rowId xmlns:a16="http://schemas.microsoft.com/office/drawing/2014/main" val="10004"/>
                  </a:ext>
                </a:extLst>
              </a:tr>
            </a:tbl>
          </a:graphicData>
        </a:graphic>
      </p:graphicFrame>
      <p:cxnSp>
        <p:nvCxnSpPr>
          <p:cNvPr id="14" name="Connecteur droit avec flèche 13"/>
          <p:cNvCxnSpPr/>
          <p:nvPr/>
        </p:nvCxnSpPr>
        <p:spPr>
          <a:xfrm>
            <a:off x="7002966" y="5047687"/>
            <a:ext cx="8251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15" name="Tableau 14"/>
              <p:cNvGraphicFramePr>
                <a:graphicFrameLocks noGrp="1"/>
              </p:cNvGraphicFramePr>
              <p:nvPr>
                <p:extLst>
                  <p:ext uri="{D42A27DB-BD31-4B8C-83A1-F6EECF244321}">
                    <p14:modId xmlns:p14="http://schemas.microsoft.com/office/powerpoint/2010/main" val="3690207256"/>
                  </p:ext>
                </p:extLst>
              </p:nvPr>
            </p:nvGraphicFramePr>
            <p:xfrm>
              <a:off x="8118983" y="4319845"/>
              <a:ext cx="2610472" cy="1569220"/>
            </p:xfrm>
            <a:graphic>
              <a:graphicData uri="http://schemas.openxmlformats.org/drawingml/2006/table">
                <a:tbl>
                  <a:tblPr firstRow="1" bandRow="1">
                    <a:tableStyleId>{7E9639D4-E3E2-4D34-9284-5A2195B3D0D7}</a:tableStyleId>
                  </a:tblPr>
                  <a:tblGrid>
                    <a:gridCol w="652618">
                      <a:extLst>
                        <a:ext uri="{9D8B030D-6E8A-4147-A177-3AD203B41FA5}">
                          <a16:colId xmlns:a16="http://schemas.microsoft.com/office/drawing/2014/main" val="20000"/>
                        </a:ext>
                      </a:extLst>
                    </a:gridCol>
                    <a:gridCol w="652618">
                      <a:extLst>
                        <a:ext uri="{9D8B030D-6E8A-4147-A177-3AD203B41FA5}">
                          <a16:colId xmlns:a16="http://schemas.microsoft.com/office/drawing/2014/main" val="20001"/>
                        </a:ext>
                      </a:extLst>
                    </a:gridCol>
                    <a:gridCol w="652618">
                      <a:extLst>
                        <a:ext uri="{9D8B030D-6E8A-4147-A177-3AD203B41FA5}">
                          <a16:colId xmlns:a16="http://schemas.microsoft.com/office/drawing/2014/main" val="20002"/>
                        </a:ext>
                      </a:extLst>
                    </a:gridCol>
                    <a:gridCol w="652618">
                      <a:extLst>
                        <a:ext uri="{9D8B030D-6E8A-4147-A177-3AD203B41FA5}">
                          <a16:colId xmlns:a16="http://schemas.microsoft.com/office/drawing/2014/main" val="20003"/>
                        </a:ext>
                      </a:extLst>
                    </a:gridCol>
                  </a:tblGrid>
                  <a:tr h="392305">
                    <a:tc>
                      <a:txBody>
                        <a:bodyPr/>
                        <a:lstStyle/>
                        <a:p>
                          <a:pPr algn="ctr"/>
                          <a14:m>
                            <m:oMathPara xmlns:m="http://schemas.openxmlformats.org/officeDocument/2006/math">
                              <m:oMathParaPr>
                                <m:jc m:val="centerGroup"/>
                              </m:oMathParaPr>
                              <m:oMath xmlns:m="http://schemas.openxmlformats.org/officeDocument/2006/math">
                                <m:sSub>
                                  <m:sSubPr>
                                    <m:ctrlPr>
                                      <a:rPr lang="fr-FR" sz="1800" i="1" smtClean="0">
                                        <a:latin typeface="Cambria Math" panose="02040503050406030204" pitchFamily="18" charset="0"/>
                                      </a:rPr>
                                    </m:ctrlPr>
                                  </m:sSubPr>
                                  <m:e>
                                    <m:r>
                                      <a:rPr lang="fr-FR" sz="1800">
                                        <a:latin typeface="Cambria Math" panose="02040503050406030204" pitchFamily="18" charset="0"/>
                                      </a:rPr>
                                      <m:t>𝐷</m:t>
                                    </m:r>
                                  </m:e>
                                  <m:sub>
                                    <m:r>
                                      <a:rPr lang="fr-FR" sz="1800">
                                        <a:latin typeface="Cambria Math" panose="02040503050406030204" pitchFamily="18" charset="0"/>
                                      </a:rPr>
                                      <m:t>𝑖</m:t>
                                    </m:r>
                                    <m:r>
                                      <a:rPr lang="fr-FR" sz="1800">
                                        <a:latin typeface="Cambria Math" panose="02040503050406030204" pitchFamily="18" charset="0"/>
                                      </a:rPr>
                                      <m:t>,</m:t>
                                    </m:r>
                                    <m:r>
                                      <a:rPr lang="fr-FR" sz="1800">
                                        <a:latin typeface="Cambria Math" panose="02040503050406030204" pitchFamily="18" charset="0"/>
                                      </a:rPr>
                                      <m:t>𝑗</m:t>
                                    </m:r>
                                  </m:sub>
                                </m:sSub>
                              </m:oMath>
                            </m:oMathPara>
                          </a14:m>
                          <a:endParaRPr lang="fr-FR" dirty="0"/>
                        </a:p>
                      </a:txBody>
                      <a:tcPr anchor="ctr">
                        <a:solidFill>
                          <a:schemeClr val="tx2"/>
                        </a:solidFill>
                      </a:tcPr>
                    </a:tc>
                    <a:tc>
                      <a:txBody>
                        <a:bodyPr/>
                        <a:lstStyle/>
                        <a:p>
                          <a:pPr algn="ctr"/>
                          <a:r>
                            <a:rPr lang="fr-FR" dirty="0"/>
                            <a:t>A</a:t>
                          </a:r>
                        </a:p>
                      </a:txBody>
                      <a:tcPr anchor="ctr">
                        <a:solidFill>
                          <a:schemeClr val="tx2"/>
                        </a:solidFill>
                      </a:tcPr>
                    </a:tc>
                    <a:tc>
                      <a:txBody>
                        <a:bodyPr/>
                        <a:lstStyle/>
                        <a:p>
                          <a:pPr algn="ctr"/>
                          <a:r>
                            <a:rPr lang="fr-FR" dirty="0"/>
                            <a:t>B</a:t>
                          </a:r>
                        </a:p>
                      </a:txBody>
                      <a:tcPr anchor="ctr">
                        <a:solidFill>
                          <a:schemeClr val="tx2"/>
                        </a:solidFill>
                      </a:tcPr>
                    </a:tc>
                    <a:tc>
                      <a:txBody>
                        <a:bodyPr/>
                        <a:lstStyle/>
                        <a:p>
                          <a:pPr algn="ctr"/>
                          <a:r>
                            <a:rPr lang="fr-FR" dirty="0"/>
                            <a:t>C</a:t>
                          </a:r>
                        </a:p>
                      </a:txBody>
                      <a:tcPr anchor="ctr">
                        <a:solidFill>
                          <a:schemeClr val="tx2"/>
                        </a:solidFill>
                      </a:tcPr>
                    </a:tc>
                    <a:extLst>
                      <a:ext uri="{0D108BD9-81ED-4DB2-BD59-A6C34878D82A}">
                        <a16:rowId xmlns:a16="http://schemas.microsoft.com/office/drawing/2014/main" val="10000"/>
                      </a:ext>
                    </a:extLst>
                  </a:tr>
                  <a:tr h="392305">
                    <a:tc>
                      <a:txBody>
                        <a:bodyPr/>
                        <a:lstStyle/>
                        <a:p>
                          <a:pPr algn="ctr"/>
                          <a:r>
                            <a:rPr lang="fr-FR" dirty="0">
                              <a:solidFill>
                                <a:schemeClr val="bg1"/>
                              </a:solidFill>
                            </a:rPr>
                            <a:t>A</a:t>
                          </a:r>
                        </a:p>
                      </a:txBody>
                      <a:tcPr anchor="ctr">
                        <a:solidFill>
                          <a:schemeClr val="tx2"/>
                        </a:solidFill>
                      </a:tcPr>
                    </a:tc>
                    <a:tc>
                      <a:txBody>
                        <a:bodyPr/>
                        <a:lstStyle/>
                        <a:p>
                          <a:pPr algn="ctr"/>
                          <a:r>
                            <a:rPr lang="fr-FR" dirty="0"/>
                            <a:t>0</a:t>
                          </a:r>
                        </a:p>
                      </a:txBody>
                      <a:tcPr anchor="ctr"/>
                    </a:tc>
                    <a:tc>
                      <a:txBody>
                        <a:bodyPr/>
                        <a:lstStyle/>
                        <a:p>
                          <a:pPr algn="ctr"/>
                          <a:r>
                            <a:rPr lang="fr-FR" dirty="0"/>
                            <a:t>0,03</a:t>
                          </a:r>
                        </a:p>
                      </a:txBody>
                      <a:tcPr anchor="ctr"/>
                    </a:tc>
                    <a:tc>
                      <a:txBody>
                        <a:bodyPr/>
                        <a:lstStyle/>
                        <a:p>
                          <a:pPr algn="ctr"/>
                          <a:r>
                            <a:rPr lang="fr-FR" dirty="0"/>
                            <a:t>0,07</a:t>
                          </a:r>
                        </a:p>
                      </a:txBody>
                      <a:tcPr anchor="ctr"/>
                    </a:tc>
                    <a:extLst>
                      <a:ext uri="{0D108BD9-81ED-4DB2-BD59-A6C34878D82A}">
                        <a16:rowId xmlns:a16="http://schemas.microsoft.com/office/drawing/2014/main" val="10001"/>
                      </a:ext>
                    </a:extLst>
                  </a:tr>
                  <a:tr h="392305">
                    <a:tc>
                      <a:txBody>
                        <a:bodyPr/>
                        <a:lstStyle/>
                        <a:p>
                          <a:pPr algn="ctr"/>
                          <a:r>
                            <a:rPr lang="fr-FR" dirty="0">
                              <a:solidFill>
                                <a:schemeClr val="bg1"/>
                              </a:solidFill>
                            </a:rPr>
                            <a:t>B</a:t>
                          </a:r>
                        </a:p>
                      </a:txBody>
                      <a:tcPr anchor="ctr">
                        <a:solidFill>
                          <a:schemeClr val="tx2"/>
                        </a:solidFill>
                      </a:tcPr>
                    </a:tc>
                    <a:tc>
                      <a:txBody>
                        <a:bodyPr/>
                        <a:lstStyle/>
                        <a:p>
                          <a:pPr algn="ctr"/>
                          <a:r>
                            <a:rPr lang="fr-FR" dirty="0"/>
                            <a:t>0,03</a:t>
                          </a:r>
                        </a:p>
                      </a:txBody>
                      <a:tcPr anchor="ctr"/>
                    </a:tc>
                    <a:tc>
                      <a:txBody>
                        <a:bodyPr/>
                        <a:lstStyle/>
                        <a:p>
                          <a:pPr algn="ctr"/>
                          <a:r>
                            <a:rPr lang="fr-FR" dirty="0"/>
                            <a:t>0</a:t>
                          </a:r>
                        </a:p>
                      </a:txBody>
                      <a:tcPr anchor="ctr"/>
                    </a:tc>
                    <a:tc>
                      <a:txBody>
                        <a:bodyPr/>
                        <a:lstStyle/>
                        <a:p>
                          <a:pPr algn="ctr"/>
                          <a:r>
                            <a:rPr lang="fr-FR" dirty="0"/>
                            <a:t>0,05</a:t>
                          </a:r>
                        </a:p>
                      </a:txBody>
                      <a:tcPr anchor="ctr"/>
                    </a:tc>
                    <a:extLst>
                      <a:ext uri="{0D108BD9-81ED-4DB2-BD59-A6C34878D82A}">
                        <a16:rowId xmlns:a16="http://schemas.microsoft.com/office/drawing/2014/main" val="10002"/>
                      </a:ext>
                    </a:extLst>
                  </a:tr>
                  <a:tr h="392305">
                    <a:tc>
                      <a:txBody>
                        <a:bodyPr/>
                        <a:lstStyle/>
                        <a:p>
                          <a:pPr algn="ctr"/>
                          <a:r>
                            <a:rPr lang="fr-FR" dirty="0">
                              <a:solidFill>
                                <a:schemeClr val="bg1"/>
                              </a:solidFill>
                            </a:rPr>
                            <a:t>C</a:t>
                          </a:r>
                        </a:p>
                      </a:txBody>
                      <a:tcPr anchor="ctr">
                        <a:solidFill>
                          <a:schemeClr val="tx2"/>
                        </a:solidFill>
                      </a:tcPr>
                    </a:tc>
                    <a:tc>
                      <a:txBody>
                        <a:bodyPr/>
                        <a:lstStyle/>
                        <a:p>
                          <a:pPr algn="ctr"/>
                          <a:r>
                            <a:rPr lang="fr-FR" dirty="0"/>
                            <a:t>0,07</a:t>
                          </a:r>
                        </a:p>
                      </a:txBody>
                      <a:tcPr anchor="ctr"/>
                    </a:tc>
                    <a:tc>
                      <a:txBody>
                        <a:bodyPr/>
                        <a:lstStyle/>
                        <a:p>
                          <a:pPr algn="ctr"/>
                          <a:r>
                            <a:rPr lang="fr-FR" dirty="0"/>
                            <a:t>0,05</a:t>
                          </a:r>
                        </a:p>
                      </a:txBody>
                      <a:tcPr anchor="ctr"/>
                    </a:tc>
                    <a:tc>
                      <a:txBody>
                        <a:bodyPr/>
                        <a:lstStyle/>
                        <a:p>
                          <a:pPr algn="ctr"/>
                          <a:r>
                            <a:rPr lang="fr-FR" dirty="0"/>
                            <a:t>0</a:t>
                          </a:r>
                        </a:p>
                      </a:txBody>
                      <a:tcPr anchor="ctr"/>
                    </a:tc>
                    <a:extLst>
                      <a:ext uri="{0D108BD9-81ED-4DB2-BD59-A6C34878D82A}">
                        <a16:rowId xmlns:a16="http://schemas.microsoft.com/office/drawing/2014/main" val="10003"/>
                      </a:ext>
                    </a:extLst>
                  </a:tr>
                </a:tbl>
              </a:graphicData>
            </a:graphic>
          </p:graphicFrame>
        </mc:Choice>
        <mc:Fallback xmlns="">
          <p:graphicFrame>
            <p:nvGraphicFramePr>
              <p:cNvPr id="15" name="Tableau 14"/>
              <p:cNvGraphicFramePr>
                <a:graphicFrameLocks noGrp="1"/>
              </p:cNvGraphicFramePr>
              <p:nvPr>
                <p:extLst>
                  <p:ext uri="{D42A27DB-BD31-4B8C-83A1-F6EECF244321}">
                    <p14:modId xmlns:p14="http://schemas.microsoft.com/office/powerpoint/2010/main" val="3690207256"/>
                  </p:ext>
                </p:extLst>
              </p:nvPr>
            </p:nvGraphicFramePr>
            <p:xfrm>
              <a:off x="8118983" y="4319845"/>
              <a:ext cx="2610472" cy="1569220"/>
            </p:xfrm>
            <a:graphic>
              <a:graphicData uri="http://schemas.openxmlformats.org/drawingml/2006/table">
                <a:tbl>
                  <a:tblPr firstRow="1" bandRow="1">
                    <a:tableStyleId>{7E9639D4-E3E2-4D34-9284-5A2195B3D0D7}</a:tableStyleId>
                  </a:tblPr>
                  <a:tblGrid>
                    <a:gridCol w="652618">
                      <a:extLst>
                        <a:ext uri="{9D8B030D-6E8A-4147-A177-3AD203B41FA5}">
                          <a16:colId xmlns:a16="http://schemas.microsoft.com/office/drawing/2014/main" val="20000"/>
                        </a:ext>
                      </a:extLst>
                    </a:gridCol>
                    <a:gridCol w="652618">
                      <a:extLst>
                        <a:ext uri="{9D8B030D-6E8A-4147-A177-3AD203B41FA5}">
                          <a16:colId xmlns:a16="http://schemas.microsoft.com/office/drawing/2014/main" val="20001"/>
                        </a:ext>
                      </a:extLst>
                    </a:gridCol>
                    <a:gridCol w="652618">
                      <a:extLst>
                        <a:ext uri="{9D8B030D-6E8A-4147-A177-3AD203B41FA5}">
                          <a16:colId xmlns:a16="http://schemas.microsoft.com/office/drawing/2014/main" val="20002"/>
                        </a:ext>
                      </a:extLst>
                    </a:gridCol>
                    <a:gridCol w="652618">
                      <a:extLst>
                        <a:ext uri="{9D8B030D-6E8A-4147-A177-3AD203B41FA5}">
                          <a16:colId xmlns:a16="http://schemas.microsoft.com/office/drawing/2014/main" val="20003"/>
                        </a:ext>
                      </a:extLst>
                    </a:gridCol>
                  </a:tblGrid>
                  <a:tr h="392305">
                    <a:tc>
                      <a:txBody>
                        <a:bodyPr/>
                        <a:lstStyle/>
                        <a:p>
                          <a:endParaRPr lang="fr-FR"/>
                        </a:p>
                      </a:txBody>
                      <a:tcPr anchor="ctr">
                        <a:blipFill>
                          <a:blip r:embed="rId6"/>
                          <a:stretch>
                            <a:fillRect t="-6154" r="-299074" b="-316923"/>
                          </a:stretch>
                        </a:blipFill>
                      </a:tcPr>
                    </a:tc>
                    <a:tc>
                      <a:txBody>
                        <a:bodyPr/>
                        <a:lstStyle/>
                        <a:p>
                          <a:pPr algn="ctr"/>
                          <a:r>
                            <a:rPr lang="fr-FR" dirty="0"/>
                            <a:t>A</a:t>
                          </a:r>
                        </a:p>
                      </a:txBody>
                      <a:tcPr anchor="ctr">
                        <a:solidFill>
                          <a:schemeClr val="tx2"/>
                        </a:solidFill>
                      </a:tcPr>
                    </a:tc>
                    <a:tc>
                      <a:txBody>
                        <a:bodyPr/>
                        <a:lstStyle/>
                        <a:p>
                          <a:pPr algn="ctr"/>
                          <a:r>
                            <a:rPr lang="fr-FR" dirty="0"/>
                            <a:t>B</a:t>
                          </a:r>
                        </a:p>
                      </a:txBody>
                      <a:tcPr anchor="ctr">
                        <a:solidFill>
                          <a:schemeClr val="tx2"/>
                        </a:solidFill>
                      </a:tcPr>
                    </a:tc>
                    <a:tc>
                      <a:txBody>
                        <a:bodyPr/>
                        <a:lstStyle/>
                        <a:p>
                          <a:pPr algn="ctr"/>
                          <a:r>
                            <a:rPr lang="fr-FR" dirty="0"/>
                            <a:t>C</a:t>
                          </a:r>
                        </a:p>
                      </a:txBody>
                      <a:tcPr anchor="ctr">
                        <a:solidFill>
                          <a:schemeClr val="tx2"/>
                        </a:solidFill>
                      </a:tcPr>
                    </a:tc>
                    <a:extLst>
                      <a:ext uri="{0D108BD9-81ED-4DB2-BD59-A6C34878D82A}">
                        <a16:rowId xmlns:a16="http://schemas.microsoft.com/office/drawing/2014/main" val="10000"/>
                      </a:ext>
                    </a:extLst>
                  </a:tr>
                  <a:tr h="392305">
                    <a:tc>
                      <a:txBody>
                        <a:bodyPr/>
                        <a:lstStyle/>
                        <a:p>
                          <a:pPr algn="ctr"/>
                          <a:r>
                            <a:rPr lang="fr-FR" dirty="0">
                              <a:solidFill>
                                <a:schemeClr val="bg1"/>
                              </a:solidFill>
                            </a:rPr>
                            <a:t>A</a:t>
                          </a:r>
                        </a:p>
                      </a:txBody>
                      <a:tcPr anchor="ctr">
                        <a:solidFill>
                          <a:schemeClr val="tx2"/>
                        </a:solidFill>
                      </a:tcPr>
                    </a:tc>
                    <a:tc>
                      <a:txBody>
                        <a:bodyPr/>
                        <a:lstStyle/>
                        <a:p>
                          <a:pPr algn="ctr"/>
                          <a:r>
                            <a:rPr lang="fr-FR" dirty="0"/>
                            <a:t>0</a:t>
                          </a:r>
                        </a:p>
                      </a:txBody>
                      <a:tcPr anchor="ctr"/>
                    </a:tc>
                    <a:tc>
                      <a:txBody>
                        <a:bodyPr/>
                        <a:lstStyle/>
                        <a:p>
                          <a:pPr algn="ctr"/>
                          <a:r>
                            <a:rPr lang="fr-FR" dirty="0"/>
                            <a:t>0,03</a:t>
                          </a:r>
                        </a:p>
                      </a:txBody>
                      <a:tcPr anchor="ctr"/>
                    </a:tc>
                    <a:tc>
                      <a:txBody>
                        <a:bodyPr/>
                        <a:lstStyle/>
                        <a:p>
                          <a:pPr algn="ctr"/>
                          <a:r>
                            <a:rPr lang="fr-FR" dirty="0"/>
                            <a:t>0,07</a:t>
                          </a:r>
                        </a:p>
                      </a:txBody>
                      <a:tcPr anchor="ctr"/>
                    </a:tc>
                    <a:extLst>
                      <a:ext uri="{0D108BD9-81ED-4DB2-BD59-A6C34878D82A}">
                        <a16:rowId xmlns:a16="http://schemas.microsoft.com/office/drawing/2014/main" val="10001"/>
                      </a:ext>
                    </a:extLst>
                  </a:tr>
                  <a:tr h="392305">
                    <a:tc>
                      <a:txBody>
                        <a:bodyPr/>
                        <a:lstStyle/>
                        <a:p>
                          <a:pPr algn="ctr"/>
                          <a:r>
                            <a:rPr lang="fr-FR" dirty="0">
                              <a:solidFill>
                                <a:schemeClr val="bg1"/>
                              </a:solidFill>
                            </a:rPr>
                            <a:t>B</a:t>
                          </a:r>
                        </a:p>
                      </a:txBody>
                      <a:tcPr anchor="ctr">
                        <a:solidFill>
                          <a:schemeClr val="tx2"/>
                        </a:solidFill>
                      </a:tcPr>
                    </a:tc>
                    <a:tc>
                      <a:txBody>
                        <a:bodyPr/>
                        <a:lstStyle/>
                        <a:p>
                          <a:pPr algn="ctr"/>
                          <a:r>
                            <a:rPr lang="fr-FR" dirty="0"/>
                            <a:t>0,03</a:t>
                          </a:r>
                        </a:p>
                      </a:txBody>
                      <a:tcPr anchor="ctr"/>
                    </a:tc>
                    <a:tc>
                      <a:txBody>
                        <a:bodyPr/>
                        <a:lstStyle/>
                        <a:p>
                          <a:pPr algn="ctr"/>
                          <a:r>
                            <a:rPr lang="fr-FR" dirty="0"/>
                            <a:t>0</a:t>
                          </a:r>
                        </a:p>
                      </a:txBody>
                      <a:tcPr anchor="ctr"/>
                    </a:tc>
                    <a:tc>
                      <a:txBody>
                        <a:bodyPr/>
                        <a:lstStyle/>
                        <a:p>
                          <a:pPr algn="ctr"/>
                          <a:r>
                            <a:rPr lang="fr-FR" dirty="0"/>
                            <a:t>0,05</a:t>
                          </a:r>
                        </a:p>
                      </a:txBody>
                      <a:tcPr anchor="ctr"/>
                    </a:tc>
                    <a:extLst>
                      <a:ext uri="{0D108BD9-81ED-4DB2-BD59-A6C34878D82A}">
                        <a16:rowId xmlns:a16="http://schemas.microsoft.com/office/drawing/2014/main" val="10002"/>
                      </a:ext>
                    </a:extLst>
                  </a:tr>
                  <a:tr h="392305">
                    <a:tc>
                      <a:txBody>
                        <a:bodyPr/>
                        <a:lstStyle/>
                        <a:p>
                          <a:pPr algn="ctr"/>
                          <a:r>
                            <a:rPr lang="fr-FR" dirty="0">
                              <a:solidFill>
                                <a:schemeClr val="bg1"/>
                              </a:solidFill>
                            </a:rPr>
                            <a:t>C</a:t>
                          </a:r>
                        </a:p>
                      </a:txBody>
                      <a:tcPr anchor="ctr">
                        <a:solidFill>
                          <a:schemeClr val="tx2"/>
                        </a:solidFill>
                      </a:tcPr>
                    </a:tc>
                    <a:tc>
                      <a:txBody>
                        <a:bodyPr/>
                        <a:lstStyle/>
                        <a:p>
                          <a:pPr algn="ctr"/>
                          <a:r>
                            <a:rPr lang="fr-FR" dirty="0"/>
                            <a:t>0,07</a:t>
                          </a:r>
                        </a:p>
                      </a:txBody>
                      <a:tcPr anchor="ctr"/>
                    </a:tc>
                    <a:tc>
                      <a:txBody>
                        <a:bodyPr/>
                        <a:lstStyle/>
                        <a:p>
                          <a:pPr algn="ctr"/>
                          <a:r>
                            <a:rPr lang="fr-FR" dirty="0"/>
                            <a:t>0,05</a:t>
                          </a:r>
                        </a:p>
                      </a:txBody>
                      <a:tcPr anchor="ctr"/>
                    </a:tc>
                    <a:tc>
                      <a:txBody>
                        <a:bodyPr/>
                        <a:lstStyle/>
                        <a:p>
                          <a:pPr algn="ctr"/>
                          <a:r>
                            <a:rPr lang="fr-FR" dirty="0"/>
                            <a:t>0</a:t>
                          </a:r>
                        </a:p>
                      </a:txBody>
                      <a:tcPr anchor="ctr"/>
                    </a:tc>
                    <a:extLst>
                      <a:ext uri="{0D108BD9-81ED-4DB2-BD59-A6C34878D82A}">
                        <a16:rowId xmlns:a16="http://schemas.microsoft.com/office/drawing/2014/main" val="10003"/>
                      </a:ext>
                    </a:extLst>
                  </a:tr>
                </a:tbl>
              </a:graphicData>
            </a:graphic>
          </p:graphicFrame>
        </mc:Fallback>
      </mc:AlternateContent>
    </p:spTree>
    <p:extLst>
      <p:ext uri="{BB962C8B-B14F-4D97-AF65-F5344CB8AC3E}">
        <p14:creationId xmlns:p14="http://schemas.microsoft.com/office/powerpoint/2010/main" val="142175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500"/>
                                        <p:tgtEl>
                                          <p:spTgt spid="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Effect transition="in" filter="fade">
                                      <p:cBhvr>
                                        <p:cTn id="20" dur="500"/>
                                        <p:tgtEl>
                                          <p:spTgt spid="9">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Effect transition="in" filter="fade">
                                      <p:cBhvr>
                                        <p:cTn id="23" dur="500"/>
                                        <p:tgtEl>
                                          <p:spTgt spid="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nodeType="with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500"/>
                                        <p:tgtEl>
                                          <p:spTgt spid="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riangle rectangle 10"/>
          <p:cNvSpPr/>
          <p:nvPr/>
        </p:nvSpPr>
        <p:spPr>
          <a:xfrm flipH="1">
            <a:off x="8480808" y="6005441"/>
            <a:ext cx="3711192" cy="852559"/>
          </a:xfrm>
          <a:prstGeom prst="rtTriangle">
            <a:avLst/>
          </a:prstGeom>
          <a:solidFill>
            <a:srgbClr val="5D7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04638" y="558800"/>
            <a:ext cx="9404723" cy="1400530"/>
          </a:xfrm>
        </p:spPr>
        <p:txBody>
          <a:bodyPr/>
          <a:lstStyle/>
          <a:p>
            <a:r>
              <a:rPr lang="fr-FR" dirty="0"/>
              <a:t>Application sur le cas d’une seconde ligne de tram sur Tours</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solidFill>
                  <a:schemeClr val="bg1"/>
                </a:solidFill>
              </a:rPr>
              <a:pPr/>
              <a:t>7</a:t>
            </a:fld>
            <a:endParaRPr lang="en-US" dirty="0">
              <a:solidFill>
                <a:schemeClr val="bg1"/>
              </a:solidFill>
            </a:endParaRPr>
          </a:p>
        </p:txBody>
      </p:sp>
      <p:pic>
        <p:nvPicPr>
          <p:cNvPr id="7" name="Image 6"/>
          <p:cNvPicPr>
            <a:picLocks noChangeAspect="1"/>
          </p:cNvPicPr>
          <p:nvPr/>
        </p:nvPicPr>
        <p:blipFill>
          <a:blip r:embed="rId3">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 y="5969490"/>
            <a:ext cx="8926560" cy="888510"/>
          </a:xfrm>
          <a:prstGeom prst="rect">
            <a:avLst/>
          </a:prstGeom>
        </p:spPr>
      </p:pic>
      <p:sp>
        <p:nvSpPr>
          <p:cNvPr id="8" name="ZoneTexte 7"/>
          <p:cNvSpPr txBox="1"/>
          <p:nvPr/>
        </p:nvSpPr>
        <p:spPr>
          <a:xfrm>
            <a:off x="9525757" y="6550223"/>
            <a:ext cx="2833716" cy="307777"/>
          </a:xfrm>
          <a:prstGeom prst="rect">
            <a:avLst/>
          </a:prstGeom>
          <a:noFill/>
        </p:spPr>
        <p:txBody>
          <a:bodyPr wrap="square" rtlCol="0">
            <a:spAutoFit/>
          </a:bodyPr>
          <a:lstStyle/>
          <a:p>
            <a:r>
              <a:rPr lang="fr-FR" sz="1400" i="1" dirty="0">
                <a:solidFill>
                  <a:schemeClr val="bg1"/>
                </a:solidFill>
              </a:rPr>
              <a:t>Crosnier Maxime - </a:t>
            </a:r>
            <a:r>
              <a:rPr lang="fr-FR" sz="1400" i="1" dirty="0" err="1">
                <a:solidFill>
                  <a:schemeClr val="bg1"/>
                </a:solidFill>
              </a:rPr>
              <a:t>Benfadel</a:t>
            </a:r>
            <a:r>
              <a:rPr lang="fr-FR" sz="1400" i="1" dirty="0">
                <a:solidFill>
                  <a:schemeClr val="bg1"/>
                </a:solidFill>
              </a:rPr>
              <a:t> Ali</a:t>
            </a:r>
          </a:p>
        </p:txBody>
      </p:sp>
      <p:sp>
        <p:nvSpPr>
          <p:cNvPr id="12" name="Rectangle 11"/>
          <p:cNvSpPr/>
          <p:nvPr/>
        </p:nvSpPr>
        <p:spPr>
          <a:xfrm>
            <a:off x="11522293" y="6162916"/>
            <a:ext cx="558166" cy="369332"/>
          </a:xfrm>
          <a:prstGeom prst="rect">
            <a:avLst/>
          </a:prstGeom>
        </p:spPr>
        <p:txBody>
          <a:bodyPr wrap="none">
            <a:spAutoFit/>
          </a:bodyPr>
          <a:lstStyle/>
          <a:p>
            <a:r>
              <a:rPr lang="fr-FR" i="1" dirty="0">
                <a:solidFill>
                  <a:schemeClr val="bg1"/>
                </a:solidFill>
              </a:rPr>
              <a:t>PFE</a:t>
            </a:r>
          </a:p>
        </p:txBody>
      </p:sp>
      <p:sp>
        <p:nvSpPr>
          <p:cNvPr id="9" name="Espace réservé du contenu 2"/>
          <p:cNvSpPr>
            <a:spLocks noGrp="1"/>
          </p:cNvSpPr>
          <p:nvPr/>
        </p:nvSpPr>
        <p:spPr>
          <a:xfrm>
            <a:off x="962820" y="2399936"/>
            <a:ext cx="8946541" cy="356955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fr-FR" dirty="0"/>
              <a:t>Une seconde ligne, un projet d’actualité</a:t>
            </a:r>
          </a:p>
          <a:p>
            <a:r>
              <a:rPr lang="fr-FR" dirty="0"/>
              <a:t>De nombreux tracés sont proposés</a:t>
            </a:r>
          </a:p>
          <a:p>
            <a:r>
              <a:rPr lang="fr-FR" dirty="0"/>
              <a:t>Aucune estimation des flux générés par une nouvelle ligne</a:t>
            </a:r>
          </a:p>
          <a:p>
            <a:r>
              <a:rPr lang="fr-FR" dirty="0"/>
              <a:t>Une politique en faveur des transports en commun</a:t>
            </a:r>
          </a:p>
          <a:p>
            <a:r>
              <a:rPr lang="fr-FR" dirty="0"/>
              <a:t>Une 1</a:t>
            </a:r>
            <a:r>
              <a:rPr lang="fr-FR" baseline="30000" dirty="0"/>
              <a:t>ère</a:t>
            </a:r>
            <a:r>
              <a:rPr lang="fr-FR" dirty="0"/>
              <a:t> ligne qui a dynamisé la ville</a:t>
            </a:r>
          </a:p>
          <a:p>
            <a:r>
              <a:rPr lang="fr-FR" dirty="0"/>
              <a:t>Des bassins de population non desservis</a:t>
            </a:r>
          </a:p>
        </p:txBody>
      </p:sp>
      <p:graphicFrame>
        <p:nvGraphicFramePr>
          <p:cNvPr id="13" name="Tableau 12"/>
          <p:cNvGraphicFramePr>
            <a:graphicFrameLocks noGrp="1"/>
          </p:cNvGraphicFramePr>
          <p:nvPr>
            <p:extLst>
              <p:ext uri="{D42A27DB-BD31-4B8C-83A1-F6EECF244321}">
                <p14:modId xmlns:p14="http://schemas.microsoft.com/office/powerpoint/2010/main" val="663601784"/>
              </p:ext>
            </p:extLst>
          </p:nvPr>
        </p:nvGraphicFramePr>
        <p:xfrm>
          <a:off x="0" y="0"/>
          <a:ext cx="10414000" cy="558800"/>
        </p:xfrm>
        <a:graphic>
          <a:graphicData uri="http://schemas.openxmlformats.org/drawingml/2006/table">
            <a:tbl>
              <a:tblPr firstRow="1" bandRow="1">
                <a:tableStyleId>{5C22544A-7EE6-4342-B048-85BDC9FD1C3A}</a:tableStyleId>
              </a:tblPr>
              <a:tblGrid>
                <a:gridCol w="2603500">
                  <a:extLst>
                    <a:ext uri="{9D8B030D-6E8A-4147-A177-3AD203B41FA5}">
                      <a16:colId xmlns:a16="http://schemas.microsoft.com/office/drawing/2014/main" val="1283818803"/>
                    </a:ext>
                  </a:extLst>
                </a:gridCol>
                <a:gridCol w="2603500">
                  <a:extLst>
                    <a:ext uri="{9D8B030D-6E8A-4147-A177-3AD203B41FA5}">
                      <a16:colId xmlns:a16="http://schemas.microsoft.com/office/drawing/2014/main" val="2658131905"/>
                    </a:ext>
                  </a:extLst>
                </a:gridCol>
                <a:gridCol w="2603500">
                  <a:extLst>
                    <a:ext uri="{9D8B030D-6E8A-4147-A177-3AD203B41FA5}">
                      <a16:colId xmlns:a16="http://schemas.microsoft.com/office/drawing/2014/main" val="3013422787"/>
                    </a:ext>
                  </a:extLst>
                </a:gridCol>
                <a:gridCol w="2603500">
                  <a:extLst>
                    <a:ext uri="{9D8B030D-6E8A-4147-A177-3AD203B41FA5}">
                      <a16:colId xmlns:a16="http://schemas.microsoft.com/office/drawing/2014/main" val="3399375048"/>
                    </a:ext>
                  </a:extLst>
                </a:gridCol>
              </a:tblGrid>
              <a:tr h="558800">
                <a:tc>
                  <a:txBody>
                    <a:bodyPr/>
                    <a:lstStyle/>
                    <a:p>
                      <a:pPr algn="ctr"/>
                      <a:r>
                        <a:rPr lang="fr-FR" dirty="0"/>
                        <a:t>Modèle</a:t>
                      </a:r>
                    </a:p>
                  </a:txBody>
                  <a:tcPr anchor="ctr">
                    <a:solidFill>
                      <a:schemeClr val="accent1">
                        <a:alpha val="30000"/>
                      </a:schemeClr>
                    </a:solidFill>
                  </a:tcPr>
                </a:tc>
                <a:tc>
                  <a:txBody>
                    <a:bodyPr/>
                    <a:lstStyle/>
                    <a:p>
                      <a:pPr algn="ctr"/>
                      <a:r>
                        <a:rPr lang="fr-FR" dirty="0"/>
                        <a:t>Application</a:t>
                      </a:r>
                    </a:p>
                  </a:txBody>
                  <a:tcPr anchor="ctr">
                    <a:solidFill>
                      <a:schemeClr val="accent1"/>
                    </a:solidFill>
                  </a:tcPr>
                </a:tc>
                <a:tc>
                  <a:txBody>
                    <a:bodyPr/>
                    <a:lstStyle/>
                    <a:p>
                      <a:pPr algn="ctr"/>
                      <a:r>
                        <a:rPr lang="fr-FR" dirty="0"/>
                        <a:t>Tracé</a:t>
                      </a:r>
                    </a:p>
                  </a:txBody>
                  <a:tcPr anchor="ctr">
                    <a:solidFill>
                      <a:schemeClr val="accent1">
                        <a:alpha val="30000"/>
                      </a:schemeClr>
                    </a:solidFill>
                  </a:tcPr>
                </a:tc>
                <a:tc>
                  <a:txBody>
                    <a:bodyPr/>
                    <a:lstStyle/>
                    <a:p>
                      <a:pPr algn="ctr"/>
                      <a:r>
                        <a:rPr lang="fr-FR" dirty="0"/>
                        <a:t>Ouverture</a:t>
                      </a:r>
                    </a:p>
                  </a:txBody>
                  <a:tcPr anchor="ctr">
                    <a:solidFill>
                      <a:schemeClr val="accent1">
                        <a:alpha val="30000"/>
                      </a:schemeClr>
                    </a:solidFill>
                  </a:tcPr>
                </a:tc>
                <a:extLst>
                  <a:ext uri="{0D108BD9-81ED-4DB2-BD59-A6C34878D82A}">
                    <a16:rowId xmlns:a16="http://schemas.microsoft.com/office/drawing/2014/main" val="38571163"/>
                  </a:ext>
                </a:extLst>
              </a:tr>
            </a:tbl>
          </a:graphicData>
        </a:graphic>
      </p:graphicFrame>
    </p:spTree>
    <p:extLst>
      <p:ext uri="{BB962C8B-B14F-4D97-AF65-F5344CB8AC3E}">
        <p14:creationId xmlns:p14="http://schemas.microsoft.com/office/powerpoint/2010/main" val="472388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Espace réservé du contenu 3"/>
          <p:cNvPicPr>
            <a:picLocks noGrp="1" noChangeAspect="1"/>
          </p:cNvPicPr>
          <p:nvPr/>
        </p:nvPicPr>
        <p:blipFill rotWithShape="1">
          <a:blip r:embed="rId3">
            <a:extLst>
              <a:ext uri="{28A0092B-C50C-407E-A947-70E740481C1C}">
                <a14:useLocalDpi xmlns:a14="http://schemas.microsoft.com/office/drawing/2010/main" val="0"/>
              </a:ext>
            </a:extLst>
          </a:blip>
          <a:stretch/>
        </p:blipFill>
        <p:spPr>
          <a:xfrm>
            <a:off x="6464622" y="2095770"/>
            <a:ext cx="3697426" cy="4024985"/>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1" name="Triangle rectangle 10"/>
          <p:cNvSpPr/>
          <p:nvPr/>
        </p:nvSpPr>
        <p:spPr>
          <a:xfrm flipH="1">
            <a:off x="8480808" y="6005441"/>
            <a:ext cx="3711192" cy="852559"/>
          </a:xfrm>
          <a:prstGeom prst="rtTriangle">
            <a:avLst/>
          </a:prstGeom>
          <a:solidFill>
            <a:srgbClr val="5D7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04638" y="558800"/>
            <a:ext cx="9404723" cy="1400530"/>
          </a:xfrm>
        </p:spPr>
        <p:txBody>
          <a:bodyPr/>
          <a:lstStyle/>
          <a:p>
            <a:r>
              <a:rPr lang="fr-FR" dirty="0"/>
              <a:t>Tracé proposé</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solidFill>
                  <a:schemeClr val="bg1"/>
                </a:solidFill>
              </a:rPr>
              <a:pPr/>
              <a:t>8</a:t>
            </a:fld>
            <a:endParaRPr lang="en-US" dirty="0">
              <a:solidFill>
                <a:schemeClr val="bg1"/>
              </a:solidFill>
            </a:endParaRPr>
          </a:p>
        </p:txBody>
      </p:sp>
      <p:graphicFrame>
        <p:nvGraphicFramePr>
          <p:cNvPr id="5" name="Tableau 4"/>
          <p:cNvGraphicFramePr>
            <a:graphicFrameLocks noGrp="1"/>
          </p:cNvGraphicFramePr>
          <p:nvPr>
            <p:extLst/>
          </p:nvPr>
        </p:nvGraphicFramePr>
        <p:xfrm>
          <a:off x="0" y="0"/>
          <a:ext cx="10414000" cy="558800"/>
        </p:xfrm>
        <a:graphic>
          <a:graphicData uri="http://schemas.openxmlformats.org/drawingml/2006/table">
            <a:tbl>
              <a:tblPr firstRow="1" bandRow="1">
                <a:tableStyleId>{5C22544A-7EE6-4342-B048-85BDC9FD1C3A}</a:tableStyleId>
              </a:tblPr>
              <a:tblGrid>
                <a:gridCol w="2603500">
                  <a:extLst>
                    <a:ext uri="{9D8B030D-6E8A-4147-A177-3AD203B41FA5}">
                      <a16:colId xmlns:a16="http://schemas.microsoft.com/office/drawing/2014/main" val="1283818803"/>
                    </a:ext>
                  </a:extLst>
                </a:gridCol>
                <a:gridCol w="2603500">
                  <a:extLst>
                    <a:ext uri="{9D8B030D-6E8A-4147-A177-3AD203B41FA5}">
                      <a16:colId xmlns:a16="http://schemas.microsoft.com/office/drawing/2014/main" val="2658131905"/>
                    </a:ext>
                  </a:extLst>
                </a:gridCol>
                <a:gridCol w="2603500">
                  <a:extLst>
                    <a:ext uri="{9D8B030D-6E8A-4147-A177-3AD203B41FA5}">
                      <a16:colId xmlns:a16="http://schemas.microsoft.com/office/drawing/2014/main" val="3013422787"/>
                    </a:ext>
                  </a:extLst>
                </a:gridCol>
                <a:gridCol w="2603500">
                  <a:extLst>
                    <a:ext uri="{9D8B030D-6E8A-4147-A177-3AD203B41FA5}">
                      <a16:colId xmlns:a16="http://schemas.microsoft.com/office/drawing/2014/main" val="3399375048"/>
                    </a:ext>
                  </a:extLst>
                </a:gridCol>
              </a:tblGrid>
              <a:tr h="558800">
                <a:tc>
                  <a:txBody>
                    <a:bodyPr/>
                    <a:lstStyle/>
                    <a:p>
                      <a:pPr algn="ctr"/>
                      <a:r>
                        <a:rPr lang="fr-FR" dirty="0"/>
                        <a:t>Modèle</a:t>
                      </a:r>
                    </a:p>
                  </a:txBody>
                  <a:tcPr anchor="ctr">
                    <a:solidFill>
                      <a:schemeClr val="accent1">
                        <a:alpha val="30000"/>
                      </a:schemeClr>
                    </a:solidFill>
                  </a:tcPr>
                </a:tc>
                <a:tc>
                  <a:txBody>
                    <a:bodyPr/>
                    <a:lstStyle/>
                    <a:p>
                      <a:pPr algn="ctr"/>
                      <a:r>
                        <a:rPr lang="fr-FR" dirty="0"/>
                        <a:t>Application</a:t>
                      </a:r>
                    </a:p>
                  </a:txBody>
                  <a:tcPr anchor="ctr">
                    <a:solidFill>
                      <a:schemeClr val="accent1">
                        <a:alpha val="30000"/>
                      </a:schemeClr>
                    </a:solidFill>
                  </a:tcPr>
                </a:tc>
                <a:tc>
                  <a:txBody>
                    <a:bodyPr/>
                    <a:lstStyle/>
                    <a:p>
                      <a:pPr algn="ctr"/>
                      <a:r>
                        <a:rPr lang="fr-FR" dirty="0"/>
                        <a:t>Tracé</a:t>
                      </a:r>
                    </a:p>
                  </a:txBody>
                  <a:tcPr anchor="ctr">
                    <a:solidFill>
                      <a:schemeClr val="accent1"/>
                    </a:solidFill>
                  </a:tcPr>
                </a:tc>
                <a:tc>
                  <a:txBody>
                    <a:bodyPr/>
                    <a:lstStyle/>
                    <a:p>
                      <a:pPr algn="ctr"/>
                      <a:r>
                        <a:rPr lang="fr-FR" dirty="0"/>
                        <a:t>Ouverture</a:t>
                      </a:r>
                    </a:p>
                  </a:txBody>
                  <a:tcPr anchor="ctr">
                    <a:solidFill>
                      <a:schemeClr val="accent1">
                        <a:alpha val="30000"/>
                      </a:schemeClr>
                    </a:solidFill>
                  </a:tcPr>
                </a:tc>
                <a:extLst>
                  <a:ext uri="{0D108BD9-81ED-4DB2-BD59-A6C34878D82A}">
                    <a16:rowId xmlns:a16="http://schemas.microsoft.com/office/drawing/2014/main" val="38571163"/>
                  </a:ext>
                </a:extLst>
              </a:tr>
            </a:tbl>
          </a:graphicData>
        </a:graphic>
      </p:graphicFrame>
      <p:pic>
        <p:nvPicPr>
          <p:cNvPr id="7" name="Image 6"/>
          <p:cNvPicPr>
            <a:picLocks noChangeAspect="1"/>
          </p:cNvPicPr>
          <p:nvPr/>
        </p:nvPicPr>
        <p:blipFill>
          <a:blip r:embed="rId4">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1" y="5969490"/>
            <a:ext cx="8926560" cy="888510"/>
          </a:xfrm>
          <a:prstGeom prst="rect">
            <a:avLst/>
          </a:prstGeom>
        </p:spPr>
      </p:pic>
      <p:sp>
        <p:nvSpPr>
          <p:cNvPr id="8" name="ZoneTexte 7"/>
          <p:cNvSpPr txBox="1"/>
          <p:nvPr/>
        </p:nvSpPr>
        <p:spPr>
          <a:xfrm>
            <a:off x="9525757" y="6550223"/>
            <a:ext cx="2833716" cy="307777"/>
          </a:xfrm>
          <a:prstGeom prst="rect">
            <a:avLst/>
          </a:prstGeom>
          <a:noFill/>
        </p:spPr>
        <p:txBody>
          <a:bodyPr wrap="square" rtlCol="0">
            <a:spAutoFit/>
          </a:bodyPr>
          <a:lstStyle/>
          <a:p>
            <a:r>
              <a:rPr lang="fr-FR" sz="1400" i="1" dirty="0">
                <a:solidFill>
                  <a:schemeClr val="bg1"/>
                </a:solidFill>
              </a:rPr>
              <a:t>Crosnier Maxime - </a:t>
            </a:r>
            <a:r>
              <a:rPr lang="fr-FR" sz="1400" i="1" dirty="0" err="1">
                <a:solidFill>
                  <a:schemeClr val="bg1"/>
                </a:solidFill>
              </a:rPr>
              <a:t>Benfadel</a:t>
            </a:r>
            <a:r>
              <a:rPr lang="fr-FR" sz="1400" i="1" dirty="0">
                <a:solidFill>
                  <a:schemeClr val="bg1"/>
                </a:solidFill>
              </a:rPr>
              <a:t> Ali</a:t>
            </a:r>
          </a:p>
        </p:txBody>
      </p:sp>
      <p:sp>
        <p:nvSpPr>
          <p:cNvPr id="12" name="Rectangle 11"/>
          <p:cNvSpPr/>
          <p:nvPr/>
        </p:nvSpPr>
        <p:spPr>
          <a:xfrm>
            <a:off x="11522293" y="6162916"/>
            <a:ext cx="558166" cy="369332"/>
          </a:xfrm>
          <a:prstGeom prst="rect">
            <a:avLst/>
          </a:prstGeom>
        </p:spPr>
        <p:txBody>
          <a:bodyPr wrap="none">
            <a:spAutoFit/>
          </a:bodyPr>
          <a:lstStyle/>
          <a:p>
            <a:r>
              <a:rPr lang="fr-FR" i="1" dirty="0">
                <a:solidFill>
                  <a:schemeClr val="bg1"/>
                </a:solidFill>
              </a:rPr>
              <a:t>PFE</a:t>
            </a:r>
          </a:p>
        </p:txBody>
      </p:sp>
      <p:pic>
        <p:nvPicPr>
          <p:cNvPr id="3" name="Image 2"/>
          <p:cNvPicPr>
            <a:picLocks noChangeAspect="1"/>
          </p:cNvPicPr>
          <p:nvPr/>
        </p:nvPicPr>
        <p:blipFill rotWithShape="1">
          <a:blip r:embed="rId6" cstate="screen">
            <a:extLst>
              <a:ext uri="{28A0092B-C50C-407E-A947-70E740481C1C}">
                <a14:useLocalDpi xmlns:a14="http://schemas.microsoft.com/office/drawing/2010/main"/>
              </a:ext>
            </a:extLst>
          </a:blip>
          <a:srcRect t="6504"/>
          <a:stretch/>
        </p:blipFill>
        <p:spPr>
          <a:xfrm>
            <a:off x="6464622" y="2112263"/>
            <a:ext cx="2908646" cy="4032106"/>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a:xfrm>
            <a:off x="292378" y="2112263"/>
            <a:ext cx="6096000" cy="5078313"/>
          </a:xfrm>
          <a:prstGeom prst="rect">
            <a:avLst/>
          </a:prstGeom>
        </p:spPr>
        <p:txBody>
          <a:bodyPr>
            <a:spAutoFit/>
          </a:bodyPr>
          <a:lstStyle/>
          <a:p>
            <a:r>
              <a:rPr lang="fr-FR" dirty="0">
                <a:solidFill>
                  <a:schemeClr val="tx1">
                    <a:lumMod val="75000"/>
                    <a:lumOff val="25000"/>
                  </a:schemeClr>
                </a:solidFill>
              </a:rPr>
              <a:t>Appui sur la carte du PDU</a:t>
            </a:r>
          </a:p>
          <a:p>
            <a:r>
              <a:rPr lang="fr-FR" dirty="0">
                <a:solidFill>
                  <a:schemeClr val="tx1">
                    <a:lumMod val="75000"/>
                    <a:lumOff val="25000"/>
                  </a:schemeClr>
                </a:solidFill>
              </a:rPr>
              <a:t> </a:t>
            </a:r>
          </a:p>
          <a:p>
            <a:r>
              <a:rPr lang="fr-FR" dirty="0">
                <a:solidFill>
                  <a:schemeClr val="tx1">
                    <a:lumMod val="75000"/>
                    <a:lumOff val="25000"/>
                  </a:schemeClr>
                </a:solidFill>
              </a:rPr>
              <a:t>5 pôles générateurs ou attracteurs de flux non desservis </a:t>
            </a:r>
          </a:p>
          <a:p>
            <a:endParaRPr lang="fr-FR" dirty="0">
              <a:solidFill>
                <a:schemeClr val="tx1">
                  <a:lumMod val="75000"/>
                  <a:lumOff val="25000"/>
                </a:schemeClr>
              </a:solidFill>
            </a:endParaRPr>
          </a:p>
          <a:p>
            <a:r>
              <a:rPr lang="fr-FR" dirty="0">
                <a:solidFill>
                  <a:schemeClr val="tx1">
                    <a:lumMod val="75000"/>
                    <a:lumOff val="25000"/>
                  </a:schemeClr>
                </a:solidFill>
              </a:rPr>
              <a:t>Pôle santé La Riche, La </a:t>
            </a:r>
            <a:r>
              <a:rPr lang="fr-FR" dirty="0" err="1">
                <a:solidFill>
                  <a:schemeClr val="tx1">
                    <a:lumMod val="75000"/>
                    <a:lumOff val="25000"/>
                  </a:schemeClr>
                </a:solidFill>
              </a:rPr>
              <a:t>Rabaterie</a:t>
            </a:r>
            <a:r>
              <a:rPr lang="fr-FR" dirty="0">
                <a:solidFill>
                  <a:schemeClr val="tx1">
                    <a:lumMod val="75000"/>
                    <a:lumOff val="25000"/>
                  </a:schemeClr>
                </a:solidFill>
              </a:rPr>
              <a:t>, Les Atlantes, Les Fontaines, Campus </a:t>
            </a:r>
            <a:r>
              <a:rPr lang="fr-FR" dirty="0" err="1">
                <a:solidFill>
                  <a:schemeClr val="tx1">
                    <a:lumMod val="75000"/>
                    <a:lumOff val="25000"/>
                  </a:schemeClr>
                </a:solidFill>
              </a:rPr>
              <a:t>Grandmont</a:t>
            </a:r>
            <a:endParaRPr lang="fr-FR" dirty="0">
              <a:solidFill>
                <a:schemeClr val="tx1">
                  <a:lumMod val="75000"/>
                  <a:lumOff val="25000"/>
                </a:schemeClr>
              </a:solidFill>
            </a:endParaRPr>
          </a:p>
          <a:p>
            <a:endParaRPr lang="fr-FR" dirty="0">
              <a:solidFill>
                <a:schemeClr val="tx1">
                  <a:lumMod val="75000"/>
                  <a:lumOff val="25000"/>
                </a:schemeClr>
              </a:solidFill>
            </a:endParaRPr>
          </a:p>
          <a:p>
            <a:r>
              <a:rPr lang="fr-FR" dirty="0">
                <a:solidFill>
                  <a:schemeClr val="tx1">
                    <a:lumMod val="75000"/>
                    <a:lumOff val="25000"/>
                  </a:schemeClr>
                </a:solidFill>
              </a:rPr>
              <a:t>Objectif : connecter ces pôles au centre urbain de la ville de Tours</a:t>
            </a:r>
          </a:p>
          <a:p>
            <a:endParaRPr lang="fr-FR" dirty="0">
              <a:solidFill>
                <a:schemeClr val="tx1">
                  <a:lumMod val="75000"/>
                  <a:lumOff val="25000"/>
                </a:schemeClr>
              </a:solidFill>
            </a:endParaRPr>
          </a:p>
          <a:p>
            <a:r>
              <a:rPr lang="fr-FR" dirty="0">
                <a:solidFill>
                  <a:schemeClr val="tx1">
                    <a:lumMod val="75000"/>
                    <a:lumOff val="25000"/>
                  </a:schemeClr>
                </a:solidFill>
              </a:rPr>
              <a:t>Liaison est-ouest entre La Riche et Saint-Pierre-des-Corps</a:t>
            </a:r>
          </a:p>
          <a:p>
            <a:endParaRPr lang="fr-FR" dirty="0">
              <a:solidFill>
                <a:schemeClr val="tx1">
                  <a:lumMod val="75000"/>
                  <a:lumOff val="25000"/>
                </a:schemeClr>
              </a:solidFill>
            </a:endParaRPr>
          </a:p>
          <a:p>
            <a:r>
              <a:rPr lang="fr-FR" dirty="0">
                <a:solidFill>
                  <a:schemeClr val="tx1">
                    <a:lumMod val="75000"/>
                    <a:lumOff val="25000"/>
                  </a:schemeClr>
                </a:solidFill>
              </a:rPr>
              <a:t>Extension de la ligne actuelle à Verdun </a:t>
            </a:r>
          </a:p>
          <a:p>
            <a:endParaRPr lang="fr-FR" dirty="0">
              <a:solidFill>
                <a:schemeClr val="tx1">
                  <a:lumMod val="75000"/>
                  <a:lumOff val="25000"/>
                </a:schemeClr>
              </a:solidFill>
            </a:endParaRPr>
          </a:p>
          <a:p>
            <a:endParaRPr lang="fr-FR" dirty="0"/>
          </a:p>
          <a:p>
            <a:endParaRPr lang="fr-FR" dirty="0"/>
          </a:p>
          <a:p>
            <a:endParaRPr lang="fr-FR" dirty="0"/>
          </a:p>
        </p:txBody>
      </p:sp>
      <p:sp>
        <p:nvSpPr>
          <p:cNvPr id="14" name="ZoneTexte 13"/>
          <p:cNvSpPr txBox="1"/>
          <p:nvPr/>
        </p:nvSpPr>
        <p:spPr>
          <a:xfrm>
            <a:off x="9525757" y="3532909"/>
            <a:ext cx="2357849" cy="461665"/>
          </a:xfrm>
          <a:prstGeom prst="rect">
            <a:avLst/>
          </a:prstGeom>
          <a:noFill/>
        </p:spPr>
        <p:txBody>
          <a:bodyPr wrap="square" rtlCol="0">
            <a:spAutoFit/>
          </a:bodyPr>
          <a:lstStyle/>
          <a:p>
            <a:r>
              <a:rPr lang="fr-FR" sz="1200" b="1" i="1" u="sng" dirty="0"/>
              <a:t>Carte du PDU  de Tours (2013)</a:t>
            </a:r>
          </a:p>
        </p:txBody>
      </p:sp>
      <p:sp>
        <p:nvSpPr>
          <p:cNvPr id="15" name="ZoneTexte 14"/>
          <p:cNvSpPr txBox="1"/>
          <p:nvPr/>
        </p:nvSpPr>
        <p:spPr>
          <a:xfrm>
            <a:off x="10131095" y="3532908"/>
            <a:ext cx="1905000" cy="461665"/>
          </a:xfrm>
          <a:prstGeom prst="rect">
            <a:avLst/>
          </a:prstGeom>
          <a:noFill/>
        </p:spPr>
        <p:txBody>
          <a:bodyPr wrap="square" rtlCol="0">
            <a:spAutoFit/>
          </a:bodyPr>
          <a:lstStyle/>
          <a:p>
            <a:r>
              <a:rPr lang="fr-FR" sz="1200" b="1" i="1" u="sng" dirty="0"/>
              <a:t>Réseau de tramway réalisé</a:t>
            </a:r>
          </a:p>
        </p:txBody>
      </p:sp>
    </p:spTree>
    <p:extLst>
      <p:ext uri="{BB962C8B-B14F-4D97-AF65-F5344CB8AC3E}">
        <p14:creationId xmlns:p14="http://schemas.microsoft.com/office/powerpoint/2010/main" val="2978423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75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750"/>
                                        <p:tgtEl>
                                          <p:spTgt spid="10">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750"/>
                                        <p:tgtEl>
                                          <p:spTgt spid="10">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750"/>
                                        <p:tgtEl>
                                          <p:spTgt spid="10">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fade">
                                      <p:cBhvr>
                                        <p:cTn id="22" dur="750"/>
                                        <p:tgtEl>
                                          <p:spTgt spid="10">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xEl>
                                              <p:pRg st="6" end="6"/>
                                            </p:txEl>
                                          </p:spTgt>
                                        </p:tgtEl>
                                        <p:attrNameLst>
                                          <p:attrName>style.visibility</p:attrName>
                                        </p:attrNameLst>
                                      </p:cBhvr>
                                      <p:to>
                                        <p:strVal val="visible"/>
                                      </p:to>
                                    </p:set>
                                    <p:animEffect transition="in" filter="fade">
                                      <p:cBhvr>
                                        <p:cTn id="25" dur="750"/>
                                        <p:tgtEl>
                                          <p:spTgt spid="10">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750"/>
                                        <p:tgtEl>
                                          <p:spTgt spid="3"/>
                                        </p:tgtEl>
                                      </p:cBhvr>
                                    </p:animEffect>
                                    <p:set>
                                      <p:cBhvr>
                                        <p:cTn id="30" dur="1" fill="hold">
                                          <p:stCondLst>
                                            <p:cond delay="749"/>
                                          </p:stCondLst>
                                        </p:cTn>
                                        <p:tgtEl>
                                          <p:spTgt spid="3"/>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750"/>
                                        <p:tgtEl>
                                          <p:spTgt spid="14"/>
                                        </p:tgtEl>
                                      </p:cBhvr>
                                    </p:animEffect>
                                    <p:set>
                                      <p:cBhvr>
                                        <p:cTn id="33" dur="1" fill="hold">
                                          <p:stCondLst>
                                            <p:cond delay="749"/>
                                          </p:stCondLst>
                                        </p:cTn>
                                        <p:tgtEl>
                                          <p:spTgt spid="14"/>
                                        </p:tgtEl>
                                        <p:attrNameLst>
                                          <p:attrName>style.visibility</p:attrName>
                                        </p:attrNameLst>
                                      </p:cBhvr>
                                      <p:to>
                                        <p:strVal val="hidden"/>
                                      </p:to>
                                    </p:set>
                                  </p:childTnLst>
                                </p:cTn>
                              </p:par>
                            </p:childTnLst>
                          </p:cTn>
                        </p:par>
                        <p:par>
                          <p:cTn id="34" fill="hold">
                            <p:stCondLst>
                              <p:cond delay="750"/>
                            </p:stCondLst>
                            <p:childTnLst>
                              <p:par>
                                <p:cTn id="35" presetID="10" presetClass="entr" presetSubtype="0" fill="hold" nodeType="afterEffect">
                                  <p:stCondLst>
                                    <p:cond delay="5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75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fade">
                                      <p:cBhvr>
                                        <p:cTn id="43" dur="750"/>
                                        <p:tgtEl>
                                          <p:spTgt spid="10">
                                            <p:txEl>
                                              <p:pRg st="8" end="8"/>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10">
                                            <p:txEl>
                                              <p:pRg st="10" end="10"/>
                                            </p:txEl>
                                          </p:spTgt>
                                        </p:tgtEl>
                                        <p:attrNameLst>
                                          <p:attrName>style.visibility</p:attrName>
                                        </p:attrNameLst>
                                      </p:cBhvr>
                                      <p:to>
                                        <p:strVal val="visible"/>
                                      </p:to>
                                    </p:set>
                                    <p:animEffect transition="in" filter="fade">
                                      <p:cBhvr>
                                        <p:cTn id="46" dur="750"/>
                                        <p:tgtEl>
                                          <p:spTgt spid="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riangle rectangle 10"/>
          <p:cNvSpPr/>
          <p:nvPr/>
        </p:nvSpPr>
        <p:spPr>
          <a:xfrm flipH="1">
            <a:off x="8480808" y="6005441"/>
            <a:ext cx="3711192" cy="852559"/>
          </a:xfrm>
          <a:prstGeom prst="rtTriangle">
            <a:avLst/>
          </a:prstGeom>
          <a:solidFill>
            <a:srgbClr val="5D7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04638" y="558800"/>
            <a:ext cx="9404723" cy="1400530"/>
          </a:xfrm>
        </p:spPr>
        <p:txBody>
          <a:bodyPr/>
          <a:lstStyle/>
          <a:p>
            <a:r>
              <a:rPr lang="fr-FR" dirty="0"/>
              <a:t>Ouverture sur le second semestre</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solidFill>
                  <a:schemeClr val="bg1"/>
                </a:solidFill>
              </a:rPr>
              <a:pPr/>
              <a:t>9</a:t>
            </a:fld>
            <a:endParaRPr lang="en-US" dirty="0">
              <a:solidFill>
                <a:schemeClr val="bg1"/>
              </a:solidFill>
            </a:endParaRPr>
          </a:p>
        </p:txBody>
      </p:sp>
      <p:graphicFrame>
        <p:nvGraphicFramePr>
          <p:cNvPr id="5" name="Tableau 4"/>
          <p:cNvGraphicFramePr>
            <a:graphicFrameLocks noGrp="1"/>
          </p:cNvGraphicFramePr>
          <p:nvPr>
            <p:extLst/>
          </p:nvPr>
        </p:nvGraphicFramePr>
        <p:xfrm>
          <a:off x="0" y="0"/>
          <a:ext cx="10414000" cy="558800"/>
        </p:xfrm>
        <a:graphic>
          <a:graphicData uri="http://schemas.openxmlformats.org/drawingml/2006/table">
            <a:tbl>
              <a:tblPr firstRow="1" bandRow="1">
                <a:tableStyleId>{5C22544A-7EE6-4342-B048-85BDC9FD1C3A}</a:tableStyleId>
              </a:tblPr>
              <a:tblGrid>
                <a:gridCol w="2603500">
                  <a:extLst>
                    <a:ext uri="{9D8B030D-6E8A-4147-A177-3AD203B41FA5}">
                      <a16:colId xmlns:a16="http://schemas.microsoft.com/office/drawing/2014/main" val="1283818803"/>
                    </a:ext>
                  </a:extLst>
                </a:gridCol>
                <a:gridCol w="2603500">
                  <a:extLst>
                    <a:ext uri="{9D8B030D-6E8A-4147-A177-3AD203B41FA5}">
                      <a16:colId xmlns:a16="http://schemas.microsoft.com/office/drawing/2014/main" val="2658131905"/>
                    </a:ext>
                  </a:extLst>
                </a:gridCol>
                <a:gridCol w="2603500">
                  <a:extLst>
                    <a:ext uri="{9D8B030D-6E8A-4147-A177-3AD203B41FA5}">
                      <a16:colId xmlns:a16="http://schemas.microsoft.com/office/drawing/2014/main" val="3013422787"/>
                    </a:ext>
                  </a:extLst>
                </a:gridCol>
                <a:gridCol w="2603500">
                  <a:extLst>
                    <a:ext uri="{9D8B030D-6E8A-4147-A177-3AD203B41FA5}">
                      <a16:colId xmlns:a16="http://schemas.microsoft.com/office/drawing/2014/main" val="3399375048"/>
                    </a:ext>
                  </a:extLst>
                </a:gridCol>
              </a:tblGrid>
              <a:tr h="558800">
                <a:tc>
                  <a:txBody>
                    <a:bodyPr/>
                    <a:lstStyle/>
                    <a:p>
                      <a:pPr algn="ctr"/>
                      <a:r>
                        <a:rPr lang="fr-FR" dirty="0"/>
                        <a:t>Modèle</a:t>
                      </a:r>
                    </a:p>
                  </a:txBody>
                  <a:tcPr anchor="ctr">
                    <a:solidFill>
                      <a:schemeClr val="accent1">
                        <a:alpha val="30000"/>
                      </a:schemeClr>
                    </a:solidFill>
                  </a:tcPr>
                </a:tc>
                <a:tc>
                  <a:txBody>
                    <a:bodyPr/>
                    <a:lstStyle/>
                    <a:p>
                      <a:pPr algn="ctr"/>
                      <a:r>
                        <a:rPr lang="fr-FR" dirty="0"/>
                        <a:t>Application</a:t>
                      </a:r>
                    </a:p>
                  </a:txBody>
                  <a:tcPr anchor="ctr">
                    <a:solidFill>
                      <a:schemeClr val="accent1">
                        <a:alpha val="30000"/>
                      </a:schemeClr>
                    </a:solidFill>
                  </a:tcPr>
                </a:tc>
                <a:tc>
                  <a:txBody>
                    <a:bodyPr/>
                    <a:lstStyle/>
                    <a:p>
                      <a:pPr algn="ctr"/>
                      <a:r>
                        <a:rPr lang="fr-FR" dirty="0"/>
                        <a:t>Tracé</a:t>
                      </a:r>
                    </a:p>
                  </a:txBody>
                  <a:tcPr anchor="ctr">
                    <a:solidFill>
                      <a:schemeClr val="accent1">
                        <a:alpha val="30000"/>
                      </a:schemeClr>
                    </a:solidFill>
                  </a:tcPr>
                </a:tc>
                <a:tc>
                  <a:txBody>
                    <a:bodyPr/>
                    <a:lstStyle/>
                    <a:p>
                      <a:pPr algn="ctr"/>
                      <a:r>
                        <a:rPr lang="fr-FR" dirty="0"/>
                        <a:t>Ouverture</a:t>
                      </a:r>
                    </a:p>
                  </a:txBody>
                  <a:tcPr anchor="ctr">
                    <a:solidFill>
                      <a:schemeClr val="accent1"/>
                    </a:solidFill>
                  </a:tcPr>
                </a:tc>
                <a:extLst>
                  <a:ext uri="{0D108BD9-81ED-4DB2-BD59-A6C34878D82A}">
                    <a16:rowId xmlns:a16="http://schemas.microsoft.com/office/drawing/2014/main" val="38571163"/>
                  </a:ext>
                </a:extLst>
              </a:tr>
            </a:tbl>
          </a:graphicData>
        </a:graphic>
      </p:graphicFrame>
      <p:pic>
        <p:nvPicPr>
          <p:cNvPr id="7" name="Image 6"/>
          <p:cNvPicPr>
            <a:picLocks noChangeAspect="1"/>
          </p:cNvPicPr>
          <p:nvPr/>
        </p:nvPicPr>
        <p:blipFill>
          <a:blip r:embed="rId2">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 y="5969490"/>
            <a:ext cx="8926560" cy="888510"/>
          </a:xfrm>
          <a:prstGeom prst="rect">
            <a:avLst/>
          </a:prstGeom>
        </p:spPr>
      </p:pic>
      <p:sp>
        <p:nvSpPr>
          <p:cNvPr id="8" name="ZoneTexte 7"/>
          <p:cNvSpPr txBox="1"/>
          <p:nvPr/>
        </p:nvSpPr>
        <p:spPr>
          <a:xfrm>
            <a:off x="9525757" y="6550223"/>
            <a:ext cx="2833716" cy="307777"/>
          </a:xfrm>
          <a:prstGeom prst="rect">
            <a:avLst/>
          </a:prstGeom>
          <a:noFill/>
        </p:spPr>
        <p:txBody>
          <a:bodyPr wrap="square" rtlCol="0">
            <a:spAutoFit/>
          </a:bodyPr>
          <a:lstStyle/>
          <a:p>
            <a:r>
              <a:rPr lang="fr-FR" sz="1400" i="1" dirty="0">
                <a:solidFill>
                  <a:schemeClr val="bg1"/>
                </a:solidFill>
              </a:rPr>
              <a:t>Crosnier Maxime - </a:t>
            </a:r>
            <a:r>
              <a:rPr lang="fr-FR" sz="1400" i="1" dirty="0" err="1">
                <a:solidFill>
                  <a:schemeClr val="bg1"/>
                </a:solidFill>
              </a:rPr>
              <a:t>Benfadel</a:t>
            </a:r>
            <a:r>
              <a:rPr lang="fr-FR" sz="1400" i="1" dirty="0">
                <a:solidFill>
                  <a:schemeClr val="bg1"/>
                </a:solidFill>
              </a:rPr>
              <a:t> Ali</a:t>
            </a:r>
          </a:p>
        </p:txBody>
      </p:sp>
      <p:sp>
        <p:nvSpPr>
          <p:cNvPr id="12" name="Rectangle 11"/>
          <p:cNvSpPr/>
          <p:nvPr/>
        </p:nvSpPr>
        <p:spPr>
          <a:xfrm>
            <a:off x="11522293" y="6162916"/>
            <a:ext cx="558166" cy="369332"/>
          </a:xfrm>
          <a:prstGeom prst="rect">
            <a:avLst/>
          </a:prstGeom>
        </p:spPr>
        <p:txBody>
          <a:bodyPr wrap="none">
            <a:spAutoFit/>
          </a:bodyPr>
          <a:lstStyle/>
          <a:p>
            <a:r>
              <a:rPr lang="fr-FR" i="1" dirty="0">
                <a:solidFill>
                  <a:schemeClr val="bg1"/>
                </a:solidFill>
              </a:rPr>
              <a:t>PFE</a:t>
            </a:r>
          </a:p>
        </p:txBody>
      </p:sp>
      <p:sp>
        <p:nvSpPr>
          <p:cNvPr id="3" name="Chevron 2"/>
          <p:cNvSpPr/>
          <p:nvPr/>
        </p:nvSpPr>
        <p:spPr>
          <a:xfrm>
            <a:off x="754380" y="3412770"/>
            <a:ext cx="2674620" cy="10287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2000" dirty="0"/>
              <a:t>Recherche de données </a:t>
            </a:r>
          </a:p>
        </p:txBody>
      </p:sp>
      <p:sp>
        <p:nvSpPr>
          <p:cNvPr id="13" name="Chevron 12"/>
          <p:cNvSpPr/>
          <p:nvPr/>
        </p:nvSpPr>
        <p:spPr>
          <a:xfrm>
            <a:off x="8778240" y="3372036"/>
            <a:ext cx="2674620" cy="10287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1600" dirty="0"/>
              <a:t>Application du modèle calé sur le nouveau réseau</a:t>
            </a:r>
          </a:p>
        </p:txBody>
      </p:sp>
      <p:sp>
        <p:nvSpPr>
          <p:cNvPr id="15" name="Chevron 14"/>
          <p:cNvSpPr/>
          <p:nvPr/>
        </p:nvSpPr>
        <p:spPr>
          <a:xfrm>
            <a:off x="6103620" y="3412770"/>
            <a:ext cx="2674620" cy="10287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2400" dirty="0"/>
              <a:t>Calage</a:t>
            </a:r>
          </a:p>
        </p:txBody>
      </p:sp>
      <p:sp>
        <p:nvSpPr>
          <p:cNvPr id="16" name="Chevron 15"/>
          <p:cNvSpPr/>
          <p:nvPr/>
        </p:nvSpPr>
        <p:spPr>
          <a:xfrm>
            <a:off x="3429000" y="3412770"/>
            <a:ext cx="2674620" cy="10287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2000" dirty="0"/>
              <a:t>Application du modèle </a:t>
            </a:r>
          </a:p>
        </p:txBody>
      </p:sp>
    </p:spTree>
    <p:extLst>
      <p:ext uri="{BB962C8B-B14F-4D97-AF65-F5344CB8AC3E}">
        <p14:creationId xmlns:p14="http://schemas.microsoft.com/office/powerpoint/2010/main" val="3070558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12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12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63125" y="5026133"/>
            <a:ext cx="9101752" cy="1225098"/>
          </a:xfrm>
        </p:spPr>
        <p:txBody>
          <a:bodyPr/>
          <a:lstStyle/>
          <a:p>
            <a:pPr algn="ctr"/>
            <a:r>
              <a:rPr lang="fr-FR" sz="4000" dirty="0"/>
              <a:t>Merci de votre attention</a:t>
            </a:r>
            <a:br>
              <a:rPr lang="fr-FR" sz="4000" dirty="0"/>
            </a:br>
            <a:endParaRPr lang="fr-FR" sz="4000" dirty="0"/>
          </a:p>
        </p:txBody>
      </p:sp>
      <p:sp>
        <p:nvSpPr>
          <p:cNvPr id="8" name="Espace réservé du numéro de diapositive 7"/>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5" name="Image 4"/>
          <p:cNvPicPr>
            <a:picLocks noChangeAspect="1"/>
          </p:cNvPicPr>
          <p:nvPr/>
        </p:nvPicPr>
        <p:blipFill>
          <a:blip r:embed="rId3"/>
          <a:stretch>
            <a:fillRect/>
          </a:stretch>
        </p:blipFill>
        <p:spPr>
          <a:xfrm>
            <a:off x="7313501" y="1282729"/>
            <a:ext cx="4570105" cy="30027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Espace réservé du texte 9"/>
          <p:cNvSpPr>
            <a:spLocks noGrp="1"/>
          </p:cNvSpPr>
          <p:nvPr>
            <p:ph type="body" sz="half" idx="2"/>
          </p:nvPr>
        </p:nvSpPr>
        <p:spPr>
          <a:xfrm>
            <a:off x="1319419" y="1025430"/>
            <a:ext cx="5091213" cy="1090789"/>
          </a:xfrm>
        </p:spPr>
        <p:txBody>
          <a:bodyPr>
            <a:normAutofit/>
          </a:bodyPr>
          <a:lstStyle/>
          <a:p>
            <a:r>
              <a:rPr lang="fr-FR" sz="3200" b="1" i="1" dirty="0"/>
              <a:t>Etude d’une 2</a:t>
            </a:r>
            <a:r>
              <a:rPr lang="fr-FR" sz="3200" b="1" i="1" baseline="30000" dirty="0"/>
              <a:t>nd</a:t>
            </a:r>
            <a:r>
              <a:rPr lang="fr-FR" sz="3200" b="1" i="1" dirty="0"/>
              <a:t> ligne de tramway à Tours</a:t>
            </a:r>
            <a:endParaRPr lang="fr-FR" sz="3200" dirty="0"/>
          </a:p>
        </p:txBody>
      </p:sp>
      <p:pic>
        <p:nvPicPr>
          <p:cNvPr id="11" name="Image 10"/>
          <p:cNvPicPr>
            <a:picLocks noChangeAspect="1"/>
          </p:cNvPicPr>
          <p:nvPr/>
        </p:nvPicPr>
        <p:blipFill>
          <a:blip r:embed="rId4">
            <a:clrChange>
              <a:clrFrom>
                <a:srgbClr val="FFFFFF"/>
              </a:clrFrom>
              <a:clrTo>
                <a:srgbClr val="FFFFFF">
                  <a:alpha val="0"/>
                </a:srgbClr>
              </a:clrTo>
            </a:clrChange>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0" y="5644463"/>
            <a:ext cx="12192000" cy="1213537"/>
          </a:xfrm>
          <a:prstGeom prst="rect">
            <a:avLst/>
          </a:prstGeom>
        </p:spPr>
      </p:pic>
      <p:sp>
        <p:nvSpPr>
          <p:cNvPr id="12" name="Sous-titre 2"/>
          <p:cNvSpPr txBox="1">
            <a:spLocks/>
          </p:cNvSpPr>
          <p:nvPr/>
        </p:nvSpPr>
        <p:spPr>
          <a:xfrm>
            <a:off x="1319419" y="2168083"/>
            <a:ext cx="5189536" cy="5664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lgn="ctr">
              <a:buNone/>
            </a:pPr>
            <a:r>
              <a:rPr lang="fr-FR" sz="1800" u="sng" dirty="0"/>
              <a:t>Conception d’un modèle mathématique pour déterminer les flux</a:t>
            </a:r>
          </a:p>
          <a:p>
            <a:endParaRPr lang="fr-FR" dirty="0"/>
          </a:p>
        </p:txBody>
      </p:sp>
      <p:sp>
        <p:nvSpPr>
          <p:cNvPr id="13" name="Sous-titre 2"/>
          <p:cNvSpPr txBox="1">
            <a:spLocks/>
          </p:cNvSpPr>
          <p:nvPr/>
        </p:nvSpPr>
        <p:spPr>
          <a:xfrm>
            <a:off x="-412795" y="4215625"/>
            <a:ext cx="4188382" cy="440157"/>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i="1" dirty="0" err="1"/>
              <a:t>Benfadel</a:t>
            </a:r>
            <a:r>
              <a:rPr lang="fr-FR" i="1" dirty="0"/>
              <a:t> Ali - Crosnier Maxime</a:t>
            </a:r>
          </a:p>
          <a:p>
            <a:endParaRPr lang="fr-FR" dirty="0"/>
          </a:p>
        </p:txBody>
      </p:sp>
    </p:spTree>
    <p:extLst>
      <p:ext uri="{BB962C8B-B14F-4D97-AF65-F5344CB8AC3E}">
        <p14:creationId xmlns:p14="http://schemas.microsoft.com/office/powerpoint/2010/main" val="376446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Berlin">
  <a:themeElements>
    <a:clrScheme name="Personnalisé 1">
      <a:dk1>
        <a:sysClr val="windowText" lastClr="000000"/>
      </a:dk1>
      <a:lt1>
        <a:sysClr val="window" lastClr="FFFFFF"/>
      </a:lt1>
      <a:dk2>
        <a:srgbClr val="1F497D"/>
      </a:dk2>
      <a:lt2>
        <a:srgbClr val="EEECE1"/>
      </a:lt2>
      <a:accent1>
        <a:srgbClr val="607495"/>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2092</TotalTime>
  <Words>1387</Words>
  <Application>Microsoft Office PowerPoint</Application>
  <PresentationFormat>Grand écran</PresentationFormat>
  <Paragraphs>227</Paragraphs>
  <Slides>10</Slides>
  <Notes>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10</vt:i4>
      </vt:variant>
    </vt:vector>
  </HeadingPairs>
  <TitlesOfParts>
    <vt:vector size="17" baseType="lpstr">
      <vt:lpstr>Arial</vt:lpstr>
      <vt:lpstr>Calibri</vt:lpstr>
      <vt:lpstr>Cambria Math</vt:lpstr>
      <vt:lpstr>Times New Roman</vt:lpstr>
      <vt:lpstr>Trebuchet MS</vt:lpstr>
      <vt:lpstr>Wingdings 3</vt:lpstr>
      <vt:lpstr>Berlin</vt:lpstr>
      <vt:lpstr>Etude d’une 2nd ligne de tramway à Tours</vt:lpstr>
      <vt:lpstr>Sommaire</vt:lpstr>
      <vt:lpstr>Pourquoi un modèle mathématique ?</vt:lpstr>
      <vt:lpstr>Génération</vt:lpstr>
      <vt:lpstr>Distribution</vt:lpstr>
      <vt:lpstr>Répartition modale</vt:lpstr>
      <vt:lpstr>Application sur le cas d’une seconde ligne de tram sur Tours</vt:lpstr>
      <vt:lpstr>Tracé proposé</vt:lpstr>
      <vt:lpstr>Ouverture sur le second semestre</vt:lpstr>
      <vt:lpstr>Merci de votre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Création d’un modèle mathématique pour déterminer les flux journalier d’une ligne de TCSP.</dc:title>
  <dc:creator>maxime crosnier</dc:creator>
  <cp:lastModifiedBy>maxime crosnier</cp:lastModifiedBy>
  <cp:revision>59</cp:revision>
  <dcterms:created xsi:type="dcterms:W3CDTF">2016-11-28T07:51:47Z</dcterms:created>
  <dcterms:modified xsi:type="dcterms:W3CDTF">2016-12-14T11:36:56Z</dcterms:modified>
</cp:coreProperties>
</file>