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3" r:id="rId9"/>
    <p:sldId id="265" r:id="rId10"/>
    <p:sldId id="267" r:id="rId11"/>
    <p:sldId id="294" r:id="rId12"/>
    <p:sldId id="295" r:id="rId13"/>
    <p:sldId id="266" r:id="rId14"/>
    <p:sldId id="287" r:id="rId15"/>
    <p:sldId id="289" r:id="rId16"/>
    <p:sldId id="292" r:id="rId17"/>
    <p:sldId id="29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FCF"/>
    <a:srgbClr val="66CCFF"/>
    <a:srgbClr val="83B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99" d="100"/>
          <a:sy n="99" d="100"/>
        </p:scale>
        <p:origin x="-200" y="-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CE054-22A1-4949-A523-5179C10D5FE4}" type="datetimeFigureOut">
              <a:rPr lang="fr-FR" smtClean="0"/>
              <a:t>15/12/16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BFF97-4BF1-4F4F-934B-05C1B92C461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175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B755F-9516-42ED-9136-267B150E567A}" type="datetimeFigureOut">
              <a:rPr lang="fr-FR" smtClean="0"/>
              <a:t>15/12/16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3E59D-6260-4DF4-8BD8-F4E1B66DD4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741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3E59D-6260-4DF4-8BD8-F4E1B66DD4D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1603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3E59D-6260-4DF4-8BD8-F4E1B66DD4D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736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4977C-67A8-5D4C-A607-E49FB28D2CAF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73853-DB6C-074B-AC3B-EFD500038F5D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E1E6-F401-A047-8CE9-DFB56FA7B5D5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E782-A219-D34F-A27A-A6E8C28E2E00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DAA0-46F5-C24B-AC94-8FC7ED0DB688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A6044-CD62-1545-BD67-60A53229B6CC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7C54E-B9D3-5144-83FF-F559FA4BB8DE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305E-53E2-B940-BFA8-6010AD2F5F72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1838-2997-5849-912D-2D6F078FD270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0861-8C8D-DB44-86FD-A33B726BAE03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B9EA-580C-0045-972B-664A5D1712FD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2EC3-0854-B740-BC7B-5C888188CE08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FAA9D-5618-954B-895C-86560389EF72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428E-23D9-1747-B92F-485F6C008DDA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DC4B0-5832-754C-BEB1-0ADE682D1739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6ED07-6D71-5C49-9A73-A59187CF1368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1314C-9687-9142-887F-A2D5D9C02C31}" type="datetime1">
              <a:rPr lang="fr-FR" smtClean="0"/>
              <a:t>15/12/16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2669" y="3014504"/>
            <a:ext cx="10151533" cy="1328839"/>
          </a:xfrm>
        </p:spPr>
        <p:txBody>
          <a:bodyPr/>
          <a:lstStyle/>
          <a:p>
            <a:pPr algn="ctr"/>
            <a:r>
              <a:rPr lang="fr-FR" sz="3600" dirty="0" smtClean="0"/>
              <a:t>Trame </a:t>
            </a:r>
            <a:r>
              <a:rPr lang="fr-FR" sz="3600" dirty="0"/>
              <a:t>Bleue et Paysage, mise en œuvre dans l’agglomération de Nantes </a:t>
            </a:r>
            <a:br>
              <a:rPr lang="fr-FR" sz="3600" dirty="0"/>
            </a:br>
            <a:r>
              <a:rPr lang="fr-FR" sz="3200" dirty="0" smtClean="0"/>
              <a:t> </a:t>
            </a:r>
            <a:r>
              <a:rPr lang="fr-FR" sz="3600" dirty="0" smtClean="0"/>
              <a:t/>
            </a:r>
            <a:br>
              <a:rPr lang="fr-FR" sz="3600" dirty="0" smtClean="0"/>
            </a:br>
            <a:endParaRPr lang="fr-FR" sz="2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32813" y="4754035"/>
            <a:ext cx="5080134" cy="1096899"/>
          </a:xfrm>
        </p:spPr>
        <p:txBody>
          <a:bodyPr>
            <a:normAutofit/>
          </a:bodyPr>
          <a:lstStyle/>
          <a:p>
            <a:pPr algn="ctr"/>
            <a:r>
              <a:rPr lang="fr-FR" sz="1600" dirty="0" smtClean="0"/>
              <a:t>Soutenance de PFE Semestre 9&amp;10 DAE5 – IMA</a:t>
            </a:r>
          </a:p>
          <a:p>
            <a:pPr algn="ctr"/>
            <a:r>
              <a:rPr lang="fr-FR" sz="1600" dirty="0" smtClean="0"/>
              <a:t>Vendredi 16 Décembre 2016</a:t>
            </a:r>
            <a:endParaRPr lang="fr-FR" sz="1600" dirty="0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740" y="437476"/>
            <a:ext cx="3326895" cy="104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35" y="265011"/>
            <a:ext cx="1714905" cy="120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3302786" y="4242580"/>
            <a:ext cx="4397203" cy="6058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 smtClean="0"/>
              <a:t>Karine BATTISTI</a:t>
            </a:r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2451628" y="5913560"/>
            <a:ext cx="7033533" cy="496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Tuteur: Sylvie SERVAIN-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COUFFRANT </a:t>
            </a:r>
            <a:r>
              <a:rPr 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Dominique ANDRIEU</a:t>
            </a:r>
          </a:p>
        </p:txBody>
      </p:sp>
    </p:spTree>
    <p:extLst>
      <p:ext uri="{BB962C8B-B14F-4D97-AF65-F5344CB8AC3E}">
        <p14:creationId xmlns:p14="http://schemas.microsoft.com/office/powerpoint/2010/main" val="2926249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510209"/>
            <a:ext cx="8596668" cy="1320800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Sommaire: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5752" y="1431235"/>
            <a:ext cx="12501953" cy="5157814"/>
          </a:xfrm>
        </p:spPr>
        <p:txBody>
          <a:bodyPr>
            <a:normAutofit/>
          </a:bodyPr>
          <a:lstStyle/>
          <a:p>
            <a:r>
              <a:rPr lang="fr-FR" sz="2000" dirty="0" smtClean="0"/>
              <a:t>1- Constats et problématiques</a:t>
            </a:r>
          </a:p>
          <a:p>
            <a:endParaRPr lang="fr-FR" sz="2000" dirty="0" smtClean="0"/>
          </a:p>
          <a:p>
            <a:r>
              <a:rPr lang="fr-FR" sz="2000" dirty="0" smtClean="0"/>
              <a:t>2- Nantes et son patrimoine fluvial: contextualisation</a:t>
            </a:r>
          </a:p>
          <a:p>
            <a:endParaRPr lang="fr-FR" sz="2000" dirty="0" smtClean="0"/>
          </a:p>
          <a:p>
            <a:r>
              <a:rPr lang="fr-FR" sz="2000" dirty="0" smtClean="0"/>
              <a:t>3- La plurifonctionnalité des cours d’eau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/>
              <a:t>4</a:t>
            </a:r>
            <a:r>
              <a:rPr lang="fr-FR" sz="2000" dirty="0" smtClean="0"/>
              <a:t>- Les différents projets</a:t>
            </a:r>
          </a:p>
          <a:p>
            <a:endParaRPr lang="fr-FR" sz="2000" dirty="0" smtClean="0"/>
          </a:p>
          <a:p>
            <a:r>
              <a:rPr lang="fr-FR" sz="2000" dirty="0" smtClean="0"/>
              <a:t>5- Les grandes notions 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/>
              <a:t>6</a:t>
            </a:r>
            <a:r>
              <a:rPr lang="fr-FR" sz="2000" dirty="0" smtClean="0"/>
              <a:t>- La suite du travail de recherche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863038" y="6291038"/>
            <a:ext cx="6297612" cy="365125"/>
          </a:xfrm>
        </p:spPr>
        <p:txBody>
          <a:bodyPr/>
          <a:lstStyle/>
          <a:p>
            <a:pPr algn="ctr"/>
            <a:r>
              <a:rPr lang="fr-FR" sz="1100" i="1" dirty="0" smtClean="0"/>
              <a:t>Tram bleue et paysage: mise en œuvre dans l’agglomération de Nantes</a:t>
            </a:r>
            <a:endParaRPr lang="en-US" sz="11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600" smtClean="0"/>
              <a:pPr/>
              <a:t>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431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5620" y="2546580"/>
            <a:ext cx="8596668" cy="1320800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1- </a:t>
            </a:r>
            <a:r>
              <a:rPr lang="fr-FR" b="1" dirty="0" smtClean="0">
                <a:solidFill>
                  <a:schemeClr val="bg1"/>
                </a:solidFill>
              </a:rPr>
              <a:t>Constats et </a:t>
            </a:r>
            <a:r>
              <a:rPr lang="fr-FR" b="1" dirty="0">
                <a:solidFill>
                  <a:schemeClr val="bg1"/>
                </a:solidFill>
              </a:rPr>
              <a:t>problématiques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>
                <a:solidFill>
                  <a:schemeClr val="bg1"/>
                </a:solidFill>
              </a:rPr>
              <a:t>Tram bleue et paysage: mise en œuvre dans l’agglomération de Nantes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>
                <a:solidFill>
                  <a:schemeClr val="bg1"/>
                </a:solidFill>
              </a:rPr>
              <a:pPr/>
              <a:t>3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08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590261"/>
            <a:ext cx="8596668" cy="44387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b="1" dirty="0" smtClean="0"/>
              <a:t>Constats</a:t>
            </a:r>
          </a:p>
          <a:p>
            <a:r>
              <a:rPr lang="fr-FR" dirty="0"/>
              <a:t>Nantes obtient en 2013, le titre de « capitale verte européenne » </a:t>
            </a:r>
            <a:r>
              <a:rPr lang="fr-FR" dirty="0" smtClean="0"/>
              <a:t>;</a:t>
            </a:r>
          </a:p>
          <a:p>
            <a:r>
              <a:rPr lang="fr-FR" dirty="0"/>
              <a:t>L</a:t>
            </a:r>
            <a:r>
              <a:rPr lang="fr-FR" dirty="0" smtClean="0"/>
              <a:t>a </a:t>
            </a:r>
            <a:r>
              <a:rPr lang="fr-FR" dirty="0"/>
              <a:t>ville la plus agréable </a:t>
            </a:r>
            <a:r>
              <a:rPr lang="fr-FR" dirty="0" smtClean="0"/>
              <a:t>d’Europe (Times,2004) ;</a:t>
            </a:r>
          </a:p>
          <a:p>
            <a:r>
              <a:rPr lang="fr-FR" dirty="0"/>
              <a:t>« Ce qui s’engage signe définitivement le retour de la Loire au cœur du projet de l’agglomération » Johanna Rolland, présidente de Nantes </a:t>
            </a:r>
            <a:r>
              <a:rPr lang="fr-FR" dirty="0" smtClean="0"/>
              <a:t>Métropole.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2000" b="1" dirty="0" smtClean="0"/>
              <a:t>Problématiques</a:t>
            </a:r>
            <a:endParaRPr lang="fr-FR" sz="2000" b="1" dirty="0" smtClean="0"/>
          </a:p>
          <a:p>
            <a:r>
              <a:rPr lang="fr-FR" dirty="0"/>
              <a:t>Comment le cours d’eau est-il prit en compte dans les projets d’urbanisme</a:t>
            </a:r>
            <a:r>
              <a:rPr lang="fr-FR" dirty="0" smtClean="0"/>
              <a:t>?</a:t>
            </a:r>
            <a:endParaRPr lang="fr-FR" dirty="0"/>
          </a:p>
          <a:p>
            <a:r>
              <a:rPr lang="fr-FR" dirty="0"/>
              <a:t>Assiste on à un éveil des consciences sur la l’aspect écologique et la richesse du patrimoine naturel à préserver </a:t>
            </a:r>
            <a:r>
              <a:rPr lang="fr-FR" dirty="0" smtClean="0"/>
              <a:t>?</a:t>
            </a:r>
            <a:endParaRPr lang="fr-FR" dirty="0"/>
          </a:p>
          <a:p>
            <a:r>
              <a:rPr lang="fr-FR" dirty="0"/>
              <a:t>En quoi les projets d’aménagement visent à améliorer la qualité de vie nantaise </a:t>
            </a:r>
            <a:r>
              <a:rPr lang="fr-FR" dirty="0" smtClean="0"/>
              <a:t>?</a:t>
            </a:r>
            <a:endParaRPr lang="fr-FR" dirty="0"/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/>
              <a:t>Tram bleue et paysage: mise en œuvre dans l’agglomération de Nantes</a:t>
            </a:r>
            <a:endParaRPr lang="en-US" sz="10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/>
              <a:pPr/>
              <a:t>4</a:t>
            </a:fld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132522"/>
            <a:ext cx="11189988" cy="602974"/>
          </a:xfrm>
        </p:spPr>
        <p:txBody>
          <a:bodyPr>
            <a:no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1- </a:t>
            </a:r>
            <a:r>
              <a:rPr lang="fr-FR" sz="2400" dirty="0" smtClean="0">
                <a:solidFill>
                  <a:schemeClr val="bg1"/>
                </a:solidFill>
              </a:rPr>
              <a:t>Constats et problématiques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6048" y="1590631"/>
            <a:ext cx="1403436" cy="212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19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0562" y="2404766"/>
            <a:ext cx="8596668" cy="1320800"/>
          </a:xfrm>
        </p:spPr>
        <p:txBody>
          <a:bodyPr>
            <a:noAutofit/>
          </a:bodyPr>
          <a:lstStyle/>
          <a:p>
            <a:r>
              <a:rPr lang="fr-FR" sz="4400" b="1" dirty="0" smtClean="0">
                <a:solidFill>
                  <a:schemeClr val="bg1"/>
                </a:solidFill>
              </a:rPr>
              <a:t>2- </a:t>
            </a:r>
            <a:r>
              <a:rPr lang="fr-FR" sz="4400" b="1" dirty="0">
                <a:solidFill>
                  <a:schemeClr val="bg1"/>
                </a:solidFill>
              </a:rPr>
              <a:t>Nantes et son patrimoine fluvial: contextualisation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>
                <a:solidFill>
                  <a:schemeClr val="bg1"/>
                </a:solidFill>
              </a:rPr>
              <a:t>Tram bleue et paysage: mise en œuvre dans l’agglomération de Nantes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>
                <a:solidFill>
                  <a:schemeClr val="bg1"/>
                </a:solidFill>
              </a:rPr>
              <a:pPr/>
              <a:t>5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7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1877" y="1783086"/>
            <a:ext cx="6558008" cy="156494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Nantes possède un </a:t>
            </a:r>
            <a:r>
              <a:rPr lang="fr-FR" b="1" dirty="0"/>
              <a:t>patrimoine fluviale </a:t>
            </a:r>
            <a:r>
              <a:rPr lang="fr-FR" dirty="0" smtClean="0"/>
              <a:t>très riche:</a:t>
            </a:r>
          </a:p>
          <a:p>
            <a:pPr marL="0" indent="0" algn="just">
              <a:buNone/>
            </a:pPr>
            <a:r>
              <a:rPr lang="fr-FR" dirty="0"/>
              <a:t>	</a:t>
            </a:r>
            <a:r>
              <a:rPr lang="fr-FR" dirty="0" smtClean="0"/>
              <a:t>- 250 km de cours d’eau;</a:t>
            </a:r>
          </a:p>
          <a:p>
            <a:pPr marL="0" indent="0" algn="just">
              <a:buNone/>
            </a:pPr>
            <a:r>
              <a:rPr lang="fr-FR" dirty="0"/>
              <a:t>	</a:t>
            </a:r>
            <a:r>
              <a:rPr lang="fr-FR" dirty="0" smtClean="0"/>
              <a:t>- 9500 ha de zones humides. </a:t>
            </a:r>
          </a:p>
          <a:p>
            <a:pPr>
              <a:buFont typeface="Arial"/>
              <a:buChar char="•"/>
            </a:pPr>
            <a:endParaRPr lang="fr-FR" b="1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dirty="0" smtClean="0"/>
              <a:t>Tram bleue et paysage: mise en œuvre dans l’agglomération de Nantes</a:t>
            </a:r>
            <a:endParaRPr lang="en-US" sz="10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/>
              <a:pPr/>
              <a:t>6</a:t>
            </a:fld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180095"/>
            <a:ext cx="7905013" cy="503583"/>
          </a:xfrm>
        </p:spPr>
        <p:txBody>
          <a:bodyPr>
            <a:no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2- Nantes et son patrimoine fluvial: contextualisation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77334" y="1210710"/>
            <a:ext cx="8824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Patrimoine fluvial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19984" y="1411045"/>
            <a:ext cx="320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662963" y="3655888"/>
            <a:ext cx="8804560" cy="2219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L’</a:t>
            </a:r>
            <a:r>
              <a:rPr lang="fr-FR" b="1" dirty="0" smtClean="0"/>
              <a:t>histoire de l’aménagement </a:t>
            </a:r>
            <a:r>
              <a:rPr lang="fr-FR" dirty="0" smtClean="0"/>
              <a:t>de la ville a profondément modifié la morphologie de la Loire et des cours d’eau nantais. </a:t>
            </a:r>
          </a:p>
          <a:p>
            <a:pPr marL="0" indent="0">
              <a:buNone/>
            </a:pPr>
            <a:r>
              <a:rPr lang="fr-FR" b="1" dirty="0"/>
              <a:t>	</a:t>
            </a:r>
            <a:r>
              <a:rPr lang="fr-FR" dirty="0" smtClean="0"/>
              <a:t>- mutations économiques;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- mutations sociales.</a:t>
            </a:r>
          </a:p>
        </p:txBody>
      </p:sp>
      <p:pic>
        <p:nvPicPr>
          <p:cNvPr id="13" name="Image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91" y="974902"/>
            <a:ext cx="3939251" cy="315561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3"/>
          <p:cNvSpPr txBox="1"/>
          <p:nvPr/>
        </p:nvSpPr>
        <p:spPr>
          <a:xfrm>
            <a:off x="560333" y="3389883"/>
            <a:ext cx="8824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Contextualisation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5" name="Imag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878" y="4823209"/>
            <a:ext cx="7828424" cy="1216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486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1675" y="2417594"/>
            <a:ext cx="8738873" cy="1764232"/>
          </a:xfrm>
        </p:spPr>
        <p:txBody>
          <a:bodyPr>
            <a:norm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3</a:t>
            </a:r>
            <a:r>
              <a:rPr lang="fr-FR" sz="4400" b="1" dirty="0" smtClean="0">
                <a:solidFill>
                  <a:schemeClr val="bg1"/>
                </a:solidFill>
              </a:rPr>
              <a:t>- La plurifonctionnalité des cours d’eau nantais</a:t>
            </a:r>
            <a:endParaRPr lang="fr-FR" sz="4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>
                <a:solidFill>
                  <a:schemeClr val="bg1"/>
                </a:solidFill>
              </a:rPr>
              <a:t>Tram bleue et paysage: mise en œuvre dans l’agglomération de Nantes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>
                <a:solidFill>
                  <a:schemeClr val="bg1"/>
                </a:solidFill>
              </a:rPr>
              <a:pPr/>
              <a:t>7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49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757428"/>
            <a:ext cx="8596668" cy="3880773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/>
              <a:t>Tram bleue et paysage: mise en œuvre dans l’agglomération de Nantes</a:t>
            </a:r>
            <a:endParaRPr lang="en-US" sz="1000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/>
              <a:pPr/>
              <a:t>8</a:t>
            </a:fld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180095"/>
            <a:ext cx="8596668" cy="503583"/>
          </a:xfrm>
        </p:spPr>
        <p:txBody>
          <a:bodyPr>
            <a:no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2- </a:t>
            </a:r>
            <a:r>
              <a:rPr lang="fr-FR" sz="2400" b="1" dirty="0">
                <a:solidFill>
                  <a:schemeClr val="bg1"/>
                </a:solidFill>
              </a:rPr>
              <a:t>La plurifonctionnalité des cours d’eau nantais</a:t>
            </a:r>
            <a:endParaRPr lang="fr-FR" sz="2400" dirty="0"/>
          </a:p>
        </p:txBody>
      </p:sp>
      <p:sp>
        <p:nvSpPr>
          <p:cNvPr id="8" name="Autre processus 7"/>
          <p:cNvSpPr/>
          <p:nvPr/>
        </p:nvSpPr>
        <p:spPr>
          <a:xfrm>
            <a:off x="782546" y="1141664"/>
            <a:ext cx="3784444" cy="160346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Fonctions économiques</a:t>
            </a:r>
          </a:p>
          <a:p>
            <a:pPr algn="ctr"/>
            <a:r>
              <a:rPr lang="fr-FR" dirty="0" smtClean="0"/>
              <a:t>- </a:t>
            </a:r>
            <a:r>
              <a:rPr lang="fr-FR" sz="1600" dirty="0" smtClean="0"/>
              <a:t>Tourisme fluvial</a:t>
            </a:r>
            <a:endParaRPr lang="fr-FR" sz="1600" dirty="0"/>
          </a:p>
        </p:txBody>
      </p:sp>
      <p:sp>
        <p:nvSpPr>
          <p:cNvPr id="9" name="Autre processus 8"/>
          <p:cNvSpPr/>
          <p:nvPr/>
        </p:nvSpPr>
        <p:spPr>
          <a:xfrm>
            <a:off x="6733482" y="1127303"/>
            <a:ext cx="3747500" cy="163064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Fonctions </a:t>
            </a:r>
            <a:r>
              <a:rPr lang="fr-FR" dirty="0" smtClean="0"/>
              <a:t>sociétales</a:t>
            </a:r>
          </a:p>
          <a:p>
            <a:pPr algn="ctr"/>
            <a:r>
              <a:rPr lang="fr-FR" sz="1600" dirty="0" smtClean="0"/>
              <a:t>- Rapport au cours d’eau (accessibilité)</a:t>
            </a:r>
            <a:endParaRPr lang="fr-FR" sz="1600" dirty="0"/>
          </a:p>
        </p:txBody>
      </p:sp>
      <p:sp>
        <p:nvSpPr>
          <p:cNvPr id="12" name="Autre processus 11"/>
          <p:cNvSpPr/>
          <p:nvPr/>
        </p:nvSpPr>
        <p:spPr>
          <a:xfrm>
            <a:off x="819488" y="4103327"/>
            <a:ext cx="3784444" cy="160346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Fonctions récréatives</a:t>
            </a:r>
          </a:p>
          <a:p>
            <a:pPr algn="ctr"/>
            <a:r>
              <a:rPr lang="fr-FR" sz="1600" dirty="0" smtClean="0"/>
              <a:t>-Activités</a:t>
            </a:r>
            <a:endParaRPr lang="fr-FR" sz="1600" dirty="0"/>
          </a:p>
        </p:txBody>
      </p:sp>
      <p:sp>
        <p:nvSpPr>
          <p:cNvPr id="13" name="Autre processus 12"/>
          <p:cNvSpPr/>
          <p:nvPr/>
        </p:nvSpPr>
        <p:spPr>
          <a:xfrm>
            <a:off x="6707825" y="4244432"/>
            <a:ext cx="3784444" cy="160346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Fonctions environnementales</a:t>
            </a:r>
          </a:p>
          <a:p>
            <a:pPr algn="ctr"/>
            <a:r>
              <a:rPr lang="fr-FR" sz="1600" dirty="0" smtClean="0"/>
              <a:t>- Services </a:t>
            </a:r>
            <a:r>
              <a:rPr lang="fr-FR" sz="1600" dirty="0" err="1" smtClean="0"/>
              <a:t>écosystémiques</a:t>
            </a:r>
            <a:endParaRPr lang="fr-FR" sz="1600" dirty="0"/>
          </a:p>
        </p:txBody>
      </p:sp>
      <p:sp>
        <p:nvSpPr>
          <p:cNvPr id="15" name="Autre processus 14"/>
          <p:cNvSpPr/>
          <p:nvPr/>
        </p:nvSpPr>
        <p:spPr>
          <a:xfrm>
            <a:off x="3489383" y="2424431"/>
            <a:ext cx="4105160" cy="1962635"/>
          </a:xfrm>
          <a:prstGeom prst="flowChartAlternateProcess">
            <a:avLst/>
          </a:prstGeom>
          <a:ln w="76200" cmpd="sng">
            <a:solidFill>
              <a:srgbClr val="2A501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Fonctions culturelles</a:t>
            </a:r>
          </a:p>
          <a:p>
            <a:pPr algn="ctr"/>
            <a:r>
              <a:rPr lang="fr-FR" dirty="0" smtClean="0"/>
              <a:t>Participe au rayonnement de la ville</a:t>
            </a:r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003" y="2407516"/>
            <a:ext cx="4017997" cy="2348983"/>
          </a:xfrm>
          <a:prstGeom prst="rect">
            <a:avLst/>
          </a:prstGeom>
        </p:spPr>
      </p:pic>
      <p:sp>
        <p:nvSpPr>
          <p:cNvPr id="17" name="Rectangle avec flèche vers la gauche 16"/>
          <p:cNvSpPr/>
          <p:nvPr/>
        </p:nvSpPr>
        <p:spPr>
          <a:xfrm>
            <a:off x="7633028" y="2398777"/>
            <a:ext cx="4558971" cy="2385949"/>
          </a:xfrm>
          <a:prstGeom prst="leftArrowCallout">
            <a:avLst>
              <a:gd name="adj1" fmla="val 23925"/>
              <a:gd name="adj2" fmla="val 25000"/>
              <a:gd name="adj3" fmla="val 16935"/>
              <a:gd name="adj4" fmla="val 87488"/>
            </a:avLst>
          </a:prstGeom>
          <a:noFill/>
          <a:ln w="38100" cmpd="sng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24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3191" y="2635665"/>
            <a:ext cx="8596668" cy="1320800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4</a:t>
            </a:r>
            <a:r>
              <a:rPr lang="fr-FR" b="1" dirty="0" smtClean="0">
                <a:solidFill>
                  <a:schemeClr val="bg1"/>
                </a:solidFill>
              </a:rPr>
              <a:t>- Les différents types de projets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>
                <a:solidFill>
                  <a:schemeClr val="bg1"/>
                </a:solidFill>
              </a:rPr>
              <a:t>Tram bleue et paysage: mise en œuvre dans l’agglomération de Nantes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>
                <a:solidFill>
                  <a:schemeClr val="bg1"/>
                </a:solidFill>
              </a:rPr>
              <a:pPr/>
              <a:t>9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11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77334" y="6233778"/>
            <a:ext cx="6297612" cy="365125"/>
          </a:xfrm>
        </p:spPr>
        <p:txBody>
          <a:bodyPr/>
          <a:lstStyle/>
          <a:p>
            <a:r>
              <a:rPr lang="fr-FR" dirty="0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77334" y="115956"/>
            <a:ext cx="8596668" cy="50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 smtClean="0">
                <a:solidFill>
                  <a:schemeClr val="bg1"/>
                </a:solidFill>
              </a:rPr>
              <a:t>4</a:t>
            </a:r>
            <a:r>
              <a:rPr lang="fr-FR" sz="2400" dirty="0">
                <a:solidFill>
                  <a:schemeClr val="bg1"/>
                </a:solidFill>
              </a:rPr>
              <a:t>- Les différents types de projets</a:t>
            </a:r>
            <a:br>
              <a:rPr lang="fr-FR" sz="2400" dirty="0">
                <a:solidFill>
                  <a:schemeClr val="bg1"/>
                </a:solidFill>
              </a:rPr>
            </a:b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54306" y="987733"/>
            <a:ext cx="9701020" cy="590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/>
              <a:t>Les projets de </a:t>
            </a:r>
            <a:r>
              <a:rPr lang="fr-FR" sz="2000" b="1" dirty="0" smtClean="0"/>
              <a:t>restauration et préservation;</a:t>
            </a:r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pPr marL="0" indent="0">
              <a:buNone/>
            </a:pPr>
            <a:endParaRPr lang="fr-FR" sz="29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pPr>
              <a:buFont typeface="Arial"/>
              <a:buChar char="•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/>
          </a:p>
        </p:txBody>
      </p:sp>
      <p:pic>
        <p:nvPicPr>
          <p:cNvPr id="10" name="Imag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81" y="2462915"/>
            <a:ext cx="2464045" cy="343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Macintosh HD:Users:battisti:Desktop:Capture d’écran 2016-12-07 à 21.59.04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5"/>
          <a:stretch/>
        </p:blipFill>
        <p:spPr bwMode="auto">
          <a:xfrm>
            <a:off x="5734393" y="3501958"/>
            <a:ext cx="2026922" cy="20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 descr="Macintosh HD:Users:battisti:Desktop:Capture d’écran 2016-12-07 à 21.59.04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29"/>
          <a:stretch/>
        </p:blipFill>
        <p:spPr bwMode="auto">
          <a:xfrm>
            <a:off x="3703171" y="3500424"/>
            <a:ext cx="2018394" cy="20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637" y="3158683"/>
            <a:ext cx="3358893" cy="251917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84859" y="1757392"/>
            <a:ext cx="350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sz="1600" dirty="0" smtClean="0"/>
              <a:t>Préservation des zones humides</a:t>
            </a:r>
            <a:endParaRPr lang="fr-FR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4117988" y="1807170"/>
            <a:ext cx="3398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sz="1600" dirty="0" smtClean="0"/>
              <a:t>Réouverture du Ru des </a:t>
            </a:r>
            <a:r>
              <a:rPr lang="fr-FR" sz="1600" dirty="0" err="1" smtClean="0"/>
              <a:t>Gohards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8005060" y="1792811"/>
            <a:ext cx="360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sz="1600" dirty="0" smtClean="0"/>
              <a:t>Restauration de la Vallée du Cens 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051946" y="5939218"/>
            <a:ext cx="150094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latin typeface="Cambria"/>
                <a:cs typeface="Cambria"/>
              </a:rPr>
              <a:t>La petite Amazonie</a:t>
            </a:r>
            <a:endParaRPr lang="fr-FR" sz="1200" i="1" dirty="0">
              <a:latin typeface="Cambria"/>
              <a:cs typeface="Cambri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796360" y="5860719"/>
            <a:ext cx="150094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latin typeface="Cambria"/>
                <a:cs typeface="Cambria"/>
              </a:rPr>
              <a:t>Ru des </a:t>
            </a:r>
            <a:r>
              <a:rPr lang="fr-FR" sz="1200" i="1" dirty="0" err="1" smtClean="0">
                <a:latin typeface="Cambria"/>
                <a:cs typeface="Cambria"/>
              </a:rPr>
              <a:t>Gohards</a:t>
            </a:r>
            <a:endParaRPr lang="fr-FR" sz="1200" i="1" dirty="0">
              <a:latin typeface="Cambria"/>
              <a:cs typeface="Cambria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877405" y="5859186"/>
            <a:ext cx="2706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latin typeface="Cambria"/>
                <a:cs typeface="Cambria"/>
              </a:rPr>
              <a:t>Passe à poisson sur le Cens (Sautron)</a:t>
            </a:r>
            <a:endParaRPr lang="fr-FR" sz="1200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9847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77334" y="115956"/>
            <a:ext cx="8596668" cy="50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 smtClean="0">
                <a:solidFill>
                  <a:schemeClr val="bg1"/>
                </a:solidFill>
              </a:rPr>
              <a:t>4</a:t>
            </a:r>
            <a:r>
              <a:rPr lang="fr-FR" sz="2400" dirty="0">
                <a:solidFill>
                  <a:schemeClr val="bg1"/>
                </a:solidFill>
              </a:rPr>
              <a:t>- Les différents types de projets</a:t>
            </a:r>
            <a:br>
              <a:rPr lang="fr-FR" sz="2400" dirty="0">
                <a:solidFill>
                  <a:schemeClr val="bg1"/>
                </a:solidFill>
              </a:rPr>
            </a:b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54306" y="987733"/>
            <a:ext cx="9701020" cy="1167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000" b="1" dirty="0" smtClean="0"/>
          </a:p>
          <a:p>
            <a:r>
              <a:rPr lang="fr-FR" sz="2000" b="1" dirty="0" smtClean="0"/>
              <a:t>Les projets de valorisation de la nature en ville;</a:t>
            </a:r>
          </a:p>
          <a:p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pPr marL="0" indent="0">
              <a:buNone/>
            </a:pPr>
            <a:endParaRPr lang="fr-FR" sz="29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pPr>
              <a:buFont typeface="Arial"/>
              <a:buChar char="•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/>
          </a:p>
        </p:txBody>
      </p:sp>
      <p:pic>
        <p:nvPicPr>
          <p:cNvPr id="10" name="Imag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51" y="3245402"/>
            <a:ext cx="4774686" cy="21706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705575" y="2514227"/>
            <a:ext cx="4810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sz="1600" dirty="0" smtClean="0"/>
              <a:t>Création de l’éco-quartier de la Prairie au Duc</a:t>
            </a:r>
            <a:endParaRPr lang="fr-FR" sz="1600" dirty="0"/>
          </a:p>
        </p:txBody>
      </p:sp>
      <p:pic>
        <p:nvPicPr>
          <p:cNvPr id="11" name="Imag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43" y="3553267"/>
            <a:ext cx="5236516" cy="165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/>
          <p:cNvSpPr txBox="1"/>
          <p:nvPr/>
        </p:nvSpPr>
        <p:spPr>
          <a:xfrm>
            <a:off x="6451253" y="2564005"/>
            <a:ext cx="4810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sz="1600" dirty="0" smtClean="0"/>
              <a:t>Réaménagement des rives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35153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77334" y="115956"/>
            <a:ext cx="8596668" cy="50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 smtClean="0">
                <a:solidFill>
                  <a:schemeClr val="bg1"/>
                </a:solidFill>
              </a:rPr>
              <a:t>4</a:t>
            </a:r>
            <a:r>
              <a:rPr lang="fr-FR" sz="2400" dirty="0">
                <a:solidFill>
                  <a:schemeClr val="bg1"/>
                </a:solidFill>
              </a:rPr>
              <a:t>- Les différents types de projets</a:t>
            </a:r>
            <a:br>
              <a:rPr lang="fr-FR" sz="2400" dirty="0">
                <a:solidFill>
                  <a:schemeClr val="bg1"/>
                </a:solidFill>
              </a:rPr>
            </a:b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54306" y="987733"/>
            <a:ext cx="9701020" cy="1167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000" b="1" dirty="0" smtClean="0"/>
          </a:p>
          <a:p>
            <a:r>
              <a:rPr lang="fr-FR" sz="2000" b="1" dirty="0" smtClean="0"/>
              <a:t>Les projets visant l’attractivité et le rayonnement de la ville.</a:t>
            </a:r>
          </a:p>
          <a:p>
            <a:pPr marL="0" indent="0">
              <a:buNone/>
            </a:pPr>
            <a:endParaRPr lang="fr-FR" sz="2000" b="1" dirty="0" smtClean="0"/>
          </a:p>
          <a:p>
            <a:pPr lvl="8"/>
            <a:endParaRPr lang="fr-FR" sz="1400" b="1" dirty="0" smtClean="0"/>
          </a:p>
          <a:p>
            <a:pPr marL="0" indent="0">
              <a:buNone/>
            </a:pPr>
            <a:endParaRPr lang="fr-FR" sz="29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endParaRPr lang="fr-FR" sz="2000" b="1" dirty="0" smtClean="0"/>
          </a:p>
          <a:p>
            <a:pPr>
              <a:buFont typeface="Arial"/>
              <a:buChar char="•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sz="2000" b="1" dirty="0" smtClean="0"/>
          </a:p>
          <a:p>
            <a:endParaRPr lang="fr-FR" dirty="0"/>
          </a:p>
        </p:txBody>
      </p:sp>
      <p:pic>
        <p:nvPicPr>
          <p:cNvPr id="10" name="Imag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05" y="2950366"/>
            <a:ext cx="4542902" cy="2315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45" y="3052989"/>
            <a:ext cx="3993367" cy="22122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898003" y="2219189"/>
            <a:ext cx="4918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Un rayonnement par la culture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348623" y="2384417"/>
            <a:ext cx="4918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/>
              <a:buChar char="•"/>
            </a:pPr>
            <a:r>
              <a:rPr lang="fr-FR" dirty="0" smtClean="0"/>
              <a:t>Des activités autours des cours d’eau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116090" y="5426110"/>
            <a:ext cx="4271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latin typeface="Cambria"/>
                <a:cs typeface="Cambria"/>
              </a:rPr>
              <a:t>Les anneaux de Buren</a:t>
            </a:r>
            <a:endParaRPr lang="fr-FR" sz="1400" i="1" dirty="0">
              <a:latin typeface="Cambria"/>
              <a:cs typeface="Cambria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99938" y="5540027"/>
            <a:ext cx="4271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latin typeface="Cambria"/>
                <a:cs typeface="Cambria"/>
              </a:rPr>
              <a:t>Tourisme fluvial</a:t>
            </a:r>
            <a:endParaRPr lang="fr-FR" sz="1400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35153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4306" y="2956357"/>
            <a:ext cx="6173149" cy="1320800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5- Les grandes notions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i="1" smtClean="0">
                <a:solidFill>
                  <a:schemeClr val="bg1"/>
                </a:solidFill>
              </a:rPr>
              <a:t>Tram bleue et paysage: mise en œuvre dans l’agglomération de Nantes</a:t>
            </a:r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000" smtClean="0">
                <a:solidFill>
                  <a:schemeClr val="bg1"/>
                </a:solidFill>
              </a:rPr>
              <a:pPr/>
              <a:t>13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7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8648" y="1532033"/>
            <a:ext cx="4313000" cy="3880773"/>
          </a:xfrm>
        </p:spPr>
        <p:txBody>
          <a:bodyPr/>
          <a:lstStyle/>
          <a:p>
            <a:endParaRPr lang="fr-FR" dirty="0"/>
          </a:p>
          <a:p>
            <a:r>
              <a:rPr lang="fr-FR" dirty="0" smtClean="0"/>
              <a:t>Fonction spécifique à un lieu;</a:t>
            </a:r>
          </a:p>
          <a:p>
            <a:endParaRPr lang="fr-FR" dirty="0"/>
          </a:p>
          <a:p>
            <a:r>
              <a:rPr lang="fr-FR" dirty="0"/>
              <a:t>Ville-durable</a:t>
            </a:r>
            <a:r>
              <a:rPr lang="fr-FR" dirty="0" smtClean="0"/>
              <a:t>;</a:t>
            </a:r>
          </a:p>
          <a:p>
            <a:endParaRPr lang="fr-FR" dirty="0"/>
          </a:p>
          <a:p>
            <a:r>
              <a:rPr lang="fr-FR" dirty="0" smtClean="0"/>
              <a:t>Le patrimoine fluvial: source de bien-</a:t>
            </a:r>
            <a:r>
              <a:rPr lang="fr-FR" dirty="0" smtClean="0"/>
              <a:t>être.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690163" y="6272260"/>
            <a:ext cx="6297612" cy="365125"/>
          </a:xfrm>
        </p:spPr>
        <p:txBody>
          <a:bodyPr/>
          <a:lstStyle/>
          <a:p>
            <a:r>
              <a:rPr lang="fr-FR" dirty="0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77334" y="115956"/>
            <a:ext cx="8596668" cy="50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>
                <a:solidFill>
                  <a:schemeClr val="bg1"/>
                </a:solidFill>
              </a:rPr>
              <a:t>5</a:t>
            </a:r>
            <a:r>
              <a:rPr lang="fr-FR" sz="2400" dirty="0" smtClean="0">
                <a:solidFill>
                  <a:schemeClr val="bg1"/>
                </a:solidFill>
              </a:rPr>
              <a:t>- </a:t>
            </a:r>
            <a:r>
              <a:rPr lang="fr-FR" sz="2400" b="1" dirty="0">
                <a:solidFill>
                  <a:schemeClr val="bg1"/>
                </a:solidFill>
              </a:rPr>
              <a:t>Les grandes notions</a:t>
            </a:r>
            <a:r>
              <a:rPr lang="fr-FR" sz="2400" dirty="0"/>
              <a:t/>
            </a:r>
            <a:br>
              <a:rPr lang="fr-FR" sz="2400" dirty="0"/>
            </a:br>
            <a:endParaRPr lang="fr-FR" sz="24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134" y="996102"/>
            <a:ext cx="6833562" cy="45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2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754306" y="1763382"/>
            <a:ext cx="8123099" cy="2123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800" b="1" dirty="0" smtClean="0">
                <a:solidFill>
                  <a:schemeClr val="bg1"/>
                </a:solidFill>
              </a:rPr>
              <a:t>6- La suite du travail de recherche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9675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2192" y="2506935"/>
            <a:ext cx="8596668" cy="3880773"/>
          </a:xfrm>
        </p:spPr>
        <p:txBody>
          <a:bodyPr/>
          <a:lstStyle/>
          <a:p>
            <a:r>
              <a:rPr lang="fr-FR" dirty="0" smtClean="0"/>
              <a:t>Compléter les informations recueillies par la consultations d’autres documents disponibles à Nantes (Archives);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Organisation de rendez-vous avec les acteurs de ces projets;</a:t>
            </a:r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73549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77334" y="115956"/>
            <a:ext cx="8596668" cy="50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400" dirty="0" smtClean="0">
                <a:solidFill>
                  <a:schemeClr val="bg1"/>
                </a:solidFill>
              </a:rPr>
              <a:t>6- </a:t>
            </a:r>
            <a:r>
              <a:rPr lang="fr-FR" sz="2400" b="1" dirty="0">
                <a:solidFill>
                  <a:schemeClr val="bg1"/>
                </a:solidFill>
              </a:rPr>
              <a:t>La suite du travail de recherche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28525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Tram bleue et paysage: mise en œuvre dans l’agglomération de Nantes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754306" y="1763382"/>
            <a:ext cx="5018573" cy="21234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800" b="1" dirty="0" smtClean="0">
                <a:solidFill>
                  <a:schemeClr val="bg1"/>
                </a:solidFill>
              </a:rPr>
              <a:t>Merci de votre </a:t>
            </a:r>
            <a:r>
              <a:rPr lang="fr-FR" sz="4800" b="1" dirty="0" smtClean="0">
                <a:solidFill>
                  <a:schemeClr val="bg1"/>
                </a:solidFill>
              </a:rPr>
              <a:t>attention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00164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2286</TotalTime>
  <Words>599</Words>
  <Application>Microsoft Macintosh PowerPoint</Application>
  <PresentationFormat>Personnalisé</PresentationFormat>
  <Paragraphs>159</Paragraphs>
  <Slides>17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Facette</vt:lpstr>
      <vt:lpstr>Trame Bleue et Paysage, mise en œuvre dans l’agglomération de Nantes    </vt:lpstr>
      <vt:lpstr>Sommaire:</vt:lpstr>
      <vt:lpstr>1- Constats et problématiques</vt:lpstr>
      <vt:lpstr>1- Constats et problématiques</vt:lpstr>
      <vt:lpstr>2- Nantes et son patrimoine fluvial: contextualisation</vt:lpstr>
      <vt:lpstr>2- Nantes et son patrimoine fluvial: contextualisation</vt:lpstr>
      <vt:lpstr>3- La plurifonctionnalité des cours d’eau nantais</vt:lpstr>
      <vt:lpstr>2- La plurifonctionnalité des cours d’eau nantais</vt:lpstr>
      <vt:lpstr>4- Les différents types de projets </vt:lpstr>
      <vt:lpstr>Présentation PowerPoint</vt:lpstr>
      <vt:lpstr>Présentation PowerPoint</vt:lpstr>
      <vt:lpstr>Présentation PowerPoint</vt:lpstr>
      <vt:lpstr>5- Les grandes notions </vt:lpstr>
      <vt:lpstr>Présentation PowerPoint</vt:lpstr>
      <vt:lpstr>Présentation PowerPoint</vt:lpstr>
      <vt:lpstr>Présentation PowerPoint</vt:lpstr>
      <vt:lpstr>Présentation PowerPoint</vt:lpstr>
    </vt:vector>
  </TitlesOfParts>
  <Company>SAFEGE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Diagnost</dc:title>
  <dc:creator>Karine BATTISTI</dc:creator>
  <cp:lastModifiedBy>Karine Battisti</cp:lastModifiedBy>
  <cp:revision>93</cp:revision>
  <cp:lastPrinted>2016-08-28T14:56:24Z</cp:lastPrinted>
  <dcterms:created xsi:type="dcterms:W3CDTF">2016-08-25T07:51:36Z</dcterms:created>
  <dcterms:modified xsi:type="dcterms:W3CDTF">2016-12-16T10:44:23Z</dcterms:modified>
</cp:coreProperties>
</file>