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8" r:id="rId8"/>
    <p:sldId id="269" r:id="rId9"/>
    <p:sldId id="267" r:id="rId10"/>
    <p:sldId id="261" r:id="rId11"/>
    <p:sldId id="262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0" autoAdjust="0"/>
    <p:restoredTop sz="94660"/>
  </p:normalViewPr>
  <p:slideViewPr>
    <p:cSldViewPr>
      <p:cViewPr>
        <p:scale>
          <a:sx n="90" d="100"/>
          <a:sy n="90" d="100"/>
        </p:scale>
        <p:origin x="-160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FD4A5-D650-4F16-9367-B65AEDD60178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88654-EBF0-4D4E-885E-97D43DA9B5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788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56370-D690-402F-9E1A-5018045081D1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284D1-78C9-44A6-9208-F7177D6D92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35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68CF-A30E-44F7-A816-C49A9DFA02C7}" type="datetime1">
              <a:rPr lang="fr-FR" smtClean="0"/>
              <a:t>13/12/2016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9677-A034-4939-9791-DF096F88DE42}" type="datetime1">
              <a:rPr lang="fr-FR" smtClean="0"/>
              <a:t>13/12/2016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5858-DB38-4616-9835-E39E3D82CA9D}" type="datetime1">
              <a:rPr lang="fr-FR" smtClean="0"/>
              <a:t>13/12/2016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6C89-BA30-40C2-BF96-4351FF5004F8}" type="datetime1">
              <a:rPr lang="fr-FR" smtClean="0"/>
              <a:t>13/12/2016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4DD7-5448-4182-94BB-611C897D3EA2}" type="datetime1">
              <a:rPr lang="fr-FR" smtClean="0"/>
              <a:t>13/12/2016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C321-5E5A-41D1-A83F-D32BFE97B4FC}" type="datetime1">
              <a:rPr lang="fr-FR" smtClean="0"/>
              <a:t>13/12/2016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8E53-E3BB-403F-8830-12EF878CDACF}" type="datetime1">
              <a:rPr lang="fr-FR" smtClean="0"/>
              <a:t>13/12/2016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7C33-775B-4254-B840-8F607E92BC6F}" type="datetime1">
              <a:rPr lang="fr-FR" smtClean="0"/>
              <a:t>13/12/2016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D27-11F4-4538-86F1-2C5DB03A34B6}" type="datetime1">
              <a:rPr lang="fr-FR" smtClean="0"/>
              <a:t>13/12/2016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BB71-6D93-4A38-B284-0C5DD4BE6F6E}" type="datetime1">
              <a:rPr lang="fr-FR" smtClean="0"/>
              <a:t>13/12/2016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7318-9137-49D4-94AB-DBC60138D22E}" type="datetime1">
              <a:rPr lang="fr-FR" smtClean="0"/>
              <a:t>13/12/2016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25F71F8-5A3F-42A1-BBDA-C8AD9D15C335}" type="datetime1">
              <a:rPr lang="fr-FR" smtClean="0"/>
              <a:t>13/12/2016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0E1D357-CB52-48B0-97AF-8B6DFE832D3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59024"/>
            <a:ext cx="7848600" cy="1927225"/>
          </a:xfrm>
        </p:spPr>
        <p:txBody>
          <a:bodyPr/>
          <a:lstStyle/>
          <a:p>
            <a:r>
              <a:rPr lang="fr-FR" sz="3200" cap="none" dirty="0" smtClean="0">
                <a:latin typeface="Calibri" panose="020F0502020204030204" pitchFamily="34" charset="0"/>
              </a:rPr>
              <a:t>Analyse bibliographique sur l'efficacité des zones tampons humides agricoles tant sur les transferts de nutriments que de pesticides</a:t>
            </a:r>
            <a:br>
              <a:rPr lang="fr-FR" sz="3200" cap="none" dirty="0" smtClean="0">
                <a:latin typeface="Calibri" panose="020F0502020204030204" pitchFamily="34" charset="0"/>
              </a:rPr>
            </a:br>
            <a:endParaRPr lang="fr-FR" sz="3200" cap="none" dirty="0">
              <a:latin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4750296" cy="1512168"/>
          </a:xfrm>
        </p:spPr>
        <p:txBody>
          <a:bodyPr>
            <a:normAutofit/>
          </a:bodyPr>
          <a:lstStyle/>
          <a:p>
            <a:r>
              <a:rPr lang="fr-FR" sz="1800" dirty="0" smtClean="0">
                <a:latin typeface="Calibri" panose="020F0502020204030204" pitchFamily="34" charset="0"/>
              </a:rPr>
              <a:t>Alix Augier soutenance du projet de </a:t>
            </a:r>
            <a:r>
              <a:rPr lang="fr-FR" sz="1800" dirty="0">
                <a:latin typeface="Calibri" panose="020F0502020204030204" pitchFamily="34" charset="0"/>
              </a:rPr>
              <a:t>f</a:t>
            </a:r>
            <a:r>
              <a:rPr lang="fr-FR" sz="1800" dirty="0" smtClean="0">
                <a:latin typeface="Calibri" panose="020F0502020204030204" pitchFamily="34" charset="0"/>
              </a:rPr>
              <a:t>in d’études 14 décembre 2016</a:t>
            </a:r>
          </a:p>
          <a:p>
            <a:r>
              <a:rPr lang="fr-FR" sz="1800" dirty="0" smtClean="0">
                <a:latin typeface="Calibri" panose="020F0502020204030204" pitchFamily="34" charset="0"/>
              </a:rPr>
              <a:t>PFE 2016-2017 ; Semestres 9 &amp; 10</a:t>
            </a:r>
            <a:endParaRPr lang="fr-FR" sz="1800" dirty="0">
              <a:latin typeface="Calibri" panose="020F0502020204030204" pitchFamily="34" charset="0"/>
            </a:endParaRPr>
          </a:p>
          <a:p>
            <a:r>
              <a:rPr lang="fr-FR" sz="1800" dirty="0">
                <a:latin typeface="Calibri" panose="020F0502020204030204" pitchFamily="34" charset="0"/>
              </a:rPr>
              <a:t>Directeur de </a:t>
            </a:r>
            <a:r>
              <a:rPr lang="fr-FR" sz="1800" dirty="0" smtClean="0">
                <a:latin typeface="Calibri" panose="020F0502020204030204" pitchFamily="34" charset="0"/>
              </a:rPr>
              <a:t>recherche : Michel BACCHI</a:t>
            </a:r>
          </a:p>
          <a:p>
            <a:endParaRPr lang="fr-FR" sz="1800" dirty="0"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2" y="749077"/>
            <a:ext cx="14351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logo Université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7710"/>
            <a:ext cx="10001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b="22130"/>
          <a:stretch/>
        </p:blipFill>
        <p:spPr bwMode="auto">
          <a:xfrm>
            <a:off x="5104426" y="3588221"/>
            <a:ext cx="3788054" cy="2257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884368" y="588830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Calibri" panose="020F0502020204030204" pitchFamily="34" charset="0"/>
              </a:rPr>
              <a:t>Source : </a:t>
            </a:r>
            <a:r>
              <a:rPr lang="fr-FR" sz="1200" i="1" dirty="0" err="1" smtClean="0">
                <a:latin typeface="Calibri" panose="020F0502020204030204" pitchFamily="34" charset="0"/>
              </a:rPr>
              <a:t>Irstea</a:t>
            </a:r>
            <a:endParaRPr lang="fr-FR" sz="12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6</a:t>
            </a:r>
            <a:r>
              <a:rPr lang="fr-FR" dirty="0" smtClean="0">
                <a:latin typeface="Calibri" panose="020F0502020204030204" pitchFamily="34" charset="0"/>
              </a:rPr>
              <a:t>. Perspectives de l’étude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96344"/>
            <a:ext cx="4978896" cy="1684784"/>
          </a:xfrm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Synthèse des différentes études de cas sur l’efficacité des zones tampons humides agricoles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10</a:t>
            </a:fld>
            <a:endParaRPr lang="fr-FR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2880320" cy="215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876256" y="467040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Calibri" panose="020F0502020204030204" pitchFamily="34" charset="0"/>
              </a:rPr>
              <a:t>Source : </a:t>
            </a:r>
            <a:r>
              <a:rPr lang="fr-FR" sz="1200" i="1" dirty="0" err="1" smtClean="0">
                <a:latin typeface="Calibri" panose="020F0502020204030204" pitchFamily="34" charset="0"/>
              </a:rPr>
              <a:t>Tournebize</a:t>
            </a:r>
            <a:r>
              <a:rPr lang="fr-FR" sz="1200" i="1" dirty="0" smtClean="0">
                <a:latin typeface="Calibri" panose="020F0502020204030204" pitchFamily="34" charset="0"/>
              </a:rPr>
              <a:t> et al.</a:t>
            </a:r>
            <a:endParaRPr lang="fr-FR" sz="12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864" y="2636912"/>
            <a:ext cx="8229600" cy="990600"/>
          </a:xfrm>
        </p:spPr>
        <p:txBody>
          <a:bodyPr/>
          <a:lstStyle/>
          <a:p>
            <a:pPr algn="ctr"/>
            <a:r>
              <a:rPr lang="fr-FR" dirty="0" smtClean="0">
                <a:latin typeface="Calibri" panose="020F0502020204030204" pitchFamily="34" charset="0"/>
              </a:rPr>
              <a:t>Merci pour votre attention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4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latin typeface="Calibri" panose="020F0502020204030204" pitchFamily="34" charset="0"/>
              </a:rPr>
              <a:t>1. Méthodologie de recherche employée   </a:t>
            </a:r>
            <a:endParaRPr lang="fr-FR" sz="360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2</a:t>
            </a:fld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6300192" y="2132856"/>
            <a:ext cx="223224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Recherche bibliographique</a:t>
            </a:r>
            <a:endParaRPr lang="fr-FR" sz="1600" dirty="0"/>
          </a:p>
        </p:txBody>
      </p:sp>
      <p:sp>
        <p:nvSpPr>
          <p:cNvPr id="31" name="Ellipse 30"/>
          <p:cNvSpPr/>
          <p:nvPr/>
        </p:nvSpPr>
        <p:spPr>
          <a:xfrm>
            <a:off x="6372200" y="4725144"/>
            <a:ext cx="223224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Evaluer la pertinence de la source trouvée</a:t>
            </a:r>
            <a:endParaRPr lang="fr-FR" sz="1600" dirty="0"/>
          </a:p>
        </p:txBody>
      </p:sp>
      <p:sp>
        <p:nvSpPr>
          <p:cNvPr id="32" name="Ellipse 31"/>
          <p:cNvSpPr/>
          <p:nvPr/>
        </p:nvSpPr>
        <p:spPr>
          <a:xfrm>
            <a:off x="3491880" y="4725144"/>
            <a:ext cx="223224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Classer les sources en fonction de la structure </a:t>
            </a:r>
          </a:p>
          <a:p>
            <a:pPr algn="ctr"/>
            <a:r>
              <a:rPr lang="fr-FR" sz="1600" dirty="0"/>
              <a:t>d</a:t>
            </a:r>
            <a:r>
              <a:rPr lang="fr-FR" sz="1600" dirty="0" smtClean="0"/>
              <a:t>u</a:t>
            </a:r>
            <a:r>
              <a:rPr lang="fr-FR" sz="1600" dirty="0" smtClean="0"/>
              <a:t> plan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33" name="Ellipse 32"/>
          <p:cNvSpPr/>
          <p:nvPr/>
        </p:nvSpPr>
        <p:spPr>
          <a:xfrm>
            <a:off x="3491880" y="2060848"/>
            <a:ext cx="223224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Etablir la structure du rapport et fixer les limites du projet </a:t>
            </a:r>
            <a:endParaRPr lang="fr-FR" sz="1600" dirty="0" smtClean="0"/>
          </a:p>
        </p:txBody>
      </p:sp>
      <p:sp>
        <p:nvSpPr>
          <p:cNvPr id="34" name="Ellipse 33"/>
          <p:cNvSpPr/>
          <p:nvPr/>
        </p:nvSpPr>
        <p:spPr>
          <a:xfrm>
            <a:off x="611560" y="2060848"/>
            <a:ext cx="223224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Comprendre le sujet</a:t>
            </a:r>
            <a:endParaRPr lang="fr-FR" sz="1600" dirty="0"/>
          </a:p>
        </p:txBody>
      </p:sp>
      <p:sp>
        <p:nvSpPr>
          <p:cNvPr id="35" name="Ellipse 34"/>
          <p:cNvSpPr/>
          <p:nvPr/>
        </p:nvSpPr>
        <p:spPr>
          <a:xfrm>
            <a:off x="611560" y="4725144"/>
            <a:ext cx="223224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Rédiger le rendu et mettre en forme </a:t>
            </a:r>
            <a:endParaRPr lang="fr-FR" sz="1600" dirty="0"/>
          </a:p>
        </p:txBody>
      </p:sp>
      <p:sp>
        <p:nvSpPr>
          <p:cNvPr id="36" name="Octogone 35"/>
          <p:cNvSpPr/>
          <p:nvPr/>
        </p:nvSpPr>
        <p:spPr>
          <a:xfrm>
            <a:off x="1583668" y="1772816"/>
            <a:ext cx="288032" cy="288032"/>
          </a:xfrm>
          <a:prstGeom prst="oc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7" name="Octogone 36"/>
          <p:cNvSpPr/>
          <p:nvPr/>
        </p:nvSpPr>
        <p:spPr>
          <a:xfrm>
            <a:off x="1606764" y="4437112"/>
            <a:ext cx="288032" cy="288032"/>
          </a:xfrm>
          <a:prstGeom prst="oc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38" name="Octogone 37"/>
          <p:cNvSpPr/>
          <p:nvPr/>
        </p:nvSpPr>
        <p:spPr>
          <a:xfrm>
            <a:off x="4426812" y="4424129"/>
            <a:ext cx="288032" cy="288032"/>
          </a:xfrm>
          <a:prstGeom prst="oc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39" name="Octogone 38"/>
          <p:cNvSpPr/>
          <p:nvPr/>
        </p:nvSpPr>
        <p:spPr>
          <a:xfrm>
            <a:off x="7344308" y="4437112"/>
            <a:ext cx="288032" cy="288032"/>
          </a:xfrm>
          <a:prstGeom prst="oc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0" name="Octogone 39"/>
          <p:cNvSpPr/>
          <p:nvPr/>
        </p:nvSpPr>
        <p:spPr>
          <a:xfrm>
            <a:off x="7272300" y="1844824"/>
            <a:ext cx="288032" cy="288032"/>
          </a:xfrm>
          <a:prstGeom prst="oc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1" name="Octogone 40"/>
          <p:cNvSpPr/>
          <p:nvPr/>
        </p:nvSpPr>
        <p:spPr>
          <a:xfrm>
            <a:off x="4463988" y="1772816"/>
            <a:ext cx="288032" cy="288032"/>
          </a:xfrm>
          <a:prstGeom prst="oc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50" name="Virage 49"/>
          <p:cNvSpPr/>
          <p:nvPr/>
        </p:nvSpPr>
        <p:spPr>
          <a:xfrm rot="1708322">
            <a:off x="2637272" y="1769581"/>
            <a:ext cx="1045252" cy="601282"/>
          </a:xfrm>
          <a:prstGeom prst="ben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9" name="Virage 58"/>
          <p:cNvSpPr/>
          <p:nvPr/>
        </p:nvSpPr>
        <p:spPr>
          <a:xfrm rot="1708322">
            <a:off x="5516209" y="1832215"/>
            <a:ext cx="1045252" cy="601282"/>
          </a:xfrm>
          <a:prstGeom prst="ben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Virage 59"/>
          <p:cNvSpPr/>
          <p:nvPr/>
        </p:nvSpPr>
        <p:spPr>
          <a:xfrm rot="7796407">
            <a:off x="7875836" y="3758781"/>
            <a:ext cx="1045252" cy="601282"/>
          </a:xfrm>
          <a:prstGeom prst="ben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1" name="Virage 60"/>
          <p:cNvSpPr/>
          <p:nvPr/>
        </p:nvSpPr>
        <p:spPr>
          <a:xfrm rot="12252299">
            <a:off x="5513413" y="5849095"/>
            <a:ext cx="1045252" cy="601282"/>
          </a:xfrm>
          <a:prstGeom prst="ben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2" name="Virage 61"/>
          <p:cNvSpPr/>
          <p:nvPr/>
        </p:nvSpPr>
        <p:spPr>
          <a:xfrm rot="12252299">
            <a:off x="2634475" y="5849095"/>
            <a:ext cx="1045252" cy="601282"/>
          </a:xfrm>
          <a:prstGeom prst="ben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>
                <a:latin typeface="Calibri" panose="020F0502020204030204" pitchFamily="34" charset="0"/>
              </a:rPr>
              <a:t>2. Définition d’une zone tampon humide agricole </a:t>
            </a:r>
            <a:endParaRPr lang="fr-FR" sz="36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208" y="2276872"/>
            <a:ext cx="5194920" cy="3912096"/>
          </a:xfrm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Interface humide entre </a:t>
            </a:r>
            <a:r>
              <a:rPr lang="fr-FR" dirty="0">
                <a:latin typeface="Calibri" panose="020F0502020204030204" pitchFamily="34" charset="0"/>
              </a:rPr>
              <a:t>le milieu agricole et les milieux aquatiques </a:t>
            </a: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But : réduire </a:t>
            </a:r>
            <a:r>
              <a:rPr lang="fr-FR" dirty="0">
                <a:latin typeface="Calibri" panose="020F0502020204030204" pitchFamily="34" charset="0"/>
              </a:rPr>
              <a:t>les transferts de </a:t>
            </a:r>
            <a:r>
              <a:rPr lang="fr-FR" dirty="0" smtClean="0">
                <a:latin typeface="Calibri" panose="020F0502020204030204" pitchFamily="34" charset="0"/>
              </a:rPr>
              <a:t>contaminants agricoles </a:t>
            </a:r>
            <a:r>
              <a:rPr lang="fr-FR" dirty="0">
                <a:latin typeface="Calibri" panose="020F0502020204030204" pitchFamily="34" charset="0"/>
              </a:rPr>
              <a:t>vers les masses </a:t>
            </a:r>
            <a:r>
              <a:rPr lang="fr-FR" dirty="0" smtClean="0">
                <a:latin typeface="Calibri" panose="020F0502020204030204" pitchFamily="34" charset="0"/>
              </a:rPr>
              <a:t>d’eau </a:t>
            </a:r>
            <a:r>
              <a:rPr lang="fr-FR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Rôle épuratoire</a:t>
            </a: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Solution complémentaire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3</a:t>
            </a:fld>
            <a:endParaRPr lang="fr-F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8"/>
          <a:stretch/>
        </p:blipFill>
        <p:spPr bwMode="auto">
          <a:xfrm>
            <a:off x="5592762" y="2060848"/>
            <a:ext cx="3551238" cy="197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2827" y="3963196"/>
            <a:ext cx="21636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latin typeface="Calibri" panose="020F0502020204030204" pitchFamily="34" charset="0"/>
              </a:rPr>
              <a:t>Source : www.nfl.dfo-mpo.gc.ca</a:t>
            </a:r>
            <a:endParaRPr lang="fr-FR" sz="1200" i="1" dirty="0">
              <a:latin typeface="Calibri" panose="020F0502020204030204" pitchFamily="34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9552" y="1484784"/>
            <a:ext cx="6773924" cy="50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</a:rPr>
              <a:t> Qu’est-ce qu’une zone tampon humide agricole 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9"/>
          <a:stretch/>
        </p:blipFill>
        <p:spPr bwMode="auto">
          <a:xfrm>
            <a:off x="5200434" y="4293096"/>
            <a:ext cx="3908070" cy="216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148064" y="6525344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Calibri" panose="020F0502020204030204" pitchFamily="34" charset="0"/>
              </a:rPr>
              <a:t>Source : </a:t>
            </a:r>
            <a:r>
              <a:rPr lang="fr-FR" sz="1200" i="1" dirty="0" err="1" smtClean="0">
                <a:latin typeface="Calibri" panose="020F0502020204030204" pitchFamily="34" charset="0"/>
              </a:rPr>
              <a:t>Tournebize</a:t>
            </a:r>
            <a:r>
              <a:rPr lang="fr-FR" sz="1200" i="1" dirty="0" smtClean="0">
                <a:latin typeface="Calibri" panose="020F0502020204030204" pitchFamily="34" charset="0"/>
              </a:rPr>
              <a:t> et al. Adapté de </a:t>
            </a:r>
            <a:r>
              <a:rPr lang="fr-FR" sz="1200" i="1" dirty="0" err="1" smtClean="0">
                <a:latin typeface="Calibri" panose="020F0502020204030204" pitchFamily="34" charset="0"/>
              </a:rPr>
              <a:t>Mitsch</a:t>
            </a:r>
            <a:r>
              <a:rPr lang="fr-FR" sz="1200" i="1" dirty="0" smtClean="0">
                <a:latin typeface="Calibri" panose="020F0502020204030204" pitchFamily="34" charset="0"/>
              </a:rPr>
              <a:t> et </a:t>
            </a:r>
            <a:r>
              <a:rPr lang="fr-FR" sz="1200" i="1" dirty="0" err="1" smtClean="0">
                <a:latin typeface="Calibri" panose="020F0502020204030204" pitchFamily="34" charset="0"/>
              </a:rPr>
              <a:t>Gosselink</a:t>
            </a:r>
            <a:r>
              <a:rPr lang="fr-FR" sz="1200" i="1" dirty="0" smtClean="0">
                <a:latin typeface="Calibri" panose="020F0502020204030204" pitchFamily="34" charset="0"/>
              </a:rPr>
              <a:t>, 2000</a:t>
            </a:r>
            <a:endParaRPr lang="fr-FR" sz="12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0872" y="5517232"/>
            <a:ext cx="8229600" cy="959768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Calibri" panose="020F0502020204030204" pitchFamily="34" charset="0"/>
              </a:rPr>
              <a:t>Selon un gradient sec-humide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4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latin typeface="Calibri" panose="020F0502020204030204" pitchFamily="34" charset="0"/>
              </a:rPr>
              <a:t>3. Typologie des zones tampons humides agricoles</a:t>
            </a:r>
            <a:endParaRPr lang="fr-FR" sz="3600" dirty="0">
              <a:latin typeface="Calibri" panose="020F0502020204030204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42644" y="1572077"/>
            <a:ext cx="6181684" cy="35131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09514" y="5085185"/>
            <a:ext cx="1818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effectLst/>
                <a:latin typeface="Calibri"/>
                <a:ea typeface="PMingLiU"/>
                <a:cs typeface="Times New Roman"/>
              </a:rPr>
              <a:t>(Source : </a:t>
            </a:r>
            <a:r>
              <a:rPr lang="fr-FR" sz="1200" i="1" dirty="0" err="1" smtClean="0">
                <a:effectLst/>
                <a:latin typeface="Calibri"/>
                <a:ea typeface="PMingLiU"/>
                <a:cs typeface="Times New Roman"/>
              </a:rPr>
              <a:t>Irstea</a:t>
            </a:r>
            <a:r>
              <a:rPr lang="fr-FR" sz="1200" i="1" dirty="0" smtClean="0">
                <a:effectLst/>
                <a:latin typeface="Calibri"/>
                <a:ea typeface="PMingLiU"/>
                <a:cs typeface="Times New Roman"/>
              </a:rPr>
              <a:t> et </a:t>
            </a:r>
            <a:r>
              <a:rPr lang="fr-FR" sz="1200" i="1" dirty="0" err="1" smtClean="0">
                <a:effectLst/>
                <a:latin typeface="Calibri"/>
                <a:ea typeface="PMingLiU"/>
                <a:cs typeface="Times New Roman"/>
              </a:rPr>
              <a:t>Onema</a:t>
            </a:r>
            <a:r>
              <a:rPr lang="fr-FR" sz="1200" i="1" dirty="0" smtClean="0">
                <a:effectLst/>
                <a:latin typeface="Calibri"/>
                <a:ea typeface="PMingLiU"/>
                <a:cs typeface="Times New Roman"/>
              </a:rPr>
              <a:t>)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8593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5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latin typeface="Calibri" panose="020F0502020204030204" pitchFamily="34" charset="0"/>
              </a:rPr>
              <a:t>3. Typologie des zones tampons humides agricoles</a:t>
            </a:r>
            <a:endParaRPr lang="fr-FR" sz="36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9" y="2492896"/>
            <a:ext cx="29286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Dispositif enherbé rivulaire </a:t>
            </a:r>
            <a:r>
              <a:rPr lang="fr-FR" sz="1200" dirty="0">
                <a:latin typeface="Calibri" panose="020F0502020204030204" pitchFamily="34" charset="0"/>
              </a:rPr>
              <a:t>(source : </a:t>
            </a:r>
            <a:r>
              <a:rPr lang="fr-FR" sz="1200" dirty="0" err="1">
                <a:latin typeface="Calibri" panose="020F0502020204030204" pitchFamily="34" charset="0"/>
              </a:rPr>
              <a:t>Irstea</a:t>
            </a:r>
            <a:r>
              <a:rPr lang="fr-FR" sz="12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3471202" y="2492896"/>
            <a:ext cx="2203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effectLst/>
                <a:latin typeface="Calibri"/>
                <a:ea typeface="PMingLiU"/>
                <a:cs typeface="Times New Roman"/>
              </a:rPr>
              <a:t>Chenal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alibri"/>
                <a:ea typeface="PMingLiU"/>
                <a:cs typeface="Times New Roman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effectLst/>
                <a:latin typeface="Calibri"/>
                <a:ea typeface="PMingLiU"/>
                <a:cs typeface="Times New Roman"/>
              </a:rPr>
              <a:t>enherbé</a:t>
            </a:r>
            <a:r>
              <a:rPr lang="en-US" sz="1200" b="1" dirty="0" smtClean="0">
                <a:solidFill>
                  <a:srgbClr val="002060"/>
                </a:solidFill>
                <a:effectLst/>
                <a:latin typeface="Calibri"/>
                <a:ea typeface="PMingLiU"/>
                <a:cs typeface="Times New Roman"/>
              </a:rPr>
              <a:t> </a:t>
            </a:r>
            <a:r>
              <a:rPr lang="en-US" sz="1200" dirty="0" smtClean="0">
                <a:effectLst/>
                <a:latin typeface="Calibri"/>
                <a:ea typeface="PMingLiU"/>
                <a:cs typeface="Times New Roman"/>
              </a:rPr>
              <a:t>(source : Areas)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6480340" y="2503929"/>
            <a:ext cx="20750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002060"/>
                </a:solidFill>
                <a:effectLst/>
                <a:latin typeface="Calibri"/>
                <a:ea typeface="PMingLiU"/>
                <a:cs typeface="Times New Roman"/>
              </a:rPr>
              <a:t>Ripisylve</a:t>
            </a:r>
            <a:r>
              <a:rPr lang="fr-FR" sz="1200" dirty="0" smtClean="0">
                <a:effectLst/>
                <a:latin typeface="Calibri"/>
                <a:ea typeface="PMingLiU"/>
                <a:cs typeface="Times New Roman"/>
              </a:rPr>
              <a:t> (source : Alix Augier)</a:t>
            </a:r>
            <a:endParaRPr lang="fr-FR" sz="1200" dirty="0"/>
          </a:p>
        </p:txBody>
      </p:sp>
      <p:pic>
        <p:nvPicPr>
          <p:cNvPr id="14" name="Image 13" descr="Bois humide à Dompierre sur Yon (85) - 2012 - JPEG - 371.1 k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6" y="2961171"/>
            <a:ext cx="2059200" cy="15444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90932" y="4509120"/>
            <a:ext cx="28668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002060"/>
                </a:solidFill>
                <a:effectLst/>
                <a:latin typeface="Calibri"/>
                <a:ea typeface="PMingLiU"/>
                <a:cs typeface="Times New Roman"/>
              </a:rPr>
              <a:t>Bois humide </a:t>
            </a:r>
            <a:r>
              <a:rPr lang="fr-FR" sz="1200" dirty="0" smtClean="0">
                <a:effectLst/>
                <a:latin typeface="Calibri"/>
                <a:ea typeface="PMingLiU"/>
                <a:cs typeface="Times New Roman"/>
              </a:rPr>
              <a:t>(source : SAGE de Grand-Lieu)</a:t>
            </a:r>
            <a:endParaRPr lang="fr-FR" sz="1200" dirty="0"/>
          </a:p>
        </p:txBody>
      </p:sp>
      <p:pic>
        <p:nvPicPr>
          <p:cNvPr id="16" name="Imag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3563888" y="2996952"/>
            <a:ext cx="2059200" cy="15444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8" name="Imag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6450732" y="2924944"/>
            <a:ext cx="2052102" cy="771874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9" name="Image 1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450732" y="3835102"/>
            <a:ext cx="2052000" cy="7704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5866094" y="4581128"/>
            <a:ext cx="3458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  <a:effectLst/>
                <a:latin typeface="Calibri"/>
                <a:ea typeface="PMingLiU"/>
                <a:cs typeface="Times New Roman"/>
              </a:rPr>
              <a:t>Fossé enherbé et </a:t>
            </a:r>
            <a:r>
              <a:rPr lang="fr-FR" sz="1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fossé </a:t>
            </a: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à redents </a:t>
            </a:r>
            <a:endParaRPr lang="fr-FR" sz="1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1200" dirty="0" smtClean="0">
                <a:effectLst/>
                <a:latin typeface="Calibri"/>
                <a:ea typeface="PMingLiU"/>
                <a:cs typeface="Times New Roman"/>
              </a:rPr>
              <a:t>(Source : </a:t>
            </a:r>
            <a:r>
              <a:rPr lang="fr-FR" sz="1200" dirty="0" err="1" smtClean="0">
                <a:effectLst/>
                <a:latin typeface="Calibri"/>
                <a:ea typeface="PMingLiU"/>
                <a:cs typeface="Times New Roman"/>
              </a:rPr>
              <a:t>Irstea</a:t>
            </a:r>
            <a:r>
              <a:rPr lang="fr-FR" sz="1200" dirty="0" smtClean="0">
                <a:effectLst/>
                <a:latin typeface="Calibri"/>
                <a:ea typeface="PMingLiU"/>
                <a:cs typeface="Times New Roman"/>
              </a:rPr>
              <a:t>)</a:t>
            </a:r>
            <a:endParaRPr lang="fr-FR" sz="1200" dirty="0"/>
          </a:p>
        </p:txBody>
      </p:sp>
      <p:pic>
        <p:nvPicPr>
          <p:cNvPr id="21" name="Image 2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70800" y="5085184"/>
            <a:ext cx="2059200" cy="15444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22" name="Image 21" descr="Retenue collinaire"/>
          <p:cNvPicPr preferRelativeResize="0"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5085184"/>
            <a:ext cx="2059200" cy="15444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23" name="Image 22"/>
          <p:cNvPicPr/>
          <p:nvPr/>
        </p:nvPicPr>
        <p:blipFill>
          <a:blip r:embed="rId8"/>
          <a:stretch>
            <a:fillRect/>
          </a:stretch>
        </p:blipFill>
        <p:spPr>
          <a:xfrm>
            <a:off x="6588224" y="5052952"/>
            <a:ext cx="2059200" cy="15444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3" y="980728"/>
            <a:ext cx="2060575" cy="154305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Image 24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3520912" y="980728"/>
            <a:ext cx="2059200" cy="15444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26" name="Image 25" descr="H:\Cours Polytech 4A\STAGE_HYDROSPERE\Photo_missions\campagne_1_PCL_AAU\102_PANA\P1020012.JPG"/>
          <p:cNvPicPr preferRelativeResize="0"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89" y="1020504"/>
            <a:ext cx="2059200" cy="15444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673268" y="6608385"/>
            <a:ext cx="21235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PMingLiU"/>
                <a:cs typeface="Times New Roman"/>
              </a:rPr>
              <a:t>Mare et </a:t>
            </a:r>
            <a:r>
              <a:rPr lang="en-US" sz="12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PMingLiU"/>
                <a:cs typeface="Times New Roman"/>
              </a:rPr>
              <a:t>étang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PMingLiU"/>
                <a:cs typeface="Times New Roman"/>
              </a:rPr>
              <a:t> (source : </a:t>
            </a:r>
            <a:r>
              <a:rPr lang="en-US" sz="1200" dirty="0" err="1" smtClean="0">
                <a:effectLst/>
                <a:latin typeface="Calibri" panose="020F0502020204030204" pitchFamily="34" charset="0"/>
                <a:ea typeface="PMingLiU"/>
                <a:cs typeface="Times New Roman"/>
              </a:rPr>
              <a:t>Irstea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PMingLiU"/>
                <a:cs typeface="Times New Roman"/>
              </a:rPr>
              <a:t>)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47864" y="6597352"/>
            <a:ext cx="2457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002060"/>
                </a:solidFill>
                <a:effectLst/>
                <a:latin typeface="Calibri"/>
                <a:ea typeface="PMingLiU"/>
                <a:cs typeface="Times New Roman"/>
              </a:rPr>
              <a:t>Retenue collinaire </a:t>
            </a:r>
            <a:r>
              <a:rPr lang="fr-FR" sz="1200" dirty="0" smtClean="0">
                <a:effectLst/>
                <a:latin typeface="Calibri"/>
                <a:ea typeface="PMingLiU"/>
                <a:cs typeface="Times New Roman"/>
              </a:rPr>
              <a:t>(source : </a:t>
            </a:r>
            <a:r>
              <a:rPr lang="fr-FR" sz="1200" dirty="0" err="1" smtClean="0">
                <a:effectLst/>
                <a:latin typeface="Calibri"/>
                <a:ea typeface="PMingLiU"/>
                <a:cs typeface="Times New Roman"/>
              </a:rPr>
              <a:t>id-eaux</a:t>
            </a:r>
            <a:r>
              <a:rPr lang="fr-FR" sz="1200" dirty="0" smtClean="0">
                <a:effectLst/>
                <a:latin typeface="Calibri"/>
                <a:ea typeface="PMingLiU"/>
                <a:cs typeface="Times New Roman"/>
              </a:rPr>
              <a:t>)</a:t>
            </a:r>
            <a:endParaRPr lang="fr-FR" sz="1200" dirty="0"/>
          </a:p>
        </p:txBody>
      </p:sp>
      <p:sp>
        <p:nvSpPr>
          <p:cNvPr id="28" name="Rectangle 27"/>
          <p:cNvSpPr/>
          <p:nvPr/>
        </p:nvSpPr>
        <p:spPr>
          <a:xfrm>
            <a:off x="6257721" y="6531772"/>
            <a:ext cx="2761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002060"/>
                </a:solidFill>
                <a:effectLst/>
                <a:latin typeface="Calibri"/>
                <a:ea typeface="PMingLiU"/>
                <a:cs typeface="Times New Roman"/>
              </a:rPr>
              <a:t>Zone Tampon Humide Artificielle </a:t>
            </a:r>
            <a:r>
              <a:rPr lang="fr-FR" sz="1200" dirty="0" smtClean="0">
                <a:effectLst/>
                <a:latin typeface="Calibri"/>
                <a:ea typeface="PMingLiU"/>
                <a:cs typeface="Times New Roman"/>
              </a:rPr>
              <a:t>(</a:t>
            </a:r>
            <a:r>
              <a:rPr lang="fr-FR" sz="1200" dirty="0" err="1" smtClean="0">
                <a:effectLst/>
                <a:latin typeface="Calibri"/>
                <a:ea typeface="PMingLiU"/>
                <a:cs typeface="Times New Roman"/>
              </a:rPr>
              <a:t>Irstea</a:t>
            </a:r>
            <a:r>
              <a:rPr lang="fr-FR" sz="1200" dirty="0" smtClean="0">
                <a:effectLst/>
                <a:latin typeface="Calibri"/>
                <a:ea typeface="PMingLiU"/>
                <a:cs typeface="Times New Roman"/>
              </a:rPr>
              <a:t>)</a:t>
            </a:r>
            <a:endParaRPr lang="fr-FR" sz="1200" dirty="0"/>
          </a:p>
        </p:txBody>
      </p:sp>
      <p:sp>
        <p:nvSpPr>
          <p:cNvPr id="29" name="Rectangle 28"/>
          <p:cNvSpPr/>
          <p:nvPr/>
        </p:nvSpPr>
        <p:spPr>
          <a:xfrm>
            <a:off x="2908045" y="4509120"/>
            <a:ext cx="3320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2060"/>
                </a:solidFill>
                <a:effectLst/>
                <a:latin typeface="Calibri"/>
                <a:ea typeface="PMingLiU"/>
                <a:cs typeface="Times New Roman"/>
              </a:rPr>
              <a:t>Prairie humide de bas fond </a:t>
            </a:r>
            <a:r>
              <a:rPr lang="fr-FR" sz="1200" dirty="0" smtClean="0">
                <a:effectLst/>
                <a:latin typeface="Calibri"/>
                <a:ea typeface="PMingLiU"/>
                <a:cs typeface="Times New Roman"/>
              </a:rPr>
              <a:t>(source : Syndicat Mixte du Bassin de la Sélune)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8559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>
                <a:latin typeface="Calibri" panose="020F0502020204030204" pitchFamily="34" charset="0"/>
              </a:rPr>
              <a:t>4</a:t>
            </a:r>
            <a:r>
              <a:rPr lang="fr-FR" sz="3600" dirty="0" smtClean="0">
                <a:latin typeface="Calibri" panose="020F0502020204030204" pitchFamily="34" charset="0"/>
              </a:rPr>
              <a:t>. Les voies de réduction des contaminants agricoles </a:t>
            </a:r>
            <a:endParaRPr lang="fr-FR" sz="36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8768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Le cas des éléments azotés</a:t>
            </a:r>
          </a:p>
          <a:p>
            <a:pPr marL="0" indent="0">
              <a:buNone/>
            </a:pPr>
            <a:endParaRPr lang="fr-FR" sz="28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</a:rPr>
              <a:t> Dénitrification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Absorption </a:t>
            </a:r>
            <a:r>
              <a:rPr lang="fr-FR" dirty="0">
                <a:latin typeface="Calibri" panose="020F0502020204030204" pitchFamily="34" charset="0"/>
              </a:rPr>
              <a:t>puis </a:t>
            </a:r>
            <a:r>
              <a:rPr lang="fr-FR" dirty="0" smtClean="0">
                <a:latin typeface="Calibri" panose="020F0502020204030204" pitchFamily="34" charset="0"/>
              </a:rPr>
              <a:t>assimilation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Adsorption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</a:rPr>
              <a:t> Volatilisation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ANAMMOX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</a:rPr>
              <a:t> Formation </a:t>
            </a:r>
            <a:r>
              <a:rPr lang="fr-FR" dirty="0">
                <a:latin typeface="Calibri" panose="020F0502020204030204" pitchFamily="34" charset="0"/>
              </a:rPr>
              <a:t>de tourbe </a:t>
            </a:r>
            <a:r>
              <a:rPr lang="fr-FR" dirty="0" smtClean="0">
                <a:latin typeface="Calibri" panose="020F0502020204030204" pitchFamily="34" charset="0"/>
              </a:rPr>
              <a:t>et enfouissement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Exportation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6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28" y="2276872"/>
            <a:ext cx="3829646" cy="2347202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3587" y="4627002"/>
            <a:ext cx="40769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alibri" panose="020F0502020204030204" pitchFamily="34" charset="0"/>
              </a:rPr>
              <a:t>Le cycle de l’azote dans une zone humide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1-Ammonification</a:t>
            </a:r>
          </a:p>
          <a:p>
            <a:r>
              <a:rPr lang="fr-FR" sz="1200" b="1" dirty="0" smtClean="0">
                <a:latin typeface="Calibri" panose="020F0502020204030204" pitchFamily="34" charset="0"/>
              </a:rPr>
              <a:t>2-Volatilization</a:t>
            </a:r>
            <a:endParaRPr lang="fr-FR" sz="1200" dirty="0" smtClean="0">
              <a:latin typeface="Calibri" panose="020F0502020204030204" pitchFamily="34" charset="0"/>
            </a:endParaRPr>
          </a:p>
          <a:p>
            <a:r>
              <a:rPr lang="fr-FR" sz="1200" dirty="0" smtClean="0">
                <a:latin typeface="Calibri" panose="020F0502020204030204" pitchFamily="34" charset="0"/>
              </a:rPr>
              <a:t>3-Nitrification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4-Réduction </a:t>
            </a:r>
            <a:r>
              <a:rPr lang="fr-FR" sz="1200" dirty="0" err="1" smtClean="0">
                <a:latin typeface="Calibri" panose="020F0502020204030204" pitchFamily="34" charset="0"/>
              </a:rPr>
              <a:t>disassimilative</a:t>
            </a:r>
            <a:r>
              <a:rPr lang="fr-FR" sz="1200" dirty="0" smtClean="0">
                <a:latin typeface="Calibri" panose="020F0502020204030204" pitchFamily="34" charset="0"/>
              </a:rPr>
              <a:t> du nitrate en ammonium 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5- </a:t>
            </a:r>
            <a:r>
              <a:rPr lang="fr-FR" sz="1200" dirty="0" err="1" smtClean="0">
                <a:latin typeface="Calibri" panose="020F0502020204030204" pitchFamily="34" charset="0"/>
              </a:rPr>
              <a:t>A</a:t>
            </a:r>
            <a:r>
              <a:rPr lang="fr-FR" sz="1200" b="1" dirty="0" err="1" smtClean="0">
                <a:latin typeface="Calibri" panose="020F0502020204030204" pitchFamily="34" charset="0"/>
              </a:rPr>
              <a:t>naerobic</a:t>
            </a:r>
            <a:r>
              <a:rPr lang="fr-FR" sz="1200" b="1" dirty="0" smtClean="0">
                <a:latin typeface="Calibri" panose="020F0502020204030204" pitchFamily="34" charset="0"/>
              </a:rPr>
              <a:t> </a:t>
            </a:r>
            <a:r>
              <a:rPr lang="fr-FR" sz="1200" b="1" dirty="0" err="1" smtClean="0">
                <a:latin typeface="Calibri" panose="020F0502020204030204" pitchFamily="34" charset="0"/>
              </a:rPr>
              <a:t>ammonia</a:t>
            </a:r>
            <a:r>
              <a:rPr lang="fr-FR" sz="1200" b="1" dirty="0" smtClean="0">
                <a:latin typeface="Calibri" panose="020F0502020204030204" pitchFamily="34" charset="0"/>
              </a:rPr>
              <a:t> </a:t>
            </a:r>
            <a:r>
              <a:rPr lang="fr-FR" sz="1200" b="1" dirty="0" err="1" smtClean="0">
                <a:latin typeface="Calibri" panose="020F0502020204030204" pitchFamily="34" charset="0"/>
              </a:rPr>
              <a:t>oxidation</a:t>
            </a:r>
            <a:r>
              <a:rPr lang="fr-FR" sz="1200" b="1" dirty="0" smtClean="0">
                <a:latin typeface="Calibri" panose="020F0502020204030204" pitchFamily="34" charset="0"/>
              </a:rPr>
              <a:t> (ANAMMOX)</a:t>
            </a:r>
            <a:r>
              <a:rPr lang="fr-FR" sz="12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fr-FR" sz="1200" b="1" dirty="0" smtClean="0">
                <a:latin typeface="Calibri" panose="020F0502020204030204" pitchFamily="34" charset="0"/>
              </a:rPr>
              <a:t>6-Denitrification</a:t>
            </a:r>
            <a:r>
              <a:rPr lang="fr-FR" sz="12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7-</a:t>
            </a:r>
            <a:r>
              <a:rPr lang="fr-FR" sz="1200" b="1" dirty="0" smtClean="0">
                <a:latin typeface="Calibri" panose="020F0502020204030204" pitchFamily="34" charset="0"/>
              </a:rPr>
              <a:t>Assimilation</a:t>
            </a:r>
            <a:r>
              <a:rPr lang="fr-FR" sz="12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8-Fixation de N</a:t>
            </a:r>
            <a:r>
              <a:rPr lang="fr-FR" sz="1200" baseline="-25000" dirty="0" smtClean="0">
                <a:latin typeface="Calibri" panose="020F0502020204030204" pitchFamily="34" charset="0"/>
              </a:rPr>
              <a:t>2</a:t>
            </a:r>
            <a:r>
              <a:rPr lang="fr-FR" sz="1200" dirty="0" smtClean="0">
                <a:latin typeface="Calibri" panose="020F0502020204030204" pitchFamily="34" charset="0"/>
              </a:rPr>
              <a:t> (Source : </a:t>
            </a:r>
            <a:r>
              <a:rPr lang="fr-FR" sz="1200" dirty="0" err="1" smtClean="0">
                <a:latin typeface="Calibri" panose="020F0502020204030204" pitchFamily="34" charset="0"/>
              </a:rPr>
              <a:t>Tournebize</a:t>
            </a:r>
            <a:r>
              <a:rPr lang="fr-FR" sz="1200" dirty="0" smtClean="0">
                <a:latin typeface="Calibri" panose="020F0502020204030204" pitchFamily="34" charset="0"/>
              </a:rPr>
              <a:t> </a:t>
            </a:r>
            <a:r>
              <a:rPr lang="fr-FR" sz="1200" i="1" dirty="0" smtClean="0">
                <a:latin typeface="Calibri" panose="020F0502020204030204" pitchFamily="34" charset="0"/>
              </a:rPr>
              <a:t>et al., </a:t>
            </a:r>
            <a:r>
              <a:rPr lang="fr-FR" sz="1200" dirty="0" smtClean="0">
                <a:latin typeface="Calibri" panose="020F0502020204030204" pitchFamily="34" charset="0"/>
              </a:rPr>
              <a:t>2016)</a:t>
            </a:r>
            <a:endParaRPr lang="fr-F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>
                <a:latin typeface="Calibri" panose="020F0502020204030204" pitchFamily="34" charset="0"/>
              </a:rPr>
              <a:t>4</a:t>
            </a:r>
            <a:r>
              <a:rPr lang="fr-FR" sz="3600" dirty="0" smtClean="0">
                <a:latin typeface="Calibri" panose="020F0502020204030204" pitchFamily="34" charset="0"/>
              </a:rPr>
              <a:t>. Les voies de réduction des contaminants agricoles </a:t>
            </a:r>
            <a:endParaRPr lang="fr-FR" sz="36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Le cas des éléments phosphorés</a:t>
            </a:r>
          </a:p>
          <a:p>
            <a:pPr marL="0" indent="0">
              <a:buNone/>
            </a:pPr>
            <a:endParaRPr lang="fr-FR" sz="28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anose="020F0502020204030204" pitchFamily="34" charset="0"/>
              </a:rPr>
              <a:t> Adsorption-précipitation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Absorption puis </a:t>
            </a:r>
            <a:r>
              <a:rPr lang="fr-FR" dirty="0">
                <a:latin typeface="Calibri" panose="020F0502020204030204" pitchFamily="34" charset="0"/>
              </a:rPr>
              <a:t>a</a:t>
            </a:r>
            <a:r>
              <a:rPr lang="fr-FR" dirty="0" smtClean="0">
                <a:latin typeface="Calibri" panose="020F0502020204030204" pitchFamily="34" charset="0"/>
              </a:rPr>
              <a:t>ssimilation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Accumulation </a:t>
            </a:r>
            <a:r>
              <a:rPr lang="fr-FR" dirty="0">
                <a:latin typeface="Calibri" panose="020F0502020204030204" pitchFamily="34" charset="0"/>
              </a:rPr>
              <a:t>de sol ou de </a:t>
            </a:r>
            <a:r>
              <a:rPr lang="fr-FR" dirty="0" smtClean="0">
                <a:latin typeface="Calibri" panose="020F0502020204030204" pitchFamily="34" charset="0"/>
              </a:rPr>
              <a:t>tourbe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Exportation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7</a:t>
            </a:fld>
            <a:endParaRPr lang="fr-FR"/>
          </a:p>
        </p:txBody>
      </p:sp>
      <p:pic>
        <p:nvPicPr>
          <p:cNvPr id="819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3036760" cy="339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50320" y="5877272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smtClean="0">
                <a:latin typeface="Calibri" panose="020F0502020204030204" pitchFamily="34" charset="0"/>
              </a:rPr>
              <a:t>Source : baignade-naturelle-tpe.e-monsite.com</a:t>
            </a:r>
            <a:endParaRPr lang="fr-FR" sz="12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>
                <a:latin typeface="Calibri" panose="020F0502020204030204" pitchFamily="34" charset="0"/>
              </a:rPr>
              <a:t>4</a:t>
            </a:r>
            <a:r>
              <a:rPr lang="fr-FR" sz="3600" dirty="0" smtClean="0">
                <a:latin typeface="Calibri" panose="020F0502020204030204" pitchFamily="34" charset="0"/>
              </a:rPr>
              <a:t>. Les voies de réduction des contaminants agricoles </a:t>
            </a:r>
            <a:endParaRPr lang="fr-FR" sz="36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Le cas des pesticides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Photodégradation</a:t>
            </a:r>
            <a:endParaRPr lang="fr-FR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Hydrolyse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Biodégradation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Dégradation par </a:t>
            </a:r>
            <a:r>
              <a:rPr lang="fr-FR" dirty="0">
                <a:latin typeface="Calibri" panose="020F0502020204030204" pitchFamily="34" charset="0"/>
              </a:rPr>
              <a:t>les matières organiques ou les argiles </a:t>
            </a:r>
            <a:endParaRPr lang="fr-FR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Adsorption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Phytoaccumulation</a:t>
            </a:r>
            <a:endParaRPr lang="fr-FR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8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94" y="4005064"/>
            <a:ext cx="4254402" cy="26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6136" y="6581001"/>
            <a:ext cx="2139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latin typeface="Calibri" panose="020F0502020204030204" pitchFamily="34" charset="0"/>
              </a:rPr>
              <a:t>Source : </a:t>
            </a:r>
            <a:r>
              <a:rPr lang="fr-FR" sz="1200" i="1" dirty="0" err="1" smtClean="0">
                <a:latin typeface="Calibri" panose="020F0502020204030204" pitchFamily="34" charset="0"/>
              </a:rPr>
              <a:t>Tournebize</a:t>
            </a:r>
            <a:r>
              <a:rPr lang="fr-FR" sz="1200" i="1" dirty="0" smtClean="0">
                <a:latin typeface="Calibri" panose="020F0502020204030204" pitchFamily="34" charset="0"/>
              </a:rPr>
              <a:t> et al., 2016</a:t>
            </a:r>
            <a:endParaRPr lang="fr-FR" sz="12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>
                <a:latin typeface="Calibri" panose="020F0502020204030204" pitchFamily="34" charset="0"/>
              </a:rPr>
              <a:t>5</a:t>
            </a:r>
            <a:r>
              <a:rPr lang="fr-FR" sz="3600" dirty="0" smtClean="0">
                <a:latin typeface="Calibri" panose="020F0502020204030204" pitchFamily="34" charset="0"/>
              </a:rPr>
              <a:t>. Efficacité des zones tampons humides agricoles</a:t>
            </a:r>
            <a:endParaRPr lang="fr-FR" sz="360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D357-CB52-48B0-97AF-8B6DFE832D30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257579"/>
              </p:ext>
            </p:extLst>
          </p:nvPr>
        </p:nvGraphicFramePr>
        <p:xfrm>
          <a:off x="1560088" y="1600200"/>
          <a:ext cx="6023824" cy="48768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98338"/>
                <a:gridCol w="1185526"/>
                <a:gridCol w="1146529"/>
                <a:gridCol w="1507905"/>
                <a:gridCol w="1185526"/>
              </a:tblGrid>
              <a:tr h="3901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</a:rPr>
                        <a:t>Publication</a:t>
                      </a:r>
                      <a:endParaRPr lang="fr-FR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</a:rPr>
                        <a:t>Autre publication (in)</a:t>
                      </a:r>
                      <a:endParaRPr lang="fr-FR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</a:rPr>
                        <a:t>Type de dispositif</a:t>
                      </a:r>
                      <a:endParaRPr lang="fr-FR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</a:rPr>
                        <a:t>Type de </a:t>
                      </a:r>
                      <a:r>
                        <a:rPr lang="fr-FR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contaminant ciblé</a:t>
                      </a:r>
                      <a:endParaRPr lang="fr-FR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</a:rPr>
                        <a:t>Efficacité en %</a:t>
                      </a:r>
                      <a:endParaRPr lang="fr-FR" sz="11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solidFill>
                      <a:schemeClr val="accent2"/>
                    </a:solidFill>
                  </a:tcPr>
                </a:tc>
              </a:tr>
              <a:tr h="5852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Tournebize</a:t>
                      </a:r>
                      <a:r>
                        <a:rPr lang="fr-FR" sz="9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i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et al</a:t>
                      </a:r>
                      <a:r>
                        <a:rPr lang="fr-FR" sz="9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., 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Hammer 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et</a:t>
                      </a:r>
                      <a:r>
                        <a:rPr lang="fr-FR" sz="9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Knight, 1994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ZTHA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Nitrates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Efficacité moyenne de 44% pour 17 ZTHA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</a:tr>
              <a:tr h="62423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Tournebize</a:t>
                      </a:r>
                      <a:r>
                        <a:rPr lang="fr-FR" sz="9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i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et al</a:t>
                      </a:r>
                      <a:r>
                        <a:rPr lang="fr-FR" sz="9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., 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fr-F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ZTHA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Nitrates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Efficacité de 50% avec une variation entre 40 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 et </a:t>
                      </a:r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70% en fonction de l'année hydrologique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</a:tr>
              <a:tr h="4681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Vymazal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 et 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Březinová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fr-FR" sz="9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ZTHA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Pesticides du groupe des organochlorés (endosulfan, pentachlorophénol)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97%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</a:tr>
              <a:tr h="780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Vymazal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</a:t>
                      </a:r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Březinová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2015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ZTHA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Pesticides du groupe </a:t>
                      </a: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strobilurin</a:t>
                      </a:r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b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strobin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 ( </a:t>
                      </a:r>
                      <a:r>
                        <a:rPr lang="fr-FR" sz="900" u="none" strike="noStrike" dirty="0" err="1">
                          <a:effectLst/>
                          <a:latin typeface="Calibri" panose="020F0502020204030204" pitchFamily="34" charset="0"/>
                        </a:rPr>
                        <a:t>kresoximmethyl</a:t>
                      </a:r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u="none" strike="noStrike" dirty="0" err="1">
                          <a:effectLst/>
                          <a:latin typeface="Calibri" panose="020F0502020204030204" pitchFamily="34" charset="0"/>
                        </a:rPr>
                        <a:t>trifloxystrobin</a:t>
                      </a:r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fr-FR" sz="900" u="none" strike="noStrike" dirty="0" err="1">
                          <a:effectLst/>
                          <a:latin typeface="Calibri" panose="020F0502020204030204" pitchFamily="34" charset="0"/>
                        </a:rPr>
                        <a:t>azoxystrobin</a:t>
                      </a:r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96%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</a:tr>
              <a:tr h="1092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Vymazal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</a:t>
                      </a:r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Březinová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2015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ZTHA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Pesticides organophosphates (azinophos methyl, diazinon,</a:t>
                      </a:r>
                      <a:b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dimethoate, glufosinate, chlorpyrifos, methyl parathion, mevinphos,</a:t>
                      </a:r>
                      <a:b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omethoate, parathion, prothiofos)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94%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</a:tr>
              <a:tr h="4681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Vymazal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</a:t>
                      </a:r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Březinová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2015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ZTHA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Pyrethroids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FR" sz="900" u="none" strike="noStrike" dirty="0" err="1">
                          <a:effectLst/>
                          <a:latin typeface="Calibri" panose="020F0502020204030204" pitchFamily="34" charset="0"/>
                        </a:rPr>
                        <a:t>bifenthin</a:t>
                      </a:r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b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u="none" strike="noStrike" dirty="0" err="1">
                          <a:effectLst/>
                          <a:latin typeface="Calibri" panose="020F0502020204030204" pitchFamily="34" charset="0"/>
                        </a:rPr>
                        <a:t>cyhalothrin</a:t>
                      </a:r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u="none" strike="noStrike" dirty="0" err="1">
                          <a:effectLst/>
                          <a:latin typeface="Calibri" panose="020F0502020204030204" pitchFamily="34" charset="0"/>
                        </a:rPr>
                        <a:t>cypermethrin</a:t>
                      </a:r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u="none" strike="noStrike" dirty="0" err="1">
                          <a:effectLst/>
                          <a:latin typeface="Calibri" panose="020F0502020204030204" pitchFamily="34" charset="0"/>
                        </a:rPr>
                        <a:t>esfenvalerate</a:t>
                      </a:r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900" u="none" strike="noStrike" dirty="0" err="1">
                          <a:effectLst/>
                          <a:latin typeface="Calibri" panose="020F0502020204030204" pitchFamily="34" charset="0"/>
                        </a:rPr>
                        <a:t>permethrin</a:t>
                      </a:r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84%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</a:tr>
              <a:tr h="4681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Vymazal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fr-FR" sz="9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ZTHA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  <a:latin typeface="Calibri" panose="020F0502020204030204" pitchFamily="34" charset="0"/>
                        </a:rPr>
                        <a:t>Phosphore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  <a:latin typeface="Calibri" panose="020F0502020204030204" pitchFamily="34" charset="0"/>
                        </a:rPr>
                        <a:t>40 à 60%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1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566</Words>
  <Application>Microsoft Office PowerPoint</Application>
  <PresentationFormat>Affichage à l'écran (4:3)</PresentationFormat>
  <Paragraphs>131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Clarté</vt:lpstr>
      <vt:lpstr>Analyse bibliographique sur l'efficacité des zones tampons humides agricoles tant sur les transferts de nutriments que de pesticides </vt:lpstr>
      <vt:lpstr>1. Méthodologie de recherche employée   </vt:lpstr>
      <vt:lpstr>2. Définition d’une zone tampon humide agricole </vt:lpstr>
      <vt:lpstr>3. Typologie des zones tampons humides agricoles</vt:lpstr>
      <vt:lpstr>3. Typologie des zones tampons humides agricoles</vt:lpstr>
      <vt:lpstr>4. Les voies de réduction des contaminants agricoles </vt:lpstr>
      <vt:lpstr>4. Les voies de réduction des contaminants agricoles </vt:lpstr>
      <vt:lpstr>4. Les voies de réduction des contaminants agricoles </vt:lpstr>
      <vt:lpstr>5. Efficacité des zones tampons humides agricoles</vt:lpstr>
      <vt:lpstr>6. Perspectives de l’étude</vt:lpstr>
      <vt:lpstr>Merci pour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Uszer</dc:creator>
  <cp:lastModifiedBy>Uszer</cp:lastModifiedBy>
  <cp:revision>57</cp:revision>
  <dcterms:created xsi:type="dcterms:W3CDTF">2016-12-13T08:27:19Z</dcterms:created>
  <dcterms:modified xsi:type="dcterms:W3CDTF">2016-12-13T22:45:38Z</dcterms:modified>
</cp:coreProperties>
</file>